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256" r:id="rId2"/>
    <p:sldId id="257" r:id="rId3"/>
    <p:sldId id="262" r:id="rId4"/>
    <p:sldId id="259" r:id="rId5"/>
    <p:sldId id="263" r:id="rId6"/>
    <p:sldId id="264" r:id="rId7"/>
    <p:sldId id="267" r:id="rId8"/>
    <p:sldId id="268" r:id="rId9"/>
    <p:sldId id="269" r:id="rId10"/>
    <p:sldId id="270" r:id="rId11"/>
    <p:sldId id="281" r:id="rId12"/>
    <p:sldId id="260" r:id="rId13"/>
    <p:sldId id="271" r:id="rId14"/>
    <p:sldId id="272" r:id="rId15"/>
    <p:sldId id="273" r:id="rId16"/>
    <p:sldId id="274" r:id="rId17"/>
    <p:sldId id="275" r:id="rId18"/>
    <p:sldId id="276" r:id="rId19"/>
    <p:sldId id="277" r:id="rId20"/>
    <p:sldId id="278" r:id="rId21"/>
    <p:sldId id="279" r:id="rId22"/>
    <p:sldId id="280" r:id="rId23"/>
    <p:sldId id="25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hyperlink" Target="https://onedrive.live.com/view.aspx?resid=FC7383F89FE9A4AF!627&amp;ithint=file%2cxlsx&amp;authkey=!APYhgQTGZ48Nb2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585788" y="1657529"/>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Prediction of </a:t>
            </a:r>
            <a:r>
              <a:rPr lang="en-IN" dirty="0"/>
              <a:t>Employability</a:t>
            </a:r>
            <a:r>
              <a:rPr lang="en-US" dirty="0"/>
              <a:t> for Graduates</a:t>
            </a:r>
            <a:endParaRPr dirty="0"/>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t>Batch ID:</a:t>
            </a:r>
          </a:p>
          <a:p>
            <a:pPr marL="0" lvl="0" indent="0" algn="ctr" rtl="0">
              <a:spcBef>
                <a:spcPts val="0"/>
              </a:spcBef>
              <a:spcAft>
                <a:spcPts val="0"/>
              </a:spcAft>
              <a:buClr>
                <a:srgbClr val="888888"/>
              </a:buClr>
              <a:buSzPct val="100000"/>
              <a:buNone/>
            </a:pPr>
            <a:endParaRPr lang="en-US" dirty="0"/>
          </a:p>
          <a:p>
            <a:pPr marL="0" lvl="0" indent="0" algn="ctr" rtl="0">
              <a:spcBef>
                <a:spcPts val="0"/>
              </a:spcBef>
              <a:spcAft>
                <a:spcPts val="0"/>
              </a:spcAft>
              <a:buClr>
                <a:srgbClr val="888888"/>
              </a:buClr>
              <a:buSzPct val="100000"/>
              <a:buNone/>
            </a:pPr>
            <a:r>
              <a:rPr lang="en-US" dirty="0"/>
              <a:t>Student 1 Reg. No:RA19110030101252</a:t>
            </a:r>
            <a:endParaRPr dirty="0"/>
          </a:p>
          <a:p>
            <a:pPr marL="0" indent="0">
              <a:spcBef>
                <a:spcPts val="592"/>
              </a:spcBef>
              <a:buSzPct val="100000"/>
            </a:pPr>
            <a:r>
              <a:rPr lang="en-US" dirty="0"/>
              <a:t>Student 1 Name:Aakash Pandey</a:t>
            </a:r>
          </a:p>
          <a:p>
            <a:pPr marL="0" lvl="0" indent="0" algn="ctr" rtl="0">
              <a:spcBef>
                <a:spcPts val="592"/>
              </a:spcBef>
              <a:spcAft>
                <a:spcPts val="0"/>
              </a:spcAft>
              <a:buClr>
                <a:srgbClr val="888888"/>
              </a:buClr>
              <a:buSzPct val="100000"/>
              <a:buNone/>
            </a:pPr>
            <a:endParaRPr lang="en-US" dirty="0"/>
          </a:p>
          <a:p>
            <a:pPr marL="0" lvl="0" indent="0" algn="ctr" rtl="0">
              <a:spcBef>
                <a:spcPts val="592"/>
              </a:spcBef>
              <a:spcAft>
                <a:spcPts val="0"/>
              </a:spcAft>
              <a:buClr>
                <a:srgbClr val="888888"/>
              </a:buClr>
              <a:buSzPct val="100000"/>
              <a:buNone/>
            </a:pPr>
            <a:r>
              <a:rPr lang="en-US" dirty="0"/>
              <a:t>Student 2 Reg. No:RA1911003010225</a:t>
            </a:r>
          </a:p>
          <a:p>
            <a:pPr marL="0" lvl="0" indent="0">
              <a:spcBef>
                <a:spcPts val="592"/>
              </a:spcBef>
              <a:buSzPct val="100000"/>
            </a:pPr>
            <a:r>
              <a:rPr lang="en-US" dirty="0"/>
              <a:t>Student 2 Name:Sriharsha Itha</a:t>
            </a:r>
            <a:endParaRPr dirty="0"/>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 18CSP108L - MINOR PROJECT / INTERNSHIP</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t>Guide name: Abhirami G </a:t>
            </a:r>
          </a:p>
          <a:p>
            <a:pPr marL="0" indent="0">
              <a:lnSpc>
                <a:spcPct val="170000"/>
              </a:lnSpc>
              <a:spcBef>
                <a:spcPts val="592"/>
              </a:spcBef>
              <a:buSzPct val="100000"/>
            </a:pPr>
            <a:r>
              <a:rPr lang="en-US" dirty="0"/>
              <a:t>Designation:</a:t>
            </a:r>
            <a:br>
              <a:rPr lang="en-US" dirty="0"/>
            </a:br>
            <a:r>
              <a:rPr lang="en-US" dirty="0"/>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7A4797-AAEE-B597-8D68-C809B2C56A71}"/>
              </a:ext>
            </a:extLst>
          </p:cNvPr>
          <p:cNvSpPr>
            <a:spLocks noGrp="1"/>
          </p:cNvSpPr>
          <p:nvPr>
            <p:ph type="body" idx="1"/>
          </p:nvPr>
        </p:nvSpPr>
        <p:spPr/>
        <p:txBody>
          <a:bodyPr>
            <a:normAutofit fontScale="70000" lnSpcReduction="20000"/>
          </a:bodyPr>
          <a:lstStyle/>
          <a:p>
            <a:pPr marL="114300" indent="0">
              <a:buNone/>
            </a:pPr>
            <a:r>
              <a:rPr lang="en-IN" sz="4000" b="1" dirty="0"/>
              <a:t>Problem Statement and Objectives:</a:t>
            </a:r>
          </a:p>
          <a:p>
            <a:r>
              <a:rPr lang="en-IN" sz="3200" dirty="0"/>
              <a:t>Prediction of Employability for graduates using ensemble learning.</a:t>
            </a:r>
          </a:p>
          <a:p>
            <a:endParaRPr lang="en-IN" sz="3200" dirty="0"/>
          </a:p>
          <a:p>
            <a:r>
              <a:rPr lang="en-IN" sz="3200" dirty="0"/>
              <a:t>In our problem statement we are trying to predict employability for young graduates using various factors.</a:t>
            </a:r>
          </a:p>
          <a:p>
            <a:endParaRPr lang="en-IN" sz="3200" dirty="0"/>
          </a:p>
          <a:p>
            <a:r>
              <a:rPr lang="en-US" sz="3200" b="0" dirty="0">
                <a:solidFill>
                  <a:schemeClr val="tx1">
                    <a:lumMod val="95000"/>
                    <a:lumOff val="5000"/>
                  </a:schemeClr>
                </a:solidFill>
                <a:effectLst/>
                <a:latin typeface="Calibri" panose="020F0502020204030204" pitchFamily="34" charset="0"/>
                <a:cs typeface="Calibri" panose="020F0502020204030204" pitchFamily="34" charset="0"/>
              </a:rPr>
              <a:t>Identifying the significant factors affecting employability, as well as the requirements of the new job market</a:t>
            </a:r>
          </a:p>
          <a:p>
            <a:endParaRPr lang="en-US" sz="3200" dirty="0">
              <a:solidFill>
                <a:schemeClr val="tx1">
                  <a:lumMod val="95000"/>
                  <a:lumOff val="5000"/>
                </a:schemeClr>
              </a:solidFill>
              <a:latin typeface="Calibri" panose="020F0502020204030204" pitchFamily="34" charset="0"/>
              <a:cs typeface="Calibri" panose="020F0502020204030204" pitchFamily="34" charset="0"/>
            </a:endParaRPr>
          </a:p>
          <a:p>
            <a:r>
              <a:rPr lang="en-US" sz="3200" b="0" i="0" dirty="0">
                <a:solidFill>
                  <a:schemeClr val="tx1">
                    <a:lumMod val="95000"/>
                    <a:lumOff val="5000"/>
                  </a:schemeClr>
                </a:solidFill>
                <a:effectLst/>
                <a:latin typeface="Calibri" panose="020F0502020204030204" pitchFamily="34" charset="0"/>
                <a:cs typeface="Calibri" panose="020F0502020204030204" pitchFamily="34" charset="0"/>
              </a:rPr>
              <a:t>Employment, or rather the lack of it, that is to say, unemployment, is without doubt one of the most negative economic phenomena due to its potential consequences on the cohesion and stability of societies.</a:t>
            </a:r>
            <a:endParaRPr lang="en-IN" sz="3200" dirty="0">
              <a:solidFill>
                <a:schemeClr val="tx1">
                  <a:lumMod val="95000"/>
                  <a:lumOff val="5000"/>
                </a:schemeClr>
              </a:solidFill>
              <a:latin typeface="Calibri" panose="020F0502020204030204" pitchFamily="34" charset="0"/>
              <a:cs typeface="Calibri" panose="020F0502020204030204" pitchFamily="34" charset="0"/>
            </a:endParaRPr>
          </a:p>
          <a:p>
            <a:endParaRPr lang="en-IN" dirty="0"/>
          </a:p>
          <a:p>
            <a:endParaRPr lang="en-IN" dirty="0"/>
          </a:p>
        </p:txBody>
      </p:sp>
      <p:sp>
        <p:nvSpPr>
          <p:cNvPr id="4" name="Slide Number Placeholder 3">
            <a:extLst>
              <a:ext uri="{FF2B5EF4-FFF2-40B4-BE49-F238E27FC236}">
                <a16:creationId xmlns:a16="http://schemas.microsoft.com/office/drawing/2014/main" id="{5D426C6A-B79F-FD80-E897-E201EE1F4F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Google Shape;90;p1">
            <a:extLst>
              <a:ext uri="{FF2B5EF4-FFF2-40B4-BE49-F238E27FC236}">
                <a16:creationId xmlns:a16="http://schemas.microsoft.com/office/drawing/2014/main" id="{C8681DE0-06A8-DDCC-F573-88BD66E8AD4A}"/>
              </a:ext>
            </a:extLst>
          </p:cNvPr>
          <p:cNvPicPr preferRelativeResize="0"/>
          <p:nvPr/>
        </p:nvPicPr>
        <p:blipFill rotWithShape="1">
          <a:blip r:embed="rId2">
            <a:alphaModFix/>
          </a:blip>
          <a:srcRect/>
          <a:stretch/>
        </p:blipFill>
        <p:spPr>
          <a:xfrm>
            <a:off x="116958" y="230300"/>
            <a:ext cx="2237740" cy="755015"/>
          </a:xfrm>
          <a:prstGeom prst="rect">
            <a:avLst/>
          </a:prstGeom>
          <a:noFill/>
          <a:ln>
            <a:noFill/>
          </a:ln>
        </p:spPr>
      </p:pic>
    </p:spTree>
    <p:extLst>
      <p:ext uri="{BB962C8B-B14F-4D97-AF65-F5344CB8AC3E}">
        <p14:creationId xmlns:p14="http://schemas.microsoft.com/office/powerpoint/2010/main" val="300825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F4CFC7-9EFC-0B96-687B-0AB2BC939447}"/>
              </a:ext>
            </a:extLst>
          </p:cNvPr>
          <p:cNvSpPr>
            <a:spLocks noGrp="1"/>
          </p:cNvSpPr>
          <p:nvPr>
            <p:ph type="body" idx="1"/>
          </p:nvPr>
        </p:nvSpPr>
        <p:spPr/>
        <p:txBody>
          <a:bodyPr/>
          <a:lstStyle/>
          <a:p>
            <a:pPr marL="114300" indent="0">
              <a:buNone/>
            </a:pPr>
            <a:r>
              <a:rPr lang="en-IN" dirty="0"/>
              <a:t>   Objective:</a:t>
            </a:r>
          </a:p>
          <a:p>
            <a:r>
              <a:rPr lang="en-US" sz="2200" b="0" i="0" dirty="0">
                <a:solidFill>
                  <a:schemeClr val="tx1">
                    <a:lumMod val="95000"/>
                    <a:lumOff val="5000"/>
                  </a:schemeClr>
                </a:solidFill>
                <a:effectLst/>
                <a:latin typeface="Calibri" panose="020F0502020204030204" pitchFamily="34" charset="0"/>
                <a:cs typeface="Calibri" panose="020F0502020204030204" pitchFamily="34" charset="0"/>
              </a:rPr>
              <a:t>Identify their weaknesses and strengths, students might better plan their career</a:t>
            </a:r>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a:t>
            </a:r>
          </a:p>
          <a:p>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Reducing number of unemployed students after finishing their</a:t>
            </a:r>
            <a:r>
              <a:rPr lang="en-IN" sz="2200" dirty="0">
                <a:solidFill>
                  <a:schemeClr val="tx1">
                    <a:lumMod val="95000"/>
                    <a:lumOff val="5000"/>
                  </a:schemeClr>
                </a:solidFill>
                <a:latin typeface="Calibri" panose="020F0502020204030204" pitchFamily="34" charset="0"/>
                <a:cs typeface="Calibri" panose="020F0502020204030204" pitchFamily="34" charset="0"/>
              </a:rPr>
              <a:t> graduations.</a:t>
            </a:r>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 </a:t>
            </a:r>
          </a:p>
          <a:p>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r>
              <a:rPr lang="en-US" sz="2200" dirty="0">
                <a:solidFill>
                  <a:schemeClr val="tx1">
                    <a:lumMod val="95000"/>
                    <a:lumOff val="5000"/>
                  </a:schemeClr>
                </a:solidFill>
                <a:latin typeface="Calibri" panose="020F0502020204030204" pitchFamily="34" charset="0"/>
                <a:cs typeface="Calibri" panose="020F0502020204030204" pitchFamily="34" charset="0"/>
              </a:rPr>
              <a:t>Improving </a:t>
            </a:r>
            <a:r>
              <a:rPr lang="en-US" sz="2200" b="0" i="0" dirty="0">
                <a:solidFill>
                  <a:schemeClr val="tx1">
                    <a:lumMod val="95000"/>
                    <a:lumOff val="5000"/>
                  </a:schemeClr>
                </a:solidFill>
                <a:effectLst/>
                <a:latin typeface="Calibri" panose="020F0502020204030204" pitchFamily="34" charset="0"/>
                <a:cs typeface="Calibri" panose="020F0502020204030204" pitchFamily="34" charset="0"/>
              </a:rPr>
              <a:t> schools and universities curriculum to build new competencies, both for educating, training and reskilling current and future graduates.</a:t>
            </a:r>
            <a:endParaRPr lang="en-IN" sz="2200" b="0" i="0" dirty="0">
              <a:solidFill>
                <a:schemeClr val="tx1">
                  <a:lumMod val="95000"/>
                  <a:lumOff val="5000"/>
                </a:schemeClr>
              </a:solidFill>
              <a:effectLst/>
              <a:latin typeface="Calibri" panose="020F0502020204030204" pitchFamily="34" charset="0"/>
              <a:cs typeface="Calibri" panose="020F0502020204030204" pitchFamily="34" charset="0"/>
            </a:endParaRPr>
          </a:p>
          <a:p>
            <a:pPr marL="114300" indent="0">
              <a:buNone/>
            </a:pPr>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endParaRPr lang="en-IN" sz="2200" b="0" i="0" dirty="0">
              <a:solidFill>
                <a:schemeClr val="tx1">
                  <a:lumMod val="95000"/>
                  <a:lumOff val="5000"/>
                </a:schemeClr>
              </a:solidFill>
              <a:effectLst/>
              <a:latin typeface="Calibri" panose="020F0502020204030204" pitchFamily="34" charset="0"/>
              <a:cs typeface="Calibri" panose="020F0502020204030204" pitchFamily="34" charset="0"/>
            </a:endParaRPr>
          </a:p>
          <a:p>
            <a:endParaRPr lang="en-IN" sz="2200" dirty="0">
              <a:solidFill>
                <a:srgbClr val="333333"/>
              </a:solidFill>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F516664-8E0C-8567-C2D5-F576426EB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Google Shape;90;p1">
            <a:extLst>
              <a:ext uri="{FF2B5EF4-FFF2-40B4-BE49-F238E27FC236}">
                <a16:creationId xmlns:a16="http://schemas.microsoft.com/office/drawing/2014/main" id="{07FDC83C-639E-7BFA-00B3-7CC369407258}"/>
              </a:ext>
            </a:extLst>
          </p:cNvPr>
          <p:cNvPicPr preferRelativeResize="0"/>
          <p:nvPr/>
        </p:nvPicPr>
        <p:blipFill rotWithShape="1">
          <a:blip r:embed="rId2">
            <a:alphaModFix/>
          </a:blip>
          <a:srcRect/>
          <a:stretch/>
        </p:blipFill>
        <p:spPr>
          <a:xfrm>
            <a:off x="329609" y="251566"/>
            <a:ext cx="2237740" cy="755015"/>
          </a:xfrm>
          <a:prstGeom prst="rect">
            <a:avLst/>
          </a:prstGeom>
          <a:noFill/>
          <a:ln>
            <a:noFill/>
          </a:ln>
        </p:spPr>
      </p:pic>
    </p:spTree>
    <p:extLst>
      <p:ext uri="{BB962C8B-B14F-4D97-AF65-F5344CB8AC3E}">
        <p14:creationId xmlns:p14="http://schemas.microsoft.com/office/powerpoint/2010/main" val="65838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Architecture Diagram</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  </a:t>
            </a:r>
          </a:p>
          <a:p>
            <a:pPr marL="0" lvl="0" indent="0" algn="l" rtl="0">
              <a:spcBef>
                <a:spcPts val="0"/>
              </a:spcBef>
              <a:spcAft>
                <a:spcPts val="0"/>
              </a:spcAft>
              <a:buClr>
                <a:schemeClr val="dk1"/>
              </a:buClr>
              <a:buSzPts val="3200"/>
              <a:buNone/>
            </a:pPr>
            <a:r>
              <a:rPr lang="en-US" dirty="0"/>
              <a:t>              </a:t>
            </a: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descr="Diagram&#10;&#10;Description automatically generated">
            <a:extLst>
              <a:ext uri="{FF2B5EF4-FFF2-40B4-BE49-F238E27FC236}">
                <a16:creationId xmlns:a16="http://schemas.microsoft.com/office/drawing/2014/main" id="{55F625DF-BF2A-7FE0-CBED-1C1B2C4A196B}"/>
              </a:ext>
            </a:extLst>
          </p:cNvPr>
          <p:cNvPicPr>
            <a:picLocks noChangeAspect="1"/>
          </p:cNvPicPr>
          <p:nvPr/>
        </p:nvPicPr>
        <p:blipFill>
          <a:blip r:embed="rId4"/>
          <a:stretch>
            <a:fillRect/>
          </a:stretch>
        </p:blipFill>
        <p:spPr>
          <a:xfrm>
            <a:off x="1347470" y="2271515"/>
            <a:ext cx="6552215" cy="3854648"/>
          </a:xfrm>
          <a:prstGeom prst="rect">
            <a:avLst/>
          </a:prstGeom>
        </p:spPr>
      </p:pic>
    </p:spTree>
    <p:extLst>
      <p:ext uri="{BB962C8B-B14F-4D97-AF65-F5344CB8AC3E}">
        <p14:creationId xmlns:p14="http://schemas.microsoft.com/office/powerpoint/2010/main" val="362685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5BC8-9333-7D78-3B74-3D770572A18C}"/>
              </a:ext>
            </a:extLst>
          </p:cNvPr>
          <p:cNvSpPr>
            <a:spLocks noGrp="1"/>
          </p:cNvSpPr>
          <p:nvPr>
            <p:ph type="title"/>
          </p:nvPr>
        </p:nvSpPr>
        <p:spPr/>
        <p:txBody>
          <a:bodyPr/>
          <a:lstStyle/>
          <a:p>
            <a:r>
              <a:rPr lang="en-US" dirty="0"/>
              <a:t>Strategy</a:t>
            </a:r>
            <a:endParaRPr lang="en-IN" dirty="0"/>
          </a:p>
        </p:txBody>
      </p:sp>
      <p:sp>
        <p:nvSpPr>
          <p:cNvPr id="3" name="Text Placeholder 2">
            <a:extLst>
              <a:ext uri="{FF2B5EF4-FFF2-40B4-BE49-F238E27FC236}">
                <a16:creationId xmlns:a16="http://schemas.microsoft.com/office/drawing/2014/main" id="{0A1D8CEA-850D-6235-CCD7-1102FA3D47E1}"/>
              </a:ext>
            </a:extLst>
          </p:cNvPr>
          <p:cNvSpPr>
            <a:spLocks noGrp="1"/>
          </p:cNvSpPr>
          <p:nvPr>
            <p:ph type="body" idx="1"/>
          </p:nvPr>
        </p:nvSpPr>
        <p:spPr/>
        <p:txBody>
          <a:bodyPr>
            <a:normAutofit/>
          </a:bodyPr>
          <a:lstStyle/>
          <a:p>
            <a:r>
              <a:rPr lang="en-US" sz="2200" dirty="0">
                <a:solidFill>
                  <a:schemeClr val="tx1"/>
                </a:solidFill>
                <a:latin typeface="urw-din"/>
              </a:rPr>
              <a:t>Our </a:t>
            </a:r>
            <a:r>
              <a:rPr lang="en-US" sz="2200" b="0" i="0" dirty="0">
                <a:solidFill>
                  <a:schemeClr val="tx1"/>
                </a:solidFill>
                <a:effectLst/>
                <a:latin typeface="urw-din"/>
              </a:rPr>
              <a:t>system predicts if a student would be placed or not based on the student’s qualifications, historical data, and experience. This predictor uses a machine-learning algorithm to give the result. </a:t>
            </a:r>
          </a:p>
          <a:p>
            <a:r>
              <a:rPr lang="en-US" sz="2200" b="0" i="0" dirty="0">
                <a:solidFill>
                  <a:schemeClr val="tx1"/>
                </a:solidFill>
                <a:effectLst/>
                <a:latin typeface="urw-din"/>
              </a:rPr>
              <a:t>Talking about the dataset, it contains the secondary school percentage, higher secondary school percentage, degree percentage, degree, and work experience of students. After predicting the result its efficiency is also calculated based on the dataset. The </a:t>
            </a:r>
            <a:r>
              <a:rPr lang="en-US" sz="2200" b="0" i="0" u="sng" dirty="0">
                <a:solidFill>
                  <a:schemeClr val="tx1"/>
                </a:solidFill>
                <a:effectLst/>
                <a:latin typeface="urw-din"/>
                <a:hlinkClick r:id="rId2">
                  <a:extLst>
                    <a:ext uri="{A12FA001-AC4F-418D-AE19-62706E023703}">
                      <ahyp:hlinkClr xmlns:ahyp="http://schemas.microsoft.com/office/drawing/2018/hyperlinkcolor" val="tx"/>
                    </a:ext>
                  </a:extLst>
                </a:hlinkClick>
              </a:rPr>
              <a:t>dataset</a:t>
            </a:r>
            <a:r>
              <a:rPr lang="en-US" sz="2200" b="0" i="0" dirty="0">
                <a:solidFill>
                  <a:schemeClr val="tx1"/>
                </a:solidFill>
                <a:effectLst/>
                <a:latin typeface="urw-din"/>
              </a:rPr>
              <a:t> used here is in </a:t>
            </a:r>
            <a:r>
              <a:rPr lang="en-US" sz="2200" b="0" i="1" dirty="0">
                <a:solidFill>
                  <a:schemeClr val="tx1"/>
                </a:solidFill>
                <a:effectLst/>
                <a:latin typeface="urw-din"/>
              </a:rPr>
              <a:t>.csv</a:t>
            </a:r>
            <a:r>
              <a:rPr lang="en-US" sz="2200" b="0" i="0" dirty="0">
                <a:solidFill>
                  <a:schemeClr val="tx1"/>
                </a:solidFill>
                <a:effectLst/>
                <a:latin typeface="urw-din"/>
              </a:rPr>
              <a:t> format</a:t>
            </a:r>
            <a:endParaRPr lang="en-IN" sz="2200" dirty="0">
              <a:solidFill>
                <a:schemeClr val="tx1"/>
              </a:solidFill>
            </a:endParaRPr>
          </a:p>
        </p:txBody>
      </p:sp>
      <p:sp>
        <p:nvSpPr>
          <p:cNvPr id="4" name="Slide Number Placeholder 3">
            <a:extLst>
              <a:ext uri="{FF2B5EF4-FFF2-40B4-BE49-F238E27FC236}">
                <a16:creationId xmlns:a16="http://schemas.microsoft.com/office/drawing/2014/main" id="{DDF7332F-B149-C1AC-62CB-EE75FA491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58225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F598-029D-F94B-2B05-DCFDBCF10E69}"/>
              </a:ext>
            </a:extLst>
          </p:cNvPr>
          <p:cNvSpPr>
            <a:spLocks noGrp="1"/>
          </p:cNvSpPr>
          <p:nvPr>
            <p:ph type="title"/>
          </p:nvPr>
        </p:nvSpPr>
        <p:spPr/>
        <p:txBody>
          <a:bodyPr>
            <a:normAutofit fontScale="90000"/>
          </a:bodyPr>
          <a:lstStyle/>
          <a:p>
            <a:r>
              <a:rPr lang="en-IN" b="0" dirty="0">
                <a:solidFill>
                  <a:srgbClr val="000000"/>
                </a:solidFill>
                <a:effectLst/>
                <a:latin typeface="Proxima Nova"/>
              </a:rPr>
              <a:t>Dataset preparation and pre-processing</a:t>
            </a:r>
            <a:endParaRPr lang="en-IN" dirty="0"/>
          </a:p>
        </p:txBody>
      </p:sp>
      <p:sp>
        <p:nvSpPr>
          <p:cNvPr id="3" name="Text Placeholder 2">
            <a:extLst>
              <a:ext uri="{FF2B5EF4-FFF2-40B4-BE49-F238E27FC236}">
                <a16:creationId xmlns:a16="http://schemas.microsoft.com/office/drawing/2014/main" id="{4582D5A1-B6B9-30E9-AD7E-B9795B10F6D4}"/>
              </a:ext>
            </a:extLst>
          </p:cNvPr>
          <p:cNvSpPr>
            <a:spLocks noGrp="1"/>
          </p:cNvSpPr>
          <p:nvPr>
            <p:ph type="body" idx="1"/>
          </p:nvPr>
        </p:nvSpPr>
        <p:spPr/>
        <p:txBody>
          <a:bodyPr>
            <a:normAutofit/>
          </a:bodyPr>
          <a:lstStyle/>
          <a:p>
            <a:r>
              <a:rPr lang="en-US" b="1" i="0" dirty="0">
                <a:solidFill>
                  <a:schemeClr val="tx1"/>
                </a:solidFill>
                <a:effectLst/>
                <a:latin typeface="urw-din"/>
              </a:rPr>
              <a:t>Step 1:</a:t>
            </a:r>
            <a:r>
              <a:rPr lang="en-US" b="0" i="0" dirty="0">
                <a:solidFill>
                  <a:schemeClr val="tx1"/>
                </a:solidFill>
                <a:effectLst/>
                <a:latin typeface="urw-din"/>
              </a:rPr>
              <a:t> Import the required modules.</a:t>
            </a:r>
          </a:p>
          <a:p>
            <a:r>
              <a:rPr lang="en-US" b="1" dirty="0">
                <a:solidFill>
                  <a:schemeClr val="tx1"/>
                </a:solidFill>
                <a:latin typeface="urw-din"/>
              </a:rPr>
              <a:t>Step 2</a:t>
            </a:r>
            <a:r>
              <a:rPr lang="en-US" dirty="0">
                <a:solidFill>
                  <a:schemeClr val="tx1"/>
                </a:solidFill>
                <a:latin typeface="urw-din"/>
              </a:rPr>
              <a:t>: Using </a:t>
            </a:r>
            <a:r>
              <a:rPr lang="en-IN" b="0" i="0" dirty="0" err="1">
                <a:solidFill>
                  <a:schemeClr val="tx1"/>
                </a:solidFill>
                <a:effectLst/>
                <a:latin typeface="Consolas" panose="020B0609020204030204" pitchFamily="49" charset="0"/>
              </a:rPr>
              <a:t>pd.read_csv</a:t>
            </a:r>
            <a:r>
              <a:rPr lang="en-US" b="0" i="0" dirty="0">
                <a:solidFill>
                  <a:schemeClr val="tx1"/>
                </a:solidFill>
                <a:effectLst/>
                <a:latin typeface="urw-din"/>
              </a:rPr>
              <a:t> to read the dataset</a:t>
            </a:r>
          </a:p>
          <a:p>
            <a:r>
              <a:rPr lang="en-US" b="0" i="0" dirty="0">
                <a:solidFill>
                  <a:schemeClr val="tx1"/>
                </a:solidFill>
                <a:effectLst/>
                <a:latin typeface="urw-din"/>
              </a:rPr>
              <a:t> </a:t>
            </a:r>
          </a:p>
          <a:p>
            <a:endParaRPr lang="en-US" dirty="0">
              <a:solidFill>
                <a:schemeClr val="tx1"/>
              </a:solidFill>
              <a:latin typeface="urw-din"/>
            </a:endParaRPr>
          </a:p>
        </p:txBody>
      </p:sp>
      <p:sp>
        <p:nvSpPr>
          <p:cNvPr id="4" name="Slide Number Placeholder 3">
            <a:extLst>
              <a:ext uri="{FF2B5EF4-FFF2-40B4-BE49-F238E27FC236}">
                <a16:creationId xmlns:a16="http://schemas.microsoft.com/office/drawing/2014/main" id="{9F0CB63B-4D98-6725-7542-1B1011203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7047392E-23F9-E2E8-E92A-D7C877DBC0BF}"/>
              </a:ext>
            </a:extLst>
          </p:cNvPr>
          <p:cNvPicPr>
            <a:picLocks noChangeAspect="1"/>
          </p:cNvPicPr>
          <p:nvPr/>
        </p:nvPicPr>
        <p:blipFill>
          <a:blip r:embed="rId2"/>
          <a:stretch>
            <a:fillRect/>
          </a:stretch>
        </p:blipFill>
        <p:spPr>
          <a:xfrm>
            <a:off x="0" y="3266686"/>
            <a:ext cx="9144000" cy="3586766"/>
          </a:xfrm>
          <a:prstGeom prst="rect">
            <a:avLst/>
          </a:prstGeom>
        </p:spPr>
      </p:pic>
    </p:spTree>
    <p:extLst>
      <p:ext uri="{BB962C8B-B14F-4D97-AF65-F5344CB8AC3E}">
        <p14:creationId xmlns:p14="http://schemas.microsoft.com/office/powerpoint/2010/main" val="426059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62E3EA-1EBA-612C-6EF0-4AC4699230ED}"/>
              </a:ext>
            </a:extLst>
          </p:cNvPr>
          <p:cNvSpPr>
            <a:spLocks noGrp="1"/>
          </p:cNvSpPr>
          <p:nvPr>
            <p:ph type="body" idx="1"/>
          </p:nvPr>
        </p:nvSpPr>
        <p:spPr>
          <a:xfrm>
            <a:off x="457200" y="136526"/>
            <a:ext cx="8229600" cy="5989638"/>
          </a:xfrm>
        </p:spPr>
        <p:txBody>
          <a:bodyPr>
            <a:normAutofit/>
          </a:bodyPr>
          <a:lstStyle/>
          <a:p>
            <a:r>
              <a:rPr lang="en-US" b="1" i="0" dirty="0">
                <a:solidFill>
                  <a:schemeClr val="tx1"/>
                </a:solidFill>
                <a:effectLst/>
                <a:latin typeface="urw-din"/>
              </a:rPr>
              <a:t>Step 3:</a:t>
            </a:r>
            <a:r>
              <a:rPr lang="en-US" b="0" i="0" dirty="0">
                <a:solidFill>
                  <a:schemeClr val="tx1"/>
                </a:solidFill>
                <a:effectLst/>
                <a:latin typeface="urw-din"/>
              </a:rPr>
              <a:t> Now we will drop the columns that are not needed.</a:t>
            </a:r>
            <a:endParaRPr lang="en-US" dirty="0">
              <a:solidFill>
                <a:schemeClr val="tx1"/>
              </a:solidFill>
              <a:latin typeface="urw-din"/>
            </a:endParaRPr>
          </a:p>
          <a:p>
            <a:endParaRPr lang="en-IN" dirty="0"/>
          </a:p>
        </p:txBody>
      </p:sp>
      <p:sp>
        <p:nvSpPr>
          <p:cNvPr id="4" name="Slide Number Placeholder 3">
            <a:extLst>
              <a:ext uri="{FF2B5EF4-FFF2-40B4-BE49-F238E27FC236}">
                <a16:creationId xmlns:a16="http://schemas.microsoft.com/office/drawing/2014/main" id="{5EE4D078-A2FE-B667-DF1C-E86A473FA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6C0E3FB8-BD74-48ED-4C39-86572EE3CFBF}"/>
              </a:ext>
            </a:extLst>
          </p:cNvPr>
          <p:cNvPicPr>
            <a:picLocks noChangeAspect="1"/>
          </p:cNvPicPr>
          <p:nvPr/>
        </p:nvPicPr>
        <p:blipFill>
          <a:blip r:embed="rId2"/>
          <a:stretch>
            <a:fillRect/>
          </a:stretch>
        </p:blipFill>
        <p:spPr>
          <a:xfrm>
            <a:off x="0" y="2002070"/>
            <a:ext cx="9144000" cy="2853860"/>
          </a:xfrm>
          <a:prstGeom prst="rect">
            <a:avLst/>
          </a:prstGeom>
        </p:spPr>
      </p:pic>
    </p:spTree>
    <p:extLst>
      <p:ext uri="{BB962C8B-B14F-4D97-AF65-F5344CB8AC3E}">
        <p14:creationId xmlns:p14="http://schemas.microsoft.com/office/powerpoint/2010/main" val="111830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6AF46-4D70-BBFC-AA4C-C44DB8AE9EFF}"/>
              </a:ext>
            </a:extLst>
          </p:cNvPr>
          <p:cNvSpPr>
            <a:spLocks noGrp="1"/>
          </p:cNvSpPr>
          <p:nvPr>
            <p:ph type="body" idx="1"/>
          </p:nvPr>
        </p:nvSpPr>
        <p:spPr>
          <a:xfrm>
            <a:off x="457200" y="136526"/>
            <a:ext cx="8229600" cy="5989638"/>
          </a:xfrm>
        </p:spPr>
        <p:txBody>
          <a:bodyPr>
            <a:normAutofit/>
          </a:bodyPr>
          <a:lstStyle/>
          <a:p>
            <a:r>
              <a:rPr lang="en-US" b="1" i="0" dirty="0">
                <a:solidFill>
                  <a:schemeClr val="tx1"/>
                </a:solidFill>
                <a:effectLst/>
                <a:latin typeface="urw-din"/>
              </a:rPr>
              <a:t>Step 4:</a:t>
            </a:r>
            <a:r>
              <a:rPr lang="en-US" b="0" i="0" dirty="0">
                <a:solidFill>
                  <a:schemeClr val="tx1"/>
                </a:solidFill>
                <a:effectLst/>
                <a:latin typeface="urw-din"/>
              </a:rPr>
              <a:t> Now before moving forward we need to pre-process and transform our data. For that, we will use </a:t>
            </a:r>
            <a:r>
              <a:rPr lang="en-US" b="0" i="1" dirty="0" err="1">
                <a:solidFill>
                  <a:schemeClr val="tx1"/>
                </a:solidFill>
                <a:effectLst/>
                <a:latin typeface="urw-din"/>
              </a:rPr>
              <a:t>astype</a:t>
            </a:r>
            <a:r>
              <a:rPr lang="en-US" b="0" i="1" dirty="0">
                <a:solidFill>
                  <a:schemeClr val="tx1"/>
                </a:solidFill>
                <a:effectLst/>
                <a:latin typeface="urw-din"/>
              </a:rPr>
              <a:t>()</a:t>
            </a:r>
            <a:r>
              <a:rPr lang="en-US" b="0" i="0" dirty="0">
                <a:solidFill>
                  <a:schemeClr val="tx1"/>
                </a:solidFill>
                <a:effectLst/>
                <a:latin typeface="urw-din"/>
              </a:rPr>
              <a:t> method on some columns and change the datatype to </a:t>
            </a:r>
            <a:r>
              <a:rPr lang="en-US" b="0" i="1" dirty="0">
                <a:solidFill>
                  <a:schemeClr val="tx1"/>
                </a:solidFill>
                <a:effectLst/>
                <a:latin typeface="urw-din"/>
              </a:rPr>
              <a:t>category</a:t>
            </a:r>
            <a:r>
              <a:rPr lang="en-US" b="0" i="0" dirty="0">
                <a:solidFill>
                  <a:schemeClr val="tx1"/>
                </a:solidFill>
                <a:effectLst/>
                <a:latin typeface="urw-din"/>
              </a:rPr>
              <a:t>.</a:t>
            </a:r>
          </a:p>
          <a:p>
            <a:endParaRPr lang="en-IN" dirty="0"/>
          </a:p>
        </p:txBody>
      </p:sp>
      <p:sp>
        <p:nvSpPr>
          <p:cNvPr id="4" name="Slide Number Placeholder 3">
            <a:extLst>
              <a:ext uri="{FF2B5EF4-FFF2-40B4-BE49-F238E27FC236}">
                <a16:creationId xmlns:a16="http://schemas.microsoft.com/office/drawing/2014/main" id="{C53C205D-6F34-551D-2222-B39628EE3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BA6D2378-B9C1-CE35-3B41-EFC589BB80C0}"/>
              </a:ext>
            </a:extLst>
          </p:cNvPr>
          <p:cNvPicPr>
            <a:picLocks noChangeAspect="1"/>
          </p:cNvPicPr>
          <p:nvPr/>
        </p:nvPicPr>
        <p:blipFill>
          <a:blip r:embed="rId2"/>
          <a:stretch>
            <a:fillRect/>
          </a:stretch>
        </p:blipFill>
        <p:spPr>
          <a:xfrm>
            <a:off x="0" y="2754451"/>
            <a:ext cx="9144000" cy="3880761"/>
          </a:xfrm>
          <a:prstGeom prst="rect">
            <a:avLst/>
          </a:prstGeom>
        </p:spPr>
      </p:pic>
    </p:spTree>
    <p:extLst>
      <p:ext uri="{BB962C8B-B14F-4D97-AF65-F5344CB8AC3E}">
        <p14:creationId xmlns:p14="http://schemas.microsoft.com/office/powerpoint/2010/main" val="190593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6B7485-298A-D2C1-80E3-C5F9050C8C7B}"/>
              </a:ext>
            </a:extLst>
          </p:cNvPr>
          <p:cNvSpPr>
            <a:spLocks noGrp="1"/>
          </p:cNvSpPr>
          <p:nvPr>
            <p:ph type="body" idx="1"/>
          </p:nvPr>
        </p:nvSpPr>
        <p:spPr>
          <a:xfrm>
            <a:off x="457200" y="136526"/>
            <a:ext cx="8229600" cy="5989638"/>
          </a:xfrm>
        </p:spPr>
        <p:txBody>
          <a:bodyPr/>
          <a:lstStyle/>
          <a:p>
            <a:r>
              <a:rPr lang="en-US" b="1" i="0" dirty="0">
                <a:solidFill>
                  <a:schemeClr val="tx1"/>
                </a:solidFill>
                <a:effectLst/>
                <a:latin typeface="urw-din"/>
              </a:rPr>
              <a:t>Step 5:</a:t>
            </a:r>
            <a:r>
              <a:rPr lang="en-US" b="0" i="0" dirty="0">
                <a:solidFill>
                  <a:schemeClr val="tx1"/>
                </a:solidFill>
                <a:effectLst/>
                <a:latin typeface="urw-din"/>
              </a:rPr>
              <a:t> Now we will apply codes on some of these columns to convert their text values to numerical values.</a:t>
            </a:r>
          </a:p>
          <a:p>
            <a:endParaRPr lang="en-IN" dirty="0"/>
          </a:p>
        </p:txBody>
      </p:sp>
      <p:sp>
        <p:nvSpPr>
          <p:cNvPr id="4" name="Slide Number Placeholder 3">
            <a:extLst>
              <a:ext uri="{FF2B5EF4-FFF2-40B4-BE49-F238E27FC236}">
                <a16:creationId xmlns:a16="http://schemas.microsoft.com/office/drawing/2014/main" id="{01229F3D-49C2-2F3C-8311-2414C29AF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750C1F13-51FF-0B5E-407B-28AB0579A3B4}"/>
              </a:ext>
            </a:extLst>
          </p:cNvPr>
          <p:cNvPicPr>
            <a:picLocks noChangeAspect="1"/>
          </p:cNvPicPr>
          <p:nvPr/>
        </p:nvPicPr>
        <p:blipFill>
          <a:blip r:embed="rId2"/>
          <a:stretch>
            <a:fillRect/>
          </a:stretch>
        </p:blipFill>
        <p:spPr>
          <a:xfrm>
            <a:off x="0" y="2321881"/>
            <a:ext cx="9144000" cy="2666723"/>
          </a:xfrm>
          <a:prstGeom prst="rect">
            <a:avLst/>
          </a:prstGeom>
        </p:spPr>
      </p:pic>
    </p:spTree>
    <p:extLst>
      <p:ext uri="{BB962C8B-B14F-4D97-AF65-F5344CB8AC3E}">
        <p14:creationId xmlns:p14="http://schemas.microsoft.com/office/powerpoint/2010/main" val="316799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B727-0030-AE30-5E66-33DBA3513E72}"/>
              </a:ext>
            </a:extLst>
          </p:cNvPr>
          <p:cNvSpPr>
            <a:spLocks noGrp="1"/>
          </p:cNvSpPr>
          <p:nvPr>
            <p:ph type="title"/>
          </p:nvPr>
        </p:nvSpPr>
        <p:spPr/>
        <p:txBody>
          <a:bodyPr/>
          <a:lstStyle/>
          <a:p>
            <a:r>
              <a:rPr lang="en-US" dirty="0"/>
              <a:t>Discussion	</a:t>
            </a:r>
            <a:endParaRPr lang="en-IN" dirty="0"/>
          </a:p>
        </p:txBody>
      </p:sp>
      <p:sp>
        <p:nvSpPr>
          <p:cNvPr id="3" name="Text Placeholder 2">
            <a:extLst>
              <a:ext uri="{FF2B5EF4-FFF2-40B4-BE49-F238E27FC236}">
                <a16:creationId xmlns:a16="http://schemas.microsoft.com/office/drawing/2014/main" id="{9F34FF70-A4FD-2C1E-C076-13B4F768A3E1}"/>
              </a:ext>
            </a:extLst>
          </p:cNvPr>
          <p:cNvSpPr>
            <a:spLocks noGrp="1"/>
          </p:cNvSpPr>
          <p:nvPr>
            <p:ph type="body" idx="1"/>
          </p:nvPr>
        </p:nvSpPr>
        <p:spPr/>
        <p:txBody>
          <a:bodyPr>
            <a:normAutofit fontScale="92500" lnSpcReduction="10000"/>
          </a:bodyPr>
          <a:lstStyle/>
          <a:p>
            <a:r>
              <a:rPr lang="en-US" dirty="0"/>
              <a:t>So the first step in our project was to find a suitable database and make some adjustments in preprocessing stage. We imported the dataset then dropped the data that had no use in our model. For example, one column that was dropped was Salary. While it can be an important column for other projects we do not care about how much the students are making when they are employed we are care about whether they are employed or not.</a:t>
            </a:r>
            <a:endParaRPr lang="en-IN" dirty="0"/>
          </a:p>
        </p:txBody>
      </p:sp>
      <p:sp>
        <p:nvSpPr>
          <p:cNvPr id="4" name="Slide Number Placeholder 3">
            <a:extLst>
              <a:ext uri="{FF2B5EF4-FFF2-40B4-BE49-F238E27FC236}">
                <a16:creationId xmlns:a16="http://schemas.microsoft.com/office/drawing/2014/main" id="{90F236C5-1357-8081-B0DC-F79053E154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98739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0C32-4AF6-5FC3-8AC9-956A2A4057C7}"/>
              </a:ext>
            </a:extLst>
          </p:cNvPr>
          <p:cNvSpPr>
            <a:spLocks noGrp="1"/>
          </p:cNvSpPr>
          <p:nvPr>
            <p:ph type="title"/>
          </p:nvPr>
        </p:nvSpPr>
        <p:spPr/>
        <p:txBody>
          <a:bodyPr/>
          <a:lstStyle/>
          <a:p>
            <a:r>
              <a:rPr lang="en-US" dirty="0"/>
              <a:t>Screenshots </a:t>
            </a:r>
            <a:endParaRPr lang="en-IN" dirty="0"/>
          </a:p>
        </p:txBody>
      </p:sp>
      <p:sp>
        <p:nvSpPr>
          <p:cNvPr id="4" name="Slide Number Placeholder 3">
            <a:extLst>
              <a:ext uri="{FF2B5EF4-FFF2-40B4-BE49-F238E27FC236}">
                <a16:creationId xmlns:a16="http://schemas.microsoft.com/office/drawing/2014/main" id="{53549DAC-D369-3D61-D8D0-803DCFA355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8" name="Picture 7">
            <a:extLst>
              <a:ext uri="{FF2B5EF4-FFF2-40B4-BE49-F238E27FC236}">
                <a16:creationId xmlns:a16="http://schemas.microsoft.com/office/drawing/2014/main" id="{0EF9D190-AD7D-021E-AD51-836E274E2B5C}"/>
              </a:ext>
            </a:extLst>
          </p:cNvPr>
          <p:cNvPicPr>
            <a:picLocks noChangeAspect="1"/>
          </p:cNvPicPr>
          <p:nvPr/>
        </p:nvPicPr>
        <p:blipFill>
          <a:blip r:embed="rId2"/>
          <a:stretch>
            <a:fillRect/>
          </a:stretch>
        </p:blipFill>
        <p:spPr>
          <a:xfrm>
            <a:off x="0" y="1878223"/>
            <a:ext cx="9144000" cy="3969915"/>
          </a:xfrm>
          <a:prstGeom prst="rect">
            <a:avLst/>
          </a:prstGeom>
        </p:spPr>
      </p:pic>
    </p:spTree>
    <p:extLst>
      <p:ext uri="{BB962C8B-B14F-4D97-AF65-F5344CB8AC3E}">
        <p14:creationId xmlns:p14="http://schemas.microsoft.com/office/powerpoint/2010/main" val="133404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solidFill>
                  <a:schemeClr val="tx1"/>
                </a:solidFill>
              </a:rPr>
              <a:t>  Abstract </a:t>
            </a:r>
          </a:p>
          <a:p>
            <a:pPr marL="342900">
              <a:spcBef>
                <a:spcPts val="0"/>
              </a:spcBef>
              <a:buSzPts val="3200"/>
            </a:pPr>
            <a:r>
              <a:rPr lang="en-US" sz="2400" dirty="0">
                <a:solidFill>
                  <a:schemeClr val="tx1"/>
                </a:solidFill>
              </a:rPr>
              <a:t>Nowadays, Graduates' employability is a major concern for the universities, and predicting their employability can help take timely actions to increase the institutional placement ratio </a:t>
            </a:r>
          </a:p>
          <a:p>
            <a:pPr marL="342900">
              <a:spcBef>
                <a:spcPts val="0"/>
              </a:spcBef>
              <a:buSzPts val="3200"/>
            </a:pPr>
            <a:r>
              <a:rPr lang="en-US" sz="2200" b="0" i="0" dirty="0">
                <a:solidFill>
                  <a:schemeClr val="tx1"/>
                </a:solidFill>
                <a:effectLst/>
                <a:latin typeface="urw-din"/>
              </a:rPr>
              <a:t>We predict the placement status of a student based on various student attributes using Logistic regression algorithm.</a:t>
            </a:r>
            <a:endParaRPr lang="en-US" sz="3900" dirty="0">
              <a:solidFill>
                <a:schemeClr val="tx1"/>
              </a:solidFill>
            </a:endParaRPr>
          </a:p>
          <a:p>
            <a:pPr marL="342900">
              <a:spcBef>
                <a:spcPts val="0"/>
              </a:spcBef>
              <a:buSzPts val="3200"/>
            </a:pPr>
            <a:r>
              <a:rPr lang="en-US" sz="2400" dirty="0">
                <a:solidFill>
                  <a:schemeClr val="tx1"/>
                </a:solidFill>
              </a:rPr>
              <a:t>Knowing weaknesses before appearing can help students work in areas that they need to improve to best match the company's skillset.</a:t>
            </a:r>
          </a:p>
          <a:p>
            <a:pPr marL="0" lvl="0" indent="0" algn="l" rtl="0">
              <a:spcBef>
                <a:spcPts val="0"/>
              </a:spcBef>
              <a:spcAft>
                <a:spcPts val="0"/>
              </a:spcAft>
              <a:buClr>
                <a:schemeClr val="dk1"/>
              </a:buClr>
              <a:buSzPts val="3200"/>
              <a:buNone/>
            </a:pPr>
            <a:r>
              <a:rPr lang="en-US" dirty="0">
                <a:solidFill>
                  <a:schemeClr val="tx1"/>
                </a:solidFill>
              </a:rPr>
              <a:t>            </a:t>
            </a:r>
          </a:p>
          <a:p>
            <a:pPr marL="0" lvl="0" indent="0" algn="l" rtl="0">
              <a:spcBef>
                <a:spcPts val="0"/>
              </a:spcBef>
              <a:spcAft>
                <a:spcPts val="0"/>
              </a:spcAft>
              <a:buClr>
                <a:schemeClr val="dk1"/>
              </a:buClr>
              <a:buSzPts val="3200"/>
              <a:buNone/>
            </a:pPr>
            <a:endParaRPr sz="2400" dirty="0">
              <a:solidFill>
                <a:schemeClr val="tx1"/>
              </a:solidFill>
            </a:endParaRPr>
          </a:p>
          <a:p>
            <a:pPr marL="342900" lvl="0" indent="-139700" algn="l" rtl="0">
              <a:spcBef>
                <a:spcPts val="640"/>
              </a:spcBef>
              <a:spcAft>
                <a:spcPts val="0"/>
              </a:spcAft>
              <a:buClr>
                <a:schemeClr val="dk1"/>
              </a:buClr>
              <a:buSzPts val="3200"/>
              <a:buNone/>
            </a:pPr>
            <a:endParaRPr dirty="0">
              <a:solidFill>
                <a:schemeClr val="tx1"/>
              </a:solidFill>
            </a:endParaRPr>
          </a:p>
          <a:p>
            <a:pPr marL="342900" lvl="0" indent="-139700" algn="l" rtl="0">
              <a:spcBef>
                <a:spcPts val="640"/>
              </a:spcBef>
              <a:spcAft>
                <a:spcPts val="0"/>
              </a:spcAft>
              <a:buClr>
                <a:schemeClr val="dk1"/>
              </a:buClr>
              <a:buSzPts val="3200"/>
              <a:buNone/>
            </a:pPr>
            <a:endParaRPr dirty="0">
              <a:solidFill>
                <a:schemeClr val="tx1"/>
              </a:solidFill>
            </a:endParaRPr>
          </a:p>
        </p:txBody>
      </p:sp>
      <p:pic>
        <p:nvPicPr>
          <p:cNvPr id="98" name="Google Shape;98;p2"/>
          <p:cNvPicPr preferRelativeResize="0"/>
          <p:nvPr/>
        </p:nvPicPr>
        <p:blipFill rotWithShape="1">
          <a:blip r:embed="rId3">
            <a:alphaModFix/>
          </a:blip>
          <a:srcRect/>
          <a:stretch/>
        </p:blipFill>
        <p:spPr>
          <a:xfrm>
            <a:off x="405130" y="354330"/>
            <a:ext cx="2185670" cy="733326"/>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65C991-E76C-8057-6447-7E72E29B70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712824C1-6297-AA46-3E15-3A7E4B57D783}"/>
              </a:ext>
            </a:extLst>
          </p:cNvPr>
          <p:cNvPicPr>
            <a:picLocks noChangeAspect="1"/>
          </p:cNvPicPr>
          <p:nvPr/>
        </p:nvPicPr>
        <p:blipFill>
          <a:blip r:embed="rId2"/>
          <a:stretch>
            <a:fillRect/>
          </a:stretch>
        </p:blipFill>
        <p:spPr>
          <a:xfrm>
            <a:off x="0" y="581078"/>
            <a:ext cx="9144000" cy="5695843"/>
          </a:xfrm>
          <a:prstGeom prst="rect">
            <a:avLst/>
          </a:prstGeom>
        </p:spPr>
      </p:pic>
    </p:spTree>
    <p:extLst>
      <p:ext uri="{BB962C8B-B14F-4D97-AF65-F5344CB8AC3E}">
        <p14:creationId xmlns:p14="http://schemas.microsoft.com/office/powerpoint/2010/main" val="1291100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4C8ABE-00BE-1256-BD66-181934C23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61C452D3-BE3C-A286-0653-C1D629113E71}"/>
              </a:ext>
            </a:extLst>
          </p:cNvPr>
          <p:cNvPicPr>
            <a:picLocks noChangeAspect="1"/>
          </p:cNvPicPr>
          <p:nvPr/>
        </p:nvPicPr>
        <p:blipFill>
          <a:blip r:embed="rId2"/>
          <a:stretch>
            <a:fillRect/>
          </a:stretch>
        </p:blipFill>
        <p:spPr>
          <a:xfrm>
            <a:off x="0" y="768335"/>
            <a:ext cx="9144000" cy="5321330"/>
          </a:xfrm>
          <a:prstGeom prst="rect">
            <a:avLst/>
          </a:prstGeom>
        </p:spPr>
      </p:pic>
    </p:spTree>
    <p:extLst>
      <p:ext uri="{BB962C8B-B14F-4D97-AF65-F5344CB8AC3E}">
        <p14:creationId xmlns:p14="http://schemas.microsoft.com/office/powerpoint/2010/main" val="2720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576F96-6891-6EF2-3382-5765CA8966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a:extLst>
              <a:ext uri="{FF2B5EF4-FFF2-40B4-BE49-F238E27FC236}">
                <a16:creationId xmlns:a16="http://schemas.microsoft.com/office/drawing/2014/main" id="{D8B2C5AB-EDE7-004F-D954-FBE58AF599EE}"/>
              </a:ext>
            </a:extLst>
          </p:cNvPr>
          <p:cNvPicPr>
            <a:picLocks noChangeAspect="1"/>
          </p:cNvPicPr>
          <p:nvPr/>
        </p:nvPicPr>
        <p:blipFill>
          <a:blip r:embed="rId2"/>
          <a:stretch>
            <a:fillRect/>
          </a:stretch>
        </p:blipFill>
        <p:spPr>
          <a:xfrm>
            <a:off x="216792" y="563631"/>
            <a:ext cx="8710415" cy="5730737"/>
          </a:xfrm>
          <a:prstGeom prst="rect">
            <a:avLst/>
          </a:prstGeom>
        </p:spPr>
      </p:pic>
    </p:spTree>
    <p:extLst>
      <p:ext uri="{BB962C8B-B14F-4D97-AF65-F5344CB8AC3E}">
        <p14:creationId xmlns:p14="http://schemas.microsoft.com/office/powerpoint/2010/main" val="424871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lang="en-IN" dirty="0">
              <a:solidFill>
                <a:srgbClr val="FF0000"/>
              </a:solidFill>
            </a:endParaRPr>
          </a:p>
          <a:p>
            <a:pPr marL="0" lvl="0" indent="0" algn="ctr" rtl="0">
              <a:spcBef>
                <a:spcPts val="640"/>
              </a:spcBef>
              <a:spcAft>
                <a:spcPts val="0"/>
              </a:spcAft>
              <a:buClr>
                <a:schemeClr val="dk1"/>
              </a:buClr>
              <a:buSzPts val="3200"/>
              <a:buNone/>
            </a:pPr>
            <a:r>
              <a:rPr lang="en-IN" dirty="0">
                <a:solidFill>
                  <a:schemeClr val="tx1"/>
                </a:solidFill>
              </a:rPr>
              <a:t>THANK YOU</a:t>
            </a:r>
            <a:endParaRPr dirty="0">
              <a:solidFill>
                <a:schemeClr val="tx1"/>
              </a:solidFill>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FDEB70-E316-6B14-86E8-230001FD2818}"/>
              </a:ext>
            </a:extLst>
          </p:cNvPr>
          <p:cNvSpPr>
            <a:spLocks noGrp="1"/>
          </p:cNvSpPr>
          <p:nvPr>
            <p:ph type="body" idx="1"/>
          </p:nvPr>
        </p:nvSpPr>
        <p:spPr>
          <a:xfrm>
            <a:off x="312821" y="1436570"/>
            <a:ext cx="8229600" cy="4822828"/>
          </a:xfrm>
        </p:spPr>
        <p:txBody>
          <a:bodyPr>
            <a:normAutofit fontScale="92500"/>
          </a:bodyPr>
          <a:lstStyle/>
          <a:p>
            <a:pPr algn="l" fontAlgn="base"/>
            <a:r>
              <a:rPr lang="en-US" sz="2400" i="0" dirty="0">
                <a:solidFill>
                  <a:schemeClr val="tx1"/>
                </a:solidFill>
                <a:effectLst/>
                <a:latin typeface="urw-din"/>
              </a:rPr>
              <a:t>This system predicts if a student would be placed or not based on the student’s qualifications, historical data, and experience. This predictor uses a machine-learning algorithm to give the result. </a:t>
            </a:r>
          </a:p>
          <a:p>
            <a:pPr algn="l" fontAlgn="base"/>
            <a:endParaRPr lang="en-US" sz="2400" i="0" dirty="0">
              <a:solidFill>
                <a:schemeClr val="tx1"/>
              </a:solidFill>
              <a:effectLst/>
              <a:latin typeface="urw-din"/>
            </a:endParaRPr>
          </a:p>
          <a:p>
            <a:pPr algn="l" fontAlgn="base"/>
            <a:r>
              <a:rPr lang="en-US" sz="2400" i="0" dirty="0">
                <a:solidFill>
                  <a:schemeClr val="tx1"/>
                </a:solidFill>
                <a:effectLst/>
                <a:latin typeface="urw-din"/>
              </a:rPr>
              <a:t>The algorithm used is logistic regression. Logistic regression is basically a supervised classification algorithm. In a classification problem, the target variable(or output), y, can take only discrete values for given set of features(or inputs), X. Talking about the dataset, it contains the secondary school percentage, higher secondary school percentage, degree percentage, degree, and work experience of students. After predicting the result its efficiency is also calculated based on the dataset.</a:t>
            </a:r>
          </a:p>
        </p:txBody>
      </p:sp>
      <p:sp>
        <p:nvSpPr>
          <p:cNvPr id="4" name="Slide Number Placeholder 3">
            <a:extLst>
              <a:ext uri="{FF2B5EF4-FFF2-40B4-BE49-F238E27FC236}">
                <a16:creationId xmlns:a16="http://schemas.microsoft.com/office/drawing/2014/main" id="{91DDC383-5AA9-D852-639A-B89155D97C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Google Shape;90;p1">
            <a:extLst>
              <a:ext uri="{FF2B5EF4-FFF2-40B4-BE49-F238E27FC236}">
                <a16:creationId xmlns:a16="http://schemas.microsoft.com/office/drawing/2014/main" id="{16C3B2FA-817A-9B6A-F2AF-C2CBACF8A9AC}"/>
              </a:ext>
            </a:extLst>
          </p:cNvPr>
          <p:cNvPicPr preferRelativeResize="0"/>
          <p:nvPr/>
        </p:nvPicPr>
        <p:blipFill rotWithShape="1">
          <a:blip r:embed="rId2">
            <a:alphaModFix/>
          </a:blip>
          <a:srcRect/>
          <a:stretch/>
        </p:blipFill>
        <p:spPr>
          <a:xfrm>
            <a:off x="312821" y="287738"/>
            <a:ext cx="2237740" cy="755015"/>
          </a:xfrm>
          <a:prstGeom prst="rect">
            <a:avLst/>
          </a:prstGeom>
          <a:noFill/>
          <a:ln>
            <a:noFill/>
          </a:ln>
        </p:spPr>
      </p:pic>
    </p:spTree>
    <p:extLst>
      <p:ext uri="{BB962C8B-B14F-4D97-AF65-F5344CB8AC3E}">
        <p14:creationId xmlns:p14="http://schemas.microsoft.com/office/powerpoint/2010/main" val="35748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endParaRPr dirty="0"/>
          </a:p>
        </p:txBody>
      </p:sp>
      <p:sp>
        <p:nvSpPr>
          <p:cNvPr id="97" name="Google Shape;97;p2"/>
          <p:cNvSpPr txBox="1">
            <a:spLocks noGrp="1"/>
          </p:cNvSpPr>
          <p:nvPr>
            <p:ph type="body" idx="1"/>
          </p:nvPr>
        </p:nvSpPr>
        <p:spPr>
          <a:xfrm>
            <a:off x="457200" y="1778684"/>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ts val="3200"/>
              <a:buNone/>
            </a:pPr>
            <a:r>
              <a:rPr lang="en-US" dirty="0"/>
              <a:t>  Introduction</a:t>
            </a:r>
          </a:p>
          <a:p>
            <a:pPr marL="0" lvl="0" indent="0" algn="l" rtl="0">
              <a:spcBef>
                <a:spcPts val="0"/>
              </a:spcBef>
              <a:spcAft>
                <a:spcPts val="0"/>
              </a:spcAft>
              <a:buClr>
                <a:schemeClr val="dk1"/>
              </a:buClr>
              <a:buSzPts val="3200"/>
              <a:buNone/>
            </a:pPr>
            <a:endParaRPr lang="en-US" sz="2600" dirty="0"/>
          </a:p>
          <a:p>
            <a:pPr indent="-457200">
              <a:spcBef>
                <a:spcPts val="0"/>
              </a:spcBef>
              <a:buSzPts val="3200"/>
            </a:pPr>
            <a:r>
              <a:rPr lang="en-US" sz="2400" b="0" i="0" dirty="0">
                <a:solidFill>
                  <a:srgbClr val="000000"/>
                </a:solidFill>
                <a:effectLst/>
                <a:latin typeface="Calibri" panose="020F0502020204030204" pitchFamily="34" charset="0"/>
                <a:cs typeface="Calibri" panose="020F0502020204030204" pitchFamily="34" charset="0"/>
              </a:rPr>
              <a:t>Annual Employability Survey 2019 report by Aspiring Minds reveals that 80% of Indian engineers are not fit for any job in the economy.</a:t>
            </a:r>
          </a:p>
          <a:p>
            <a:pPr marL="0" indent="0">
              <a:spcBef>
                <a:spcPts val="0"/>
              </a:spcBef>
              <a:buSzPts val="3200"/>
              <a:buNone/>
            </a:pPr>
            <a:endParaRPr lang="en-US" sz="2400" dirty="0">
              <a:solidFill>
                <a:srgbClr val="000000"/>
              </a:solidFill>
              <a:latin typeface="Calibri" panose="020F0502020204030204" pitchFamily="34" charset="0"/>
              <a:cs typeface="Calibri" panose="020F0502020204030204" pitchFamily="34" charset="0"/>
            </a:endParaRPr>
          </a:p>
          <a:p>
            <a:pPr marL="0" indent="0">
              <a:spcBef>
                <a:spcPts val="0"/>
              </a:spcBef>
              <a:buSzPts val="3200"/>
              <a:buNone/>
            </a:pPr>
            <a:endParaRPr lang="en-US" sz="2400" dirty="0">
              <a:solidFill>
                <a:srgbClr val="000000"/>
              </a:solidFill>
              <a:latin typeface="Calibri" panose="020F0502020204030204" pitchFamily="34" charset="0"/>
              <a:cs typeface="Calibri" panose="020F0502020204030204" pitchFamily="34" charset="0"/>
            </a:endParaRPr>
          </a:p>
          <a:p>
            <a:pPr indent="-457200">
              <a:spcBef>
                <a:spcPts val="0"/>
              </a:spcBef>
              <a:buSzPts val="3200"/>
            </a:pPr>
            <a:r>
              <a:rPr lang="en-US" sz="2400" dirty="0">
                <a:solidFill>
                  <a:srgbClr val="000000"/>
                </a:solidFill>
                <a:latin typeface="Calibri" panose="020F0502020204030204" pitchFamily="34" charset="0"/>
                <a:cs typeface="Calibri" panose="020F0502020204030204" pitchFamily="34" charset="0"/>
              </a:rPr>
              <a:t>Due to rampant unemployment graduates who are not finding job are doing blue collar Jobs.</a:t>
            </a:r>
          </a:p>
          <a:p>
            <a:pPr marL="0" indent="0">
              <a:spcBef>
                <a:spcPts val="0"/>
              </a:spcBef>
              <a:buSzPts val="3200"/>
              <a:buNone/>
            </a:pPr>
            <a:endParaRPr lang="en-US" sz="2600" b="0" i="0" dirty="0">
              <a:solidFill>
                <a:srgbClr val="000000"/>
              </a:solidFill>
              <a:effectLst/>
              <a:latin typeface="Open Sans" panose="020B0604020202020204" pitchFamily="34" charset="0"/>
            </a:endParaRPr>
          </a:p>
          <a:p>
            <a:pPr indent="-457200">
              <a:spcBef>
                <a:spcPts val="0"/>
              </a:spcBef>
              <a:buSzPts val="3200"/>
            </a:pPr>
            <a:r>
              <a:rPr lang="en-US" sz="2400" dirty="0"/>
              <a:t>Employability of graduates becomes one of the performance indicators for higher educational institutions</a:t>
            </a:r>
          </a:p>
          <a:p>
            <a:pPr indent="-457200">
              <a:spcBef>
                <a:spcPts val="0"/>
              </a:spcBef>
              <a:buSzPts val="3200"/>
            </a:pPr>
            <a:endParaRPr lang="en-US" dirty="0"/>
          </a:p>
          <a:p>
            <a:pPr marL="0" lvl="0" indent="0" algn="l" rtl="0">
              <a:spcBef>
                <a:spcPts val="0"/>
              </a:spcBef>
              <a:spcAft>
                <a:spcPts val="0"/>
              </a:spcAft>
              <a:buClr>
                <a:schemeClr val="dk1"/>
              </a:buClr>
              <a:buSzPts val="3200"/>
              <a:buNone/>
            </a:pPr>
            <a:r>
              <a:rPr lang="en-US" dirty="0"/>
              <a:t>                   </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06608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6466E1-762F-55C0-8B6D-AC9ED299B4BA}"/>
              </a:ext>
            </a:extLst>
          </p:cNvPr>
          <p:cNvSpPr>
            <a:spLocks noGrp="1"/>
          </p:cNvSpPr>
          <p:nvPr>
            <p:ph type="body" idx="1"/>
          </p:nvPr>
        </p:nvSpPr>
        <p:spPr>
          <a:xfrm>
            <a:off x="322446" y="1696454"/>
            <a:ext cx="8229600" cy="4300086"/>
          </a:xfrm>
        </p:spPr>
        <p:txBody>
          <a:bodyPr/>
          <a:lstStyle/>
          <a:p>
            <a:r>
              <a:rPr lang="en-US" sz="2200" dirty="0"/>
              <a:t>The graduates in every institution reflect the skills developed and competencies acquired by the students through the education offered by the institution that is suitable in the companies.</a:t>
            </a:r>
          </a:p>
          <a:p>
            <a:endParaRPr lang="en-US" sz="2400" dirty="0"/>
          </a:p>
          <a:p>
            <a:r>
              <a:rPr lang="en-US" sz="2400" dirty="0"/>
              <a:t>Therefore, in this study, we aim to predict graduate employability based on there skills, academic background, resume, internships etc.     </a:t>
            </a:r>
          </a:p>
          <a:p>
            <a:pPr marL="114300" indent="0">
              <a:buNone/>
            </a:pPr>
            <a:endParaRPr lang="en-IN" sz="2200" dirty="0"/>
          </a:p>
        </p:txBody>
      </p:sp>
      <p:sp>
        <p:nvSpPr>
          <p:cNvPr id="4" name="Slide Number Placeholder 3">
            <a:extLst>
              <a:ext uri="{FF2B5EF4-FFF2-40B4-BE49-F238E27FC236}">
                <a16:creationId xmlns:a16="http://schemas.microsoft.com/office/drawing/2014/main" id="{BECF7B10-3410-3628-85B1-316F23BF1C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0;p1">
            <a:extLst>
              <a:ext uri="{FF2B5EF4-FFF2-40B4-BE49-F238E27FC236}">
                <a16:creationId xmlns:a16="http://schemas.microsoft.com/office/drawing/2014/main" id="{E9948395-F7C4-CEAF-D461-8922D82D0198}"/>
              </a:ext>
            </a:extLst>
          </p:cNvPr>
          <p:cNvPicPr preferRelativeResize="0"/>
          <p:nvPr/>
        </p:nvPicPr>
        <p:blipFill rotWithShape="1">
          <a:blip r:embed="rId2">
            <a:alphaModFix/>
          </a:blip>
          <a:srcRect/>
          <a:stretch/>
        </p:blipFill>
        <p:spPr>
          <a:xfrm>
            <a:off x="322446" y="236704"/>
            <a:ext cx="2237740" cy="755015"/>
          </a:xfrm>
          <a:prstGeom prst="rect">
            <a:avLst/>
          </a:prstGeom>
          <a:noFill/>
          <a:ln>
            <a:noFill/>
          </a:ln>
        </p:spPr>
      </p:pic>
    </p:spTree>
    <p:extLst>
      <p:ext uri="{BB962C8B-B14F-4D97-AF65-F5344CB8AC3E}">
        <p14:creationId xmlns:p14="http://schemas.microsoft.com/office/powerpoint/2010/main" val="360722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DC585D-733B-6AA1-680D-2512B0D7942E}"/>
              </a:ext>
            </a:extLst>
          </p:cNvPr>
          <p:cNvSpPr>
            <a:spLocks noGrp="1"/>
          </p:cNvSpPr>
          <p:nvPr>
            <p:ph type="body" idx="1"/>
          </p:nvPr>
        </p:nvSpPr>
        <p:spPr>
          <a:xfrm>
            <a:off x="389823" y="1280160"/>
            <a:ext cx="8229600" cy="4860758"/>
          </a:xfrm>
        </p:spPr>
        <p:txBody>
          <a:bodyPr>
            <a:normAutofit/>
          </a:bodyPr>
          <a:lstStyle/>
          <a:p>
            <a:pPr marL="114300" indent="0">
              <a:buNone/>
            </a:pPr>
            <a:r>
              <a:rPr lang="en-US" sz="2400" dirty="0"/>
              <a:t>Literature Review:</a:t>
            </a:r>
          </a:p>
          <a:p>
            <a:pPr marL="114300" indent="0">
              <a:buNone/>
            </a:pPr>
            <a:endParaRPr lang="en-US" sz="2200" dirty="0"/>
          </a:p>
          <a:p>
            <a:r>
              <a:rPr lang="en-US" sz="2200" dirty="0"/>
              <a:t>Existing system ‘s prediction relies on identifying the most predictive features impacting the hiring opportunity of graduates.</a:t>
            </a:r>
            <a:endParaRPr lang="en-IN" sz="2200" dirty="0"/>
          </a:p>
          <a:p>
            <a:endParaRPr lang="en-IN" sz="2200" dirty="0"/>
          </a:p>
          <a:p>
            <a:r>
              <a:rPr lang="en-IN" sz="2200" dirty="0"/>
              <a:t>In the existing system they are only using internship as only a metric to predict a job outcome.</a:t>
            </a:r>
          </a:p>
          <a:p>
            <a:endParaRPr lang="en-IN" sz="2200" dirty="0"/>
          </a:p>
          <a:p>
            <a:r>
              <a:rPr lang="en-US" sz="2200" dirty="0"/>
              <a:t>However, internships do not guarantee employability, especially when a graduate’s internship performance is not satisfactory, and the internship requirements are not met. </a:t>
            </a:r>
            <a:endParaRPr lang="en-IN" sz="2200" dirty="0"/>
          </a:p>
          <a:p>
            <a:pPr marL="114300" indent="0">
              <a:buNone/>
            </a:pPr>
            <a:endParaRPr lang="en-IN" sz="2200" dirty="0"/>
          </a:p>
        </p:txBody>
      </p:sp>
      <p:sp>
        <p:nvSpPr>
          <p:cNvPr id="4" name="Slide Number Placeholder 3">
            <a:extLst>
              <a:ext uri="{FF2B5EF4-FFF2-40B4-BE49-F238E27FC236}">
                <a16:creationId xmlns:a16="http://schemas.microsoft.com/office/drawing/2014/main" id="{D7D904E9-877A-1946-E16B-E34986DEA7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0;p1">
            <a:extLst>
              <a:ext uri="{FF2B5EF4-FFF2-40B4-BE49-F238E27FC236}">
                <a16:creationId xmlns:a16="http://schemas.microsoft.com/office/drawing/2014/main" id="{A2533527-61F7-E390-2A5A-D71C2282BF70}"/>
              </a:ext>
            </a:extLst>
          </p:cNvPr>
          <p:cNvPicPr preferRelativeResize="0"/>
          <p:nvPr/>
        </p:nvPicPr>
        <p:blipFill rotWithShape="1">
          <a:blip r:embed="rId2">
            <a:alphaModFix/>
          </a:blip>
          <a:srcRect/>
          <a:stretch/>
        </p:blipFill>
        <p:spPr>
          <a:xfrm>
            <a:off x="180194" y="166269"/>
            <a:ext cx="2237740" cy="755015"/>
          </a:xfrm>
          <a:prstGeom prst="rect">
            <a:avLst/>
          </a:prstGeom>
          <a:noFill/>
          <a:ln>
            <a:noFill/>
          </a:ln>
        </p:spPr>
      </p:pic>
    </p:spTree>
    <p:extLst>
      <p:ext uri="{BB962C8B-B14F-4D97-AF65-F5344CB8AC3E}">
        <p14:creationId xmlns:p14="http://schemas.microsoft.com/office/powerpoint/2010/main" val="186159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2673-F0A8-EE20-381E-BF5808D78053}"/>
              </a:ext>
            </a:extLst>
          </p:cNvPr>
          <p:cNvSpPr>
            <a:spLocks noGrp="1"/>
          </p:cNvSpPr>
          <p:nvPr>
            <p:ph type="title"/>
          </p:nvPr>
        </p:nvSpPr>
        <p:spPr>
          <a:xfrm>
            <a:off x="308344" y="1010603"/>
            <a:ext cx="8229600" cy="1143000"/>
          </a:xfrm>
        </p:spPr>
        <p:txBody>
          <a:bodyPr>
            <a:normAutofit fontScale="90000"/>
          </a:bodyPr>
          <a:lstStyle/>
          <a:p>
            <a:r>
              <a:rPr lang="en-US" dirty="0"/>
              <a:t>Comparison of Existing methods with merits and demerits</a:t>
            </a:r>
            <a:endParaRPr lang="en-IN" dirty="0"/>
          </a:p>
        </p:txBody>
      </p:sp>
      <p:sp>
        <p:nvSpPr>
          <p:cNvPr id="3" name="Text Placeholder 2">
            <a:extLst>
              <a:ext uri="{FF2B5EF4-FFF2-40B4-BE49-F238E27FC236}">
                <a16:creationId xmlns:a16="http://schemas.microsoft.com/office/drawing/2014/main" id="{7D663A05-01E0-667B-B24C-5CDFA61FF0F6}"/>
              </a:ext>
            </a:extLst>
          </p:cNvPr>
          <p:cNvSpPr>
            <a:spLocks noGrp="1"/>
          </p:cNvSpPr>
          <p:nvPr>
            <p:ph type="body" idx="1"/>
          </p:nvPr>
        </p:nvSpPr>
        <p:spPr>
          <a:xfrm>
            <a:off x="382772" y="2135505"/>
            <a:ext cx="8229600" cy="4525963"/>
          </a:xfrm>
        </p:spPr>
        <p:txBody>
          <a:bodyPr>
            <a:normAutofit/>
          </a:bodyPr>
          <a:lstStyle/>
          <a:p>
            <a:pPr marL="114300" indent="0">
              <a:buNone/>
            </a:pPr>
            <a:r>
              <a:rPr lang="en-US" sz="3000" b="1" dirty="0"/>
              <a:t>   Merits</a:t>
            </a:r>
            <a:r>
              <a:rPr lang="en-US" sz="2200" dirty="0"/>
              <a:t>:</a:t>
            </a:r>
          </a:p>
          <a:p>
            <a:r>
              <a:rPr lang="en-US" sz="2200" dirty="0"/>
              <a:t>It often provides predictive accuracy which no other algorithm can triumph.</a:t>
            </a:r>
          </a:p>
          <a:p>
            <a:pPr marL="114300" indent="0">
              <a:buNone/>
            </a:pPr>
            <a:endParaRPr lang="en-US" sz="2200" dirty="0"/>
          </a:p>
          <a:p>
            <a:r>
              <a:rPr lang="en-US" sz="2200" dirty="0"/>
              <a:t>Lots of flexibity it provides several hyper parameter tuning  and optimizes on different loss function.</a:t>
            </a:r>
          </a:p>
          <a:p>
            <a:pPr marL="114300" indent="0">
              <a:buNone/>
            </a:pPr>
            <a:endParaRPr lang="en-US" sz="2200" dirty="0"/>
          </a:p>
          <a:p>
            <a:r>
              <a:rPr lang="en-US" sz="2200" dirty="0"/>
              <a:t>Often works well with categorical numerical values.</a:t>
            </a:r>
          </a:p>
          <a:p>
            <a:endParaRPr lang="en-US" sz="2200" dirty="0"/>
          </a:p>
          <a:p>
            <a:r>
              <a:rPr lang="en-US" sz="2200" dirty="0"/>
              <a:t>Handling of missing data-imputation not required.</a:t>
            </a:r>
          </a:p>
          <a:p>
            <a:endParaRPr lang="en-US" sz="2200" dirty="0"/>
          </a:p>
          <a:p>
            <a:endParaRPr lang="en-IN" sz="2200" dirty="0"/>
          </a:p>
        </p:txBody>
      </p:sp>
      <p:sp>
        <p:nvSpPr>
          <p:cNvPr id="4" name="Slide Number Placeholder 3">
            <a:extLst>
              <a:ext uri="{FF2B5EF4-FFF2-40B4-BE49-F238E27FC236}">
                <a16:creationId xmlns:a16="http://schemas.microsoft.com/office/drawing/2014/main" id="{220B6804-DE0D-5EDB-4E96-707BB9630F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0;p1">
            <a:extLst>
              <a:ext uri="{FF2B5EF4-FFF2-40B4-BE49-F238E27FC236}">
                <a16:creationId xmlns:a16="http://schemas.microsoft.com/office/drawing/2014/main" id="{69CF1746-5D6C-594C-7F1E-8AC9B6C5FA2F}"/>
              </a:ext>
            </a:extLst>
          </p:cNvPr>
          <p:cNvPicPr preferRelativeResize="0"/>
          <p:nvPr/>
        </p:nvPicPr>
        <p:blipFill rotWithShape="1">
          <a:blip r:embed="rId2">
            <a:alphaModFix/>
          </a:blip>
          <a:srcRect/>
          <a:stretch/>
        </p:blipFill>
        <p:spPr>
          <a:xfrm>
            <a:off x="42530" y="177483"/>
            <a:ext cx="2237740" cy="755015"/>
          </a:xfrm>
          <a:prstGeom prst="rect">
            <a:avLst/>
          </a:prstGeom>
          <a:noFill/>
          <a:ln>
            <a:noFill/>
          </a:ln>
        </p:spPr>
      </p:pic>
    </p:spTree>
    <p:extLst>
      <p:ext uri="{BB962C8B-B14F-4D97-AF65-F5344CB8AC3E}">
        <p14:creationId xmlns:p14="http://schemas.microsoft.com/office/powerpoint/2010/main" val="308526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93A094-0A19-41A7-ED5D-BF3F268EF3DC}"/>
              </a:ext>
            </a:extLst>
          </p:cNvPr>
          <p:cNvSpPr>
            <a:spLocks noGrp="1"/>
          </p:cNvSpPr>
          <p:nvPr>
            <p:ph type="body" idx="1"/>
          </p:nvPr>
        </p:nvSpPr>
        <p:spPr/>
        <p:txBody>
          <a:bodyPr>
            <a:normAutofit fontScale="92500" lnSpcReduction="10000"/>
          </a:bodyPr>
          <a:lstStyle/>
          <a:p>
            <a:pPr marL="114300" indent="0">
              <a:buNone/>
            </a:pPr>
            <a:r>
              <a:rPr lang="en-IN" sz="2700" b="1" dirty="0"/>
              <a:t>     Demerits</a:t>
            </a:r>
            <a:r>
              <a:rPr lang="en-IN" sz="2200" dirty="0"/>
              <a:t>:</a:t>
            </a:r>
          </a:p>
          <a:p>
            <a:pPr algn="l">
              <a:buFont typeface="Arial" panose="020B0604020202020204" pitchFamily="34" charset="0"/>
              <a:buChar char="•"/>
            </a:pPr>
            <a:r>
              <a:rPr lang="en-US" sz="2200" b="0" i="0" dirty="0">
                <a:solidFill>
                  <a:srgbClr val="333333"/>
                </a:solidFill>
                <a:effectLst/>
                <a:latin typeface="Calibri" panose="020F0502020204030204" pitchFamily="34" charset="0"/>
                <a:cs typeface="Calibri" panose="020F0502020204030204" pitchFamily="34" charset="0"/>
              </a:rPr>
              <a:t>Gradient Boosting Models will continue improving to minimize all errors. This can overemphasize outliers and cause overfitting.</a:t>
            </a:r>
          </a:p>
          <a:p>
            <a:pPr algn="l">
              <a:buFont typeface="Arial" panose="020B0604020202020204" pitchFamily="34" charset="0"/>
              <a:buChar char="•"/>
            </a:pPr>
            <a:endParaRPr lang="en-US" sz="2200" dirty="0">
              <a:solidFill>
                <a:srgbClr val="333333"/>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0" i="0" dirty="0">
                <a:solidFill>
                  <a:srgbClr val="333333"/>
                </a:solidFill>
                <a:effectLst/>
                <a:latin typeface="Calibri" panose="020F0502020204030204" pitchFamily="34" charset="0"/>
                <a:cs typeface="Calibri" panose="020F0502020204030204" pitchFamily="34" charset="0"/>
              </a:rPr>
              <a:t>Computationally expensive - often require many trees (&gt;1000) which can be time and memory exhaustive.</a:t>
            </a:r>
          </a:p>
          <a:p>
            <a:pPr algn="l">
              <a:buFont typeface="Arial" panose="020B0604020202020204" pitchFamily="34" charset="0"/>
              <a:buChar char="•"/>
            </a:pPr>
            <a:endParaRPr lang="en-US" sz="2200" b="0" i="0" dirty="0">
              <a:solidFill>
                <a:srgbClr val="333333"/>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0" i="0" dirty="0">
                <a:solidFill>
                  <a:srgbClr val="333333"/>
                </a:solidFill>
                <a:effectLst/>
                <a:latin typeface="Calibri" panose="020F0502020204030204" pitchFamily="34" charset="0"/>
                <a:cs typeface="Calibri" panose="020F0502020204030204" pitchFamily="34" charset="0"/>
              </a:rPr>
              <a:t>Less interpretative in nature, although this is easily addressed with various tools.</a:t>
            </a:r>
          </a:p>
          <a:p>
            <a:pPr>
              <a:buFont typeface="Arial" panose="020B0604020202020204" pitchFamily="34" charset="0"/>
              <a:buChar char="•"/>
            </a:pPr>
            <a:endParaRPr lang="en-US" sz="2200" dirty="0">
              <a:solidFill>
                <a:srgbClr val="333333"/>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0" i="0" dirty="0">
                <a:solidFill>
                  <a:srgbClr val="333333"/>
                </a:solidFill>
                <a:effectLst/>
                <a:latin typeface="Calibri" panose="020F0502020204030204" pitchFamily="34" charset="0"/>
                <a:cs typeface="Calibri" panose="020F0502020204030204" pitchFamily="34" charset="0"/>
              </a:rPr>
              <a:t>The high flexibility results in many parameters that interact and influence heavily the behavior of the approach </a:t>
            </a:r>
            <a:r>
              <a:rPr lang="en-US" sz="1400" b="0" i="0" dirty="0">
                <a:solidFill>
                  <a:srgbClr val="333333"/>
                </a:solidFill>
                <a:effectLst/>
                <a:latin typeface="Poppins" panose="00000500000000000000" pitchFamily="2" charset="0"/>
              </a:rPr>
              <a:t>.</a:t>
            </a:r>
            <a:r>
              <a:rPr lang="en-US" sz="2200" b="0" i="0" dirty="0">
                <a:solidFill>
                  <a:srgbClr val="333333"/>
                </a:solidFill>
                <a:effectLst/>
                <a:latin typeface="Calibri" panose="020F0502020204030204" pitchFamily="34" charset="0"/>
                <a:cs typeface="Calibri" panose="020F0502020204030204" pitchFamily="34" charset="0"/>
              </a:rPr>
              <a:t>This requires a large grid search during tuning.</a:t>
            </a:r>
          </a:p>
          <a:p>
            <a:pPr algn="l">
              <a:buFont typeface="Arial" panose="020B0604020202020204" pitchFamily="34" charset="0"/>
              <a:buChar char="•"/>
            </a:pPr>
            <a:endParaRPr lang="en-US" sz="2200" b="0" i="0" dirty="0">
              <a:solidFill>
                <a:srgbClr val="333333"/>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sz="2200" dirty="0">
              <a:solidFill>
                <a:srgbClr val="333333"/>
              </a:solidFill>
              <a:latin typeface="Poppins" panose="020B0502040204020203" pitchFamily="2" charset="0"/>
            </a:endParaRPr>
          </a:p>
          <a:p>
            <a:pPr algn="l">
              <a:buFont typeface="Arial" panose="020B0604020202020204" pitchFamily="34" charset="0"/>
              <a:buChar char="•"/>
            </a:pPr>
            <a:endParaRPr lang="en-US" sz="2200" b="0" i="0" dirty="0">
              <a:solidFill>
                <a:srgbClr val="333333"/>
              </a:solidFill>
              <a:effectLst/>
              <a:latin typeface="Poppins" panose="020B0502040204020203" pitchFamily="2" charset="0"/>
            </a:endParaRPr>
          </a:p>
        </p:txBody>
      </p:sp>
      <p:sp>
        <p:nvSpPr>
          <p:cNvPr id="4" name="Slide Number Placeholder 3">
            <a:extLst>
              <a:ext uri="{FF2B5EF4-FFF2-40B4-BE49-F238E27FC236}">
                <a16:creationId xmlns:a16="http://schemas.microsoft.com/office/drawing/2014/main" id="{F66986FA-07F1-A028-94BF-778FAF3A3A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90;p1">
            <a:extLst>
              <a:ext uri="{FF2B5EF4-FFF2-40B4-BE49-F238E27FC236}">
                <a16:creationId xmlns:a16="http://schemas.microsoft.com/office/drawing/2014/main" id="{00321129-35E6-C6D0-179F-63E4D3C95543}"/>
              </a:ext>
            </a:extLst>
          </p:cNvPr>
          <p:cNvPicPr preferRelativeResize="0"/>
          <p:nvPr/>
        </p:nvPicPr>
        <p:blipFill rotWithShape="1">
          <a:blip r:embed="rId2">
            <a:alphaModFix/>
          </a:blip>
          <a:srcRect/>
          <a:stretch/>
        </p:blipFill>
        <p:spPr>
          <a:xfrm>
            <a:off x="286520" y="208800"/>
            <a:ext cx="2237740" cy="755015"/>
          </a:xfrm>
          <a:prstGeom prst="rect">
            <a:avLst/>
          </a:prstGeom>
          <a:noFill/>
          <a:ln>
            <a:noFill/>
          </a:ln>
        </p:spPr>
      </p:pic>
    </p:spTree>
    <p:extLst>
      <p:ext uri="{BB962C8B-B14F-4D97-AF65-F5344CB8AC3E}">
        <p14:creationId xmlns:p14="http://schemas.microsoft.com/office/powerpoint/2010/main" val="28904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E459C6-49A0-752B-1B2D-B3C556363046}"/>
              </a:ext>
            </a:extLst>
          </p:cNvPr>
          <p:cNvSpPr>
            <a:spLocks noGrp="1"/>
          </p:cNvSpPr>
          <p:nvPr>
            <p:ph type="body" idx="1"/>
          </p:nvPr>
        </p:nvSpPr>
        <p:spPr>
          <a:xfrm>
            <a:off x="457200" y="1600200"/>
            <a:ext cx="8229600" cy="5027500"/>
          </a:xfrm>
        </p:spPr>
        <p:txBody>
          <a:bodyPr>
            <a:normAutofit/>
          </a:bodyPr>
          <a:lstStyle/>
          <a:p>
            <a:pPr marL="114300" indent="0">
              <a:buNone/>
            </a:pPr>
            <a:r>
              <a:rPr lang="en-US" sz="3000" b="1"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Challenges:</a:t>
            </a:r>
          </a:p>
          <a:p>
            <a:r>
              <a:rPr lang="en-US" sz="22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Very limited research has been carried out to examine the impact of internship programs on the labor market opportunities. Due to which finding a dataset matching our requirements was difficult.</a:t>
            </a:r>
          </a:p>
          <a:p>
            <a:pPr marL="114300" indent="0">
              <a:buNone/>
            </a:pPr>
            <a:endParaRPr lang="en-US" sz="22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200" dirty="0">
                <a:solidFill>
                  <a:srgbClr val="212121"/>
                </a:solidFill>
                <a:latin typeface="Calibri" panose="020F0502020204030204" pitchFamily="34" charset="0"/>
                <a:ea typeface="Times New Roman" panose="02020603050405020304" pitchFamily="18" charset="0"/>
                <a:cs typeface="Times New Roman" panose="02020603050405020304" pitchFamily="18" charset="0"/>
              </a:rPr>
              <a:t>Measuring emotional competence metric which is one of the major criteria in our proposed model and quantifying it into measurable data </a:t>
            </a:r>
            <a:r>
              <a:rPr lang="en-IN" sz="2200" dirty="0">
                <a:solidFill>
                  <a:srgbClr val="212121"/>
                </a:solidFill>
                <a:latin typeface="Calibri" panose="020F0502020204030204" pitchFamily="34" charset="0"/>
                <a:ea typeface="Times New Roman" panose="02020603050405020304" pitchFamily="18" charset="0"/>
                <a:cs typeface="Times New Roman" panose="02020603050405020304" pitchFamily="18" charset="0"/>
              </a:rPr>
              <a:t>.</a:t>
            </a:r>
          </a:p>
          <a:p>
            <a:pPr marL="114300" indent="0">
              <a:buNone/>
            </a:pPr>
            <a:endParaRPr lang="en-IN" sz="2200" dirty="0">
              <a:solidFill>
                <a:srgbClr val="212121"/>
              </a:solidFill>
              <a:latin typeface="Calibri" panose="020F0502020204030204" pitchFamily="34" charset="0"/>
              <a:ea typeface="Times New Roman" panose="02020603050405020304" pitchFamily="18" charset="0"/>
              <a:cs typeface="Times New Roman" panose="02020603050405020304" pitchFamily="18" charset="0"/>
            </a:endParaRPr>
          </a:p>
          <a:p>
            <a:r>
              <a:rPr lang="en-IN" sz="22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Adding new metrics into existing system to achieve our goals.</a:t>
            </a:r>
          </a:p>
          <a:p>
            <a:endParaRPr lang="en-IN" sz="22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22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Performing </a:t>
            </a:r>
            <a:r>
              <a:rPr lang="en-IN" sz="2200" dirty="0">
                <a:solidFill>
                  <a:srgbClr val="212121"/>
                </a:solidFill>
                <a:latin typeface="Calibri" panose="020F0502020204030204" pitchFamily="34" charset="0"/>
                <a:ea typeface="Times New Roman" panose="02020603050405020304" pitchFamily="18" charset="0"/>
                <a:cs typeface="Times New Roman" panose="02020603050405020304" pitchFamily="18" charset="0"/>
              </a:rPr>
              <a:t>model training and obtaining an expected outcome with high accuracy also with our current dataset.</a:t>
            </a:r>
            <a:endParaRPr lang="en-US" sz="22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768BAE-084A-2318-AB3A-BAED0DAE1F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90;p1">
            <a:extLst>
              <a:ext uri="{FF2B5EF4-FFF2-40B4-BE49-F238E27FC236}">
                <a16:creationId xmlns:a16="http://schemas.microsoft.com/office/drawing/2014/main" id="{C75202B3-6F15-B738-F986-57ADDA452504}"/>
              </a:ext>
            </a:extLst>
          </p:cNvPr>
          <p:cNvPicPr preferRelativeResize="0"/>
          <p:nvPr/>
        </p:nvPicPr>
        <p:blipFill rotWithShape="1">
          <a:blip r:embed="rId2">
            <a:alphaModFix/>
          </a:blip>
          <a:srcRect/>
          <a:stretch/>
        </p:blipFill>
        <p:spPr>
          <a:xfrm>
            <a:off x="116958" y="230300"/>
            <a:ext cx="2237740" cy="755015"/>
          </a:xfrm>
          <a:prstGeom prst="rect">
            <a:avLst/>
          </a:prstGeom>
          <a:noFill/>
          <a:ln>
            <a:noFill/>
          </a:ln>
        </p:spPr>
      </p:pic>
    </p:spTree>
    <p:extLst>
      <p:ext uri="{BB962C8B-B14F-4D97-AF65-F5344CB8AC3E}">
        <p14:creationId xmlns:p14="http://schemas.microsoft.com/office/powerpoint/2010/main" val="41377663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1097</Words>
  <Application>Microsoft Office PowerPoint</Application>
  <PresentationFormat>On-screen Show (4:3)</PresentationFormat>
  <Paragraphs>132</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Open Sans</vt:lpstr>
      <vt:lpstr>Poppins</vt:lpstr>
      <vt:lpstr>Proxima Nova</vt:lpstr>
      <vt:lpstr>urw-din</vt:lpstr>
      <vt:lpstr>Office Theme</vt:lpstr>
      <vt:lpstr>Prediction of Employability for Graduates</vt:lpstr>
      <vt:lpstr>      </vt:lpstr>
      <vt:lpstr>PowerPoint Presentation</vt:lpstr>
      <vt:lpstr>      </vt:lpstr>
      <vt:lpstr>PowerPoint Presentation</vt:lpstr>
      <vt:lpstr>PowerPoint Presentation</vt:lpstr>
      <vt:lpstr>Comparison of Existing methods with merits and demerits</vt:lpstr>
      <vt:lpstr>PowerPoint Presentation</vt:lpstr>
      <vt:lpstr>PowerPoint Presentation</vt:lpstr>
      <vt:lpstr>PowerPoint Presentation</vt:lpstr>
      <vt:lpstr>PowerPoint Presentation</vt:lpstr>
      <vt:lpstr>      Architecture Diagram</vt:lpstr>
      <vt:lpstr>Strategy</vt:lpstr>
      <vt:lpstr>Dataset preparation and pre-processing</vt:lpstr>
      <vt:lpstr>PowerPoint Presentation</vt:lpstr>
      <vt:lpstr>PowerPoint Presentation</vt:lpstr>
      <vt:lpstr>PowerPoint Presentation</vt:lpstr>
      <vt:lpstr>Discussion </vt:lpstr>
      <vt:lpstr>Screenshots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Aakash</cp:lastModifiedBy>
  <cp:revision>10</cp:revision>
  <dcterms:created xsi:type="dcterms:W3CDTF">2020-05-13T07:00:09Z</dcterms:created>
  <dcterms:modified xsi:type="dcterms:W3CDTF">2022-09-25T18:10:32Z</dcterms:modified>
</cp:coreProperties>
</file>