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0"/>
  </p:notesMasterIdLst>
  <p:sldIdLst>
    <p:sldId id="256" r:id="rId2"/>
    <p:sldId id="257" r:id="rId3"/>
    <p:sldId id="262" r:id="rId4"/>
    <p:sldId id="270" r:id="rId5"/>
    <p:sldId id="281" r:id="rId6"/>
    <p:sldId id="282" r:id="rId7"/>
    <p:sldId id="283" r:id="rId8"/>
    <p:sldId id="285" r:id="rId9"/>
    <p:sldId id="260" r:id="rId10"/>
    <p:sldId id="271" r:id="rId11"/>
    <p:sldId id="272" r:id="rId12"/>
    <p:sldId id="273" r:id="rId13"/>
    <p:sldId id="274" r:id="rId14"/>
    <p:sldId id="275" r:id="rId15"/>
    <p:sldId id="284" r:id="rId16"/>
    <p:sldId id="286" r:id="rId17"/>
    <p:sldId id="287" r:id="rId18"/>
    <p:sldId id="288" r:id="rId19"/>
    <p:sldId id="289" r:id="rId20"/>
    <p:sldId id="276" r:id="rId21"/>
    <p:sldId id="277" r:id="rId22"/>
    <p:sldId id="278" r:id="rId23"/>
    <p:sldId id="279" r:id="rId24"/>
    <p:sldId id="280" r:id="rId25"/>
    <p:sldId id="290" r:id="rId26"/>
    <p:sldId id="291" r:id="rId27"/>
    <p:sldId id="292" r:id="rId28"/>
    <p:sldId id="258"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nedrive.live.com/view.aspx?resid=FC7383F89FE9A4AF!627&amp;ithint=file%2cxlsx&amp;authkey=!APYhgQTGZ48Nb2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585788" y="1657529"/>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br>
              <a:rPr lang="en-US" dirty="0"/>
            </a:br>
            <a:r>
              <a:rPr lang="en-US" dirty="0"/>
              <a:t>Prediction of </a:t>
            </a:r>
            <a:r>
              <a:rPr lang="en-IN" dirty="0"/>
              <a:t>Employability</a:t>
            </a:r>
            <a:r>
              <a:rPr lang="en-US" dirty="0"/>
              <a:t> for   	Graduates using Ensemble learning</a:t>
            </a:r>
            <a:endParaRPr dirty="0"/>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t>Batch ID:</a:t>
            </a:r>
          </a:p>
          <a:p>
            <a:pPr marL="0" lvl="0" indent="0" algn="ctr" rtl="0">
              <a:spcBef>
                <a:spcPts val="0"/>
              </a:spcBef>
              <a:spcAft>
                <a:spcPts val="0"/>
              </a:spcAft>
              <a:buClr>
                <a:srgbClr val="888888"/>
              </a:buClr>
              <a:buSzPct val="100000"/>
              <a:buNone/>
            </a:pPr>
            <a:endParaRPr lang="en-US" dirty="0"/>
          </a:p>
          <a:p>
            <a:pPr marL="0" lvl="0" indent="0" algn="ctr" rtl="0">
              <a:spcBef>
                <a:spcPts val="0"/>
              </a:spcBef>
              <a:spcAft>
                <a:spcPts val="0"/>
              </a:spcAft>
              <a:buClr>
                <a:srgbClr val="888888"/>
              </a:buClr>
              <a:buSzPct val="100000"/>
              <a:buNone/>
            </a:pPr>
            <a:r>
              <a:rPr lang="en-US" dirty="0"/>
              <a:t>Student 1 Reg. No:RA19110030101252</a:t>
            </a:r>
            <a:endParaRPr dirty="0"/>
          </a:p>
          <a:p>
            <a:pPr marL="0" indent="0">
              <a:spcBef>
                <a:spcPts val="592"/>
              </a:spcBef>
              <a:buSzPct val="100000"/>
            </a:pPr>
            <a:r>
              <a:rPr lang="en-US" dirty="0"/>
              <a:t>Student 1 Name:Aakash Pandey</a:t>
            </a:r>
          </a:p>
          <a:p>
            <a:pPr marL="0" lvl="0" indent="0" algn="ctr" rtl="0">
              <a:spcBef>
                <a:spcPts val="592"/>
              </a:spcBef>
              <a:spcAft>
                <a:spcPts val="0"/>
              </a:spcAft>
              <a:buClr>
                <a:srgbClr val="888888"/>
              </a:buClr>
              <a:buSzPct val="100000"/>
              <a:buNone/>
            </a:pPr>
            <a:endParaRPr lang="en-US" dirty="0"/>
          </a:p>
          <a:p>
            <a:pPr marL="0" lvl="0" indent="0" algn="ctr" rtl="0">
              <a:spcBef>
                <a:spcPts val="592"/>
              </a:spcBef>
              <a:spcAft>
                <a:spcPts val="0"/>
              </a:spcAft>
              <a:buClr>
                <a:srgbClr val="888888"/>
              </a:buClr>
              <a:buSzPct val="100000"/>
              <a:buNone/>
            </a:pPr>
            <a:r>
              <a:rPr lang="en-US" dirty="0"/>
              <a:t>Student 2 Reg. No:RA1911003010225</a:t>
            </a:r>
          </a:p>
          <a:p>
            <a:pPr marL="0" lvl="0" indent="0">
              <a:spcBef>
                <a:spcPts val="592"/>
              </a:spcBef>
              <a:buSzPct val="100000"/>
            </a:pPr>
            <a:r>
              <a:rPr lang="en-US" dirty="0"/>
              <a:t>Student 2 Name:Sriharsha Itha</a:t>
            </a:r>
            <a:endParaRPr dirty="0"/>
          </a:p>
        </p:txBody>
      </p:sp>
      <p:pic>
        <p:nvPicPr>
          <p:cNvPr id="90" name="Google Shape;90;p1"/>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SRM INSTITUTE OF SCIENCE AND TECHNOLOGY </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SCHOOL OF COMPUTING</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DEPARTMENT OF COMPUTING TECHNOLOGIES</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18CSP107L / 18CSP108L - MINOR PROJECT / INTERNSHIP</a:t>
            </a:r>
            <a:endParaRPr sz="1800" b="0" i="0" u="none" strike="noStrike" cap="none" dirty="0">
              <a:solidFill>
                <a:schemeClr val="dk1"/>
              </a:solidFill>
              <a:latin typeface="Calibri"/>
              <a:ea typeface="Calibri"/>
              <a:cs typeface="Calibri"/>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t>Guide name: Abhirami G </a:t>
            </a:r>
          </a:p>
          <a:p>
            <a:pPr marL="0" indent="0">
              <a:lnSpc>
                <a:spcPct val="170000"/>
              </a:lnSpc>
              <a:spcBef>
                <a:spcPts val="592"/>
              </a:spcBef>
              <a:buSzPct val="100000"/>
            </a:pPr>
            <a:r>
              <a:rPr lang="en-US" dirty="0"/>
              <a:t>Designation:</a:t>
            </a:r>
            <a:br>
              <a:rPr lang="en-US" dirty="0"/>
            </a:br>
            <a:r>
              <a:rPr lang="en-US" dirty="0"/>
              <a:t>Department: CTECH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5BC8-9333-7D78-3B74-3D770572A18C}"/>
              </a:ext>
            </a:extLst>
          </p:cNvPr>
          <p:cNvSpPr>
            <a:spLocks noGrp="1"/>
          </p:cNvSpPr>
          <p:nvPr>
            <p:ph type="title"/>
          </p:nvPr>
        </p:nvSpPr>
        <p:spPr/>
        <p:txBody>
          <a:bodyPr/>
          <a:lstStyle/>
          <a:p>
            <a:r>
              <a:rPr lang="en-US" dirty="0"/>
              <a:t>Strategy</a:t>
            </a:r>
            <a:endParaRPr lang="en-IN" dirty="0"/>
          </a:p>
        </p:txBody>
      </p:sp>
      <p:sp>
        <p:nvSpPr>
          <p:cNvPr id="3" name="Text Placeholder 2">
            <a:extLst>
              <a:ext uri="{FF2B5EF4-FFF2-40B4-BE49-F238E27FC236}">
                <a16:creationId xmlns:a16="http://schemas.microsoft.com/office/drawing/2014/main" id="{0A1D8CEA-850D-6235-CCD7-1102FA3D47E1}"/>
              </a:ext>
            </a:extLst>
          </p:cNvPr>
          <p:cNvSpPr>
            <a:spLocks noGrp="1"/>
          </p:cNvSpPr>
          <p:nvPr>
            <p:ph type="body" idx="1"/>
          </p:nvPr>
        </p:nvSpPr>
        <p:spPr/>
        <p:txBody>
          <a:bodyPr>
            <a:normAutofit/>
          </a:bodyPr>
          <a:lstStyle/>
          <a:p>
            <a:r>
              <a:rPr lang="en-US" sz="2200" dirty="0">
                <a:solidFill>
                  <a:schemeClr val="tx1"/>
                </a:solidFill>
                <a:latin typeface="urw-din"/>
              </a:rPr>
              <a:t>Our </a:t>
            </a:r>
            <a:r>
              <a:rPr lang="en-US" sz="2200" b="0" i="0" dirty="0">
                <a:solidFill>
                  <a:schemeClr val="tx1"/>
                </a:solidFill>
                <a:effectLst/>
                <a:latin typeface="urw-din"/>
              </a:rPr>
              <a:t>system predicts if a student would be placed or not based on the student’s qualifications, historical data, and experience. This predictor uses a machine-learning algorithm to give the result</a:t>
            </a:r>
          </a:p>
          <a:p>
            <a:pPr marL="114300" indent="0">
              <a:buNone/>
            </a:pPr>
            <a:r>
              <a:rPr lang="en-US" sz="2200" b="0" i="0" dirty="0">
                <a:solidFill>
                  <a:schemeClr val="tx1"/>
                </a:solidFill>
                <a:effectLst/>
                <a:latin typeface="urw-din"/>
              </a:rPr>
              <a:t> </a:t>
            </a:r>
          </a:p>
          <a:p>
            <a:r>
              <a:rPr lang="en-US" sz="2200" b="0" i="0" dirty="0">
                <a:solidFill>
                  <a:schemeClr val="tx1"/>
                </a:solidFill>
                <a:effectLst/>
                <a:latin typeface="urw-din"/>
              </a:rPr>
              <a:t>Talking about the dataset, it contains the secondary school percentage, higher secondary school percentage, degree percentage, degree, and work experience of students.</a:t>
            </a:r>
          </a:p>
          <a:p>
            <a:endParaRPr lang="en-US" sz="2200" dirty="0">
              <a:solidFill>
                <a:schemeClr val="tx1"/>
              </a:solidFill>
              <a:latin typeface="urw-din"/>
            </a:endParaRPr>
          </a:p>
          <a:p>
            <a:r>
              <a:rPr lang="en-US" sz="2200" b="0" i="0" dirty="0">
                <a:solidFill>
                  <a:schemeClr val="tx1"/>
                </a:solidFill>
                <a:effectLst/>
                <a:latin typeface="urw-din"/>
              </a:rPr>
              <a:t>After predicting the result its efficiency is also calculated based on the dataset. The </a:t>
            </a:r>
            <a:r>
              <a:rPr lang="en-US" sz="2200" b="0" i="0" u="sng" dirty="0">
                <a:solidFill>
                  <a:schemeClr val="tx1"/>
                </a:solidFill>
                <a:effectLst/>
                <a:latin typeface="urw-din"/>
                <a:hlinkClick r:id="rId2">
                  <a:extLst>
                    <a:ext uri="{A12FA001-AC4F-418D-AE19-62706E023703}">
                      <ahyp:hlinkClr xmlns:ahyp="http://schemas.microsoft.com/office/drawing/2018/hyperlinkcolor" val="tx"/>
                    </a:ext>
                  </a:extLst>
                </a:hlinkClick>
              </a:rPr>
              <a:t>dataset</a:t>
            </a:r>
            <a:r>
              <a:rPr lang="en-US" sz="2200" b="0" i="0" dirty="0">
                <a:solidFill>
                  <a:schemeClr val="tx1"/>
                </a:solidFill>
                <a:effectLst/>
                <a:latin typeface="urw-din"/>
              </a:rPr>
              <a:t> used here is in </a:t>
            </a:r>
            <a:r>
              <a:rPr lang="en-US" sz="2200" b="0" i="1" dirty="0">
                <a:solidFill>
                  <a:schemeClr val="tx1"/>
                </a:solidFill>
                <a:effectLst/>
                <a:latin typeface="urw-din"/>
              </a:rPr>
              <a:t>.csv</a:t>
            </a:r>
            <a:r>
              <a:rPr lang="en-US" sz="2200" b="0" i="0" dirty="0">
                <a:solidFill>
                  <a:schemeClr val="tx1"/>
                </a:solidFill>
                <a:effectLst/>
                <a:latin typeface="urw-din"/>
              </a:rPr>
              <a:t> format</a:t>
            </a:r>
            <a:endParaRPr lang="en-IN" sz="2200" dirty="0">
              <a:solidFill>
                <a:schemeClr val="tx1"/>
              </a:solidFill>
            </a:endParaRPr>
          </a:p>
        </p:txBody>
      </p:sp>
      <p:sp>
        <p:nvSpPr>
          <p:cNvPr id="4" name="Slide Number Placeholder 3">
            <a:extLst>
              <a:ext uri="{FF2B5EF4-FFF2-40B4-BE49-F238E27FC236}">
                <a16:creationId xmlns:a16="http://schemas.microsoft.com/office/drawing/2014/main" id="{DDF7332F-B149-C1AC-62CB-EE75FA491E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58225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F598-029D-F94B-2B05-DCFDBCF10E69}"/>
              </a:ext>
            </a:extLst>
          </p:cNvPr>
          <p:cNvSpPr>
            <a:spLocks noGrp="1"/>
          </p:cNvSpPr>
          <p:nvPr>
            <p:ph type="title"/>
          </p:nvPr>
        </p:nvSpPr>
        <p:spPr/>
        <p:txBody>
          <a:bodyPr>
            <a:normAutofit fontScale="90000"/>
          </a:bodyPr>
          <a:lstStyle/>
          <a:p>
            <a:r>
              <a:rPr lang="en-IN" b="0" dirty="0">
                <a:solidFill>
                  <a:srgbClr val="000000"/>
                </a:solidFill>
                <a:effectLst/>
                <a:latin typeface="Proxima Nova"/>
              </a:rPr>
              <a:t>Dataset preparation and pre-processing</a:t>
            </a:r>
            <a:endParaRPr lang="en-IN" dirty="0"/>
          </a:p>
        </p:txBody>
      </p:sp>
      <p:sp>
        <p:nvSpPr>
          <p:cNvPr id="3" name="Text Placeholder 2">
            <a:extLst>
              <a:ext uri="{FF2B5EF4-FFF2-40B4-BE49-F238E27FC236}">
                <a16:creationId xmlns:a16="http://schemas.microsoft.com/office/drawing/2014/main" id="{4582D5A1-B6B9-30E9-AD7E-B9795B10F6D4}"/>
              </a:ext>
            </a:extLst>
          </p:cNvPr>
          <p:cNvSpPr>
            <a:spLocks noGrp="1"/>
          </p:cNvSpPr>
          <p:nvPr>
            <p:ph type="body" idx="1"/>
          </p:nvPr>
        </p:nvSpPr>
        <p:spPr/>
        <p:txBody>
          <a:bodyPr>
            <a:normAutofit/>
          </a:bodyPr>
          <a:lstStyle/>
          <a:p>
            <a:r>
              <a:rPr lang="en-US" b="1" i="0" dirty="0">
                <a:solidFill>
                  <a:schemeClr val="tx1"/>
                </a:solidFill>
                <a:effectLst/>
                <a:latin typeface="urw-din"/>
              </a:rPr>
              <a:t>Step 1:</a:t>
            </a:r>
            <a:r>
              <a:rPr lang="en-US" b="0" i="0" dirty="0">
                <a:solidFill>
                  <a:schemeClr val="tx1"/>
                </a:solidFill>
                <a:effectLst/>
                <a:latin typeface="urw-din"/>
              </a:rPr>
              <a:t> Import the required modules.</a:t>
            </a:r>
          </a:p>
          <a:p>
            <a:r>
              <a:rPr lang="en-US" b="1" dirty="0">
                <a:solidFill>
                  <a:schemeClr val="tx1"/>
                </a:solidFill>
                <a:latin typeface="urw-din"/>
              </a:rPr>
              <a:t>Step 2</a:t>
            </a:r>
            <a:r>
              <a:rPr lang="en-US" dirty="0">
                <a:solidFill>
                  <a:schemeClr val="tx1"/>
                </a:solidFill>
                <a:latin typeface="urw-din"/>
              </a:rPr>
              <a:t>: Using </a:t>
            </a:r>
            <a:r>
              <a:rPr lang="en-IN" b="0" i="0" dirty="0" err="1">
                <a:solidFill>
                  <a:schemeClr val="tx1"/>
                </a:solidFill>
                <a:effectLst/>
                <a:latin typeface="Consolas" panose="020B0609020204030204" pitchFamily="49" charset="0"/>
              </a:rPr>
              <a:t>pd.read_csv</a:t>
            </a:r>
            <a:r>
              <a:rPr lang="en-US" b="0" i="0" dirty="0">
                <a:solidFill>
                  <a:schemeClr val="tx1"/>
                </a:solidFill>
                <a:effectLst/>
                <a:latin typeface="urw-din"/>
              </a:rPr>
              <a:t> to read the dataset</a:t>
            </a:r>
          </a:p>
          <a:p>
            <a:r>
              <a:rPr lang="en-US" b="0" i="0" dirty="0">
                <a:solidFill>
                  <a:schemeClr val="tx1"/>
                </a:solidFill>
                <a:effectLst/>
                <a:latin typeface="urw-din"/>
              </a:rPr>
              <a:t> </a:t>
            </a:r>
          </a:p>
          <a:p>
            <a:endParaRPr lang="en-US" dirty="0">
              <a:solidFill>
                <a:schemeClr val="tx1"/>
              </a:solidFill>
              <a:latin typeface="urw-din"/>
            </a:endParaRPr>
          </a:p>
        </p:txBody>
      </p:sp>
      <p:sp>
        <p:nvSpPr>
          <p:cNvPr id="4" name="Slide Number Placeholder 3">
            <a:extLst>
              <a:ext uri="{FF2B5EF4-FFF2-40B4-BE49-F238E27FC236}">
                <a16:creationId xmlns:a16="http://schemas.microsoft.com/office/drawing/2014/main" id="{9F0CB63B-4D98-6725-7542-1B1011203A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a:extLst>
              <a:ext uri="{FF2B5EF4-FFF2-40B4-BE49-F238E27FC236}">
                <a16:creationId xmlns:a16="http://schemas.microsoft.com/office/drawing/2014/main" id="{7047392E-23F9-E2E8-E92A-D7C877DBC0BF}"/>
              </a:ext>
            </a:extLst>
          </p:cNvPr>
          <p:cNvPicPr>
            <a:picLocks noChangeAspect="1"/>
          </p:cNvPicPr>
          <p:nvPr/>
        </p:nvPicPr>
        <p:blipFill>
          <a:blip r:embed="rId2"/>
          <a:stretch>
            <a:fillRect/>
          </a:stretch>
        </p:blipFill>
        <p:spPr>
          <a:xfrm>
            <a:off x="0" y="2769584"/>
            <a:ext cx="9144000" cy="3586766"/>
          </a:xfrm>
          <a:prstGeom prst="rect">
            <a:avLst/>
          </a:prstGeom>
        </p:spPr>
      </p:pic>
    </p:spTree>
    <p:extLst>
      <p:ext uri="{BB962C8B-B14F-4D97-AF65-F5344CB8AC3E}">
        <p14:creationId xmlns:p14="http://schemas.microsoft.com/office/powerpoint/2010/main" val="4260596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62E3EA-1EBA-612C-6EF0-4AC4699230ED}"/>
              </a:ext>
            </a:extLst>
          </p:cNvPr>
          <p:cNvSpPr>
            <a:spLocks noGrp="1"/>
          </p:cNvSpPr>
          <p:nvPr>
            <p:ph type="body" idx="1"/>
          </p:nvPr>
        </p:nvSpPr>
        <p:spPr>
          <a:xfrm>
            <a:off x="457200" y="136526"/>
            <a:ext cx="8229600" cy="5989638"/>
          </a:xfrm>
        </p:spPr>
        <p:txBody>
          <a:bodyPr>
            <a:normAutofit/>
          </a:bodyPr>
          <a:lstStyle/>
          <a:p>
            <a:r>
              <a:rPr lang="en-US" b="1" i="0" dirty="0">
                <a:solidFill>
                  <a:schemeClr val="tx1"/>
                </a:solidFill>
                <a:effectLst/>
                <a:latin typeface="urw-din"/>
              </a:rPr>
              <a:t>Step 3:</a:t>
            </a:r>
            <a:r>
              <a:rPr lang="en-US" b="0" i="0" dirty="0">
                <a:solidFill>
                  <a:schemeClr val="tx1"/>
                </a:solidFill>
                <a:effectLst/>
                <a:latin typeface="urw-din"/>
              </a:rPr>
              <a:t> Now we will drop the columns that are not needed.</a:t>
            </a:r>
            <a:endParaRPr lang="en-US" dirty="0">
              <a:solidFill>
                <a:schemeClr val="tx1"/>
              </a:solidFill>
              <a:latin typeface="urw-din"/>
            </a:endParaRPr>
          </a:p>
          <a:p>
            <a:endParaRPr lang="en-IN" dirty="0"/>
          </a:p>
        </p:txBody>
      </p:sp>
      <p:sp>
        <p:nvSpPr>
          <p:cNvPr id="4" name="Slide Number Placeholder 3">
            <a:extLst>
              <a:ext uri="{FF2B5EF4-FFF2-40B4-BE49-F238E27FC236}">
                <a16:creationId xmlns:a16="http://schemas.microsoft.com/office/drawing/2014/main" id="{5EE4D078-A2FE-B667-DF1C-E86A473FAA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6" name="Picture 5">
            <a:extLst>
              <a:ext uri="{FF2B5EF4-FFF2-40B4-BE49-F238E27FC236}">
                <a16:creationId xmlns:a16="http://schemas.microsoft.com/office/drawing/2014/main" id="{6C0E3FB8-BD74-48ED-4C39-86572EE3CFBF}"/>
              </a:ext>
            </a:extLst>
          </p:cNvPr>
          <p:cNvPicPr>
            <a:picLocks noChangeAspect="1"/>
          </p:cNvPicPr>
          <p:nvPr/>
        </p:nvPicPr>
        <p:blipFill>
          <a:blip r:embed="rId2"/>
          <a:stretch>
            <a:fillRect/>
          </a:stretch>
        </p:blipFill>
        <p:spPr>
          <a:xfrm>
            <a:off x="0" y="2002070"/>
            <a:ext cx="9144000" cy="2853860"/>
          </a:xfrm>
          <a:prstGeom prst="rect">
            <a:avLst/>
          </a:prstGeom>
        </p:spPr>
      </p:pic>
    </p:spTree>
    <p:extLst>
      <p:ext uri="{BB962C8B-B14F-4D97-AF65-F5344CB8AC3E}">
        <p14:creationId xmlns:p14="http://schemas.microsoft.com/office/powerpoint/2010/main" val="111830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56AF46-4D70-BBFC-AA4C-C44DB8AE9EFF}"/>
              </a:ext>
            </a:extLst>
          </p:cNvPr>
          <p:cNvSpPr>
            <a:spLocks noGrp="1"/>
          </p:cNvSpPr>
          <p:nvPr>
            <p:ph type="body" idx="1"/>
          </p:nvPr>
        </p:nvSpPr>
        <p:spPr>
          <a:xfrm>
            <a:off x="457200" y="136526"/>
            <a:ext cx="8229600" cy="5989638"/>
          </a:xfrm>
        </p:spPr>
        <p:txBody>
          <a:bodyPr>
            <a:normAutofit/>
          </a:bodyPr>
          <a:lstStyle/>
          <a:p>
            <a:r>
              <a:rPr lang="en-US" b="1" i="0" dirty="0">
                <a:solidFill>
                  <a:schemeClr val="tx1"/>
                </a:solidFill>
                <a:effectLst/>
                <a:latin typeface="urw-din"/>
              </a:rPr>
              <a:t>Step 4:</a:t>
            </a:r>
            <a:r>
              <a:rPr lang="en-US" b="0" i="0" dirty="0">
                <a:solidFill>
                  <a:schemeClr val="tx1"/>
                </a:solidFill>
                <a:effectLst/>
                <a:latin typeface="urw-din"/>
              </a:rPr>
              <a:t> Now before moving forward we need to pre-process and transform our data. For that, we will use </a:t>
            </a:r>
            <a:r>
              <a:rPr lang="en-US" b="0" i="1" dirty="0" err="1">
                <a:solidFill>
                  <a:schemeClr val="tx1"/>
                </a:solidFill>
                <a:effectLst/>
                <a:latin typeface="urw-din"/>
              </a:rPr>
              <a:t>astype</a:t>
            </a:r>
            <a:r>
              <a:rPr lang="en-US" b="0" i="1" dirty="0">
                <a:solidFill>
                  <a:schemeClr val="tx1"/>
                </a:solidFill>
                <a:effectLst/>
                <a:latin typeface="urw-din"/>
              </a:rPr>
              <a:t>()</a:t>
            </a:r>
            <a:r>
              <a:rPr lang="en-US" b="0" i="0" dirty="0">
                <a:solidFill>
                  <a:schemeClr val="tx1"/>
                </a:solidFill>
                <a:effectLst/>
                <a:latin typeface="urw-din"/>
              </a:rPr>
              <a:t> method on some columns and change the datatype to </a:t>
            </a:r>
            <a:r>
              <a:rPr lang="en-US" b="0" i="1" dirty="0">
                <a:solidFill>
                  <a:schemeClr val="tx1"/>
                </a:solidFill>
                <a:effectLst/>
                <a:latin typeface="urw-din"/>
              </a:rPr>
              <a:t>category</a:t>
            </a:r>
            <a:r>
              <a:rPr lang="en-US" b="0" i="0" dirty="0">
                <a:solidFill>
                  <a:schemeClr val="tx1"/>
                </a:solidFill>
                <a:effectLst/>
                <a:latin typeface="urw-din"/>
              </a:rPr>
              <a:t>.</a:t>
            </a:r>
          </a:p>
          <a:p>
            <a:endParaRPr lang="en-IN" dirty="0"/>
          </a:p>
        </p:txBody>
      </p:sp>
      <p:sp>
        <p:nvSpPr>
          <p:cNvPr id="4" name="Slide Number Placeholder 3">
            <a:extLst>
              <a:ext uri="{FF2B5EF4-FFF2-40B4-BE49-F238E27FC236}">
                <a16:creationId xmlns:a16="http://schemas.microsoft.com/office/drawing/2014/main" id="{C53C205D-6F34-551D-2222-B39628EE3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6" name="Picture 5">
            <a:extLst>
              <a:ext uri="{FF2B5EF4-FFF2-40B4-BE49-F238E27FC236}">
                <a16:creationId xmlns:a16="http://schemas.microsoft.com/office/drawing/2014/main" id="{BA6D2378-B9C1-CE35-3B41-EFC589BB80C0}"/>
              </a:ext>
            </a:extLst>
          </p:cNvPr>
          <p:cNvPicPr>
            <a:picLocks noChangeAspect="1"/>
          </p:cNvPicPr>
          <p:nvPr/>
        </p:nvPicPr>
        <p:blipFill>
          <a:blip r:embed="rId2"/>
          <a:stretch>
            <a:fillRect/>
          </a:stretch>
        </p:blipFill>
        <p:spPr>
          <a:xfrm>
            <a:off x="0" y="2754451"/>
            <a:ext cx="9144000" cy="3880761"/>
          </a:xfrm>
          <a:prstGeom prst="rect">
            <a:avLst/>
          </a:prstGeom>
        </p:spPr>
      </p:pic>
    </p:spTree>
    <p:extLst>
      <p:ext uri="{BB962C8B-B14F-4D97-AF65-F5344CB8AC3E}">
        <p14:creationId xmlns:p14="http://schemas.microsoft.com/office/powerpoint/2010/main" val="190593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6B7485-298A-D2C1-80E3-C5F9050C8C7B}"/>
              </a:ext>
            </a:extLst>
          </p:cNvPr>
          <p:cNvSpPr>
            <a:spLocks noGrp="1"/>
          </p:cNvSpPr>
          <p:nvPr>
            <p:ph type="body" idx="1"/>
          </p:nvPr>
        </p:nvSpPr>
        <p:spPr>
          <a:xfrm>
            <a:off x="457200" y="136526"/>
            <a:ext cx="8229600" cy="5989638"/>
          </a:xfrm>
        </p:spPr>
        <p:txBody>
          <a:bodyPr/>
          <a:lstStyle/>
          <a:p>
            <a:r>
              <a:rPr lang="en-US" b="1" i="0" dirty="0">
                <a:solidFill>
                  <a:schemeClr val="tx1"/>
                </a:solidFill>
                <a:effectLst/>
                <a:latin typeface="urw-din"/>
              </a:rPr>
              <a:t>Step 5:</a:t>
            </a:r>
            <a:r>
              <a:rPr lang="en-US" b="0" i="0" dirty="0">
                <a:solidFill>
                  <a:schemeClr val="tx1"/>
                </a:solidFill>
                <a:effectLst/>
                <a:latin typeface="urw-din"/>
              </a:rPr>
              <a:t> Now we will apply codes on some of these columns to convert their text values to numerical values.</a:t>
            </a:r>
          </a:p>
          <a:p>
            <a:endParaRPr lang="en-IN" dirty="0"/>
          </a:p>
        </p:txBody>
      </p:sp>
      <p:sp>
        <p:nvSpPr>
          <p:cNvPr id="4" name="Slide Number Placeholder 3">
            <a:extLst>
              <a:ext uri="{FF2B5EF4-FFF2-40B4-BE49-F238E27FC236}">
                <a16:creationId xmlns:a16="http://schemas.microsoft.com/office/drawing/2014/main" id="{01229F3D-49C2-2F3C-8311-2414C29AFB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a:extLst>
              <a:ext uri="{FF2B5EF4-FFF2-40B4-BE49-F238E27FC236}">
                <a16:creationId xmlns:a16="http://schemas.microsoft.com/office/drawing/2014/main" id="{89F3C471-2F23-55EA-8D7B-01AD2008F265}"/>
              </a:ext>
            </a:extLst>
          </p:cNvPr>
          <p:cNvPicPr>
            <a:picLocks noChangeAspect="1"/>
          </p:cNvPicPr>
          <p:nvPr/>
        </p:nvPicPr>
        <p:blipFill>
          <a:blip r:embed="rId2"/>
          <a:stretch>
            <a:fillRect/>
          </a:stretch>
        </p:blipFill>
        <p:spPr>
          <a:xfrm>
            <a:off x="157703" y="1934560"/>
            <a:ext cx="8529097" cy="3957194"/>
          </a:xfrm>
          <a:prstGeom prst="rect">
            <a:avLst/>
          </a:prstGeom>
        </p:spPr>
      </p:pic>
    </p:spTree>
    <p:extLst>
      <p:ext uri="{BB962C8B-B14F-4D97-AF65-F5344CB8AC3E}">
        <p14:creationId xmlns:p14="http://schemas.microsoft.com/office/powerpoint/2010/main" val="316799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2D296E-CB50-EA5E-90DC-854146736B63}"/>
              </a:ext>
            </a:extLst>
          </p:cNvPr>
          <p:cNvSpPr>
            <a:spLocks noGrp="1"/>
          </p:cNvSpPr>
          <p:nvPr>
            <p:ph type="body" idx="1"/>
          </p:nvPr>
        </p:nvSpPr>
        <p:spPr>
          <a:xfrm>
            <a:off x="457200" y="311086"/>
            <a:ext cx="8229600" cy="5815078"/>
          </a:xfrm>
        </p:spPr>
        <p:txBody>
          <a:bodyPr/>
          <a:lstStyle/>
          <a:p>
            <a:r>
              <a:rPr lang="en-IN" dirty="0">
                <a:solidFill>
                  <a:schemeClr val="tx1"/>
                </a:solidFill>
              </a:rPr>
              <a:t>Step 6:</a:t>
            </a:r>
            <a:r>
              <a:rPr lang="en-US" b="0" i="0" dirty="0">
                <a:solidFill>
                  <a:schemeClr val="tx1"/>
                </a:solidFill>
                <a:effectLst/>
                <a:latin typeface="urw-din"/>
              </a:rPr>
              <a:t>Now to split the dataset into features and values using </a:t>
            </a:r>
            <a:r>
              <a:rPr lang="en-US" b="0" i="1" dirty="0" err="1">
                <a:solidFill>
                  <a:schemeClr val="tx1"/>
                </a:solidFill>
                <a:effectLst/>
                <a:latin typeface="urw-din"/>
              </a:rPr>
              <a:t>iloc</a:t>
            </a:r>
            <a:r>
              <a:rPr lang="en-US" b="0" i="1" dirty="0">
                <a:solidFill>
                  <a:schemeClr val="tx1"/>
                </a:solidFill>
                <a:effectLst/>
                <a:latin typeface="urw-din"/>
              </a:rPr>
              <a:t>()</a:t>
            </a:r>
            <a:r>
              <a:rPr lang="en-US" b="0" i="0" dirty="0">
                <a:solidFill>
                  <a:schemeClr val="tx1"/>
                </a:solidFill>
                <a:effectLst/>
                <a:latin typeface="urw-din"/>
              </a:rPr>
              <a:t> function</a:t>
            </a:r>
          </a:p>
          <a:p>
            <a:endParaRPr lang="en-IN" dirty="0">
              <a:solidFill>
                <a:schemeClr val="tx1"/>
              </a:solidFill>
            </a:endParaRPr>
          </a:p>
        </p:txBody>
      </p:sp>
      <p:sp>
        <p:nvSpPr>
          <p:cNvPr id="4" name="Slide Number Placeholder 3">
            <a:extLst>
              <a:ext uri="{FF2B5EF4-FFF2-40B4-BE49-F238E27FC236}">
                <a16:creationId xmlns:a16="http://schemas.microsoft.com/office/drawing/2014/main" id="{9987162D-F20C-6D42-18DC-ACD66F1881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CFA9D677-657D-47D8-E647-DD42F24B509D}"/>
              </a:ext>
            </a:extLst>
          </p:cNvPr>
          <p:cNvPicPr>
            <a:picLocks noChangeAspect="1"/>
          </p:cNvPicPr>
          <p:nvPr/>
        </p:nvPicPr>
        <p:blipFill>
          <a:blip r:embed="rId2"/>
          <a:stretch>
            <a:fillRect/>
          </a:stretch>
        </p:blipFill>
        <p:spPr>
          <a:xfrm>
            <a:off x="-1" y="2476417"/>
            <a:ext cx="9131833" cy="2127640"/>
          </a:xfrm>
          <a:prstGeom prst="rect">
            <a:avLst/>
          </a:prstGeom>
        </p:spPr>
      </p:pic>
    </p:spTree>
    <p:extLst>
      <p:ext uri="{BB962C8B-B14F-4D97-AF65-F5344CB8AC3E}">
        <p14:creationId xmlns:p14="http://schemas.microsoft.com/office/powerpoint/2010/main" val="3434035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0EC8C-C505-1824-710F-91256BF23963}"/>
              </a:ext>
            </a:extLst>
          </p:cNvPr>
          <p:cNvSpPr>
            <a:spLocks noGrp="1"/>
          </p:cNvSpPr>
          <p:nvPr>
            <p:ph type="body" idx="1"/>
          </p:nvPr>
        </p:nvSpPr>
        <p:spPr>
          <a:xfrm>
            <a:off x="457200" y="348792"/>
            <a:ext cx="8229600" cy="5777371"/>
          </a:xfrm>
        </p:spPr>
        <p:txBody>
          <a:bodyPr/>
          <a:lstStyle/>
          <a:p>
            <a:r>
              <a:rPr lang="en-IN" dirty="0">
                <a:solidFill>
                  <a:schemeClr val="tx1"/>
                </a:solidFill>
              </a:rPr>
              <a:t>Step 7:</a:t>
            </a:r>
            <a:r>
              <a:rPr lang="en-US" b="0" i="0" dirty="0">
                <a:solidFill>
                  <a:schemeClr val="tx1"/>
                </a:solidFill>
                <a:effectLst/>
                <a:latin typeface="urw-din"/>
              </a:rPr>
              <a:t> Now we will split the dataset into train and test data which will be used to check the efficiency later.</a:t>
            </a:r>
          </a:p>
          <a:p>
            <a:endParaRPr lang="en-IN" dirty="0">
              <a:solidFill>
                <a:schemeClr val="tx1"/>
              </a:solidFill>
            </a:endParaRPr>
          </a:p>
        </p:txBody>
      </p:sp>
      <p:sp>
        <p:nvSpPr>
          <p:cNvPr id="4" name="Slide Number Placeholder 3">
            <a:extLst>
              <a:ext uri="{FF2B5EF4-FFF2-40B4-BE49-F238E27FC236}">
                <a16:creationId xmlns:a16="http://schemas.microsoft.com/office/drawing/2014/main" id="{2F34015D-E302-A174-9126-47121C8E2F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id="{BE71CD92-1098-891A-4C1B-4ADDF9B23A64}"/>
              </a:ext>
            </a:extLst>
          </p:cNvPr>
          <p:cNvPicPr>
            <a:picLocks noChangeAspect="1"/>
          </p:cNvPicPr>
          <p:nvPr/>
        </p:nvPicPr>
        <p:blipFill>
          <a:blip r:embed="rId2"/>
          <a:stretch>
            <a:fillRect/>
          </a:stretch>
        </p:blipFill>
        <p:spPr>
          <a:xfrm>
            <a:off x="-40405" y="2419262"/>
            <a:ext cx="9112003" cy="2388408"/>
          </a:xfrm>
          <a:prstGeom prst="rect">
            <a:avLst/>
          </a:prstGeom>
        </p:spPr>
      </p:pic>
    </p:spTree>
    <p:extLst>
      <p:ext uri="{BB962C8B-B14F-4D97-AF65-F5344CB8AC3E}">
        <p14:creationId xmlns:p14="http://schemas.microsoft.com/office/powerpoint/2010/main" val="3347804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240A9E-DA65-694C-60C7-8942158E5BA0}"/>
              </a:ext>
            </a:extLst>
          </p:cNvPr>
          <p:cNvSpPr>
            <a:spLocks noGrp="1"/>
          </p:cNvSpPr>
          <p:nvPr>
            <p:ph type="body" idx="1"/>
          </p:nvPr>
        </p:nvSpPr>
        <p:spPr>
          <a:xfrm>
            <a:off x="457200" y="136526"/>
            <a:ext cx="8229600" cy="5989638"/>
          </a:xfrm>
        </p:spPr>
        <p:txBody>
          <a:bodyPr/>
          <a:lstStyle/>
          <a:p>
            <a:r>
              <a:rPr lang="en-US" i="0" dirty="0">
                <a:solidFill>
                  <a:schemeClr val="tx1"/>
                </a:solidFill>
                <a:effectLst/>
                <a:latin typeface="urw-din"/>
              </a:rPr>
              <a:t>Step 8: </a:t>
            </a:r>
            <a:r>
              <a:rPr lang="en-US" b="0" i="0" dirty="0">
                <a:solidFill>
                  <a:schemeClr val="tx1"/>
                </a:solidFill>
                <a:effectLst/>
                <a:latin typeface="urw-din"/>
              </a:rPr>
              <a:t>Now we need to train our model for which we will need to import a file, and then we will create a classifier using </a:t>
            </a:r>
            <a:r>
              <a:rPr lang="en-US" b="0" i="1" dirty="0" err="1">
                <a:solidFill>
                  <a:schemeClr val="tx1"/>
                </a:solidFill>
                <a:effectLst/>
                <a:latin typeface="urw-din"/>
              </a:rPr>
              <a:t>sklearn</a:t>
            </a:r>
            <a:r>
              <a:rPr lang="en-US" b="0" i="1" dirty="0">
                <a:solidFill>
                  <a:schemeClr val="tx1"/>
                </a:solidFill>
                <a:effectLst/>
                <a:latin typeface="urw-din"/>
              </a:rPr>
              <a:t> </a:t>
            </a:r>
            <a:r>
              <a:rPr lang="en-US" b="0" i="0" dirty="0">
                <a:solidFill>
                  <a:schemeClr val="tx1"/>
                </a:solidFill>
                <a:effectLst/>
                <a:latin typeface="urw-din"/>
              </a:rPr>
              <a:t>module. Then we will check the accuracy of the model.</a:t>
            </a:r>
          </a:p>
          <a:p>
            <a:endParaRPr lang="en-IN" dirty="0">
              <a:solidFill>
                <a:schemeClr val="tx1"/>
              </a:solidFill>
            </a:endParaRPr>
          </a:p>
        </p:txBody>
      </p:sp>
      <p:sp>
        <p:nvSpPr>
          <p:cNvPr id="4" name="Slide Number Placeholder 3">
            <a:extLst>
              <a:ext uri="{FF2B5EF4-FFF2-40B4-BE49-F238E27FC236}">
                <a16:creationId xmlns:a16="http://schemas.microsoft.com/office/drawing/2014/main" id="{00821182-ED86-2767-1C53-94EDCED851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Picture 4">
            <a:extLst>
              <a:ext uri="{FF2B5EF4-FFF2-40B4-BE49-F238E27FC236}">
                <a16:creationId xmlns:a16="http://schemas.microsoft.com/office/drawing/2014/main" id="{681DD2DE-E943-FE93-05ED-D0956B114619}"/>
              </a:ext>
            </a:extLst>
          </p:cNvPr>
          <p:cNvPicPr>
            <a:picLocks noChangeAspect="1"/>
          </p:cNvPicPr>
          <p:nvPr/>
        </p:nvPicPr>
        <p:blipFill>
          <a:blip r:embed="rId2"/>
          <a:stretch>
            <a:fillRect/>
          </a:stretch>
        </p:blipFill>
        <p:spPr>
          <a:xfrm>
            <a:off x="135613" y="3044425"/>
            <a:ext cx="8657234" cy="2922742"/>
          </a:xfrm>
          <a:prstGeom prst="rect">
            <a:avLst/>
          </a:prstGeom>
        </p:spPr>
      </p:pic>
    </p:spTree>
    <p:extLst>
      <p:ext uri="{BB962C8B-B14F-4D97-AF65-F5344CB8AC3E}">
        <p14:creationId xmlns:p14="http://schemas.microsoft.com/office/powerpoint/2010/main" val="206772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805B49-9E2F-2723-E0E0-613CD7065587}"/>
              </a:ext>
            </a:extLst>
          </p:cNvPr>
          <p:cNvSpPr>
            <a:spLocks noGrp="1"/>
          </p:cNvSpPr>
          <p:nvPr>
            <p:ph type="body" idx="1"/>
          </p:nvPr>
        </p:nvSpPr>
        <p:spPr>
          <a:xfrm>
            <a:off x="457200" y="136526"/>
            <a:ext cx="8229600" cy="5989638"/>
          </a:xfrm>
        </p:spPr>
        <p:txBody>
          <a:bodyPr/>
          <a:lstStyle/>
          <a:p>
            <a:r>
              <a:rPr lang="en-IN" dirty="0">
                <a:solidFill>
                  <a:schemeClr val="tx1"/>
                </a:solidFill>
              </a:rPr>
              <a:t>Step 9:</a:t>
            </a:r>
            <a:r>
              <a:rPr lang="en-US" b="0" i="0" dirty="0">
                <a:solidFill>
                  <a:schemeClr val="tx1"/>
                </a:solidFill>
                <a:effectLst/>
                <a:latin typeface="urw-din"/>
              </a:rPr>
              <a:t>Once we have trained the model, we will check it giving some random values:</a:t>
            </a:r>
          </a:p>
          <a:p>
            <a:endParaRPr lang="en-IN" dirty="0">
              <a:solidFill>
                <a:schemeClr val="tx1"/>
              </a:solidFill>
            </a:endParaRPr>
          </a:p>
        </p:txBody>
      </p:sp>
      <p:sp>
        <p:nvSpPr>
          <p:cNvPr id="4" name="Slide Number Placeholder 3">
            <a:extLst>
              <a:ext uri="{FF2B5EF4-FFF2-40B4-BE49-F238E27FC236}">
                <a16:creationId xmlns:a16="http://schemas.microsoft.com/office/drawing/2014/main" id="{144E1CBB-334C-79E8-835C-E1D630037E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Picture 5">
            <a:extLst>
              <a:ext uri="{FF2B5EF4-FFF2-40B4-BE49-F238E27FC236}">
                <a16:creationId xmlns:a16="http://schemas.microsoft.com/office/drawing/2014/main" id="{20330370-92A1-E586-DC1A-00A686D069B7}"/>
              </a:ext>
            </a:extLst>
          </p:cNvPr>
          <p:cNvPicPr>
            <a:picLocks noChangeAspect="1"/>
          </p:cNvPicPr>
          <p:nvPr/>
        </p:nvPicPr>
        <p:blipFill>
          <a:blip r:embed="rId2"/>
          <a:stretch>
            <a:fillRect/>
          </a:stretch>
        </p:blipFill>
        <p:spPr>
          <a:xfrm>
            <a:off x="-24150" y="2422689"/>
            <a:ext cx="9158815" cy="1356862"/>
          </a:xfrm>
          <a:prstGeom prst="rect">
            <a:avLst/>
          </a:prstGeom>
        </p:spPr>
      </p:pic>
    </p:spTree>
    <p:extLst>
      <p:ext uri="{BB962C8B-B14F-4D97-AF65-F5344CB8AC3E}">
        <p14:creationId xmlns:p14="http://schemas.microsoft.com/office/powerpoint/2010/main" val="3709501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AB8377-0929-F12F-8C7B-441B79C45E6B}"/>
              </a:ext>
            </a:extLst>
          </p:cNvPr>
          <p:cNvSpPr>
            <a:spLocks noGrp="1"/>
          </p:cNvSpPr>
          <p:nvPr>
            <p:ph type="body" idx="1"/>
          </p:nvPr>
        </p:nvSpPr>
        <p:spPr>
          <a:xfrm>
            <a:off x="0" y="0"/>
            <a:ext cx="9144000" cy="6721475"/>
          </a:xfrm>
        </p:spPr>
        <p:txBody>
          <a:bodyPr/>
          <a:lstStyle/>
          <a:p>
            <a:r>
              <a:rPr lang="en-IN" dirty="0">
                <a:solidFill>
                  <a:schemeClr val="tx1"/>
                </a:solidFill>
              </a:rPr>
              <a:t>Step 10:</a:t>
            </a:r>
            <a:r>
              <a:rPr lang="en-US" b="0" i="0" dirty="0">
                <a:solidFill>
                  <a:schemeClr val="tx1"/>
                </a:solidFill>
                <a:effectLst/>
                <a:latin typeface="urw-din"/>
              </a:rPr>
              <a:t> To gain a better understanding of our model’s performance we need to make a confusion matrix. A confusion matrix is a table with two rows and two columns that reports the number of false positives, false negatives, true positives, and true negatives.  </a:t>
            </a:r>
          </a:p>
          <a:p>
            <a:endParaRPr lang="en-IN" dirty="0">
              <a:solidFill>
                <a:schemeClr val="tx1"/>
              </a:solidFill>
            </a:endParaRPr>
          </a:p>
        </p:txBody>
      </p:sp>
      <p:sp>
        <p:nvSpPr>
          <p:cNvPr id="4" name="Slide Number Placeholder 3">
            <a:extLst>
              <a:ext uri="{FF2B5EF4-FFF2-40B4-BE49-F238E27FC236}">
                <a16:creationId xmlns:a16="http://schemas.microsoft.com/office/drawing/2014/main" id="{0D8D90ED-B953-1712-64AD-6E7BE8B20C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2" name="Picture 1">
            <a:extLst>
              <a:ext uri="{FF2B5EF4-FFF2-40B4-BE49-F238E27FC236}">
                <a16:creationId xmlns:a16="http://schemas.microsoft.com/office/drawing/2014/main" id="{F48379D9-8D76-288C-401B-AB17BB29F806}"/>
              </a:ext>
            </a:extLst>
          </p:cNvPr>
          <p:cNvPicPr>
            <a:picLocks noChangeAspect="1"/>
          </p:cNvPicPr>
          <p:nvPr/>
        </p:nvPicPr>
        <p:blipFill>
          <a:blip r:embed="rId2"/>
          <a:stretch>
            <a:fillRect/>
          </a:stretch>
        </p:blipFill>
        <p:spPr>
          <a:xfrm>
            <a:off x="0" y="3360737"/>
            <a:ext cx="8657234" cy="2922742"/>
          </a:xfrm>
          <a:prstGeom prst="rect">
            <a:avLst/>
          </a:prstGeom>
        </p:spPr>
      </p:pic>
    </p:spTree>
    <p:extLst>
      <p:ext uri="{BB962C8B-B14F-4D97-AF65-F5344CB8AC3E}">
        <p14:creationId xmlns:p14="http://schemas.microsoft.com/office/powerpoint/2010/main" val="183614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200"/>
              <a:buNone/>
            </a:pPr>
            <a:r>
              <a:rPr lang="en-US" dirty="0">
                <a:solidFill>
                  <a:schemeClr val="tx1"/>
                </a:solidFill>
              </a:rPr>
              <a:t>  Abstract </a:t>
            </a:r>
          </a:p>
          <a:p>
            <a:pPr marL="342900" algn="just">
              <a:spcBef>
                <a:spcPts val="0"/>
              </a:spcBef>
              <a:buSzPts val="3200"/>
            </a:pPr>
            <a:r>
              <a:rPr lang="en-US" sz="2200" dirty="0">
                <a:solidFill>
                  <a:schemeClr val="tx1"/>
                </a:solidFill>
              </a:rPr>
              <a:t>Nowadays, Graduates' employability is a major concern for the universities, and predicting their employability can help take timely actions to increase the institutional placement ratio </a:t>
            </a:r>
          </a:p>
          <a:p>
            <a:pPr marL="0" indent="0" algn="just">
              <a:spcBef>
                <a:spcPts val="0"/>
              </a:spcBef>
              <a:buSzPts val="3200"/>
              <a:buNone/>
            </a:pPr>
            <a:endParaRPr lang="en-US" sz="2200" dirty="0">
              <a:solidFill>
                <a:schemeClr val="tx1"/>
              </a:solidFill>
            </a:endParaRPr>
          </a:p>
          <a:p>
            <a:pPr marL="342900" algn="just">
              <a:spcBef>
                <a:spcPts val="0"/>
              </a:spcBef>
              <a:buSzPts val="3200"/>
            </a:pPr>
            <a:r>
              <a:rPr lang="en-US" sz="2200" b="0" i="0" dirty="0">
                <a:solidFill>
                  <a:schemeClr val="tx1"/>
                </a:solidFill>
                <a:effectLst/>
                <a:latin typeface="urw-din"/>
              </a:rPr>
              <a:t>We predict the placement status of a student based on various student attributes using Logistic regression algorithm.</a:t>
            </a:r>
          </a:p>
          <a:p>
            <a:pPr marL="0" indent="0" algn="just">
              <a:spcBef>
                <a:spcPts val="0"/>
              </a:spcBef>
              <a:buSzPts val="3200"/>
              <a:buNone/>
            </a:pPr>
            <a:endParaRPr lang="en-US" sz="2200" dirty="0">
              <a:solidFill>
                <a:schemeClr val="tx1"/>
              </a:solidFill>
            </a:endParaRPr>
          </a:p>
          <a:p>
            <a:pPr marL="342900" algn="just">
              <a:spcBef>
                <a:spcPts val="0"/>
              </a:spcBef>
              <a:buSzPts val="3200"/>
            </a:pPr>
            <a:r>
              <a:rPr lang="en-US" sz="2200" dirty="0">
                <a:solidFill>
                  <a:schemeClr val="tx1"/>
                </a:solidFill>
              </a:rPr>
              <a:t>Knowing weaknesses before appearing can help students work in areas that they need to improve to best match the company's skillset.</a:t>
            </a:r>
          </a:p>
          <a:p>
            <a:pPr marL="0" lvl="0" indent="0" algn="just" rtl="0">
              <a:spcBef>
                <a:spcPts val="0"/>
              </a:spcBef>
              <a:spcAft>
                <a:spcPts val="0"/>
              </a:spcAft>
              <a:buClr>
                <a:schemeClr val="dk1"/>
              </a:buClr>
              <a:buSzPts val="3200"/>
              <a:buNone/>
            </a:pPr>
            <a:r>
              <a:rPr lang="en-US" dirty="0">
                <a:solidFill>
                  <a:schemeClr val="tx1"/>
                </a:solidFill>
              </a:rPr>
              <a:t>            </a:t>
            </a:r>
          </a:p>
          <a:p>
            <a:pPr marL="0" lvl="0" indent="0" algn="just" rtl="0">
              <a:spcBef>
                <a:spcPts val="0"/>
              </a:spcBef>
              <a:spcAft>
                <a:spcPts val="0"/>
              </a:spcAft>
              <a:buClr>
                <a:schemeClr val="dk1"/>
              </a:buClr>
              <a:buSzPts val="3200"/>
              <a:buNone/>
            </a:pPr>
            <a:endParaRPr sz="2400" dirty="0">
              <a:solidFill>
                <a:schemeClr val="tx1"/>
              </a:solidFill>
            </a:endParaRPr>
          </a:p>
          <a:p>
            <a:pPr marL="342900" lvl="0" indent="-139700" algn="just" rtl="0">
              <a:spcBef>
                <a:spcPts val="640"/>
              </a:spcBef>
              <a:spcAft>
                <a:spcPts val="0"/>
              </a:spcAft>
              <a:buClr>
                <a:schemeClr val="dk1"/>
              </a:buClr>
              <a:buSzPts val="3200"/>
              <a:buNone/>
            </a:pPr>
            <a:endParaRPr dirty="0">
              <a:solidFill>
                <a:schemeClr val="tx1"/>
              </a:solidFill>
            </a:endParaRPr>
          </a:p>
          <a:p>
            <a:pPr marL="342900" lvl="0" indent="-139700" algn="just" rtl="0">
              <a:spcBef>
                <a:spcPts val="640"/>
              </a:spcBef>
              <a:spcAft>
                <a:spcPts val="0"/>
              </a:spcAft>
              <a:buClr>
                <a:schemeClr val="dk1"/>
              </a:buClr>
              <a:buSzPts val="3200"/>
              <a:buNone/>
            </a:pPr>
            <a:endParaRPr dirty="0">
              <a:solidFill>
                <a:schemeClr val="tx1"/>
              </a:solidFill>
            </a:endParaRPr>
          </a:p>
        </p:txBody>
      </p:sp>
      <p:pic>
        <p:nvPicPr>
          <p:cNvPr id="98" name="Google Shape;98;p2"/>
          <p:cNvPicPr preferRelativeResize="0"/>
          <p:nvPr/>
        </p:nvPicPr>
        <p:blipFill rotWithShape="1">
          <a:blip r:embed="rId3">
            <a:alphaModFix/>
          </a:blip>
          <a:srcRect/>
          <a:stretch/>
        </p:blipFill>
        <p:spPr>
          <a:xfrm>
            <a:off x="405130" y="354330"/>
            <a:ext cx="2185670" cy="733326"/>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B727-0030-AE30-5E66-33DBA3513E72}"/>
              </a:ext>
            </a:extLst>
          </p:cNvPr>
          <p:cNvSpPr>
            <a:spLocks noGrp="1"/>
          </p:cNvSpPr>
          <p:nvPr>
            <p:ph type="title"/>
          </p:nvPr>
        </p:nvSpPr>
        <p:spPr/>
        <p:txBody>
          <a:bodyPr/>
          <a:lstStyle/>
          <a:p>
            <a:r>
              <a:rPr lang="en-US" dirty="0"/>
              <a:t>Results &amp; Discussion	</a:t>
            </a:r>
            <a:endParaRPr lang="en-IN" dirty="0"/>
          </a:p>
        </p:txBody>
      </p:sp>
      <p:sp>
        <p:nvSpPr>
          <p:cNvPr id="3" name="Text Placeholder 2">
            <a:extLst>
              <a:ext uri="{FF2B5EF4-FFF2-40B4-BE49-F238E27FC236}">
                <a16:creationId xmlns:a16="http://schemas.microsoft.com/office/drawing/2014/main" id="{9F34FF70-A4FD-2C1E-C076-13B4F768A3E1}"/>
              </a:ext>
            </a:extLst>
          </p:cNvPr>
          <p:cNvSpPr>
            <a:spLocks noGrp="1"/>
          </p:cNvSpPr>
          <p:nvPr>
            <p:ph type="body" idx="1"/>
          </p:nvPr>
        </p:nvSpPr>
        <p:spPr/>
        <p:txBody>
          <a:bodyPr>
            <a:normAutofit/>
          </a:bodyPr>
          <a:lstStyle/>
          <a:p>
            <a:r>
              <a:rPr lang="en-US" sz="2200" dirty="0"/>
              <a:t>So the first step in our project was to find a suitable database and make some adjustments in preprocessing stage. We imported the dataset then dropped the data that had no use in our model.</a:t>
            </a:r>
          </a:p>
          <a:p>
            <a:r>
              <a:rPr lang="en-US" sz="2200" dirty="0"/>
              <a:t>For example, one column that was dropped was Salary. While it can be an important column for other projects we do not care about how much the students are making when they are employed we are care about whether they are employed or not.</a:t>
            </a:r>
          </a:p>
          <a:p>
            <a:r>
              <a:rPr lang="en-US" sz="2200" dirty="0"/>
              <a:t>After that we converted all the string values to numbers and split the dataset into train and test data</a:t>
            </a:r>
          </a:p>
          <a:p>
            <a:r>
              <a:rPr lang="en-US" sz="2200" dirty="0"/>
              <a:t>After importing the model predicted for random values</a:t>
            </a:r>
          </a:p>
          <a:p>
            <a:r>
              <a:rPr lang="en-US" sz="2200" dirty="0"/>
              <a:t>To get accuracy made a confusion matrix.</a:t>
            </a:r>
            <a:endParaRPr lang="en-IN" sz="2200" dirty="0"/>
          </a:p>
        </p:txBody>
      </p:sp>
      <p:sp>
        <p:nvSpPr>
          <p:cNvPr id="4" name="Slide Number Placeholder 3">
            <a:extLst>
              <a:ext uri="{FF2B5EF4-FFF2-40B4-BE49-F238E27FC236}">
                <a16:creationId xmlns:a16="http://schemas.microsoft.com/office/drawing/2014/main" id="{90F236C5-1357-8081-B0DC-F79053E154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29873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0C32-4AF6-5FC3-8AC9-956A2A4057C7}"/>
              </a:ext>
            </a:extLst>
          </p:cNvPr>
          <p:cNvSpPr>
            <a:spLocks noGrp="1"/>
          </p:cNvSpPr>
          <p:nvPr>
            <p:ph type="title"/>
          </p:nvPr>
        </p:nvSpPr>
        <p:spPr/>
        <p:txBody>
          <a:bodyPr/>
          <a:lstStyle/>
          <a:p>
            <a:r>
              <a:rPr lang="en-US" dirty="0"/>
              <a:t>Screenshots </a:t>
            </a:r>
            <a:endParaRPr lang="en-IN" dirty="0"/>
          </a:p>
        </p:txBody>
      </p:sp>
      <p:sp>
        <p:nvSpPr>
          <p:cNvPr id="4" name="Slide Number Placeholder 3">
            <a:extLst>
              <a:ext uri="{FF2B5EF4-FFF2-40B4-BE49-F238E27FC236}">
                <a16:creationId xmlns:a16="http://schemas.microsoft.com/office/drawing/2014/main" id="{53549DAC-D369-3D61-D8D0-803DCFA355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8" name="Picture 7">
            <a:extLst>
              <a:ext uri="{FF2B5EF4-FFF2-40B4-BE49-F238E27FC236}">
                <a16:creationId xmlns:a16="http://schemas.microsoft.com/office/drawing/2014/main" id="{0EF9D190-AD7D-021E-AD51-836E274E2B5C}"/>
              </a:ext>
            </a:extLst>
          </p:cNvPr>
          <p:cNvPicPr>
            <a:picLocks noChangeAspect="1"/>
          </p:cNvPicPr>
          <p:nvPr/>
        </p:nvPicPr>
        <p:blipFill>
          <a:blip r:embed="rId2"/>
          <a:stretch>
            <a:fillRect/>
          </a:stretch>
        </p:blipFill>
        <p:spPr>
          <a:xfrm>
            <a:off x="0" y="1878223"/>
            <a:ext cx="9144000" cy="3969915"/>
          </a:xfrm>
          <a:prstGeom prst="rect">
            <a:avLst/>
          </a:prstGeom>
        </p:spPr>
      </p:pic>
    </p:spTree>
    <p:extLst>
      <p:ext uri="{BB962C8B-B14F-4D97-AF65-F5344CB8AC3E}">
        <p14:creationId xmlns:p14="http://schemas.microsoft.com/office/powerpoint/2010/main" val="1334043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65C991-E76C-8057-6447-7E72E29B70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3" name="Picture 2">
            <a:extLst>
              <a:ext uri="{FF2B5EF4-FFF2-40B4-BE49-F238E27FC236}">
                <a16:creationId xmlns:a16="http://schemas.microsoft.com/office/drawing/2014/main" id="{D0345FA3-01C8-5F9B-07F2-6BD268AFF412}"/>
              </a:ext>
            </a:extLst>
          </p:cNvPr>
          <p:cNvPicPr>
            <a:picLocks noChangeAspect="1"/>
          </p:cNvPicPr>
          <p:nvPr/>
        </p:nvPicPr>
        <p:blipFill>
          <a:blip r:embed="rId2"/>
          <a:stretch>
            <a:fillRect/>
          </a:stretch>
        </p:blipFill>
        <p:spPr>
          <a:xfrm>
            <a:off x="334913" y="944664"/>
            <a:ext cx="8474174" cy="4968671"/>
          </a:xfrm>
          <a:prstGeom prst="rect">
            <a:avLst/>
          </a:prstGeom>
        </p:spPr>
      </p:pic>
    </p:spTree>
    <p:extLst>
      <p:ext uri="{BB962C8B-B14F-4D97-AF65-F5344CB8AC3E}">
        <p14:creationId xmlns:p14="http://schemas.microsoft.com/office/powerpoint/2010/main" val="1291100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4C8ABE-00BE-1256-BD66-181934C232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3" name="Picture 2">
            <a:extLst>
              <a:ext uri="{FF2B5EF4-FFF2-40B4-BE49-F238E27FC236}">
                <a16:creationId xmlns:a16="http://schemas.microsoft.com/office/drawing/2014/main" id="{4BBB6A6B-A600-17D8-48BB-61E732FE2370}"/>
              </a:ext>
            </a:extLst>
          </p:cNvPr>
          <p:cNvPicPr>
            <a:picLocks noChangeAspect="1"/>
          </p:cNvPicPr>
          <p:nvPr/>
        </p:nvPicPr>
        <p:blipFill>
          <a:blip r:embed="rId2"/>
          <a:stretch>
            <a:fillRect/>
          </a:stretch>
        </p:blipFill>
        <p:spPr>
          <a:xfrm>
            <a:off x="681653" y="639838"/>
            <a:ext cx="7780694" cy="5578323"/>
          </a:xfrm>
          <a:prstGeom prst="rect">
            <a:avLst/>
          </a:prstGeom>
        </p:spPr>
      </p:pic>
    </p:spTree>
    <p:extLst>
      <p:ext uri="{BB962C8B-B14F-4D97-AF65-F5344CB8AC3E}">
        <p14:creationId xmlns:p14="http://schemas.microsoft.com/office/powerpoint/2010/main" val="272005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576F96-6891-6EF2-3382-5765CA8966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3" name="Picture 2">
            <a:extLst>
              <a:ext uri="{FF2B5EF4-FFF2-40B4-BE49-F238E27FC236}">
                <a16:creationId xmlns:a16="http://schemas.microsoft.com/office/drawing/2014/main" id="{ED0ECAE5-416C-6FA8-E93D-EF6883BCB303}"/>
              </a:ext>
            </a:extLst>
          </p:cNvPr>
          <p:cNvPicPr>
            <a:picLocks noChangeAspect="1"/>
          </p:cNvPicPr>
          <p:nvPr/>
        </p:nvPicPr>
        <p:blipFill>
          <a:blip r:embed="rId2"/>
          <a:stretch>
            <a:fillRect/>
          </a:stretch>
        </p:blipFill>
        <p:spPr>
          <a:xfrm>
            <a:off x="353964" y="552200"/>
            <a:ext cx="8436071" cy="5753599"/>
          </a:xfrm>
          <a:prstGeom prst="rect">
            <a:avLst/>
          </a:prstGeom>
        </p:spPr>
      </p:pic>
    </p:spTree>
    <p:extLst>
      <p:ext uri="{BB962C8B-B14F-4D97-AF65-F5344CB8AC3E}">
        <p14:creationId xmlns:p14="http://schemas.microsoft.com/office/powerpoint/2010/main" val="4248711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D558C4-2F92-53A2-385B-EE5B468255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3" name="Picture 2">
            <a:extLst>
              <a:ext uri="{FF2B5EF4-FFF2-40B4-BE49-F238E27FC236}">
                <a16:creationId xmlns:a16="http://schemas.microsoft.com/office/drawing/2014/main" id="{0E87BCE2-09EB-E1D0-0087-1FC144F7898D}"/>
              </a:ext>
            </a:extLst>
          </p:cNvPr>
          <p:cNvPicPr>
            <a:picLocks noChangeAspect="1"/>
          </p:cNvPicPr>
          <p:nvPr/>
        </p:nvPicPr>
        <p:blipFill>
          <a:blip r:embed="rId2"/>
          <a:stretch>
            <a:fillRect/>
          </a:stretch>
        </p:blipFill>
        <p:spPr>
          <a:xfrm>
            <a:off x="510188" y="971337"/>
            <a:ext cx="8123624" cy="4915326"/>
          </a:xfrm>
          <a:prstGeom prst="rect">
            <a:avLst/>
          </a:prstGeom>
        </p:spPr>
      </p:pic>
    </p:spTree>
    <p:extLst>
      <p:ext uri="{BB962C8B-B14F-4D97-AF65-F5344CB8AC3E}">
        <p14:creationId xmlns:p14="http://schemas.microsoft.com/office/powerpoint/2010/main" val="666155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5C921A-85FE-34DC-4878-F3ECEEA850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6" name="Picture 5">
            <a:extLst>
              <a:ext uri="{FF2B5EF4-FFF2-40B4-BE49-F238E27FC236}">
                <a16:creationId xmlns:a16="http://schemas.microsoft.com/office/drawing/2014/main" id="{D948456D-9A43-3F6D-86D9-CADA716E5667}"/>
              </a:ext>
            </a:extLst>
          </p:cNvPr>
          <p:cNvPicPr>
            <a:picLocks noChangeAspect="1"/>
          </p:cNvPicPr>
          <p:nvPr/>
        </p:nvPicPr>
        <p:blipFill>
          <a:blip r:embed="rId2"/>
          <a:stretch>
            <a:fillRect/>
          </a:stretch>
        </p:blipFill>
        <p:spPr>
          <a:xfrm>
            <a:off x="1338754" y="-20369"/>
            <a:ext cx="6466491" cy="6878369"/>
          </a:xfrm>
          <a:prstGeom prst="rect">
            <a:avLst/>
          </a:prstGeom>
        </p:spPr>
      </p:pic>
    </p:spTree>
    <p:extLst>
      <p:ext uri="{BB962C8B-B14F-4D97-AF65-F5344CB8AC3E}">
        <p14:creationId xmlns:p14="http://schemas.microsoft.com/office/powerpoint/2010/main" val="3324517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19D7D-AF60-C567-23B1-7098D020E3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6" name="Picture 5">
            <a:extLst>
              <a:ext uri="{FF2B5EF4-FFF2-40B4-BE49-F238E27FC236}">
                <a16:creationId xmlns:a16="http://schemas.microsoft.com/office/drawing/2014/main" id="{AC5C83F8-78B1-A093-94BC-3813D55CD8EC}"/>
              </a:ext>
            </a:extLst>
          </p:cNvPr>
          <p:cNvPicPr>
            <a:picLocks noChangeAspect="1"/>
          </p:cNvPicPr>
          <p:nvPr/>
        </p:nvPicPr>
        <p:blipFill>
          <a:blip r:embed="rId2"/>
          <a:stretch>
            <a:fillRect/>
          </a:stretch>
        </p:blipFill>
        <p:spPr>
          <a:xfrm>
            <a:off x="12307" y="1423447"/>
            <a:ext cx="9186484" cy="3949831"/>
          </a:xfrm>
          <a:prstGeom prst="rect">
            <a:avLst/>
          </a:prstGeom>
        </p:spPr>
      </p:pic>
    </p:spTree>
    <p:extLst>
      <p:ext uri="{BB962C8B-B14F-4D97-AF65-F5344CB8AC3E}">
        <p14:creationId xmlns:p14="http://schemas.microsoft.com/office/powerpoint/2010/main" val="2188840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lang="en-IN" dirty="0">
              <a:solidFill>
                <a:srgbClr val="FF0000"/>
              </a:solidFill>
            </a:endParaRPr>
          </a:p>
          <a:p>
            <a:pPr marL="0" lvl="0" indent="0" algn="ctr" rtl="0">
              <a:spcBef>
                <a:spcPts val="640"/>
              </a:spcBef>
              <a:spcAft>
                <a:spcPts val="0"/>
              </a:spcAft>
              <a:buClr>
                <a:schemeClr val="dk1"/>
              </a:buClr>
              <a:buSzPts val="3200"/>
              <a:buNone/>
            </a:pPr>
            <a:r>
              <a:rPr lang="en-IN" dirty="0">
                <a:solidFill>
                  <a:schemeClr val="tx1"/>
                </a:solidFill>
              </a:rPr>
              <a:t>THANK YOU</a:t>
            </a:r>
            <a:endParaRPr dirty="0">
              <a:solidFill>
                <a:schemeClr val="tx1"/>
              </a:solidFill>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FDEB70-E316-6B14-86E8-230001FD2818}"/>
              </a:ext>
            </a:extLst>
          </p:cNvPr>
          <p:cNvSpPr>
            <a:spLocks noGrp="1"/>
          </p:cNvSpPr>
          <p:nvPr>
            <p:ph type="body" idx="1"/>
          </p:nvPr>
        </p:nvSpPr>
        <p:spPr>
          <a:xfrm>
            <a:off x="312821" y="1436569"/>
            <a:ext cx="8229600" cy="5517123"/>
          </a:xfrm>
        </p:spPr>
        <p:txBody>
          <a:bodyPr>
            <a:normAutofit/>
          </a:bodyPr>
          <a:lstStyle/>
          <a:p>
            <a:pPr algn="l" fontAlgn="base"/>
            <a:r>
              <a:rPr lang="en-US" sz="2200" i="0" dirty="0">
                <a:solidFill>
                  <a:schemeClr val="tx1"/>
                </a:solidFill>
                <a:effectLst/>
                <a:latin typeface="urw-din"/>
              </a:rPr>
              <a:t>This system predicts if a student would be placed or not based on the student’s qualifications, historical data, and experience. This predictor uses a machine-learning algorithm to give the result. </a:t>
            </a:r>
          </a:p>
          <a:p>
            <a:pPr algn="l" fontAlgn="base"/>
            <a:endParaRPr lang="en-US" sz="2200" i="0" dirty="0">
              <a:solidFill>
                <a:schemeClr val="tx1"/>
              </a:solidFill>
              <a:effectLst/>
              <a:latin typeface="urw-din"/>
            </a:endParaRPr>
          </a:p>
          <a:p>
            <a:pPr algn="l" fontAlgn="base"/>
            <a:r>
              <a:rPr lang="en-US" sz="2200" i="0" dirty="0">
                <a:solidFill>
                  <a:schemeClr val="tx1"/>
                </a:solidFill>
                <a:effectLst/>
                <a:latin typeface="urw-din"/>
              </a:rPr>
              <a:t>The algorithm used is logistic regression. Logistic regression is basically a supervised classification algorithm.</a:t>
            </a:r>
          </a:p>
          <a:p>
            <a:pPr algn="l" fontAlgn="base"/>
            <a:endParaRPr lang="en-US" sz="2200" dirty="0">
              <a:solidFill>
                <a:schemeClr val="tx1"/>
              </a:solidFill>
              <a:latin typeface="urw-din"/>
            </a:endParaRPr>
          </a:p>
          <a:p>
            <a:pPr algn="l" fontAlgn="base"/>
            <a:r>
              <a:rPr lang="en-US" sz="2200" i="0" dirty="0">
                <a:solidFill>
                  <a:schemeClr val="tx1"/>
                </a:solidFill>
                <a:effectLst/>
                <a:latin typeface="urw-din"/>
              </a:rPr>
              <a:t> In a classification problem, the target variable(or output), y, can take only discrete values for given set of features(or inputs), X. </a:t>
            </a:r>
          </a:p>
          <a:p>
            <a:pPr algn="l" fontAlgn="base"/>
            <a:endParaRPr lang="en-US" sz="2200" dirty="0">
              <a:solidFill>
                <a:schemeClr val="tx1"/>
              </a:solidFill>
              <a:latin typeface="urw-din"/>
            </a:endParaRPr>
          </a:p>
          <a:p>
            <a:pPr fontAlgn="base"/>
            <a:r>
              <a:rPr lang="en-US" sz="2000" dirty="0">
                <a:solidFill>
                  <a:schemeClr val="tx1"/>
                </a:solidFill>
                <a:latin typeface="urw-din"/>
              </a:rPr>
              <a:t>D</a:t>
            </a:r>
            <a:r>
              <a:rPr lang="en-US" sz="2000" i="0" dirty="0">
                <a:solidFill>
                  <a:schemeClr val="tx1"/>
                </a:solidFill>
                <a:effectLst/>
                <a:latin typeface="urw-din"/>
              </a:rPr>
              <a:t>ataset, it contains the secondary school percentage, higher secondary school percentage, degree percentage, degree, and work experience of students. After predicting the result its efficiency is also calculated based on the dataset.</a:t>
            </a:r>
          </a:p>
        </p:txBody>
      </p:sp>
      <p:sp>
        <p:nvSpPr>
          <p:cNvPr id="4" name="Slide Number Placeholder 3">
            <a:extLst>
              <a:ext uri="{FF2B5EF4-FFF2-40B4-BE49-F238E27FC236}">
                <a16:creationId xmlns:a16="http://schemas.microsoft.com/office/drawing/2014/main" id="{91DDC383-5AA9-D852-639A-B89155D97C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Google Shape;90;p1">
            <a:extLst>
              <a:ext uri="{FF2B5EF4-FFF2-40B4-BE49-F238E27FC236}">
                <a16:creationId xmlns:a16="http://schemas.microsoft.com/office/drawing/2014/main" id="{16C3B2FA-817A-9B6A-F2AF-C2CBACF8A9AC}"/>
              </a:ext>
            </a:extLst>
          </p:cNvPr>
          <p:cNvPicPr preferRelativeResize="0"/>
          <p:nvPr/>
        </p:nvPicPr>
        <p:blipFill rotWithShape="1">
          <a:blip r:embed="rId2">
            <a:alphaModFix/>
          </a:blip>
          <a:srcRect/>
          <a:stretch/>
        </p:blipFill>
        <p:spPr>
          <a:xfrm>
            <a:off x="312821" y="287738"/>
            <a:ext cx="2237740" cy="755015"/>
          </a:xfrm>
          <a:prstGeom prst="rect">
            <a:avLst/>
          </a:prstGeom>
          <a:noFill/>
          <a:ln>
            <a:noFill/>
          </a:ln>
        </p:spPr>
      </p:pic>
    </p:spTree>
    <p:extLst>
      <p:ext uri="{BB962C8B-B14F-4D97-AF65-F5344CB8AC3E}">
        <p14:creationId xmlns:p14="http://schemas.microsoft.com/office/powerpoint/2010/main" val="35748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7A4797-AAEE-B597-8D68-C809B2C56A71}"/>
              </a:ext>
            </a:extLst>
          </p:cNvPr>
          <p:cNvSpPr>
            <a:spLocks noGrp="1"/>
          </p:cNvSpPr>
          <p:nvPr>
            <p:ph type="body" idx="1"/>
          </p:nvPr>
        </p:nvSpPr>
        <p:spPr/>
        <p:txBody>
          <a:bodyPr>
            <a:normAutofit fontScale="70000" lnSpcReduction="20000"/>
          </a:bodyPr>
          <a:lstStyle/>
          <a:p>
            <a:pPr marL="114300" indent="0">
              <a:buNone/>
            </a:pPr>
            <a:r>
              <a:rPr lang="en-IN" sz="4000" b="1" dirty="0"/>
              <a:t>Problem Statement and Objectives:</a:t>
            </a:r>
          </a:p>
          <a:p>
            <a:r>
              <a:rPr lang="en-IN" sz="3200" dirty="0"/>
              <a:t>Prediction of Employability for graduates using ensemble learning.</a:t>
            </a:r>
          </a:p>
          <a:p>
            <a:endParaRPr lang="en-IN" sz="3200" dirty="0"/>
          </a:p>
          <a:p>
            <a:r>
              <a:rPr lang="en-IN" sz="3200" dirty="0"/>
              <a:t>In our problem statement we are trying to predict employability for young graduates using various factors.</a:t>
            </a:r>
          </a:p>
          <a:p>
            <a:endParaRPr lang="en-IN" sz="3200" dirty="0"/>
          </a:p>
          <a:p>
            <a:r>
              <a:rPr lang="en-US" sz="3200" b="0" dirty="0">
                <a:solidFill>
                  <a:schemeClr val="tx1">
                    <a:lumMod val="95000"/>
                    <a:lumOff val="5000"/>
                  </a:schemeClr>
                </a:solidFill>
                <a:effectLst/>
                <a:latin typeface="Calibri" panose="020F0502020204030204" pitchFamily="34" charset="0"/>
                <a:cs typeface="Calibri" panose="020F0502020204030204" pitchFamily="34" charset="0"/>
              </a:rPr>
              <a:t>Identifying the significant factors affecting employability, as well as the requirements of the new job market</a:t>
            </a:r>
          </a:p>
          <a:p>
            <a:endParaRPr lang="en-US" sz="3200" dirty="0">
              <a:solidFill>
                <a:schemeClr val="tx1">
                  <a:lumMod val="95000"/>
                  <a:lumOff val="5000"/>
                </a:schemeClr>
              </a:solidFill>
              <a:latin typeface="Calibri" panose="020F0502020204030204" pitchFamily="34" charset="0"/>
              <a:cs typeface="Calibri" panose="020F0502020204030204" pitchFamily="34" charset="0"/>
            </a:endParaRPr>
          </a:p>
          <a:p>
            <a:r>
              <a:rPr lang="en-US" sz="3200" b="0" i="0" dirty="0">
                <a:solidFill>
                  <a:schemeClr val="tx1">
                    <a:lumMod val="95000"/>
                    <a:lumOff val="5000"/>
                  </a:schemeClr>
                </a:solidFill>
                <a:effectLst/>
                <a:latin typeface="Calibri" panose="020F0502020204030204" pitchFamily="34" charset="0"/>
                <a:cs typeface="Calibri" panose="020F0502020204030204" pitchFamily="34" charset="0"/>
              </a:rPr>
              <a:t>Employment, or rather the lack of it, that is to say, unemployment, is without doubt one of the most negative economic phenomena due to its potential consequences on the cohesion and stability of societies.</a:t>
            </a:r>
            <a:endParaRPr lang="en-IN" sz="3200" dirty="0">
              <a:solidFill>
                <a:schemeClr val="tx1">
                  <a:lumMod val="95000"/>
                  <a:lumOff val="5000"/>
                </a:schemeClr>
              </a:solidFill>
              <a:latin typeface="Calibri" panose="020F0502020204030204" pitchFamily="34" charset="0"/>
              <a:cs typeface="Calibri" panose="020F0502020204030204" pitchFamily="34" charset="0"/>
            </a:endParaRPr>
          </a:p>
          <a:p>
            <a:endParaRPr lang="en-IN" dirty="0"/>
          </a:p>
          <a:p>
            <a:endParaRPr lang="en-IN" dirty="0"/>
          </a:p>
        </p:txBody>
      </p:sp>
      <p:sp>
        <p:nvSpPr>
          <p:cNvPr id="4" name="Slide Number Placeholder 3">
            <a:extLst>
              <a:ext uri="{FF2B5EF4-FFF2-40B4-BE49-F238E27FC236}">
                <a16:creationId xmlns:a16="http://schemas.microsoft.com/office/drawing/2014/main" id="{5D426C6A-B79F-FD80-E897-E201EE1F4F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0;p1">
            <a:extLst>
              <a:ext uri="{FF2B5EF4-FFF2-40B4-BE49-F238E27FC236}">
                <a16:creationId xmlns:a16="http://schemas.microsoft.com/office/drawing/2014/main" id="{C8681DE0-06A8-DDCC-F573-88BD66E8AD4A}"/>
              </a:ext>
            </a:extLst>
          </p:cNvPr>
          <p:cNvPicPr preferRelativeResize="0"/>
          <p:nvPr/>
        </p:nvPicPr>
        <p:blipFill rotWithShape="1">
          <a:blip r:embed="rId2">
            <a:alphaModFix/>
          </a:blip>
          <a:srcRect/>
          <a:stretch/>
        </p:blipFill>
        <p:spPr>
          <a:xfrm>
            <a:off x="116958" y="230300"/>
            <a:ext cx="2237740" cy="755015"/>
          </a:xfrm>
          <a:prstGeom prst="rect">
            <a:avLst/>
          </a:prstGeom>
          <a:noFill/>
          <a:ln>
            <a:noFill/>
          </a:ln>
        </p:spPr>
      </p:pic>
    </p:spTree>
    <p:extLst>
      <p:ext uri="{BB962C8B-B14F-4D97-AF65-F5344CB8AC3E}">
        <p14:creationId xmlns:p14="http://schemas.microsoft.com/office/powerpoint/2010/main" val="300825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F4CFC7-9EFC-0B96-687B-0AB2BC939447}"/>
              </a:ext>
            </a:extLst>
          </p:cNvPr>
          <p:cNvSpPr>
            <a:spLocks noGrp="1"/>
          </p:cNvSpPr>
          <p:nvPr>
            <p:ph type="body" idx="1"/>
          </p:nvPr>
        </p:nvSpPr>
        <p:spPr/>
        <p:txBody>
          <a:bodyPr/>
          <a:lstStyle/>
          <a:p>
            <a:pPr marL="114300" indent="0">
              <a:buNone/>
            </a:pPr>
            <a:r>
              <a:rPr lang="en-IN" dirty="0"/>
              <a:t>   Objective:</a:t>
            </a:r>
          </a:p>
          <a:p>
            <a:r>
              <a:rPr lang="en-US" sz="2200" b="0" i="0" dirty="0">
                <a:solidFill>
                  <a:schemeClr val="tx1">
                    <a:lumMod val="95000"/>
                    <a:lumOff val="5000"/>
                  </a:schemeClr>
                </a:solidFill>
                <a:effectLst/>
                <a:latin typeface="Calibri" panose="020F0502020204030204" pitchFamily="34" charset="0"/>
                <a:cs typeface="Calibri" panose="020F0502020204030204" pitchFamily="34" charset="0"/>
              </a:rPr>
              <a:t>Identify their weaknesses and strengths, students might better plan their career</a:t>
            </a:r>
            <a:r>
              <a:rPr lang="en-IN" sz="2200" b="0" i="0" dirty="0">
                <a:solidFill>
                  <a:schemeClr val="tx1">
                    <a:lumMod val="95000"/>
                    <a:lumOff val="5000"/>
                  </a:schemeClr>
                </a:solidFill>
                <a:effectLst/>
                <a:latin typeface="Calibri" panose="020F0502020204030204" pitchFamily="34" charset="0"/>
                <a:cs typeface="Calibri" panose="020F0502020204030204" pitchFamily="34" charset="0"/>
              </a:rPr>
              <a:t>.</a:t>
            </a:r>
          </a:p>
          <a:p>
            <a:endParaRPr lang="en-IN" sz="2200" dirty="0">
              <a:solidFill>
                <a:schemeClr val="tx1">
                  <a:lumMod val="95000"/>
                  <a:lumOff val="5000"/>
                </a:schemeClr>
              </a:solidFill>
              <a:latin typeface="Calibri" panose="020F0502020204030204" pitchFamily="34" charset="0"/>
              <a:cs typeface="Calibri" panose="020F0502020204030204" pitchFamily="34" charset="0"/>
            </a:endParaRPr>
          </a:p>
          <a:p>
            <a:r>
              <a:rPr lang="en-IN" sz="2200" b="0" i="0" dirty="0">
                <a:solidFill>
                  <a:schemeClr val="tx1">
                    <a:lumMod val="95000"/>
                    <a:lumOff val="5000"/>
                  </a:schemeClr>
                </a:solidFill>
                <a:effectLst/>
                <a:latin typeface="Calibri" panose="020F0502020204030204" pitchFamily="34" charset="0"/>
                <a:cs typeface="Calibri" panose="020F0502020204030204" pitchFamily="34" charset="0"/>
              </a:rPr>
              <a:t>Reducing number of unemployed students after finishing their</a:t>
            </a:r>
            <a:r>
              <a:rPr lang="en-IN" sz="2200" dirty="0">
                <a:solidFill>
                  <a:schemeClr val="tx1">
                    <a:lumMod val="95000"/>
                    <a:lumOff val="5000"/>
                  </a:schemeClr>
                </a:solidFill>
                <a:latin typeface="Calibri" panose="020F0502020204030204" pitchFamily="34" charset="0"/>
                <a:cs typeface="Calibri" panose="020F0502020204030204" pitchFamily="34" charset="0"/>
              </a:rPr>
              <a:t> graduations.</a:t>
            </a:r>
            <a:r>
              <a:rPr lang="en-IN" sz="2200" b="0" i="0" dirty="0">
                <a:solidFill>
                  <a:schemeClr val="tx1">
                    <a:lumMod val="95000"/>
                    <a:lumOff val="5000"/>
                  </a:schemeClr>
                </a:solidFill>
                <a:effectLst/>
                <a:latin typeface="Calibri" panose="020F0502020204030204" pitchFamily="34" charset="0"/>
                <a:cs typeface="Calibri" panose="020F0502020204030204" pitchFamily="34" charset="0"/>
              </a:rPr>
              <a:t> </a:t>
            </a:r>
          </a:p>
          <a:p>
            <a:endParaRPr lang="en-IN" sz="2200" dirty="0">
              <a:solidFill>
                <a:schemeClr val="tx1">
                  <a:lumMod val="95000"/>
                  <a:lumOff val="5000"/>
                </a:schemeClr>
              </a:solidFill>
              <a:latin typeface="Calibri" panose="020F0502020204030204" pitchFamily="34" charset="0"/>
              <a:cs typeface="Calibri" panose="020F0502020204030204" pitchFamily="34" charset="0"/>
            </a:endParaRPr>
          </a:p>
          <a:p>
            <a:r>
              <a:rPr lang="en-US" sz="2200" dirty="0">
                <a:solidFill>
                  <a:schemeClr val="tx1">
                    <a:lumMod val="95000"/>
                    <a:lumOff val="5000"/>
                  </a:schemeClr>
                </a:solidFill>
                <a:latin typeface="Calibri" panose="020F0502020204030204" pitchFamily="34" charset="0"/>
                <a:cs typeface="Calibri" panose="020F0502020204030204" pitchFamily="34" charset="0"/>
              </a:rPr>
              <a:t>Improving </a:t>
            </a:r>
            <a:r>
              <a:rPr lang="en-US" sz="2200" b="0" i="0" dirty="0">
                <a:solidFill>
                  <a:schemeClr val="tx1">
                    <a:lumMod val="95000"/>
                    <a:lumOff val="5000"/>
                  </a:schemeClr>
                </a:solidFill>
                <a:effectLst/>
                <a:latin typeface="Calibri" panose="020F0502020204030204" pitchFamily="34" charset="0"/>
                <a:cs typeface="Calibri" panose="020F0502020204030204" pitchFamily="34" charset="0"/>
              </a:rPr>
              <a:t> schools and universities curriculum to build new competencies, both for educating, training and reskilling current and future graduates.</a:t>
            </a:r>
            <a:endParaRPr lang="en-IN" sz="2200" b="0" i="0" dirty="0">
              <a:solidFill>
                <a:schemeClr val="tx1">
                  <a:lumMod val="95000"/>
                  <a:lumOff val="5000"/>
                </a:schemeClr>
              </a:solidFill>
              <a:effectLst/>
              <a:latin typeface="Calibri" panose="020F0502020204030204" pitchFamily="34" charset="0"/>
              <a:cs typeface="Calibri" panose="020F0502020204030204" pitchFamily="34" charset="0"/>
            </a:endParaRPr>
          </a:p>
          <a:p>
            <a:pPr marL="114300" indent="0">
              <a:buNone/>
            </a:pPr>
            <a:endParaRPr lang="en-IN" sz="2200" dirty="0">
              <a:solidFill>
                <a:schemeClr val="tx1">
                  <a:lumMod val="95000"/>
                  <a:lumOff val="5000"/>
                </a:schemeClr>
              </a:solidFill>
              <a:latin typeface="Calibri" panose="020F0502020204030204" pitchFamily="34" charset="0"/>
              <a:cs typeface="Calibri" panose="020F0502020204030204" pitchFamily="34" charset="0"/>
            </a:endParaRPr>
          </a:p>
          <a:p>
            <a:endParaRPr lang="en-IN" sz="2200" b="0" i="0" dirty="0">
              <a:solidFill>
                <a:schemeClr val="tx1">
                  <a:lumMod val="95000"/>
                  <a:lumOff val="5000"/>
                </a:schemeClr>
              </a:solidFill>
              <a:effectLst/>
              <a:latin typeface="Calibri" panose="020F0502020204030204" pitchFamily="34" charset="0"/>
              <a:cs typeface="Calibri" panose="020F0502020204030204" pitchFamily="34" charset="0"/>
            </a:endParaRPr>
          </a:p>
          <a:p>
            <a:endParaRPr lang="en-IN" sz="2200" dirty="0">
              <a:solidFill>
                <a:srgbClr val="333333"/>
              </a:solidFill>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F516664-8E0C-8567-C2D5-F576426EBA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Google Shape;90;p1">
            <a:extLst>
              <a:ext uri="{FF2B5EF4-FFF2-40B4-BE49-F238E27FC236}">
                <a16:creationId xmlns:a16="http://schemas.microsoft.com/office/drawing/2014/main" id="{07FDC83C-639E-7BFA-00B3-7CC369407258}"/>
              </a:ext>
            </a:extLst>
          </p:cNvPr>
          <p:cNvPicPr preferRelativeResize="0"/>
          <p:nvPr/>
        </p:nvPicPr>
        <p:blipFill rotWithShape="1">
          <a:blip r:embed="rId2">
            <a:alphaModFix/>
          </a:blip>
          <a:srcRect/>
          <a:stretch/>
        </p:blipFill>
        <p:spPr>
          <a:xfrm>
            <a:off x="329609" y="251566"/>
            <a:ext cx="2237740" cy="755015"/>
          </a:xfrm>
          <a:prstGeom prst="rect">
            <a:avLst/>
          </a:prstGeom>
          <a:noFill/>
          <a:ln>
            <a:noFill/>
          </a:ln>
        </p:spPr>
      </p:pic>
    </p:spTree>
    <p:extLst>
      <p:ext uri="{BB962C8B-B14F-4D97-AF65-F5344CB8AC3E}">
        <p14:creationId xmlns:p14="http://schemas.microsoft.com/office/powerpoint/2010/main" val="65838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1D71-4455-1C1C-4EB6-48D78E6AFDEE}"/>
              </a:ext>
            </a:extLst>
          </p:cNvPr>
          <p:cNvSpPr>
            <a:spLocks noGrp="1"/>
          </p:cNvSpPr>
          <p:nvPr>
            <p:ph type="title"/>
          </p:nvPr>
        </p:nvSpPr>
        <p:spPr>
          <a:xfrm>
            <a:off x="2307265" y="326212"/>
            <a:ext cx="8229600" cy="754912"/>
          </a:xfrm>
        </p:spPr>
        <p:txBody>
          <a:bodyPr>
            <a:normAutofit fontScale="90000"/>
          </a:bodyPr>
          <a:lstStyle/>
          <a:p>
            <a:br>
              <a:rPr lang="en-IN" dirty="0"/>
            </a:br>
            <a:r>
              <a:rPr lang="en-IN" dirty="0"/>
              <a:t>Literature Survey</a:t>
            </a:r>
            <a:br>
              <a:rPr lang="en-IN" dirty="0"/>
            </a:br>
            <a:endParaRPr lang="en-IN" dirty="0"/>
          </a:p>
        </p:txBody>
      </p:sp>
      <p:sp>
        <p:nvSpPr>
          <p:cNvPr id="3" name="Text Placeholder 2">
            <a:extLst>
              <a:ext uri="{FF2B5EF4-FFF2-40B4-BE49-F238E27FC236}">
                <a16:creationId xmlns:a16="http://schemas.microsoft.com/office/drawing/2014/main" id="{13061570-6C6A-C2E1-2A7C-7902790FFC30}"/>
              </a:ext>
            </a:extLst>
          </p:cNvPr>
          <p:cNvSpPr>
            <a:spLocks noGrp="1"/>
          </p:cNvSpPr>
          <p:nvPr>
            <p:ph type="body" idx="1"/>
          </p:nvPr>
        </p:nvSpPr>
        <p:spPr>
          <a:xfrm>
            <a:off x="457200" y="2195512"/>
            <a:ext cx="8229600" cy="4525963"/>
          </a:xfrm>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5E6AF883-F263-890E-2B48-3716AF95E9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Google Shape;90;p1">
            <a:extLst>
              <a:ext uri="{FF2B5EF4-FFF2-40B4-BE49-F238E27FC236}">
                <a16:creationId xmlns:a16="http://schemas.microsoft.com/office/drawing/2014/main" id="{9D36020A-29ED-85A4-6C26-14E56E8EC029}"/>
              </a:ext>
            </a:extLst>
          </p:cNvPr>
          <p:cNvPicPr preferRelativeResize="0"/>
          <p:nvPr/>
        </p:nvPicPr>
        <p:blipFill rotWithShape="1">
          <a:blip r:embed="rId2">
            <a:alphaModFix/>
          </a:blip>
          <a:srcRect/>
          <a:stretch/>
        </p:blipFill>
        <p:spPr>
          <a:xfrm>
            <a:off x="74429" y="261513"/>
            <a:ext cx="2115878" cy="884311"/>
          </a:xfrm>
          <a:prstGeom prst="rect">
            <a:avLst/>
          </a:prstGeom>
          <a:noFill/>
          <a:ln>
            <a:noFill/>
          </a:ln>
        </p:spPr>
      </p:pic>
      <p:graphicFrame>
        <p:nvGraphicFramePr>
          <p:cNvPr id="8" name="Table 8">
            <a:extLst>
              <a:ext uri="{FF2B5EF4-FFF2-40B4-BE49-F238E27FC236}">
                <a16:creationId xmlns:a16="http://schemas.microsoft.com/office/drawing/2014/main" id="{7FEC180E-9EF0-AA0E-D9E4-2ADFB1E7FF19}"/>
              </a:ext>
            </a:extLst>
          </p:cNvPr>
          <p:cNvGraphicFramePr>
            <a:graphicFrameLocks noGrp="1"/>
          </p:cNvGraphicFramePr>
          <p:nvPr>
            <p:extLst>
              <p:ext uri="{D42A27DB-BD31-4B8C-83A1-F6EECF244321}">
                <p14:modId xmlns:p14="http://schemas.microsoft.com/office/powerpoint/2010/main" val="1473468040"/>
              </p:ext>
            </p:extLst>
          </p:nvPr>
        </p:nvGraphicFramePr>
        <p:xfrm>
          <a:off x="0" y="1214437"/>
          <a:ext cx="9144000" cy="623506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640809877"/>
                    </a:ext>
                  </a:extLst>
                </a:gridCol>
                <a:gridCol w="1828800">
                  <a:extLst>
                    <a:ext uri="{9D8B030D-6E8A-4147-A177-3AD203B41FA5}">
                      <a16:colId xmlns:a16="http://schemas.microsoft.com/office/drawing/2014/main" val="345596744"/>
                    </a:ext>
                  </a:extLst>
                </a:gridCol>
                <a:gridCol w="1828800">
                  <a:extLst>
                    <a:ext uri="{9D8B030D-6E8A-4147-A177-3AD203B41FA5}">
                      <a16:colId xmlns:a16="http://schemas.microsoft.com/office/drawing/2014/main" val="1217674219"/>
                    </a:ext>
                  </a:extLst>
                </a:gridCol>
                <a:gridCol w="1828800">
                  <a:extLst>
                    <a:ext uri="{9D8B030D-6E8A-4147-A177-3AD203B41FA5}">
                      <a16:colId xmlns:a16="http://schemas.microsoft.com/office/drawing/2014/main" val="3058166959"/>
                    </a:ext>
                  </a:extLst>
                </a:gridCol>
                <a:gridCol w="1828800">
                  <a:extLst>
                    <a:ext uri="{9D8B030D-6E8A-4147-A177-3AD203B41FA5}">
                      <a16:colId xmlns:a16="http://schemas.microsoft.com/office/drawing/2014/main" val="3604496738"/>
                    </a:ext>
                  </a:extLst>
                </a:gridCol>
              </a:tblGrid>
              <a:tr h="11287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769592363"/>
                  </a:ext>
                </a:extLst>
              </a:tr>
              <a:tr h="1128713">
                <a:tc>
                  <a:txBody>
                    <a:bodyPr/>
                    <a:lstStyle/>
                    <a:p>
                      <a:r>
                        <a:rPr lang="en-IN" sz="2000" dirty="0"/>
                        <a:t>Author Name</a:t>
                      </a:r>
                    </a:p>
                  </a:txBody>
                  <a:tcPr/>
                </a:tc>
                <a:tc>
                  <a:txBody>
                    <a:bodyPr/>
                    <a:lstStyle/>
                    <a:p>
                      <a:r>
                        <a:rPr lang="en-IN" sz="2000" dirty="0"/>
                        <a:t>Title of the paper</a:t>
                      </a:r>
                    </a:p>
                  </a:txBody>
                  <a:tcPr/>
                </a:tc>
                <a:tc>
                  <a:txBody>
                    <a:bodyPr/>
                    <a:lstStyle/>
                    <a:p>
                      <a:r>
                        <a:rPr lang="en-IN" sz="2000" dirty="0"/>
                        <a:t>Methodologies</a:t>
                      </a:r>
                    </a:p>
                  </a:txBody>
                  <a:tcPr/>
                </a:tc>
                <a:tc>
                  <a:txBody>
                    <a:bodyPr/>
                    <a:lstStyle/>
                    <a:p>
                      <a:r>
                        <a:rPr lang="en-IN" sz="2000" dirty="0"/>
                        <a:t>Merits</a:t>
                      </a:r>
                    </a:p>
                  </a:txBody>
                  <a:tcPr/>
                </a:tc>
                <a:tc>
                  <a:txBody>
                    <a:bodyPr/>
                    <a:lstStyle/>
                    <a:p>
                      <a:r>
                        <a:rPr lang="en-IN" sz="2000" dirty="0"/>
                        <a:t>Demerits</a:t>
                      </a:r>
                    </a:p>
                  </a:txBody>
                  <a:tcPr/>
                </a:tc>
                <a:extLst>
                  <a:ext uri="{0D108BD9-81ED-4DB2-BD59-A6C34878D82A}">
                    <a16:rowId xmlns:a16="http://schemas.microsoft.com/office/drawing/2014/main" val="3268754261"/>
                  </a:ext>
                </a:extLst>
              </a:tr>
              <a:tr h="1128713">
                <a:tc>
                  <a:txBody>
                    <a:bodyPr/>
                    <a:lstStyle/>
                    <a:p>
                      <a:r>
                        <a:rPr lang="en-IN" sz="1700" dirty="0" err="1"/>
                        <a:t>Bangsuk</a:t>
                      </a:r>
                      <a:r>
                        <a:rPr lang="en-IN" sz="1700" dirty="0"/>
                        <a:t> </a:t>
                      </a:r>
                      <a:r>
                        <a:rPr lang="en-IN" sz="1700" dirty="0" err="1"/>
                        <a:t>Jantawan</a:t>
                      </a:r>
                      <a:r>
                        <a:rPr lang="en-IN" sz="1700" dirty="0"/>
                        <a:t>, Cheng-Fa Tsai </a:t>
                      </a:r>
                    </a:p>
                  </a:txBody>
                  <a:tcPr/>
                </a:tc>
                <a:tc>
                  <a:txBody>
                    <a:bodyPr/>
                    <a:lstStyle/>
                    <a:p>
                      <a:r>
                        <a:rPr lang="en-IN" sz="1500" dirty="0"/>
                        <a:t>Build Classification Model for Predicting Graduate Employment</a:t>
                      </a:r>
                    </a:p>
                  </a:txBody>
                  <a:tcPr/>
                </a:tc>
                <a:tc>
                  <a:txBody>
                    <a:bodyPr/>
                    <a:lstStyle/>
                    <a:p>
                      <a:r>
                        <a:rPr lang="en-IN" dirty="0"/>
                        <a:t>ID3 </a:t>
                      </a:r>
                    </a:p>
                    <a:p>
                      <a:r>
                        <a:rPr lang="en-IN" dirty="0"/>
                        <a:t>J48 </a:t>
                      </a:r>
                    </a:p>
                    <a:p>
                      <a:r>
                        <a:rPr lang="en-US" dirty="0" err="1"/>
                        <a:t>BFTree</a:t>
                      </a:r>
                      <a:r>
                        <a:rPr lang="en-US" dirty="0"/>
                        <a:t> </a:t>
                      </a:r>
                    </a:p>
                    <a:p>
                      <a:r>
                        <a:rPr lang="en-US" dirty="0" err="1"/>
                        <a:t>NBTree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Extremely fast at classifying unknown records Easy to interpret for small-sized trees.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Does not take into account interactions between attributes</a:t>
                      </a:r>
                    </a:p>
                    <a:p>
                      <a:endParaRPr lang="en-IN" dirty="0"/>
                    </a:p>
                  </a:txBody>
                  <a:tcPr/>
                </a:tc>
                <a:extLst>
                  <a:ext uri="{0D108BD9-81ED-4DB2-BD59-A6C34878D82A}">
                    <a16:rowId xmlns:a16="http://schemas.microsoft.com/office/drawing/2014/main" val="327100459"/>
                  </a:ext>
                </a:extLst>
              </a:tr>
              <a:tr h="1128713">
                <a:tc>
                  <a:txBody>
                    <a:bodyPr/>
                    <a:lstStyle/>
                    <a:p>
                      <a:r>
                        <a:rPr lang="en-IN" sz="1700" dirty="0" err="1"/>
                        <a:t>Zalinda</a:t>
                      </a:r>
                      <a:r>
                        <a:rPr lang="en-IN" sz="1700" dirty="0"/>
                        <a:t> Othman</a:t>
                      </a:r>
                    </a:p>
                  </a:txBody>
                  <a:tcPr/>
                </a:tc>
                <a:tc>
                  <a:txBody>
                    <a:bodyPr/>
                    <a:lstStyle/>
                    <a:p>
                      <a:r>
                        <a:rPr lang="en-US" sz="1500" dirty="0"/>
                        <a:t>Classification Techniques for Predicting Graduate  </a:t>
                      </a:r>
                    </a:p>
                    <a:p>
                      <a:r>
                        <a:rPr lang="en-IN" sz="1500" dirty="0"/>
                        <a:t>Employment</a:t>
                      </a:r>
                    </a:p>
                  </a:txBody>
                  <a:tcPr/>
                </a:tc>
                <a:tc>
                  <a:txBody>
                    <a:bodyPr/>
                    <a:lstStyle/>
                    <a:p>
                      <a:r>
                        <a:rPr lang="en-IN" dirty="0"/>
                        <a:t>Support vector machine, decision tree, classification. </a:t>
                      </a:r>
                    </a:p>
                  </a:txBody>
                  <a:tcPr/>
                </a:tc>
                <a:tc>
                  <a:txBody>
                    <a:bodyPr/>
                    <a:lstStyle/>
                    <a:p>
                      <a:r>
                        <a:rPr lang="en-IN" sz="1400" b="0" i="0" u="none" strike="noStrike" cap="none" dirty="0">
                          <a:solidFill>
                            <a:schemeClr val="dk1"/>
                          </a:solidFill>
                          <a:effectLst/>
                          <a:latin typeface="+mn-lt"/>
                          <a:ea typeface="+mn-ea"/>
                          <a:cs typeface="+mn-cs"/>
                          <a:sym typeface="Arial"/>
                        </a:rPr>
                        <a:t>It’s relatively memory efficient.</a:t>
                      </a:r>
                      <a:endParaRPr lang="en-IN" b="0" dirty="0"/>
                    </a:p>
                  </a:txBody>
                  <a:tcPr/>
                </a:tc>
                <a:tc>
                  <a:txBody>
                    <a:bodyPr/>
                    <a:lstStyle/>
                    <a:p>
                      <a:r>
                        <a:rPr lang="en-US" sz="1400" b="0" i="0" u="none" strike="noStrike" cap="none" dirty="0">
                          <a:solidFill>
                            <a:schemeClr val="dk1"/>
                          </a:solidFill>
                          <a:effectLst/>
                          <a:latin typeface="+mn-lt"/>
                          <a:ea typeface="+mn-ea"/>
                          <a:cs typeface="+mn-cs"/>
                          <a:sym typeface="Arial"/>
                        </a:rPr>
                        <a:t>Does not perform very well when the data set has more noise </a:t>
                      </a:r>
                      <a:r>
                        <a:rPr lang="en-US" sz="1400" b="0" i="0" u="none" strike="noStrike" cap="none" dirty="0" err="1">
                          <a:solidFill>
                            <a:schemeClr val="dk1"/>
                          </a:solidFill>
                          <a:effectLst/>
                          <a:latin typeface="+mn-lt"/>
                          <a:ea typeface="+mn-ea"/>
                          <a:cs typeface="+mn-cs"/>
                          <a:sym typeface="Arial"/>
                        </a:rPr>
                        <a:t>i.e</a:t>
                      </a:r>
                      <a:r>
                        <a:rPr lang="en-US" sz="1400" b="0" i="0" u="none" strike="noStrike" cap="none" dirty="0">
                          <a:solidFill>
                            <a:schemeClr val="dk1"/>
                          </a:solidFill>
                          <a:effectLst/>
                          <a:latin typeface="+mn-lt"/>
                          <a:ea typeface="+mn-ea"/>
                          <a:cs typeface="+mn-cs"/>
                          <a:sym typeface="Arial"/>
                        </a:rPr>
                        <a:t> target classes are overlapping.</a:t>
                      </a:r>
                      <a:endParaRPr lang="en-IN" dirty="0"/>
                    </a:p>
                  </a:txBody>
                  <a:tcPr/>
                </a:tc>
                <a:extLst>
                  <a:ext uri="{0D108BD9-81ED-4DB2-BD59-A6C34878D82A}">
                    <a16:rowId xmlns:a16="http://schemas.microsoft.com/office/drawing/2014/main" val="3485308185"/>
                  </a:ext>
                </a:extLst>
              </a:tr>
              <a:tr h="1128713">
                <a:tc>
                  <a:txBody>
                    <a:bodyPr/>
                    <a:lstStyle/>
                    <a:p>
                      <a:r>
                        <a:rPr lang="en-IN" sz="1700" dirty="0" err="1"/>
                        <a:t>Dharminder</a:t>
                      </a:r>
                      <a:r>
                        <a:rPr lang="en-IN" sz="1700" dirty="0"/>
                        <a:t> </a:t>
                      </a:r>
                      <a:r>
                        <a:rPr lang="en-IN" sz="1700" dirty="0" err="1"/>
                        <a:t>Kumar,Sangeeta</a:t>
                      </a:r>
                      <a:r>
                        <a:rPr lang="en-IN" sz="1700" dirty="0"/>
                        <a:t> Gupta</a:t>
                      </a:r>
                    </a:p>
                    <a:p>
                      <a:endParaRPr lang="en-IN" dirty="0"/>
                    </a:p>
                  </a:txBody>
                  <a:tcPr/>
                </a:tc>
                <a:tc>
                  <a:txBody>
                    <a:bodyPr/>
                    <a:lstStyle/>
                    <a:p>
                      <a:r>
                        <a:rPr lang="en-US" sz="1500" dirty="0"/>
                        <a:t>Students’ Employability Prediction Model through Data Mining</a:t>
                      </a:r>
                      <a:endParaRPr lang="en-IN" sz="1500" dirty="0"/>
                    </a:p>
                  </a:txBody>
                  <a:tcPr/>
                </a:tc>
                <a:tc>
                  <a:txBody>
                    <a:bodyPr/>
                    <a:lstStyle/>
                    <a:p>
                      <a:r>
                        <a:rPr lang="en-IN" dirty="0"/>
                        <a:t>Random forest Random Tree </a:t>
                      </a:r>
                    </a:p>
                    <a:p>
                      <a:r>
                        <a:rPr lang="en-IN" dirty="0"/>
                        <a:t>SMO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can be used to solve both classification as well as regression problems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Complexity</a:t>
                      </a:r>
                      <a:r>
                        <a:rPr lang="en-US" sz="1400" b="1" i="0" u="none" strike="noStrike" cap="none" dirty="0">
                          <a:solidFill>
                            <a:schemeClr val="dk1"/>
                          </a:solidFill>
                          <a:effectLst/>
                          <a:latin typeface="+mn-lt"/>
                          <a:ea typeface="+mn-ea"/>
                          <a:cs typeface="+mn-cs"/>
                          <a:sym typeface="Arial"/>
                        </a:rPr>
                        <a:t>:</a:t>
                      </a:r>
                      <a:r>
                        <a:rPr lang="en-US" sz="1400" b="0" i="0" u="none" strike="noStrike" cap="none" dirty="0">
                          <a:solidFill>
                            <a:schemeClr val="dk1"/>
                          </a:solidFill>
                          <a:effectLst/>
                          <a:latin typeface="+mn-lt"/>
                          <a:ea typeface="+mn-ea"/>
                          <a:cs typeface="+mn-cs"/>
                          <a:sym typeface="Arial"/>
                        </a:rPr>
                        <a:t> creates a lot of trees and combines their outputs.</a:t>
                      </a:r>
                    </a:p>
                    <a:p>
                      <a:endParaRPr lang="en-IN" dirty="0"/>
                    </a:p>
                  </a:txBody>
                  <a:tcPr/>
                </a:tc>
                <a:extLst>
                  <a:ext uri="{0D108BD9-81ED-4DB2-BD59-A6C34878D82A}">
                    <a16:rowId xmlns:a16="http://schemas.microsoft.com/office/drawing/2014/main" val="173938041"/>
                  </a:ext>
                </a:extLst>
              </a:tr>
            </a:tbl>
          </a:graphicData>
        </a:graphic>
      </p:graphicFrame>
    </p:spTree>
    <p:extLst>
      <p:ext uri="{BB962C8B-B14F-4D97-AF65-F5344CB8AC3E}">
        <p14:creationId xmlns:p14="http://schemas.microsoft.com/office/powerpoint/2010/main" val="25835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21B8F1-B3D0-AA86-5AE5-54B3BA783D89}"/>
              </a:ext>
            </a:extLst>
          </p:cNvPr>
          <p:cNvSpPr>
            <a:spLocks noGrp="1"/>
          </p:cNvSpPr>
          <p:nvPr>
            <p:ph type="body" idx="1"/>
          </p:nvPr>
        </p:nvSpPr>
        <p:spPr>
          <a:xfrm>
            <a:off x="340241" y="1375304"/>
            <a:ext cx="8229600" cy="4525963"/>
          </a:xfrm>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E02F21E1-391E-B721-C340-B6241B45D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Google Shape;90;p1">
            <a:extLst>
              <a:ext uri="{FF2B5EF4-FFF2-40B4-BE49-F238E27FC236}">
                <a16:creationId xmlns:a16="http://schemas.microsoft.com/office/drawing/2014/main" id="{7FE0E8D7-B6DA-DD5B-78FD-DB5C7B6774DF}"/>
              </a:ext>
            </a:extLst>
          </p:cNvPr>
          <p:cNvPicPr preferRelativeResize="0"/>
          <p:nvPr/>
        </p:nvPicPr>
        <p:blipFill rotWithShape="1">
          <a:blip r:embed="rId2">
            <a:alphaModFix/>
          </a:blip>
          <a:srcRect/>
          <a:stretch/>
        </p:blipFill>
        <p:spPr>
          <a:xfrm>
            <a:off x="85061" y="178945"/>
            <a:ext cx="2115878" cy="884311"/>
          </a:xfrm>
          <a:prstGeom prst="rect">
            <a:avLst/>
          </a:prstGeom>
          <a:noFill/>
          <a:ln>
            <a:noFill/>
          </a:ln>
        </p:spPr>
      </p:pic>
      <p:graphicFrame>
        <p:nvGraphicFramePr>
          <p:cNvPr id="6" name="Table 6">
            <a:extLst>
              <a:ext uri="{FF2B5EF4-FFF2-40B4-BE49-F238E27FC236}">
                <a16:creationId xmlns:a16="http://schemas.microsoft.com/office/drawing/2014/main" id="{3343C1AB-697E-C849-75B8-49D7C0124647}"/>
              </a:ext>
            </a:extLst>
          </p:cNvPr>
          <p:cNvGraphicFramePr>
            <a:graphicFrameLocks noGrp="1"/>
          </p:cNvGraphicFramePr>
          <p:nvPr>
            <p:extLst>
              <p:ext uri="{D42A27DB-BD31-4B8C-83A1-F6EECF244321}">
                <p14:modId xmlns:p14="http://schemas.microsoft.com/office/powerpoint/2010/main" val="590000762"/>
              </p:ext>
            </p:extLst>
          </p:nvPr>
        </p:nvGraphicFramePr>
        <p:xfrm>
          <a:off x="1" y="1108444"/>
          <a:ext cx="9144003" cy="6142529"/>
        </p:xfrm>
        <a:graphic>
          <a:graphicData uri="http://schemas.openxmlformats.org/drawingml/2006/table">
            <a:tbl>
              <a:tblPr firstRow="1" bandRow="1">
                <a:tableStyleId>{5C22544A-7EE6-4342-B048-85BDC9FD1C3A}</a:tableStyleId>
              </a:tblPr>
              <a:tblGrid>
                <a:gridCol w="1698171">
                  <a:extLst>
                    <a:ext uri="{9D8B030D-6E8A-4147-A177-3AD203B41FA5}">
                      <a16:colId xmlns:a16="http://schemas.microsoft.com/office/drawing/2014/main" val="915272066"/>
                    </a:ext>
                  </a:extLst>
                </a:gridCol>
                <a:gridCol w="1861458">
                  <a:extLst>
                    <a:ext uri="{9D8B030D-6E8A-4147-A177-3AD203B41FA5}">
                      <a16:colId xmlns:a16="http://schemas.microsoft.com/office/drawing/2014/main" val="1057927478"/>
                    </a:ext>
                  </a:extLst>
                </a:gridCol>
                <a:gridCol w="1861458">
                  <a:extLst>
                    <a:ext uri="{9D8B030D-6E8A-4147-A177-3AD203B41FA5}">
                      <a16:colId xmlns:a16="http://schemas.microsoft.com/office/drawing/2014/main" val="3485771811"/>
                    </a:ext>
                  </a:extLst>
                </a:gridCol>
                <a:gridCol w="1861458">
                  <a:extLst>
                    <a:ext uri="{9D8B030D-6E8A-4147-A177-3AD203B41FA5}">
                      <a16:colId xmlns:a16="http://schemas.microsoft.com/office/drawing/2014/main" val="2099626664"/>
                    </a:ext>
                  </a:extLst>
                </a:gridCol>
                <a:gridCol w="1861458">
                  <a:extLst>
                    <a:ext uri="{9D8B030D-6E8A-4147-A177-3AD203B41FA5}">
                      <a16:colId xmlns:a16="http://schemas.microsoft.com/office/drawing/2014/main" val="1874567514"/>
                    </a:ext>
                  </a:extLst>
                </a:gridCol>
              </a:tblGrid>
              <a:tr h="134373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83407545"/>
                  </a:ext>
                </a:extLst>
              </a:tr>
              <a:tr h="1628879">
                <a:tc>
                  <a:txBody>
                    <a:bodyPr/>
                    <a:lstStyle/>
                    <a:p>
                      <a:r>
                        <a:rPr lang="en-IN" dirty="0"/>
                        <a:t>Mohamed </a:t>
                      </a:r>
                      <a:r>
                        <a:rPr lang="en-IN" dirty="0" err="1"/>
                        <a:t>Sauobi</a:t>
                      </a:r>
                      <a:endParaRPr lang="en-IN" dirty="0"/>
                    </a:p>
                  </a:txBody>
                  <a:tcPr/>
                </a:tc>
                <a:tc>
                  <a:txBody>
                    <a:bodyPr/>
                    <a:lstStyle/>
                    <a:p>
                      <a:r>
                        <a:rPr lang="en-IN" dirty="0"/>
                        <a:t>Prediction of Employability in Morocco</a:t>
                      </a:r>
                    </a:p>
                  </a:txBody>
                  <a:tcPr/>
                </a:tc>
                <a:tc>
                  <a:txBody>
                    <a:bodyPr/>
                    <a:lstStyle/>
                    <a:p>
                      <a:r>
                        <a:rPr lang="en-IN" dirty="0"/>
                        <a:t>Decision tree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A decision tree does not require scaling of data as well.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The Decision Tree algorithm is inadequate for applying regression and predicting continuous values.</a:t>
                      </a:r>
                    </a:p>
                  </a:txBody>
                  <a:tcPr/>
                </a:tc>
                <a:extLst>
                  <a:ext uri="{0D108BD9-81ED-4DB2-BD59-A6C34878D82A}">
                    <a16:rowId xmlns:a16="http://schemas.microsoft.com/office/drawing/2014/main" val="864995589"/>
                  </a:ext>
                </a:extLst>
              </a:tr>
              <a:tr h="1375497">
                <a:tc>
                  <a:txBody>
                    <a:bodyPr/>
                    <a:lstStyle/>
                    <a:p>
                      <a:r>
                        <a:rPr lang="en-US" dirty="0" err="1"/>
                        <a:t>Pothuganti</a:t>
                      </a:r>
                      <a:r>
                        <a:rPr lang="en-US" dirty="0"/>
                        <a:t> </a:t>
                      </a:r>
                      <a:r>
                        <a:rPr lang="en-US" dirty="0" err="1"/>
                        <a:t>Manvitha</a:t>
                      </a:r>
                      <a:r>
                        <a:rPr lang="en-US" dirty="0"/>
                        <a:t>,</a:t>
                      </a:r>
                    </a:p>
                    <a:p>
                      <a:r>
                        <a:rPr lang="en-US" dirty="0"/>
                        <a:t>Neelam Swaroopa</a:t>
                      </a:r>
                      <a:endParaRPr lang="en-IN" dirty="0"/>
                    </a:p>
                  </a:txBody>
                  <a:tcPr/>
                </a:tc>
                <a:tc>
                  <a:txBody>
                    <a:bodyPr/>
                    <a:lstStyle/>
                    <a:p>
                      <a:r>
                        <a:rPr lang="en-US" dirty="0"/>
                        <a:t>Campus Placement Prediction Using Supervised Machine Learning Techniques</a:t>
                      </a:r>
                      <a:endParaRPr lang="en-IN" dirty="0"/>
                    </a:p>
                  </a:txBody>
                  <a:tcPr/>
                </a:tc>
                <a:tc>
                  <a:txBody>
                    <a:bodyPr/>
                    <a:lstStyle/>
                    <a:p>
                      <a:r>
                        <a:rPr lang="en-US" dirty="0"/>
                        <a:t>Random forest Decision Tree,</a:t>
                      </a:r>
                    </a:p>
                    <a:p>
                      <a:r>
                        <a:rPr lang="en-IN" dirty="0"/>
                        <a:t>ID3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Extremely fast at classifying unknown records Easy to interpret for small-sized trees.</a:t>
                      </a:r>
                    </a:p>
                    <a:p>
                      <a:r>
                        <a:rPr lang="en-US" sz="1400" b="0" i="0" u="none" strike="noStrike" cap="none" dirty="0">
                          <a:solidFill>
                            <a:schemeClr val="dk1"/>
                          </a:solidFill>
                          <a:effectLst/>
                          <a:latin typeface="+mn-lt"/>
                          <a:ea typeface="+mn-ea"/>
                          <a:cs typeface="+mn-cs"/>
                          <a:sym typeface="Arial"/>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The space of possible decision trees is exponentially large. Greedy approaches are often unable to find the best tree.</a:t>
                      </a:r>
                    </a:p>
                  </a:txBody>
                  <a:tcPr/>
                </a:tc>
                <a:extLst>
                  <a:ext uri="{0D108BD9-81ED-4DB2-BD59-A6C34878D82A}">
                    <a16:rowId xmlns:a16="http://schemas.microsoft.com/office/drawing/2014/main" val="1097895120"/>
                  </a:ext>
                </a:extLst>
              </a:tr>
              <a:tr h="1401449">
                <a:tc>
                  <a:txBody>
                    <a:bodyPr/>
                    <a:lstStyle/>
                    <a:p>
                      <a:r>
                        <a:rPr lang="en-IN" sz="1400" dirty="0"/>
                        <a:t>OUMAIMA SAIDANI ,LEILA JAMEL MENZLI , AMEL KSIBI , </a:t>
                      </a:r>
                    </a:p>
                  </a:txBody>
                  <a:tcPr/>
                </a:tc>
                <a:tc>
                  <a:txBody>
                    <a:bodyPr/>
                    <a:lstStyle/>
                    <a:p>
                      <a:r>
                        <a:rPr lang="en-US" dirty="0"/>
                        <a:t>Predicting Student Employability Through the Internship Context Using Gradient Boosting Models </a:t>
                      </a:r>
                      <a:endParaRPr lang="en-IN" dirty="0"/>
                    </a:p>
                  </a:txBody>
                  <a:tcPr/>
                </a:tc>
                <a:tc>
                  <a:txBody>
                    <a:bodyPr/>
                    <a:lstStyle/>
                    <a:p>
                      <a:r>
                        <a:rPr lang="en-US" sz="1400" b="0" i="0" dirty="0">
                          <a:solidFill>
                            <a:srgbClr val="333333"/>
                          </a:solidFill>
                          <a:effectLst/>
                          <a:latin typeface="Calibri" panose="020F0502020204030204" pitchFamily="34" charset="0"/>
                          <a:cs typeface="Calibri" panose="020F0502020204030204" pitchFamily="34" charset="0"/>
                        </a:rPr>
                        <a:t>Gradient Boosting,</a:t>
                      </a:r>
                    </a:p>
                    <a:p>
                      <a:r>
                        <a:rPr lang="en-IN" dirty="0" err="1"/>
                        <a:t>XGBoost</a:t>
                      </a:r>
                      <a:r>
                        <a:rPr lang="en-IN" dirty="0"/>
                        <a:t> model,</a:t>
                      </a:r>
                    </a:p>
                    <a:p>
                      <a:r>
                        <a:rPr lang="en-IN" dirty="0" err="1"/>
                        <a:t>LightGBM</a:t>
                      </a:r>
                      <a:r>
                        <a:rPr lang="en-IN" dirty="0"/>
                        <a:t>,</a:t>
                      </a:r>
                    </a:p>
                    <a:p>
                      <a:r>
                        <a:rPr lang="en-IN" dirty="0" err="1"/>
                        <a:t>CatBoost</a:t>
                      </a:r>
                      <a:endParaRPr lang="en-IN" dirty="0"/>
                    </a:p>
                  </a:txBody>
                  <a:tcPr/>
                </a:tc>
                <a:tc>
                  <a:txBody>
                    <a:bodyPr/>
                    <a:lstStyle/>
                    <a:p>
                      <a:r>
                        <a:rPr lang="en-US" sz="1400" dirty="0"/>
                        <a:t>provides predictive accuracy which no other algorithm can triumph</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dirty="0">
                          <a:solidFill>
                            <a:srgbClr val="333333"/>
                          </a:solidFill>
                          <a:effectLst/>
                          <a:latin typeface="Calibri" panose="020F0502020204030204" pitchFamily="34" charset="0"/>
                          <a:cs typeface="Calibri" panose="020F0502020204030204" pitchFamily="34" charset="0"/>
                        </a:rPr>
                        <a:t>Gradient Boosting Models will continue improving to minimize all errors. This can overemphasize outliers and cause overfitting.</a:t>
                      </a:r>
                    </a:p>
                  </a:txBody>
                  <a:tcPr/>
                </a:tc>
                <a:extLst>
                  <a:ext uri="{0D108BD9-81ED-4DB2-BD59-A6C34878D82A}">
                    <a16:rowId xmlns:a16="http://schemas.microsoft.com/office/drawing/2014/main" val="2107843348"/>
                  </a:ext>
                </a:extLst>
              </a:tr>
            </a:tbl>
          </a:graphicData>
        </a:graphic>
      </p:graphicFrame>
    </p:spTree>
    <p:extLst>
      <p:ext uri="{BB962C8B-B14F-4D97-AF65-F5344CB8AC3E}">
        <p14:creationId xmlns:p14="http://schemas.microsoft.com/office/powerpoint/2010/main" val="6123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EBDE-C2CE-4D6A-F533-EB4E4C4812D0}"/>
              </a:ext>
            </a:extLst>
          </p:cNvPr>
          <p:cNvSpPr>
            <a:spLocks noGrp="1"/>
          </p:cNvSpPr>
          <p:nvPr>
            <p:ph type="title"/>
          </p:nvPr>
        </p:nvSpPr>
        <p:spPr/>
        <p:txBody>
          <a:bodyPr>
            <a:normAutofit fontScale="90000"/>
          </a:bodyPr>
          <a:lstStyle/>
          <a:p>
            <a:r>
              <a:rPr lang="en-IN" dirty="0"/>
              <a:t>Random Forest Vs Decision Tree Vs Logistic Regression</a:t>
            </a:r>
          </a:p>
        </p:txBody>
      </p:sp>
      <p:sp>
        <p:nvSpPr>
          <p:cNvPr id="4" name="Slide Number Placeholder 3">
            <a:extLst>
              <a:ext uri="{FF2B5EF4-FFF2-40B4-BE49-F238E27FC236}">
                <a16:creationId xmlns:a16="http://schemas.microsoft.com/office/drawing/2014/main" id="{95F2BD48-58E1-9540-2615-128C2B1E96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5" name="Table 4">
            <a:extLst>
              <a:ext uri="{FF2B5EF4-FFF2-40B4-BE49-F238E27FC236}">
                <a16:creationId xmlns:a16="http://schemas.microsoft.com/office/drawing/2014/main" id="{9359F9CE-B7C6-0D9A-D767-CD3025262103}"/>
              </a:ext>
            </a:extLst>
          </p:cNvPr>
          <p:cNvGraphicFramePr>
            <a:graphicFrameLocks noGrp="1"/>
          </p:cNvGraphicFramePr>
          <p:nvPr>
            <p:extLst>
              <p:ext uri="{D42A27DB-BD31-4B8C-83A1-F6EECF244321}">
                <p14:modId xmlns:p14="http://schemas.microsoft.com/office/powerpoint/2010/main" val="2947955263"/>
              </p:ext>
            </p:extLst>
          </p:nvPr>
        </p:nvGraphicFramePr>
        <p:xfrm>
          <a:off x="254524" y="1753386"/>
          <a:ext cx="6419654" cy="2469822"/>
        </p:xfrm>
        <a:graphic>
          <a:graphicData uri="http://schemas.openxmlformats.org/drawingml/2006/table">
            <a:tbl>
              <a:tblPr firstRow="1" firstCol="1" bandRow="1">
                <a:tableStyleId>{5C22544A-7EE6-4342-B048-85BDC9FD1C3A}</a:tableStyleId>
              </a:tblPr>
              <a:tblGrid>
                <a:gridCol w="3209827">
                  <a:extLst>
                    <a:ext uri="{9D8B030D-6E8A-4147-A177-3AD203B41FA5}">
                      <a16:colId xmlns:a16="http://schemas.microsoft.com/office/drawing/2014/main" val="3034381772"/>
                    </a:ext>
                  </a:extLst>
                </a:gridCol>
                <a:gridCol w="3209827">
                  <a:extLst>
                    <a:ext uri="{9D8B030D-6E8A-4147-A177-3AD203B41FA5}">
                      <a16:colId xmlns:a16="http://schemas.microsoft.com/office/drawing/2014/main" val="1761160902"/>
                    </a:ext>
                  </a:extLst>
                </a:gridCol>
              </a:tblGrid>
              <a:tr h="613509">
                <a:tc>
                  <a:txBody>
                    <a:bodyPr/>
                    <a:lstStyle/>
                    <a:p>
                      <a:pPr>
                        <a:lnSpc>
                          <a:spcPct val="107000"/>
                        </a:lnSpc>
                        <a:spcAft>
                          <a:spcPts val="800"/>
                        </a:spcAft>
                      </a:pPr>
                      <a:r>
                        <a:rPr lang="en-IN" sz="1200" dirty="0">
                          <a:effectLst/>
                        </a:rPr>
                        <a:t>Algorithm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5535163"/>
                  </a:ext>
                </a:extLst>
              </a:tr>
              <a:tr h="613509">
                <a:tc>
                  <a:txBody>
                    <a:bodyPr/>
                    <a:lstStyle/>
                    <a:p>
                      <a:pPr>
                        <a:lnSpc>
                          <a:spcPct val="107000"/>
                        </a:lnSpc>
                        <a:spcAft>
                          <a:spcPts val="800"/>
                        </a:spcAft>
                      </a:pPr>
                      <a:r>
                        <a:rPr lang="en-IN" sz="1200" dirty="0">
                          <a:effectLst/>
                        </a:rPr>
                        <a:t>Random Forest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8838883"/>
                  </a:ext>
                </a:extLst>
              </a:tr>
              <a:tr h="629295">
                <a:tc>
                  <a:txBody>
                    <a:bodyPr/>
                    <a:lstStyle/>
                    <a:p>
                      <a:pPr>
                        <a:lnSpc>
                          <a:spcPct val="107000"/>
                        </a:lnSpc>
                        <a:spcAft>
                          <a:spcPts val="800"/>
                        </a:spcAft>
                      </a:pPr>
                      <a:r>
                        <a:rPr lang="en-IN" sz="1200" dirty="0">
                          <a:effectLst/>
                        </a:rPr>
                        <a:t>Decision Tree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90.69%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979481"/>
                  </a:ext>
                </a:extLst>
              </a:tr>
              <a:tr h="613509">
                <a:tc>
                  <a:txBody>
                    <a:bodyPr/>
                    <a:lstStyle/>
                    <a:p>
                      <a:pPr>
                        <a:lnSpc>
                          <a:spcPct val="107000"/>
                        </a:lnSpc>
                        <a:spcAft>
                          <a:spcPts val="800"/>
                        </a:spcAft>
                      </a:pPr>
                      <a:r>
                        <a:rPr lang="en-IN" sz="12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93.02%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2015470"/>
                  </a:ext>
                </a:extLst>
              </a:tr>
            </a:tbl>
          </a:graphicData>
        </a:graphic>
      </p:graphicFrame>
      <p:sp>
        <p:nvSpPr>
          <p:cNvPr id="6" name="TextBox 5">
            <a:extLst>
              <a:ext uri="{FF2B5EF4-FFF2-40B4-BE49-F238E27FC236}">
                <a16:creationId xmlns:a16="http://schemas.microsoft.com/office/drawing/2014/main" id="{1F2EA175-4C32-AF25-9C99-47AA546D4E84}"/>
              </a:ext>
            </a:extLst>
          </p:cNvPr>
          <p:cNvSpPr txBox="1"/>
          <p:nvPr/>
        </p:nvSpPr>
        <p:spPr>
          <a:xfrm>
            <a:off x="457200" y="4506012"/>
            <a:ext cx="8111765" cy="1692771"/>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algorithms are applied on the data set and attributes used to build the model. The accuracy obtained after analysis for Decision tree is 84% and for the Random Forest is 86% while Logistic Regression has 93.02% accuracy. Hence, from the above said analysis and prediction it’s better if the Logistic Regression algorithm is used to predict the placement results.</a:t>
            </a:r>
          </a:p>
          <a:p>
            <a:endParaRPr lang="en-IN" dirty="0"/>
          </a:p>
        </p:txBody>
      </p:sp>
    </p:spTree>
    <p:extLst>
      <p:ext uri="{BB962C8B-B14F-4D97-AF65-F5344CB8AC3E}">
        <p14:creationId xmlns:p14="http://schemas.microsoft.com/office/powerpoint/2010/main" val="414984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Architecture Diagram</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t>  </a:t>
            </a:r>
          </a:p>
          <a:p>
            <a:pPr marL="0" lvl="0" indent="0" algn="l" rtl="0">
              <a:spcBef>
                <a:spcPts val="0"/>
              </a:spcBef>
              <a:spcAft>
                <a:spcPts val="0"/>
              </a:spcAft>
              <a:buClr>
                <a:schemeClr val="dk1"/>
              </a:buClr>
              <a:buSzPts val="3200"/>
              <a:buNone/>
            </a:pPr>
            <a:r>
              <a:rPr lang="en-US" dirty="0"/>
              <a:t>              </a:t>
            </a:r>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3" name="Picture 2" descr="Diagram&#10;&#10;Description automatically generated">
            <a:extLst>
              <a:ext uri="{FF2B5EF4-FFF2-40B4-BE49-F238E27FC236}">
                <a16:creationId xmlns:a16="http://schemas.microsoft.com/office/drawing/2014/main" id="{55F625DF-BF2A-7FE0-CBED-1C1B2C4A196B}"/>
              </a:ext>
            </a:extLst>
          </p:cNvPr>
          <p:cNvPicPr>
            <a:picLocks noChangeAspect="1"/>
          </p:cNvPicPr>
          <p:nvPr/>
        </p:nvPicPr>
        <p:blipFill>
          <a:blip r:embed="rId4"/>
          <a:stretch>
            <a:fillRect/>
          </a:stretch>
        </p:blipFill>
        <p:spPr>
          <a:xfrm>
            <a:off x="1347470" y="2271515"/>
            <a:ext cx="6552215" cy="3854648"/>
          </a:xfrm>
          <a:prstGeom prst="rect">
            <a:avLst/>
          </a:prstGeom>
        </p:spPr>
      </p:pic>
    </p:spTree>
    <p:extLst>
      <p:ext uri="{BB962C8B-B14F-4D97-AF65-F5344CB8AC3E}">
        <p14:creationId xmlns:p14="http://schemas.microsoft.com/office/powerpoint/2010/main" val="362685748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8679</TotalTime>
  <Words>1262</Words>
  <Application>Microsoft Office PowerPoint</Application>
  <PresentationFormat>On-screen Show (4:3)</PresentationFormat>
  <Paragraphs>164</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Consolas</vt:lpstr>
      <vt:lpstr>Proxima Nova</vt:lpstr>
      <vt:lpstr>urw-din</vt:lpstr>
      <vt:lpstr>Office Theme</vt:lpstr>
      <vt:lpstr> Prediction of Employability for    Graduates using Ensemble learning</vt:lpstr>
      <vt:lpstr>      </vt:lpstr>
      <vt:lpstr>PowerPoint Presentation</vt:lpstr>
      <vt:lpstr>PowerPoint Presentation</vt:lpstr>
      <vt:lpstr>PowerPoint Presentation</vt:lpstr>
      <vt:lpstr> Literature Survey </vt:lpstr>
      <vt:lpstr>PowerPoint Presentation</vt:lpstr>
      <vt:lpstr>Random Forest Vs Decision Tree Vs Logistic Regression</vt:lpstr>
      <vt:lpstr>      Architecture Diagram</vt:lpstr>
      <vt:lpstr>Strategy</vt:lpstr>
      <vt:lpstr>Dataset preparation and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&amp; Discussion </vt:lpstr>
      <vt:lpstr>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Aakash</cp:lastModifiedBy>
  <cp:revision>17</cp:revision>
  <dcterms:created xsi:type="dcterms:W3CDTF">2020-05-13T07:00:09Z</dcterms:created>
  <dcterms:modified xsi:type="dcterms:W3CDTF">2022-11-04T14:08:51Z</dcterms:modified>
</cp:coreProperties>
</file>