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9C29FC-4AD1-4ED8-8BFB-EDC7F4F60772}"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29FC-4AD1-4ED8-8BFB-EDC7F4F60772}"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29FC-4AD1-4ED8-8BFB-EDC7F4F60772}"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C29FC-4AD1-4ED8-8BFB-EDC7F4F60772}"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C29FC-4AD1-4ED8-8BFB-EDC7F4F60772}"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9C29FC-4AD1-4ED8-8BFB-EDC7F4F60772}"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9C29FC-4AD1-4ED8-8BFB-EDC7F4F60772}"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9C29FC-4AD1-4ED8-8BFB-EDC7F4F60772}"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C29FC-4AD1-4ED8-8BFB-EDC7F4F60772}"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29FC-4AD1-4ED8-8BFB-EDC7F4F60772}"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C29FC-4AD1-4ED8-8BFB-EDC7F4F60772}"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6C1AA-67A6-4780-B040-C64CE1C35E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C29FC-4AD1-4ED8-8BFB-EDC7F4F60772}" type="datetimeFigureOut">
              <a:rPr lang="en-US" smtClean="0"/>
              <a:t>2/25/2017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6C1AA-67A6-4780-B040-C64CE1C35E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tp://ftp.cpc.ncep.noaa.gov/wd52dg/data/indices/tahiti.his" TargetMode="External"/><Relationship Id="rId2" Type="http://schemas.openxmlformats.org/officeDocument/2006/relationships/hyperlink" Target="www7.ncdc.noaa.gov" TargetMode="External"/><Relationship Id="rId1" Type="http://schemas.openxmlformats.org/officeDocument/2006/relationships/slideLayout" Target="../slideLayouts/slideLayout7.xml"/><Relationship Id="rId5" Type="http://schemas.openxmlformats.org/officeDocument/2006/relationships/hyperlink" Target="http://ilikai.soest.hawaii.edu/woce/wocesta.html" TargetMode="External"/><Relationship Id="rId4" Type="http://schemas.openxmlformats.org/officeDocument/2006/relationships/hyperlink" Target="http://www.esrl.noaa.gov/psd/enso/mei/table.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iot.ee.surrey.ac.uk:8080/dataset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umidit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144000" cy="461665"/>
          </a:xfrm>
          <a:prstGeom prst="rect">
            <a:avLst/>
          </a:prstGeom>
          <a:noFill/>
        </p:spPr>
        <p:txBody>
          <a:bodyPr wrap="square" rtlCol="0">
            <a:spAutoFit/>
          </a:bodyPr>
          <a:lstStyle/>
          <a:p>
            <a:pPr algn="ctr"/>
            <a:r>
              <a:rPr lang="en-US" sz="2400" b="1" dirty="0" smtClean="0"/>
              <a:t>Novel Contribution</a:t>
            </a:r>
            <a:endParaRPr lang="en-US" sz="2400" b="1" dirty="0"/>
          </a:p>
        </p:txBody>
      </p:sp>
      <p:sp>
        <p:nvSpPr>
          <p:cNvPr id="5" name="TextBox 4"/>
          <p:cNvSpPr txBox="1"/>
          <p:nvPr/>
        </p:nvSpPr>
        <p:spPr>
          <a:xfrm>
            <a:off x="76200" y="762000"/>
            <a:ext cx="8991600" cy="6247864"/>
          </a:xfrm>
          <a:prstGeom prst="rect">
            <a:avLst/>
          </a:prstGeom>
          <a:noFill/>
        </p:spPr>
        <p:txBody>
          <a:bodyPr wrap="square" rtlCol="0">
            <a:spAutoFit/>
          </a:bodyPr>
          <a:lstStyle/>
          <a:p>
            <a:pPr>
              <a:buFont typeface="Arial" pitchFamily="34" charset="0"/>
              <a:buChar char="•"/>
            </a:pPr>
            <a:r>
              <a:rPr lang="en-US" sz="2000" dirty="0" smtClean="0"/>
              <a:t> The </a:t>
            </a:r>
            <a:r>
              <a:rPr lang="en-US" sz="2000" dirty="0"/>
              <a:t>inspiration driving this wander is to play out an examination of atmosphere data. Here, </a:t>
            </a:r>
            <a:r>
              <a:rPr lang="en-US" sz="2000" dirty="0" smtClean="0"/>
              <a:t>  examination </a:t>
            </a:r>
            <a:r>
              <a:rPr lang="en-US" sz="2000" dirty="0"/>
              <a:t>portrays point by point examination of fundamental atmosphere data parameters for performing atmosphere foreseeing</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Preliminary data will be assembled from </a:t>
            </a:r>
            <a:r>
              <a:rPr lang="en-US" sz="2000" dirty="0" err="1"/>
              <a:t>CityPulse</a:t>
            </a:r>
            <a:r>
              <a:rPr lang="en-US" sz="2000" dirty="0"/>
              <a:t> an online store that offers different semantically cleared up datasets accumulated from associates of the </a:t>
            </a:r>
            <a:r>
              <a:rPr lang="en-US" sz="2000" dirty="0" err="1"/>
              <a:t>CityPulse</a:t>
            </a:r>
            <a:r>
              <a:rPr lang="en-US" sz="2000" dirty="0"/>
              <a:t> EU FP7 broaden and relevant resources for splendid city data</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Let us talk about the hypothesis of this survey:</a:t>
            </a:r>
          </a:p>
          <a:p>
            <a:pPr>
              <a:buFont typeface="Arial" pitchFamily="34" charset="0"/>
              <a:buChar char="•"/>
            </a:pPr>
            <a:endParaRPr lang="en-US" sz="2000" dirty="0"/>
          </a:p>
          <a:p>
            <a:r>
              <a:rPr lang="en-US" sz="2000" dirty="0"/>
              <a:t>The hypothesis of the survey is delivered as </a:t>
            </a:r>
            <a:r>
              <a:rPr lang="en-US" sz="2000" b="1" dirty="0"/>
              <a:t>H1</a:t>
            </a:r>
            <a:r>
              <a:rPr lang="en-US" sz="2000" dirty="0"/>
              <a:t>: Today a ton of imperative data and sensor information remain unused or are limited to specific application spaces due to incalculable progressions and setups (atmosphere takes note</a:t>
            </a:r>
            <a:r>
              <a:rPr lang="en-US" sz="2000" dirty="0" smtClean="0"/>
              <a:t>). </a:t>
            </a:r>
            <a:r>
              <a:rPr lang="en-US" sz="2000" dirty="0"/>
              <a:t>In this manner, a get-together of basic information from various sources is done physically and as a general rule, it is out-dated</a:t>
            </a:r>
            <a:r>
              <a:rPr lang="en-US" sz="2000" dirty="0" smtClean="0"/>
              <a:t>.</a:t>
            </a:r>
          </a:p>
          <a:p>
            <a:endParaRPr lang="en-US" sz="2000" dirty="0" smtClean="0"/>
          </a:p>
          <a:p>
            <a:r>
              <a:rPr lang="en-US" sz="2000" dirty="0" smtClean="0"/>
              <a:t>A </a:t>
            </a:r>
            <a:r>
              <a:rPr lang="en-US" sz="2000" b="1" dirty="0"/>
              <a:t>t-test</a:t>
            </a:r>
            <a:r>
              <a:rPr lang="en-US" sz="2000" dirty="0"/>
              <a:t> with the expectation of complimentary examples is used to address the hypothesis. The discussion of the survey researched extraordinary information on atmosphere database.</a:t>
            </a:r>
            <a:r>
              <a:rPr lang="en-US" sz="2000" dirty="0" smtClean="0"/>
              <a:t> </a:t>
            </a:r>
          </a:p>
          <a:p>
            <a:endParaRPr lang="en-US" sz="2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akash_Documents\MS_Collections\AcceptanceFromSaintPeters\ClassStuff\DS_670_Capstone\FinalProject_WeatherReport\AlgorithmFlowchart.jpg"/>
          <p:cNvPicPr/>
          <p:nvPr/>
        </p:nvPicPr>
        <p:blipFill>
          <a:blip r:embed="rId2" cstate="print"/>
          <a:srcRect/>
          <a:stretch>
            <a:fillRect/>
          </a:stretch>
        </p:blipFill>
        <p:spPr bwMode="auto">
          <a:xfrm>
            <a:off x="533400" y="990600"/>
            <a:ext cx="8153400" cy="5334000"/>
          </a:xfrm>
          <a:prstGeom prst="rect">
            <a:avLst/>
          </a:prstGeom>
          <a:noFill/>
          <a:ln w="9525">
            <a:noFill/>
            <a:miter lim="800000"/>
            <a:headEnd/>
            <a:tailEnd/>
          </a:ln>
        </p:spPr>
      </p:pic>
      <p:sp>
        <p:nvSpPr>
          <p:cNvPr id="3" name="TextBox 2"/>
          <p:cNvSpPr txBox="1"/>
          <p:nvPr/>
        </p:nvSpPr>
        <p:spPr>
          <a:xfrm>
            <a:off x="228600" y="304800"/>
            <a:ext cx="8458200" cy="461665"/>
          </a:xfrm>
          <a:prstGeom prst="rect">
            <a:avLst/>
          </a:prstGeom>
          <a:noFill/>
        </p:spPr>
        <p:txBody>
          <a:bodyPr wrap="square" rtlCol="0">
            <a:spAutoFit/>
          </a:bodyPr>
          <a:lstStyle/>
          <a:p>
            <a:pPr algn="ctr"/>
            <a:r>
              <a:rPr lang="en-US" sz="2400" b="1" dirty="0" smtClean="0"/>
              <a:t>Algorithm Flowchart</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Algorithm Explanation</a:t>
            </a:r>
            <a:endParaRPr lang="en-US" sz="2400" b="1" dirty="0"/>
          </a:p>
        </p:txBody>
      </p:sp>
      <p:sp>
        <p:nvSpPr>
          <p:cNvPr id="3" name="TextBox 2"/>
          <p:cNvSpPr txBox="1"/>
          <p:nvPr/>
        </p:nvSpPr>
        <p:spPr>
          <a:xfrm>
            <a:off x="228600" y="1066800"/>
            <a:ext cx="8686800" cy="5016758"/>
          </a:xfrm>
          <a:prstGeom prst="rect">
            <a:avLst/>
          </a:prstGeom>
          <a:noFill/>
        </p:spPr>
        <p:txBody>
          <a:bodyPr wrap="square" rtlCol="0">
            <a:spAutoFit/>
          </a:bodyPr>
          <a:lstStyle/>
          <a:p>
            <a:pPr>
              <a:buFont typeface="Arial" pitchFamily="34" charset="0"/>
              <a:buChar char="•"/>
            </a:pPr>
            <a:r>
              <a:rPr lang="en-US" sz="2000" dirty="0" smtClean="0"/>
              <a:t> </a:t>
            </a:r>
            <a:r>
              <a:rPr lang="en-US" sz="2000" b="1" dirty="0" smtClean="0"/>
              <a:t>Data Collection: - </a:t>
            </a:r>
            <a:r>
              <a:rPr lang="en-US" sz="2000" b="1" dirty="0"/>
              <a:t>Data collection</a:t>
            </a:r>
            <a:r>
              <a:rPr lang="en-US" sz="2000" dirty="0"/>
              <a:t> is the route toward get-together and measuring data on elements of energy, in a set up efficient form that engages one to answer communicated inquire about inquiries, test hypotheses, and survey comes about</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Data Transformation: - </a:t>
            </a:r>
            <a:r>
              <a:rPr lang="en-US" sz="2000" dirty="0"/>
              <a:t>Data provided in online repository is in </a:t>
            </a:r>
            <a:r>
              <a:rPr lang="en-US" sz="2000" b="1" u="sng" dirty="0"/>
              <a:t>.</a:t>
            </a:r>
            <a:r>
              <a:rPr lang="en-US" sz="2000" b="1" u="sng" dirty="0" err="1"/>
              <a:t>Json</a:t>
            </a:r>
            <a:r>
              <a:rPr lang="en-US" sz="2000" b="1" u="sng" dirty="0"/>
              <a:t> </a:t>
            </a:r>
            <a:r>
              <a:rPr lang="en-US" sz="2000" dirty="0"/>
              <a:t>file format. And in this project we will consider processing of only </a:t>
            </a:r>
            <a:r>
              <a:rPr lang="en-US" sz="2000" b="1" u="sng" dirty="0"/>
              <a:t>.</a:t>
            </a:r>
            <a:r>
              <a:rPr lang="en-US" sz="2000" b="1" u="sng" dirty="0" err="1"/>
              <a:t>Csv</a:t>
            </a:r>
            <a:r>
              <a:rPr lang="en-US" sz="2000" dirty="0"/>
              <a:t> file format. So, we will perform transformation of. </a:t>
            </a:r>
            <a:r>
              <a:rPr lang="en-US" sz="2000" dirty="0" err="1"/>
              <a:t>Json</a:t>
            </a:r>
            <a:r>
              <a:rPr lang="en-US" sz="2000" dirty="0"/>
              <a:t> to .</a:t>
            </a:r>
            <a:r>
              <a:rPr lang="en-US" sz="2000" dirty="0" err="1"/>
              <a:t>Csv</a:t>
            </a:r>
            <a:r>
              <a:rPr lang="en-US" sz="2000" dirty="0"/>
              <a:t> file </a:t>
            </a:r>
            <a:r>
              <a:rPr lang="en-US" sz="2000" dirty="0" smtClean="0"/>
              <a:t>format.</a:t>
            </a:r>
          </a:p>
          <a:p>
            <a:pPr>
              <a:buFont typeface="Arial" pitchFamily="34" charset="0"/>
              <a:buChar char="•"/>
            </a:pPr>
            <a:endParaRPr lang="en-US" sz="2000" dirty="0"/>
          </a:p>
          <a:p>
            <a:pPr>
              <a:buFont typeface="Arial" pitchFamily="34" charset="0"/>
              <a:buChar char="•"/>
            </a:pPr>
            <a:r>
              <a:rPr lang="en-US" sz="2000" dirty="0" smtClean="0"/>
              <a:t> Data </a:t>
            </a:r>
            <a:r>
              <a:rPr lang="en-US" sz="2000" dirty="0"/>
              <a:t>transformation is the path toward changing over data from one association (e.g. a database record, XML file, or Excel sheet) to another. </a:t>
            </a:r>
            <a:endParaRPr lang="en-US" sz="2000" dirty="0" smtClean="0"/>
          </a:p>
          <a:p>
            <a:pPr>
              <a:buFont typeface="Arial" pitchFamily="34" charset="0"/>
              <a:buChar char="•"/>
            </a:pPr>
            <a:endParaRPr lang="en-US" sz="2000" dirty="0"/>
          </a:p>
          <a:p>
            <a:pPr>
              <a:buFont typeface="Arial" pitchFamily="34" charset="0"/>
              <a:buChar char="•"/>
            </a:pPr>
            <a:r>
              <a:rPr lang="en-US" sz="2000" dirty="0" smtClean="0"/>
              <a:t>Since </a:t>
            </a:r>
            <a:r>
              <a:rPr lang="en-US" sz="2000" dirty="0"/>
              <a:t>data often lives in different territories and designs over the attempt, data transformation is essential to ensure data from one application or database is conceivable to various applications and databases, a fundamental part for applications blend.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Algorithm Cont…</a:t>
            </a:r>
            <a:endParaRPr lang="en-US" sz="2400" b="1" dirty="0"/>
          </a:p>
        </p:txBody>
      </p:sp>
      <p:sp>
        <p:nvSpPr>
          <p:cNvPr id="3" name="TextBox 2"/>
          <p:cNvSpPr txBox="1"/>
          <p:nvPr/>
        </p:nvSpPr>
        <p:spPr>
          <a:xfrm>
            <a:off x="0" y="990600"/>
            <a:ext cx="8763000" cy="5632311"/>
          </a:xfrm>
          <a:prstGeom prst="rect">
            <a:avLst/>
          </a:prstGeom>
          <a:noFill/>
        </p:spPr>
        <p:txBody>
          <a:bodyPr wrap="square" rtlCol="0">
            <a:spAutoFit/>
          </a:bodyPr>
          <a:lstStyle/>
          <a:p>
            <a:pPr>
              <a:buFont typeface="Arial" pitchFamily="34" charset="0"/>
              <a:buChar char="•"/>
            </a:pPr>
            <a:r>
              <a:rPr lang="en-US" sz="2000" dirty="0" smtClean="0"/>
              <a:t> </a:t>
            </a:r>
            <a:r>
              <a:rPr lang="en-US" sz="2000" b="1" dirty="0" smtClean="0"/>
              <a:t>Data Cleaning: - </a:t>
            </a:r>
            <a:r>
              <a:rPr lang="en-US" sz="2000" dirty="0"/>
              <a:t>Data cleaning is the route toward recognizing and helping (or clearing) decline or mistaken records from a record set, table, or database and implies perceiving divided, misguided, off base or unessential parts of the data and after that supplanting, changing, or deleting the muddled or coarse data</a:t>
            </a:r>
            <a:r>
              <a:rPr lang="en-US" sz="2000" dirty="0" smtClean="0"/>
              <a:t>. </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Data Splitting: - </a:t>
            </a:r>
            <a:r>
              <a:rPr lang="en-US" sz="2000" dirty="0"/>
              <a:t>The slightest troublesome course for us to comprehend the limit of a judicious model to perform on future data is to endeavor to copy this certainty. Notwithstanding the way that we can't genuinely get to the future before it happens we can hold some of our starting at now available data and view it just as was data from what's to come</a:t>
            </a:r>
            <a:r>
              <a:rPr lang="en-US" sz="2000" dirty="0" smtClean="0"/>
              <a:t>. </a:t>
            </a:r>
          </a:p>
          <a:p>
            <a:pPr>
              <a:buFont typeface="Arial" pitchFamily="34" charset="0"/>
              <a:buChar char="•"/>
            </a:pPr>
            <a:endParaRPr lang="en-US" sz="2000" dirty="0"/>
          </a:p>
          <a:p>
            <a:pPr>
              <a:buFont typeface="Arial" pitchFamily="34" charset="0"/>
              <a:buChar char="•"/>
            </a:pPr>
            <a:r>
              <a:rPr lang="en-US" sz="2000" dirty="0" smtClean="0"/>
              <a:t> For assuring the certainty of model </a:t>
            </a:r>
            <a:r>
              <a:rPr lang="en-US" sz="2000" dirty="0"/>
              <a:t>we routinely separate the available data into discrete sections self-assertively, developing our models on one of these portions and using the other for farsighted model examination and possibly exhibit refinement</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In </a:t>
            </a:r>
            <a:r>
              <a:rPr lang="en-US" sz="2000" dirty="0"/>
              <a:t>our case Aarhus city data set will be divided in 60-40 ratio. In which </a:t>
            </a:r>
            <a:r>
              <a:rPr lang="en-US" sz="2000" b="1" dirty="0"/>
              <a:t>60%</a:t>
            </a:r>
            <a:r>
              <a:rPr lang="en-US" sz="2000" dirty="0"/>
              <a:t> will be </a:t>
            </a:r>
            <a:r>
              <a:rPr lang="en-US" sz="2000" b="1" dirty="0"/>
              <a:t>training part</a:t>
            </a:r>
            <a:r>
              <a:rPr lang="en-US" sz="2000" dirty="0"/>
              <a:t> and </a:t>
            </a:r>
            <a:r>
              <a:rPr lang="en-US" sz="2000" b="1" dirty="0"/>
              <a:t>40%</a:t>
            </a:r>
            <a:r>
              <a:rPr lang="en-US" sz="2000" dirty="0"/>
              <a:t> of data will go in </a:t>
            </a:r>
            <a:r>
              <a:rPr lang="en-US" sz="2000" b="1" dirty="0"/>
              <a:t>testing bucket.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Algorithm Cont…</a:t>
            </a:r>
            <a:endParaRPr lang="en-US" sz="2400" b="1" dirty="0"/>
          </a:p>
        </p:txBody>
      </p:sp>
      <p:sp>
        <p:nvSpPr>
          <p:cNvPr id="5" name="TextBox 4"/>
          <p:cNvSpPr txBox="1"/>
          <p:nvPr/>
        </p:nvSpPr>
        <p:spPr>
          <a:xfrm>
            <a:off x="0" y="990600"/>
            <a:ext cx="8763000" cy="5293757"/>
          </a:xfrm>
          <a:prstGeom prst="rect">
            <a:avLst/>
          </a:prstGeom>
          <a:noFill/>
        </p:spPr>
        <p:txBody>
          <a:bodyPr wrap="square" rtlCol="0">
            <a:spAutoFit/>
          </a:bodyPr>
          <a:lstStyle/>
          <a:p>
            <a:pPr>
              <a:buFont typeface="Arial" pitchFamily="34" charset="0"/>
              <a:buChar char="•"/>
            </a:pPr>
            <a:r>
              <a:rPr lang="en-US" sz="2000" b="1" dirty="0" smtClean="0"/>
              <a:t>Principal Component Analysis: - </a:t>
            </a:r>
            <a:r>
              <a:rPr lang="en-US" sz="2000" dirty="0"/>
              <a:t>Principal components analysis is a procedure for identifying a smaller number of uncorrelated variables, called "principal components", from a large set of data</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The goal of principal components analysis is to explain the maximum amount of variance with the fewest number of principal </a:t>
            </a:r>
            <a:r>
              <a:rPr lang="en-US" sz="2000" dirty="0" smtClean="0"/>
              <a:t>components and reduce </a:t>
            </a:r>
            <a:r>
              <a:rPr lang="en-US" sz="2000" dirty="0"/>
              <a:t>the number of variables and avoid multi co </a:t>
            </a:r>
            <a:r>
              <a:rPr lang="en-US" sz="2000" dirty="0" smtClean="0"/>
              <a:t>linearity.</a:t>
            </a:r>
          </a:p>
          <a:p>
            <a:endParaRPr lang="en-US" sz="2000" dirty="0"/>
          </a:p>
          <a:p>
            <a:pPr>
              <a:buFont typeface="Arial" pitchFamily="34" charset="0"/>
              <a:buChar char="•"/>
            </a:pPr>
            <a:r>
              <a:rPr lang="en-US" sz="2000" dirty="0" smtClean="0"/>
              <a:t> </a:t>
            </a:r>
            <a:r>
              <a:rPr lang="en-US" sz="2000" b="1" dirty="0" smtClean="0"/>
              <a:t>Model Building: - </a:t>
            </a:r>
            <a:r>
              <a:rPr lang="en-US" sz="2000" dirty="0" smtClean="0"/>
              <a:t>Model</a:t>
            </a:r>
            <a:r>
              <a:rPr lang="en-US" sz="2000" dirty="0"/>
              <a:t> Building–choosing predictors–is one of those skills in statistics that is difficult to </a:t>
            </a:r>
            <a:r>
              <a:rPr lang="en-US" sz="2000" dirty="0" smtClean="0"/>
              <a:t>teach. It’s </a:t>
            </a:r>
            <a:r>
              <a:rPr lang="en-US" sz="2000" dirty="0"/>
              <a:t>hard to lay out the steps, because at each step, you have to evaluate the situation and make decisions on the next step</a:t>
            </a:r>
            <a:r>
              <a:rPr lang="en-US" sz="2000" dirty="0" smtClean="0"/>
              <a:t>.</a:t>
            </a:r>
          </a:p>
          <a:p>
            <a:endParaRPr lang="en-US" sz="2000" dirty="0" smtClean="0"/>
          </a:p>
          <a:p>
            <a:pPr>
              <a:buFont typeface="Arial" pitchFamily="34" charset="0"/>
              <a:buChar char="•"/>
            </a:pPr>
            <a:r>
              <a:rPr lang="en-US" sz="2000" dirty="0" smtClean="0"/>
              <a:t> </a:t>
            </a:r>
            <a:r>
              <a:rPr lang="en-US" sz="2000" dirty="0"/>
              <a:t>All the variables in Aarhus city dataset are of type continuous. We will build </a:t>
            </a:r>
            <a:r>
              <a:rPr lang="en-US" sz="2000" b="1" dirty="0"/>
              <a:t>linear models</a:t>
            </a:r>
            <a:r>
              <a:rPr lang="en-US" sz="2000" dirty="0"/>
              <a:t> for prediction of response variable.</a:t>
            </a:r>
            <a:r>
              <a:rPr lang="en-US" sz="2000" dirty="0" smtClean="0"/>
              <a:t> </a:t>
            </a:r>
            <a:r>
              <a:rPr lang="en-US" sz="2000" dirty="0"/>
              <a:t>Below are some linear models that we will build on our </a:t>
            </a:r>
            <a:r>
              <a:rPr lang="en-US" sz="2000" dirty="0" smtClean="0"/>
              <a:t>dataset.</a:t>
            </a:r>
          </a:p>
          <a:p>
            <a:pPr>
              <a:buFont typeface="Arial" pitchFamily="34" charset="0"/>
              <a:buChar char="•"/>
            </a:pPr>
            <a:endParaRPr lang="en-US" sz="2000" dirty="0"/>
          </a:p>
          <a:p>
            <a:pPr>
              <a:buFont typeface="Arial" pitchFamily="34" charset="0"/>
              <a:buChar char="•"/>
            </a:pPr>
            <a:r>
              <a:rPr lang="en-US" dirty="0" smtClean="0"/>
              <a:t> Simple </a:t>
            </a:r>
            <a:r>
              <a:rPr lang="en-US" dirty="0"/>
              <a:t>Linear </a:t>
            </a:r>
            <a:r>
              <a:rPr lang="en-US" dirty="0" smtClean="0"/>
              <a:t>Regression, Multiple </a:t>
            </a:r>
            <a:r>
              <a:rPr lang="en-US" dirty="0"/>
              <a:t>Linear </a:t>
            </a:r>
            <a:r>
              <a:rPr lang="en-US" dirty="0" smtClean="0"/>
              <a:t>Regression, Additive Model.</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Implementation</a:t>
            </a:r>
            <a:endParaRPr lang="en-US" sz="2400" b="1" dirty="0"/>
          </a:p>
        </p:txBody>
      </p:sp>
      <p:sp>
        <p:nvSpPr>
          <p:cNvPr id="3" name="TextBox 2"/>
          <p:cNvSpPr txBox="1"/>
          <p:nvPr/>
        </p:nvSpPr>
        <p:spPr>
          <a:xfrm>
            <a:off x="304800" y="1066800"/>
            <a:ext cx="8534400" cy="5016758"/>
          </a:xfrm>
          <a:prstGeom prst="rect">
            <a:avLst/>
          </a:prstGeom>
          <a:noFill/>
        </p:spPr>
        <p:txBody>
          <a:bodyPr wrap="square" rtlCol="0">
            <a:spAutoFit/>
          </a:bodyPr>
          <a:lstStyle/>
          <a:p>
            <a:pPr>
              <a:buFont typeface="Arial" pitchFamily="34" charset="0"/>
              <a:buChar char="•"/>
            </a:pPr>
            <a:r>
              <a:rPr lang="en-US" sz="2000" dirty="0" smtClean="0"/>
              <a:t> For implementation of proposed algorithm, we will use Python programming language. Below given are tools and particular libraries .</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Tool: - </a:t>
            </a:r>
            <a:r>
              <a:rPr lang="en-US" sz="2000" b="1" dirty="0"/>
              <a:t>Apache Zeppelin</a:t>
            </a:r>
            <a:r>
              <a:rPr lang="en-US" sz="2000" b="1" dirty="0" smtClean="0"/>
              <a:t>.</a:t>
            </a:r>
          </a:p>
          <a:p>
            <a:pPr>
              <a:buFont typeface="Arial" pitchFamily="34" charset="0"/>
              <a:buChar char="•"/>
            </a:pPr>
            <a:endParaRPr lang="en-US" sz="2000" b="1" dirty="0"/>
          </a:p>
          <a:p>
            <a:pPr>
              <a:buFont typeface="Arial" pitchFamily="34" charset="0"/>
              <a:buChar char="•"/>
            </a:pPr>
            <a:r>
              <a:rPr lang="en-US" sz="2000" b="1" dirty="0" smtClean="0"/>
              <a:t> Programming Language: - Python.</a:t>
            </a:r>
          </a:p>
          <a:p>
            <a:pPr>
              <a:buFont typeface="Arial" pitchFamily="34" charset="0"/>
              <a:buChar char="•"/>
            </a:pPr>
            <a:endParaRPr lang="en-US" sz="2000" b="1" dirty="0"/>
          </a:p>
          <a:p>
            <a:pPr>
              <a:buFont typeface="Arial" pitchFamily="34" charset="0"/>
              <a:buChar char="•"/>
            </a:pPr>
            <a:r>
              <a:rPr lang="en-US" sz="2000" b="1" dirty="0" smtClean="0"/>
              <a:t> </a:t>
            </a:r>
            <a:r>
              <a:rPr lang="en-US" sz="2000" b="1" dirty="0"/>
              <a:t>Data Transformation &amp; Analysis: </a:t>
            </a:r>
            <a:r>
              <a:rPr lang="en-US" sz="2000" dirty="0"/>
              <a:t>Pandas, </a:t>
            </a:r>
            <a:r>
              <a:rPr lang="en-US" sz="2000" dirty="0" err="1"/>
              <a:t>Numpy</a:t>
            </a:r>
            <a:r>
              <a:rPr lang="en-US" sz="2000" dirty="0"/>
              <a:t>, </a:t>
            </a:r>
            <a:r>
              <a:rPr lang="en-US" sz="2000" dirty="0" err="1"/>
              <a:t>Scipy</a:t>
            </a:r>
            <a:r>
              <a:rPr lang="en-US" sz="2000" dirty="0"/>
              <a:t>, </a:t>
            </a:r>
            <a:r>
              <a:rPr lang="en-US" sz="2000" dirty="0" err="1"/>
              <a:t>Matplotlib</a:t>
            </a:r>
            <a:r>
              <a:rPr lang="en-US" sz="2000" dirty="0"/>
              <a:t> etc</a:t>
            </a:r>
            <a:r>
              <a:rPr lang="en-US" sz="2000" dirty="0" smtClean="0"/>
              <a:t>.</a:t>
            </a:r>
          </a:p>
          <a:p>
            <a:pPr>
              <a:buFont typeface="Arial" pitchFamily="34" charset="0"/>
              <a:buChar char="•"/>
            </a:pPr>
            <a:endParaRPr lang="en-US" sz="2000" b="1" dirty="0"/>
          </a:p>
          <a:p>
            <a:pPr>
              <a:buFont typeface="Arial" pitchFamily="34" charset="0"/>
              <a:buChar char="•"/>
            </a:pPr>
            <a:r>
              <a:rPr lang="en-US" sz="2000" b="1" dirty="0" smtClean="0"/>
              <a:t> </a:t>
            </a:r>
            <a:r>
              <a:rPr lang="en-US" sz="2000" b="1" dirty="0"/>
              <a:t>Data Cleaning: </a:t>
            </a:r>
            <a:r>
              <a:rPr lang="en-US" sz="2000" dirty="0"/>
              <a:t>replace (), </a:t>
            </a:r>
            <a:r>
              <a:rPr lang="en-US" sz="2000" dirty="0" err="1"/>
              <a:t>drop_duplicates</a:t>
            </a:r>
            <a:r>
              <a:rPr lang="en-US" sz="2000" dirty="0"/>
              <a:t> (), cut (), merge (), format () etc.</a:t>
            </a:r>
          </a:p>
          <a:p>
            <a:pPr>
              <a:buFont typeface="Arial" pitchFamily="34" charset="0"/>
              <a:buChar char="•"/>
            </a:pPr>
            <a:endParaRPr lang="en-US" sz="2000" b="1" dirty="0" smtClean="0"/>
          </a:p>
          <a:p>
            <a:pPr>
              <a:buFont typeface="Arial" pitchFamily="34" charset="0"/>
              <a:buChar char="•"/>
            </a:pPr>
            <a:r>
              <a:rPr lang="en-US" sz="2000" b="1" dirty="0"/>
              <a:t> Data Splitting: </a:t>
            </a:r>
            <a:r>
              <a:rPr lang="en-US" sz="2000" dirty="0"/>
              <a:t>partition (), </a:t>
            </a:r>
            <a:r>
              <a:rPr lang="en-US" sz="2000" dirty="0" err="1"/>
              <a:t>rpartition</a:t>
            </a:r>
            <a:r>
              <a:rPr lang="en-US" sz="2000" dirty="0"/>
              <a:t> (), </a:t>
            </a:r>
            <a:r>
              <a:rPr lang="en-US" sz="2000" dirty="0" err="1"/>
              <a:t>rsplit</a:t>
            </a:r>
            <a:r>
              <a:rPr lang="en-US" sz="2000" dirty="0"/>
              <a:t> () etc.</a:t>
            </a:r>
          </a:p>
          <a:p>
            <a:pPr>
              <a:buFont typeface="Arial" pitchFamily="34" charset="0"/>
              <a:buChar char="•"/>
            </a:pPr>
            <a:endParaRPr lang="en-US" sz="2000" b="1" dirty="0" smtClean="0"/>
          </a:p>
          <a:p>
            <a:pPr>
              <a:buFont typeface="Arial" pitchFamily="34" charset="0"/>
              <a:buChar char="•"/>
            </a:pPr>
            <a:r>
              <a:rPr lang="en-US" sz="2000" b="1" dirty="0"/>
              <a:t> Principal Component Analysis: </a:t>
            </a:r>
            <a:r>
              <a:rPr lang="en-US" sz="2000" dirty="0" err="1"/>
              <a:t>Matplotlib</a:t>
            </a:r>
            <a:r>
              <a:rPr lang="en-US" sz="2000" dirty="0"/>
              <a:t>, </a:t>
            </a:r>
            <a:r>
              <a:rPr lang="en-US" sz="2000" dirty="0" err="1"/>
              <a:t>mlabpca</a:t>
            </a:r>
            <a:r>
              <a:rPr lang="en-US" sz="2000" dirty="0"/>
              <a:t> ().</a:t>
            </a:r>
          </a:p>
          <a:p>
            <a:pPr>
              <a:buFont typeface="Arial" pitchFamily="34" charset="0"/>
              <a:buChar char="•"/>
            </a:pPr>
            <a:endParaRPr lang="en-US" sz="2000" b="1" dirty="0" smtClean="0"/>
          </a:p>
          <a:p>
            <a:pPr>
              <a:buFont typeface="Arial" pitchFamily="34" charset="0"/>
              <a:buChar char="•"/>
            </a:pPr>
            <a:r>
              <a:rPr lang="en-US" sz="2000" b="1" dirty="0"/>
              <a:t> Model Building &amp; Evaluation: </a:t>
            </a:r>
            <a:r>
              <a:rPr lang="en-US" sz="2000" dirty="0" err="1"/>
              <a:t>scipy</a:t>
            </a:r>
            <a:r>
              <a:rPr lang="en-US" sz="2000" dirty="0"/>
              <a:t>, </a:t>
            </a:r>
            <a:r>
              <a:rPr lang="en-US" sz="2000" dirty="0" err="1"/>
              <a:t>sklearn</a:t>
            </a:r>
            <a:r>
              <a:rPr lang="en-US" sz="2000" dirty="0"/>
              <a:t> etc</a:t>
            </a:r>
            <a:r>
              <a:rPr lang="en-US" sz="2000" dirty="0" smtClean="0"/>
              <a:t>.</a:t>
            </a:r>
            <a:r>
              <a:rPr lang="en-US" sz="2000" b="1" dirty="0" smtClean="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Work by Competitor</a:t>
            </a:r>
            <a:endParaRPr lang="en-US" sz="2400" b="1" dirty="0"/>
          </a:p>
        </p:txBody>
      </p:sp>
      <p:sp>
        <p:nvSpPr>
          <p:cNvPr id="3" name="TextBox 2"/>
          <p:cNvSpPr txBox="1"/>
          <p:nvPr/>
        </p:nvSpPr>
        <p:spPr>
          <a:xfrm>
            <a:off x="304800" y="914400"/>
            <a:ext cx="8534400" cy="5632311"/>
          </a:xfrm>
          <a:prstGeom prst="rect">
            <a:avLst/>
          </a:prstGeom>
          <a:noFill/>
        </p:spPr>
        <p:txBody>
          <a:bodyPr wrap="square" rtlCol="0">
            <a:spAutoFit/>
          </a:bodyPr>
          <a:lstStyle/>
          <a:p>
            <a:pPr>
              <a:buFont typeface="Arial" pitchFamily="34" charset="0"/>
              <a:buChar char="•"/>
            </a:pPr>
            <a:r>
              <a:rPr lang="en-US" sz="2000" dirty="0" smtClean="0"/>
              <a:t> </a:t>
            </a:r>
            <a:r>
              <a:rPr lang="en-US" sz="2000" b="1" dirty="0" smtClean="0"/>
              <a:t>Article</a:t>
            </a:r>
            <a:r>
              <a:rPr lang="en-US" sz="2000" dirty="0" smtClean="0"/>
              <a:t>: - </a:t>
            </a:r>
            <a:r>
              <a:rPr lang="en-US" sz="2000" i="1" dirty="0" smtClean="0"/>
              <a:t>Average Daily Air Temperature’s Long-Range Forecast Using Inductive Modeling and Satellite Dataset</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b="1" dirty="0" smtClean="0"/>
              <a:t>About author</a:t>
            </a:r>
            <a:r>
              <a:rPr lang="en-US" sz="2000" dirty="0" smtClean="0"/>
              <a:t> </a:t>
            </a:r>
            <a:r>
              <a:rPr lang="en-US" sz="2000" b="1" dirty="0" smtClean="0"/>
              <a:t>: - </a:t>
            </a:r>
            <a:r>
              <a:rPr lang="en-US" sz="2000" dirty="0" smtClean="0"/>
              <a:t>Dr. </a:t>
            </a:r>
            <a:r>
              <a:rPr lang="en-US" sz="2000" dirty="0" err="1" smtClean="0"/>
              <a:t>Dmytro</a:t>
            </a:r>
            <a:r>
              <a:rPr lang="en-US" sz="2000" dirty="0" smtClean="0"/>
              <a:t> </a:t>
            </a:r>
            <a:r>
              <a:rPr lang="en-US" sz="2000" dirty="0" err="1" smtClean="0"/>
              <a:t>Zubov</a:t>
            </a:r>
            <a:r>
              <a:rPr lang="en-US" sz="2000" dirty="0" smtClean="0"/>
              <a:t> is the author of competitor article into consideration.</a:t>
            </a:r>
          </a:p>
          <a:p>
            <a:pPr>
              <a:buFont typeface="Arial" pitchFamily="34" charset="0"/>
              <a:buChar char="•"/>
            </a:pPr>
            <a:endParaRPr lang="en-US" sz="2000" dirty="0"/>
          </a:p>
          <a:p>
            <a:pPr>
              <a:buFont typeface="Arial" pitchFamily="34" charset="0"/>
              <a:buChar char="•"/>
            </a:pPr>
            <a:r>
              <a:rPr lang="en-US" sz="2000" dirty="0" smtClean="0"/>
              <a:t> </a:t>
            </a:r>
            <a:r>
              <a:rPr lang="en-IN" sz="2000" dirty="0" smtClean="0"/>
              <a:t>In this paper, long-range forecasting average daily air temperature using inductive method was proposed.</a:t>
            </a:r>
          </a:p>
          <a:p>
            <a:pPr>
              <a:buFont typeface="Arial" pitchFamily="34" charset="0"/>
              <a:buChar char="•"/>
            </a:pPr>
            <a:endParaRPr lang="en-IN" sz="2000" dirty="0"/>
          </a:p>
          <a:p>
            <a:pPr>
              <a:buFont typeface="Arial" pitchFamily="34" charset="0"/>
              <a:buChar char="•"/>
            </a:pPr>
            <a:r>
              <a:rPr lang="en-IN" sz="2000" dirty="0" smtClean="0"/>
              <a:t> </a:t>
            </a:r>
            <a:r>
              <a:rPr lang="en-IN" sz="2000" dirty="0" smtClean="0"/>
              <a:t>Principle of high-impact weather events substantiates the different places’ interaction by atmosphere, hydrosphere, </a:t>
            </a:r>
            <a:r>
              <a:rPr lang="en-US" sz="2000" dirty="0" smtClean="0"/>
              <a:t>landmass, biosphere, etc.</a:t>
            </a:r>
          </a:p>
          <a:p>
            <a:pPr>
              <a:buFont typeface="Arial" pitchFamily="34" charset="0"/>
              <a:buChar char="•"/>
            </a:pPr>
            <a:endParaRPr lang="en-US" sz="2000" dirty="0"/>
          </a:p>
          <a:p>
            <a:pPr>
              <a:buFont typeface="Arial" pitchFamily="34" charset="0"/>
              <a:buChar char="•"/>
            </a:pPr>
            <a:r>
              <a:rPr lang="en-US" sz="2000" dirty="0" smtClean="0"/>
              <a:t> </a:t>
            </a:r>
            <a:r>
              <a:rPr lang="en-IN" sz="2000" dirty="0" smtClean="0"/>
              <a:t>Nowadays, several meteorological factors (e.g., air temperature, precipitation, wind, pressure, visibility, snow depth) are analyzed.</a:t>
            </a:r>
          </a:p>
          <a:p>
            <a:pPr>
              <a:buFont typeface="Arial" pitchFamily="34" charset="0"/>
              <a:buChar char="•"/>
            </a:pPr>
            <a:endParaRPr lang="en-IN" sz="2000" dirty="0"/>
          </a:p>
          <a:p>
            <a:pPr>
              <a:buFont typeface="Arial" pitchFamily="34" charset="0"/>
              <a:buChar char="•"/>
            </a:pPr>
            <a:r>
              <a:rPr lang="en-IN" sz="2000" dirty="0" smtClean="0"/>
              <a:t> </a:t>
            </a:r>
            <a:r>
              <a:rPr lang="en-IN" sz="2000" dirty="0" smtClean="0"/>
              <a:t>This paper emphasizes importance of the average daily air temperature’s long-range forecast. Further, daily values may be used as very good basis for week, month, and </a:t>
            </a:r>
            <a:r>
              <a:rPr lang="en-US" sz="2000" dirty="0" smtClean="0"/>
              <a:t>season forecasts.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0335"/>
            <a:ext cx="8458200" cy="461665"/>
          </a:xfrm>
          <a:prstGeom prst="rect">
            <a:avLst/>
          </a:prstGeom>
          <a:noFill/>
        </p:spPr>
        <p:txBody>
          <a:bodyPr wrap="square" rtlCol="0">
            <a:spAutoFit/>
          </a:bodyPr>
          <a:lstStyle/>
          <a:p>
            <a:pPr algn="ctr"/>
            <a:r>
              <a:rPr lang="en-US" sz="2400" b="1" dirty="0" smtClean="0"/>
              <a:t>About Data</a:t>
            </a:r>
            <a:endParaRPr lang="en-US" sz="2400" b="1" dirty="0"/>
          </a:p>
        </p:txBody>
      </p:sp>
      <p:sp>
        <p:nvSpPr>
          <p:cNvPr id="4" name="TextBox 3"/>
          <p:cNvSpPr txBox="1"/>
          <p:nvPr/>
        </p:nvSpPr>
        <p:spPr>
          <a:xfrm>
            <a:off x="838200" y="1295400"/>
            <a:ext cx="7543800" cy="4524315"/>
          </a:xfrm>
          <a:prstGeom prst="rect">
            <a:avLst/>
          </a:prstGeom>
          <a:noFill/>
        </p:spPr>
        <p:txBody>
          <a:bodyPr wrap="square" rtlCol="0">
            <a:spAutoFit/>
          </a:bodyPr>
          <a:lstStyle/>
          <a:p>
            <a:pPr>
              <a:buFont typeface="Arial" pitchFamily="34" charset="0"/>
              <a:buChar char="•"/>
            </a:pPr>
            <a:r>
              <a:rPr lang="en-US" b="1" dirty="0" smtClean="0"/>
              <a:t> </a:t>
            </a:r>
            <a:r>
              <a:rPr lang="en-US" dirty="0" smtClean="0"/>
              <a:t>In this research article </a:t>
            </a:r>
            <a:r>
              <a:rPr lang="en-US" b="1" dirty="0" smtClean="0"/>
              <a:t>Air Temperature &amp;</a:t>
            </a:r>
            <a:r>
              <a:rPr lang="en-US" dirty="0" smtClean="0"/>
              <a:t> </a:t>
            </a:r>
            <a:r>
              <a:rPr lang="en-US" b="1" dirty="0" smtClean="0"/>
              <a:t>Sea Level Air Pressure</a:t>
            </a:r>
            <a:r>
              <a:rPr lang="en-US" dirty="0" smtClean="0"/>
              <a:t> bi-monthly data for different countries is taken into consideration.</a:t>
            </a:r>
          </a:p>
          <a:p>
            <a:pPr>
              <a:buFont typeface="Arial" pitchFamily="34" charset="0"/>
              <a:buChar char="•"/>
            </a:pPr>
            <a:endParaRPr lang="en-US" b="1" dirty="0" smtClean="0"/>
          </a:p>
          <a:p>
            <a:pPr>
              <a:buFont typeface="Arial" pitchFamily="34" charset="0"/>
              <a:buChar char="•"/>
            </a:pPr>
            <a:r>
              <a:rPr lang="en-US" b="1" dirty="0" smtClean="0"/>
              <a:t> Data Sources: - </a:t>
            </a:r>
            <a:r>
              <a:rPr lang="en-US" b="1" dirty="0" smtClean="0">
                <a:hlinkClick r:id="rId2" action="ppaction://hlinkfile"/>
              </a:rPr>
              <a:t>www7.ncdc.noaa.gov</a:t>
            </a:r>
            <a:endParaRPr lang="en-US" b="1" dirty="0" smtClean="0"/>
          </a:p>
          <a:p>
            <a:pPr>
              <a:buFont typeface="Arial" pitchFamily="34" charset="0"/>
              <a:buChar char="•"/>
            </a:pPr>
            <a:endParaRPr lang="en-US" b="1" dirty="0" smtClean="0"/>
          </a:p>
          <a:p>
            <a:r>
              <a:rPr lang="en-US" b="1" dirty="0" smtClean="0"/>
              <a:t> </a:t>
            </a:r>
            <a:r>
              <a:rPr lang="en-IN" dirty="0" err="1" smtClean="0"/>
              <a:t>Darwing</a:t>
            </a:r>
            <a:r>
              <a:rPr lang="en-IN" dirty="0" smtClean="0"/>
              <a:t> and Tahiti sea level pressures, southern oscillation </a:t>
            </a:r>
            <a:r>
              <a:rPr lang="fr-FR" dirty="0" smtClean="0"/>
              <a:t>index (SOI), </a:t>
            </a:r>
            <a:r>
              <a:rPr lang="fr-FR" dirty="0" err="1" smtClean="0"/>
              <a:t>equatorial</a:t>
            </a:r>
            <a:r>
              <a:rPr lang="fr-FR" dirty="0" smtClean="0"/>
              <a:t> SOI, </a:t>
            </a:r>
            <a:r>
              <a:rPr lang="fr-FR" dirty="0" err="1" smtClean="0"/>
              <a:t>sea</a:t>
            </a:r>
            <a:r>
              <a:rPr lang="fr-FR" dirty="0" smtClean="0"/>
              <a:t> surface </a:t>
            </a:r>
            <a:r>
              <a:rPr lang="fr-FR" dirty="0" err="1" smtClean="0"/>
              <a:t>temperature</a:t>
            </a:r>
            <a:endParaRPr lang="en-US" b="1" dirty="0" smtClean="0"/>
          </a:p>
          <a:p>
            <a:r>
              <a:rPr lang="en-US" b="1" dirty="0" smtClean="0">
                <a:hlinkClick r:id="rId3"/>
              </a:rPr>
              <a:t>ftp://ftp.cpc.ncep.noaa.gov/wd52dg/data/indices/tahiti.his</a:t>
            </a:r>
            <a:endParaRPr lang="en-US" b="1" dirty="0" smtClean="0"/>
          </a:p>
          <a:p>
            <a:endParaRPr lang="en-US" b="1" dirty="0" smtClean="0"/>
          </a:p>
          <a:p>
            <a:r>
              <a:rPr lang="en-US" dirty="0" smtClean="0"/>
              <a:t>Multivariate </a:t>
            </a:r>
            <a:r>
              <a:rPr lang="en-IN" dirty="0" smtClean="0"/>
              <a:t>ENSO index data took part in the correlation analysis.</a:t>
            </a:r>
            <a:endParaRPr lang="en-US" b="1" dirty="0" smtClean="0"/>
          </a:p>
          <a:p>
            <a:r>
              <a:rPr lang="en-IN" dirty="0" smtClean="0">
                <a:hlinkClick r:id="rId4"/>
              </a:rPr>
              <a:t>www.esrl.noaa.gov/psd/enso/mei/table.html</a:t>
            </a:r>
            <a:endParaRPr lang="en-IN" dirty="0" smtClean="0"/>
          </a:p>
          <a:p>
            <a:endParaRPr lang="en-IN" b="1" dirty="0" smtClean="0"/>
          </a:p>
          <a:p>
            <a:r>
              <a:rPr lang="en-US" dirty="0" err="1" smtClean="0"/>
              <a:t>Aburatsu</a:t>
            </a:r>
            <a:r>
              <a:rPr lang="en-US" dirty="0" smtClean="0"/>
              <a:t>, Japan sea level pressure </a:t>
            </a:r>
            <a:r>
              <a:rPr lang="en-US" dirty="0" smtClean="0">
                <a:hlinkClick r:id="rId5"/>
              </a:rPr>
              <a:t>http://ilikai.soest.hawaii.edu/woce/wocesta.html</a:t>
            </a:r>
            <a:endParaRPr lang="en-US" b="1" dirty="0" smtClean="0"/>
          </a:p>
          <a:p>
            <a:endParaRPr lang="en-US"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Glimpse Of Data</a:t>
            </a:r>
            <a:endParaRPr lang="en-US" sz="2400" b="1" dirty="0"/>
          </a:p>
        </p:txBody>
      </p:sp>
      <p:sp>
        <p:nvSpPr>
          <p:cNvPr id="3" name="TextBox 2"/>
          <p:cNvSpPr txBox="1"/>
          <p:nvPr/>
        </p:nvSpPr>
        <p:spPr>
          <a:xfrm>
            <a:off x="762000" y="1143000"/>
            <a:ext cx="7543800" cy="1015663"/>
          </a:xfrm>
          <a:prstGeom prst="rect">
            <a:avLst/>
          </a:prstGeom>
          <a:noFill/>
        </p:spPr>
        <p:txBody>
          <a:bodyPr wrap="square" rtlCol="0">
            <a:spAutoFit/>
          </a:bodyPr>
          <a:lstStyle/>
          <a:p>
            <a:pPr>
              <a:buFont typeface="Arial" pitchFamily="34" charset="0"/>
              <a:buChar char="•"/>
            </a:pPr>
            <a:r>
              <a:rPr lang="en-US" sz="2000" b="1" dirty="0" smtClean="0"/>
              <a:t> </a:t>
            </a:r>
            <a:r>
              <a:rPr lang="en-US" sz="2000" b="1" dirty="0" err="1" smtClean="0"/>
              <a:t>Ensol</a:t>
            </a:r>
            <a:r>
              <a:rPr lang="en-US" sz="2000" b="1" dirty="0" smtClean="0"/>
              <a:t> Index Data Set</a:t>
            </a:r>
          </a:p>
          <a:p>
            <a:pPr>
              <a:buFont typeface="Arial" pitchFamily="34" charset="0"/>
              <a:buChar char="•"/>
            </a:pPr>
            <a:endParaRPr lang="en-US" sz="2000" b="1" dirty="0" smtClean="0"/>
          </a:p>
          <a:p>
            <a:endParaRPr lang="en-US" sz="2000" b="1" dirty="0" smtClean="0"/>
          </a:p>
        </p:txBody>
      </p:sp>
      <p:pic>
        <p:nvPicPr>
          <p:cNvPr id="4" name="Picture 2" descr="D:\Aakash_Documents\MS_Collections\AcceptanceFromSaintPeters\ClassStuff\DS_670_Capstone\FinalProject_WeatherReport\dataset\dataset_competitivearticle\EnsolIndex.png"/>
          <p:cNvPicPr>
            <a:picLocks noChangeAspect="1" noChangeArrowheads="1"/>
          </p:cNvPicPr>
          <p:nvPr/>
        </p:nvPicPr>
        <p:blipFill>
          <a:blip r:embed="rId2" cstate="print"/>
          <a:srcRect/>
          <a:stretch>
            <a:fillRect/>
          </a:stretch>
        </p:blipFill>
        <p:spPr bwMode="auto">
          <a:xfrm>
            <a:off x="457200" y="2095500"/>
            <a:ext cx="8305800" cy="316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458200" cy="461665"/>
          </a:xfrm>
          <a:prstGeom prst="rect">
            <a:avLst/>
          </a:prstGeom>
          <a:noFill/>
        </p:spPr>
        <p:txBody>
          <a:bodyPr wrap="square" rtlCol="0">
            <a:spAutoFit/>
          </a:bodyPr>
          <a:lstStyle/>
          <a:p>
            <a:pPr algn="ctr"/>
            <a:r>
              <a:rPr lang="en-US" sz="2400" b="1" dirty="0" smtClean="0"/>
              <a:t>Glimpse Of Data (Cont…)</a:t>
            </a:r>
            <a:endParaRPr lang="en-US" sz="2400" b="1" dirty="0"/>
          </a:p>
        </p:txBody>
      </p:sp>
      <p:sp>
        <p:nvSpPr>
          <p:cNvPr id="4" name="TextBox 3"/>
          <p:cNvSpPr txBox="1"/>
          <p:nvPr/>
        </p:nvSpPr>
        <p:spPr>
          <a:xfrm>
            <a:off x="762000" y="1143000"/>
            <a:ext cx="7543800" cy="1015663"/>
          </a:xfrm>
          <a:prstGeom prst="rect">
            <a:avLst/>
          </a:prstGeom>
          <a:noFill/>
        </p:spPr>
        <p:txBody>
          <a:bodyPr wrap="square" rtlCol="0">
            <a:spAutoFit/>
          </a:bodyPr>
          <a:lstStyle/>
          <a:p>
            <a:pPr>
              <a:buFont typeface="Arial" pitchFamily="34" charset="0"/>
              <a:buChar char="•"/>
            </a:pPr>
            <a:r>
              <a:rPr lang="en-US" sz="2000" b="1" dirty="0" smtClean="0"/>
              <a:t> </a:t>
            </a:r>
            <a:r>
              <a:rPr lang="en-US" sz="2000" b="1" dirty="0" smtClean="0"/>
              <a:t>Air Pressure </a:t>
            </a:r>
            <a:r>
              <a:rPr lang="en-US" sz="2000" b="1" dirty="0" smtClean="0"/>
              <a:t>Data Set</a:t>
            </a:r>
          </a:p>
          <a:p>
            <a:pPr>
              <a:buFont typeface="Arial" pitchFamily="34" charset="0"/>
              <a:buChar char="•"/>
            </a:pPr>
            <a:endParaRPr lang="en-US" sz="2000" b="1" dirty="0" smtClean="0"/>
          </a:p>
          <a:p>
            <a:endParaRPr lang="en-US" sz="2000" b="1" dirty="0" smtClean="0"/>
          </a:p>
        </p:txBody>
      </p:sp>
      <p:pic>
        <p:nvPicPr>
          <p:cNvPr id="5" name="Picture 3" descr="D:\Aakash_Documents\MS_Collections\AcceptanceFromSaintPeters\ClassStuff\DS_670_Capstone\FinalProject_WeatherReport\dataset\dataset_competitivearticle\tahiti_airpressure.png"/>
          <p:cNvPicPr>
            <a:picLocks noChangeAspect="1" noChangeArrowheads="1"/>
          </p:cNvPicPr>
          <p:nvPr/>
        </p:nvPicPr>
        <p:blipFill>
          <a:blip r:embed="rId2" cstate="print"/>
          <a:srcRect/>
          <a:stretch>
            <a:fillRect/>
          </a:stretch>
        </p:blipFill>
        <p:spPr bwMode="auto">
          <a:xfrm>
            <a:off x="461962" y="1981200"/>
            <a:ext cx="8224838"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About Forecasting Model</a:t>
            </a:r>
            <a:endParaRPr lang="en-US" sz="2400" b="1" dirty="0"/>
          </a:p>
        </p:txBody>
      </p:sp>
      <p:sp>
        <p:nvSpPr>
          <p:cNvPr id="3" name="TextBox 2"/>
          <p:cNvSpPr txBox="1"/>
          <p:nvPr/>
        </p:nvSpPr>
        <p:spPr>
          <a:xfrm>
            <a:off x="533400" y="1190685"/>
            <a:ext cx="8153400" cy="4708981"/>
          </a:xfrm>
          <a:prstGeom prst="rect">
            <a:avLst/>
          </a:prstGeom>
          <a:noFill/>
        </p:spPr>
        <p:txBody>
          <a:bodyPr wrap="square" rtlCol="0">
            <a:spAutoFit/>
          </a:bodyPr>
          <a:lstStyle/>
          <a:p>
            <a:pPr>
              <a:buFont typeface="Arial" pitchFamily="34" charset="0"/>
              <a:buChar char="•"/>
            </a:pPr>
            <a:r>
              <a:rPr lang="en-US" sz="2000" b="1" dirty="0" smtClean="0"/>
              <a:t> </a:t>
            </a:r>
            <a:r>
              <a:rPr lang="en-IN" sz="2000" dirty="0" smtClean="0"/>
              <a:t>Proposed average daily air temperature’s long-range forecasting model has next linear structure.</a:t>
            </a:r>
            <a:r>
              <a:rPr lang="en-US" sz="2000" b="1" dirty="0" smtClean="0"/>
              <a:t> </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More specifically the model used is </a:t>
            </a:r>
            <a:r>
              <a:rPr lang="en-US" sz="2000" b="1" dirty="0" smtClean="0"/>
              <a:t>Linear Regression.</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In terms of weather forecasting linear regression model is a kind of NWP (Numerical Weather Prediction) process.</a:t>
            </a:r>
          </a:p>
          <a:p>
            <a:pPr>
              <a:buFont typeface="Arial" pitchFamily="34" charset="0"/>
              <a:buChar char="•"/>
            </a:pPr>
            <a:endParaRPr lang="en-US" sz="2000" dirty="0" smtClean="0"/>
          </a:p>
          <a:p>
            <a:pPr>
              <a:buFont typeface="Arial" pitchFamily="34" charset="0"/>
              <a:buChar char="•"/>
            </a:pPr>
            <a:r>
              <a:rPr lang="en-US" sz="2000" dirty="0" smtClean="0"/>
              <a:t> Numerical Weather Prediction was first proposed by </a:t>
            </a:r>
            <a:r>
              <a:rPr lang="en-US" sz="2000" b="1" dirty="0" smtClean="0"/>
              <a:t>Lewis Fry Richardson </a:t>
            </a:r>
            <a:r>
              <a:rPr lang="en-US" sz="2000" dirty="0" smtClean="0"/>
              <a:t> in </a:t>
            </a:r>
            <a:r>
              <a:rPr lang="en-US" sz="2000" b="1" dirty="0" smtClean="0"/>
              <a:t>1920.</a:t>
            </a:r>
          </a:p>
          <a:p>
            <a:pPr>
              <a:buFont typeface="Arial" pitchFamily="34" charset="0"/>
              <a:buChar char="•"/>
            </a:pPr>
            <a:endParaRPr lang="en-US" sz="2000" b="1" dirty="0" smtClean="0"/>
          </a:p>
          <a:p>
            <a:pPr>
              <a:buFont typeface="Arial" pitchFamily="34" charset="0"/>
              <a:buChar char="•"/>
            </a:pPr>
            <a:r>
              <a:rPr lang="en-US" sz="2000" dirty="0" smtClean="0"/>
              <a:t> Richardson knew that the amount of data that would need to be processed would be enormous, to create forecasts with accuracy and practical value.</a:t>
            </a:r>
          </a:p>
          <a:p>
            <a:endParaRPr lang="en-US" sz="2000" dirty="0" smtClean="0"/>
          </a:p>
          <a:p>
            <a:pPr>
              <a:buFont typeface="Arial" pitchFamily="34" charset="0"/>
              <a:buChar char="•"/>
            </a:pPr>
            <a:r>
              <a:rPr lang="en-US" sz="2000" dirty="0" smtClean="0"/>
              <a:t> Today, computers are used to handle all of the information needed. </a:t>
            </a:r>
            <a:endParaRPr lang="en-US" sz="20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09600"/>
            <a:ext cx="8915400" cy="5940088"/>
          </a:xfrm>
          <a:prstGeom prst="rect">
            <a:avLst/>
          </a:prstGeom>
          <a:noFill/>
        </p:spPr>
        <p:txBody>
          <a:bodyPr wrap="square" rtlCol="0">
            <a:spAutoFit/>
          </a:bodyPr>
          <a:lstStyle/>
          <a:p>
            <a:pPr>
              <a:buFont typeface="Arial" pitchFamily="34" charset="0"/>
              <a:buChar char="•"/>
            </a:pPr>
            <a:r>
              <a:rPr lang="en-US" sz="2000" dirty="0" smtClean="0"/>
              <a:t> The eventual outcome of the survey is a productive and reasonable representation of atmosphere information database. </a:t>
            </a:r>
          </a:p>
          <a:p>
            <a:pPr>
              <a:buFont typeface="Arial" pitchFamily="34" charset="0"/>
              <a:buChar char="•"/>
            </a:pPr>
            <a:endParaRPr lang="en-US" sz="2000" dirty="0"/>
          </a:p>
          <a:p>
            <a:pPr>
              <a:buFont typeface="Arial" pitchFamily="34" charset="0"/>
              <a:buChar char="•"/>
            </a:pPr>
            <a:r>
              <a:rPr lang="en-US" sz="2000" dirty="0" smtClean="0"/>
              <a:t> Traverse region points of confinement to engage honestly to goodness gagging and atmosphere forewarning reports that reinforce the coordination and examination of heterogeneous data and information sources and empowers the progression of innovative consistent smart city applications.</a:t>
            </a:r>
          </a:p>
          <a:p>
            <a:pPr>
              <a:buFont typeface="Arial" pitchFamily="34" charset="0"/>
              <a:buChar char="•"/>
            </a:pPr>
            <a:endParaRPr lang="en-US" sz="2000" dirty="0"/>
          </a:p>
          <a:p>
            <a:r>
              <a:rPr lang="en-US" sz="2000" b="1" dirty="0" smtClean="0"/>
              <a:t>About City Under Consideration: </a:t>
            </a:r>
          </a:p>
          <a:p>
            <a:endParaRPr lang="en-US" sz="2000" dirty="0" smtClean="0"/>
          </a:p>
          <a:p>
            <a:pPr>
              <a:buFont typeface="Arial" pitchFamily="34" charset="0"/>
              <a:buChar char="•"/>
            </a:pPr>
            <a:r>
              <a:rPr lang="en-US" sz="2000" dirty="0" smtClean="0"/>
              <a:t> </a:t>
            </a:r>
            <a:r>
              <a:rPr lang="en-US" sz="2000" dirty="0"/>
              <a:t>Arhus is Denmark's second-greatest city and the cash related concentration of the Central Denmark Region</a:t>
            </a:r>
            <a:r>
              <a:rPr lang="en-US" sz="2000" dirty="0" smtClean="0"/>
              <a:t>.</a:t>
            </a:r>
          </a:p>
          <a:p>
            <a:endParaRPr lang="en-US" sz="2000" dirty="0"/>
          </a:p>
          <a:p>
            <a:pPr>
              <a:buFont typeface="Arial" pitchFamily="34" charset="0"/>
              <a:buChar char="•"/>
            </a:pPr>
            <a:r>
              <a:rPr lang="en-US" sz="2000" dirty="0" smtClean="0"/>
              <a:t> </a:t>
            </a:r>
            <a:r>
              <a:rPr lang="en-US" sz="2000" dirty="0"/>
              <a:t>The city has a catchment zone of 1.2 million people inside a one-hour travel go and is especially connected with Copenhagen and Hamburg</a:t>
            </a:r>
            <a:r>
              <a:rPr lang="en-US" sz="2000" dirty="0" smtClean="0"/>
              <a:t>.</a:t>
            </a:r>
          </a:p>
          <a:p>
            <a:endParaRPr lang="en-US" sz="2000" dirty="0"/>
          </a:p>
          <a:p>
            <a:pPr>
              <a:buFont typeface="Arial" pitchFamily="34" charset="0"/>
              <a:buChar char="•"/>
            </a:pPr>
            <a:r>
              <a:rPr lang="en-US" sz="2000" dirty="0" smtClean="0"/>
              <a:t> </a:t>
            </a:r>
            <a:r>
              <a:rPr lang="en-US" sz="2000" dirty="0"/>
              <a:t>The tenants of Aarhus live inside walking division of parks and recreational reaches, and inside a 15-minute bike ride of an immaculate coastline, and they advantage from close-by provisions of clean drinking water.</a:t>
            </a:r>
          </a:p>
        </p:txBody>
      </p:sp>
      <p:sp>
        <p:nvSpPr>
          <p:cNvPr id="5" name="TextBox 4"/>
          <p:cNvSpPr txBox="1"/>
          <p:nvPr/>
        </p:nvSpPr>
        <p:spPr>
          <a:xfrm>
            <a:off x="0" y="76200"/>
            <a:ext cx="9144000" cy="461665"/>
          </a:xfrm>
          <a:prstGeom prst="rect">
            <a:avLst/>
          </a:prstGeom>
          <a:noFill/>
        </p:spPr>
        <p:txBody>
          <a:bodyPr wrap="square" rtlCol="0">
            <a:spAutoFit/>
          </a:bodyPr>
          <a:lstStyle/>
          <a:p>
            <a:pPr algn="ctr"/>
            <a:r>
              <a:rPr lang="en-US" sz="2400" b="1" dirty="0" smtClean="0"/>
              <a:t>Novel Contribution (Cont…)</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NWP Model Flowchart</a:t>
            </a:r>
            <a:endParaRPr lang="en-US" sz="2400" b="1" dirty="0"/>
          </a:p>
        </p:txBody>
      </p:sp>
      <p:sp>
        <p:nvSpPr>
          <p:cNvPr id="3" name="Text Box 3"/>
          <p:cNvSpPr txBox="1">
            <a:spLocks noChangeArrowheads="1"/>
          </p:cNvSpPr>
          <p:nvPr/>
        </p:nvSpPr>
        <p:spPr bwMode="auto">
          <a:xfrm>
            <a:off x="381000" y="838200"/>
            <a:ext cx="1896673" cy="646331"/>
          </a:xfrm>
          <a:prstGeom prst="rect">
            <a:avLst/>
          </a:prstGeom>
          <a:noFill/>
          <a:ln w="9525">
            <a:noFill/>
            <a:miter lim="800000"/>
            <a:headEnd/>
            <a:tailEnd/>
          </a:ln>
          <a:effectLst/>
        </p:spPr>
        <p:txBody>
          <a:bodyPr wrap="none">
            <a:spAutoFit/>
          </a:bodyPr>
          <a:lstStyle/>
          <a:p>
            <a:r>
              <a:rPr lang="en-US" b="1" dirty="0"/>
              <a:t>Gather</a:t>
            </a:r>
          </a:p>
          <a:p>
            <a:r>
              <a:rPr lang="en-US" b="1" dirty="0" smtClean="0"/>
              <a:t>Relevant Data</a:t>
            </a:r>
            <a:endParaRPr lang="en-US" b="1" dirty="0"/>
          </a:p>
        </p:txBody>
      </p:sp>
      <p:sp>
        <p:nvSpPr>
          <p:cNvPr id="4" name="Line 8"/>
          <p:cNvSpPr>
            <a:spLocks noChangeShapeType="1"/>
          </p:cNvSpPr>
          <p:nvPr/>
        </p:nvSpPr>
        <p:spPr bwMode="auto">
          <a:xfrm>
            <a:off x="1676400" y="17526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5" name="Text Box 4"/>
          <p:cNvSpPr txBox="1">
            <a:spLocks noChangeArrowheads="1"/>
          </p:cNvSpPr>
          <p:nvPr/>
        </p:nvSpPr>
        <p:spPr bwMode="auto">
          <a:xfrm>
            <a:off x="2057400" y="1828800"/>
            <a:ext cx="1688283" cy="646331"/>
          </a:xfrm>
          <a:prstGeom prst="rect">
            <a:avLst/>
          </a:prstGeom>
          <a:noFill/>
          <a:ln w="9525">
            <a:noFill/>
            <a:miter lim="800000"/>
            <a:headEnd/>
            <a:tailEnd/>
          </a:ln>
          <a:effectLst/>
        </p:spPr>
        <p:txBody>
          <a:bodyPr wrap="none">
            <a:spAutoFit/>
          </a:bodyPr>
          <a:lstStyle/>
          <a:p>
            <a:r>
              <a:rPr lang="en-US" b="1" dirty="0"/>
              <a:t>Data </a:t>
            </a:r>
          </a:p>
          <a:p>
            <a:r>
              <a:rPr lang="en-US" b="1" dirty="0"/>
              <a:t>Assimilation</a:t>
            </a:r>
          </a:p>
        </p:txBody>
      </p:sp>
      <p:sp>
        <p:nvSpPr>
          <p:cNvPr id="6" name="Line 9"/>
          <p:cNvSpPr>
            <a:spLocks noChangeShapeType="1"/>
          </p:cNvSpPr>
          <p:nvPr/>
        </p:nvSpPr>
        <p:spPr bwMode="auto">
          <a:xfrm>
            <a:off x="3276600" y="28194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7" name="Text Box 5"/>
          <p:cNvSpPr txBox="1">
            <a:spLocks noChangeArrowheads="1"/>
          </p:cNvSpPr>
          <p:nvPr/>
        </p:nvSpPr>
        <p:spPr bwMode="auto">
          <a:xfrm>
            <a:off x="3657600" y="2895600"/>
            <a:ext cx="3943708" cy="1200329"/>
          </a:xfrm>
          <a:prstGeom prst="rect">
            <a:avLst/>
          </a:prstGeom>
          <a:noFill/>
          <a:ln w="9525">
            <a:noFill/>
            <a:miter lim="800000"/>
            <a:headEnd/>
            <a:tailEnd/>
          </a:ln>
          <a:effectLst/>
        </p:spPr>
        <p:txBody>
          <a:bodyPr wrap="none">
            <a:spAutoFit/>
          </a:bodyPr>
          <a:lstStyle/>
          <a:p>
            <a:r>
              <a:rPr lang="en-US" b="1" dirty="0"/>
              <a:t>Numerical</a:t>
            </a:r>
          </a:p>
          <a:p>
            <a:r>
              <a:rPr lang="en-US" b="1" dirty="0"/>
              <a:t>Weather </a:t>
            </a:r>
          </a:p>
          <a:p>
            <a:r>
              <a:rPr lang="en-US" b="1" dirty="0" smtClean="0"/>
              <a:t>Predictions</a:t>
            </a:r>
          </a:p>
          <a:p>
            <a:r>
              <a:rPr lang="en-US" b="1" dirty="0" smtClean="0"/>
              <a:t>(Linear Regression in our case)</a:t>
            </a:r>
            <a:endParaRPr lang="en-US" b="1" dirty="0"/>
          </a:p>
        </p:txBody>
      </p:sp>
      <p:sp>
        <p:nvSpPr>
          <p:cNvPr id="8" name="Line 10"/>
          <p:cNvSpPr>
            <a:spLocks noChangeShapeType="1"/>
          </p:cNvSpPr>
          <p:nvPr/>
        </p:nvSpPr>
        <p:spPr bwMode="auto">
          <a:xfrm>
            <a:off x="4800600" y="41148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9" name="Text Box 6"/>
          <p:cNvSpPr txBox="1">
            <a:spLocks noChangeArrowheads="1"/>
          </p:cNvSpPr>
          <p:nvPr/>
        </p:nvSpPr>
        <p:spPr bwMode="auto">
          <a:xfrm>
            <a:off x="5181600" y="4267200"/>
            <a:ext cx="2005677" cy="646331"/>
          </a:xfrm>
          <a:prstGeom prst="rect">
            <a:avLst/>
          </a:prstGeom>
          <a:noFill/>
          <a:ln w="9525">
            <a:noFill/>
            <a:miter lim="800000"/>
            <a:headEnd/>
            <a:tailEnd/>
          </a:ln>
          <a:effectLst/>
        </p:spPr>
        <p:txBody>
          <a:bodyPr wrap="none">
            <a:spAutoFit/>
          </a:bodyPr>
          <a:lstStyle/>
          <a:p>
            <a:r>
              <a:rPr lang="en-US" b="1" dirty="0"/>
              <a:t>Forecast</a:t>
            </a:r>
          </a:p>
          <a:p>
            <a:r>
              <a:rPr lang="en-US" b="1" dirty="0" err="1"/>
              <a:t>Postprocessing</a:t>
            </a:r>
            <a:endParaRPr lang="en-US" b="1" dirty="0"/>
          </a:p>
        </p:txBody>
      </p:sp>
      <p:sp>
        <p:nvSpPr>
          <p:cNvPr id="10" name="Line 11"/>
          <p:cNvSpPr>
            <a:spLocks noChangeShapeType="1"/>
          </p:cNvSpPr>
          <p:nvPr/>
        </p:nvSpPr>
        <p:spPr bwMode="auto">
          <a:xfrm>
            <a:off x="6248400" y="5029200"/>
            <a:ext cx="304800" cy="152400"/>
          </a:xfrm>
          <a:prstGeom prst="line">
            <a:avLst/>
          </a:prstGeom>
          <a:noFill/>
          <a:ln w="38100">
            <a:solidFill>
              <a:schemeClr val="tx1"/>
            </a:solidFill>
            <a:round/>
            <a:headEnd/>
            <a:tailEnd type="triangle" w="med" len="med"/>
          </a:ln>
          <a:effectLst/>
        </p:spPr>
        <p:txBody>
          <a:bodyPr/>
          <a:lstStyle/>
          <a:p>
            <a:endParaRPr lang="en-US"/>
          </a:p>
        </p:txBody>
      </p:sp>
      <p:sp>
        <p:nvSpPr>
          <p:cNvPr id="11" name="Text Box 7"/>
          <p:cNvSpPr txBox="1">
            <a:spLocks noChangeArrowheads="1"/>
          </p:cNvSpPr>
          <p:nvPr/>
        </p:nvSpPr>
        <p:spPr bwMode="auto">
          <a:xfrm>
            <a:off x="6629400" y="5181600"/>
            <a:ext cx="2021707" cy="646331"/>
          </a:xfrm>
          <a:prstGeom prst="rect">
            <a:avLst/>
          </a:prstGeom>
          <a:noFill/>
          <a:ln w="9525">
            <a:noFill/>
            <a:miter lim="800000"/>
            <a:headEnd/>
            <a:tailEnd/>
          </a:ln>
          <a:effectLst/>
        </p:spPr>
        <p:txBody>
          <a:bodyPr wrap="none">
            <a:spAutoFit/>
          </a:bodyPr>
          <a:lstStyle/>
          <a:p>
            <a:r>
              <a:rPr lang="en-US" b="1" dirty="0"/>
              <a:t>Issue forecasts,</a:t>
            </a:r>
          </a:p>
          <a:p>
            <a:r>
              <a:rPr lang="en-US" b="1" dirty="0"/>
              <a:t>Evaluate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Equation of Linear Regression Model</a:t>
            </a:r>
            <a:endParaRPr lang="en-US" sz="2400" b="1" dirty="0"/>
          </a:p>
        </p:txBody>
      </p:sp>
      <p:sp>
        <p:nvSpPr>
          <p:cNvPr id="3" name="TextBox 2"/>
          <p:cNvSpPr txBox="1"/>
          <p:nvPr/>
        </p:nvSpPr>
        <p:spPr>
          <a:xfrm>
            <a:off x="609600" y="1219200"/>
            <a:ext cx="2209800" cy="369332"/>
          </a:xfrm>
          <a:prstGeom prst="rect">
            <a:avLst/>
          </a:prstGeom>
          <a:noFill/>
        </p:spPr>
        <p:txBody>
          <a:bodyPr wrap="square" rtlCol="0">
            <a:spAutoFit/>
          </a:bodyPr>
          <a:lstStyle/>
          <a:p>
            <a:r>
              <a:rPr lang="en-US" b="1" dirty="0" smtClean="0"/>
              <a:t>Equation 1:</a:t>
            </a:r>
            <a:endParaRPr lang="en-US" b="1" dirty="0"/>
          </a:p>
        </p:txBody>
      </p:sp>
      <p:pic>
        <p:nvPicPr>
          <p:cNvPr id="4" name="Picture 2" descr="D:\Aakash_Documents\MS_Collections\AcceptanceFromSaintPeters\ClassStuff\DS_670_Capstone\FinalProject_WeatherReport\dataset\dataset_competitivearticle\equation_LRmodel.png"/>
          <p:cNvPicPr>
            <a:picLocks noChangeAspect="1" noChangeArrowheads="1"/>
          </p:cNvPicPr>
          <p:nvPr/>
        </p:nvPicPr>
        <p:blipFill>
          <a:blip r:embed="rId2" cstate="print"/>
          <a:srcRect/>
          <a:stretch>
            <a:fillRect/>
          </a:stretch>
        </p:blipFill>
        <p:spPr bwMode="auto">
          <a:xfrm>
            <a:off x="762000" y="1600200"/>
            <a:ext cx="73914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09600" y="4267200"/>
            <a:ext cx="3200400" cy="369332"/>
          </a:xfrm>
          <a:prstGeom prst="rect">
            <a:avLst/>
          </a:prstGeom>
          <a:noFill/>
        </p:spPr>
        <p:txBody>
          <a:bodyPr wrap="square" rtlCol="0">
            <a:spAutoFit/>
          </a:bodyPr>
          <a:lstStyle/>
          <a:p>
            <a:r>
              <a:rPr lang="en-US" b="1" dirty="0" smtClean="0"/>
              <a:t>Equation 2</a:t>
            </a:r>
            <a:r>
              <a:rPr lang="en-US" b="1" dirty="0" smtClean="0"/>
              <a:t>: Inductive Method</a:t>
            </a:r>
            <a:endParaRPr lang="en-US" b="1" dirty="0"/>
          </a:p>
        </p:txBody>
      </p:sp>
      <p:pic>
        <p:nvPicPr>
          <p:cNvPr id="6" name="Picture 2" descr="D:\Aakash_Documents\MS_Collections\AcceptanceFromSaintPeters\ClassStuff\DS_670_Capstone\FinalProject_WeatherReport\dataset\dataset_competitivearticle\equation_inductivemethod.png"/>
          <p:cNvPicPr>
            <a:picLocks noChangeAspect="1" noChangeArrowheads="1"/>
          </p:cNvPicPr>
          <p:nvPr/>
        </p:nvPicPr>
        <p:blipFill>
          <a:blip r:embed="rId3" cstate="print"/>
          <a:srcRect/>
          <a:stretch>
            <a:fillRect/>
          </a:stretch>
        </p:blipFill>
        <p:spPr bwMode="auto">
          <a:xfrm>
            <a:off x="762000" y="4791075"/>
            <a:ext cx="7467600"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90600"/>
            <a:ext cx="8763000" cy="3785652"/>
          </a:xfrm>
          <a:prstGeom prst="rect">
            <a:avLst/>
          </a:prstGeom>
          <a:noFill/>
        </p:spPr>
        <p:txBody>
          <a:bodyPr wrap="square" rtlCol="0">
            <a:spAutoFit/>
          </a:bodyPr>
          <a:lstStyle/>
          <a:p>
            <a:pPr>
              <a:buFont typeface="Arial" pitchFamily="34" charset="0"/>
              <a:buChar char="•"/>
            </a:pPr>
            <a:r>
              <a:rPr lang="en-US" sz="2000" dirty="0" smtClean="0"/>
              <a:t> In </a:t>
            </a:r>
            <a:r>
              <a:rPr lang="en-US" sz="2000" dirty="0"/>
              <a:t>a nearby organized exertion with the business assemble and the city's various data foundations, the City of Aarhus will reduce the city's CO2 transmissions and make keen game plans and green advancement</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Creative demonstrating wanders ensure exchange offers of home-created environment courses of action abroad, attract overall theory and fulfill the goal of being CO2-fair by 2030</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This </a:t>
            </a:r>
            <a:r>
              <a:rPr lang="en-US" sz="2000" dirty="0" smtClean="0"/>
              <a:t>presentation </a:t>
            </a:r>
            <a:r>
              <a:rPr lang="en-US" sz="2000" dirty="0"/>
              <a:t>proposes a review of how atmosphere data examination and representation attempt can help in building framework for sharp urban ranges to stimulate the introduction of splendid city applications for atmosphere envisioning and takes note.</a:t>
            </a:r>
          </a:p>
        </p:txBody>
      </p:sp>
      <p:sp>
        <p:nvSpPr>
          <p:cNvPr id="3" name="TextBox 2"/>
          <p:cNvSpPr txBox="1"/>
          <p:nvPr/>
        </p:nvSpPr>
        <p:spPr>
          <a:xfrm>
            <a:off x="0" y="76200"/>
            <a:ext cx="9144000" cy="461665"/>
          </a:xfrm>
          <a:prstGeom prst="rect">
            <a:avLst/>
          </a:prstGeom>
          <a:noFill/>
        </p:spPr>
        <p:txBody>
          <a:bodyPr wrap="square" rtlCol="0">
            <a:spAutoFit/>
          </a:bodyPr>
          <a:lstStyle/>
          <a:p>
            <a:pPr algn="ctr"/>
            <a:r>
              <a:rPr lang="en-US" sz="2400" b="1" dirty="0" smtClean="0"/>
              <a:t>Novel Contribution (Cont…)</a:t>
            </a: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461665"/>
          </a:xfrm>
          <a:prstGeom prst="rect">
            <a:avLst/>
          </a:prstGeom>
          <a:noFill/>
        </p:spPr>
        <p:txBody>
          <a:bodyPr wrap="square" rtlCol="0">
            <a:spAutoFit/>
          </a:bodyPr>
          <a:lstStyle/>
          <a:p>
            <a:pPr algn="ctr"/>
            <a:r>
              <a:rPr lang="en-US" sz="2400" b="1" dirty="0" smtClean="0"/>
              <a:t>About Data</a:t>
            </a:r>
            <a:endParaRPr lang="en-US" sz="2400" b="1" dirty="0"/>
          </a:p>
        </p:txBody>
      </p:sp>
      <p:sp>
        <p:nvSpPr>
          <p:cNvPr id="3" name="TextBox 2"/>
          <p:cNvSpPr txBox="1"/>
          <p:nvPr/>
        </p:nvSpPr>
        <p:spPr>
          <a:xfrm>
            <a:off x="0" y="1010483"/>
            <a:ext cx="9144000" cy="5016758"/>
          </a:xfrm>
          <a:prstGeom prst="rect">
            <a:avLst/>
          </a:prstGeom>
          <a:noFill/>
        </p:spPr>
        <p:txBody>
          <a:bodyPr wrap="square" rtlCol="0">
            <a:spAutoFit/>
          </a:bodyPr>
          <a:lstStyle/>
          <a:p>
            <a:pPr>
              <a:buFont typeface="Arial" pitchFamily="34" charset="0"/>
              <a:buChar char="•"/>
            </a:pPr>
            <a:r>
              <a:rPr lang="en-US" sz="2000" dirty="0" smtClean="0"/>
              <a:t> The </a:t>
            </a:r>
            <a:r>
              <a:rPr lang="en-US" sz="2000" dirty="0"/>
              <a:t>weather data for the city of Aarhus in Denmark is public for analyses purpose, available at </a:t>
            </a:r>
            <a:r>
              <a:rPr lang="en-US" sz="2000" u="sng" dirty="0">
                <a:hlinkClick r:id="rId2"/>
              </a:rPr>
              <a:t>Weather Data</a:t>
            </a:r>
            <a:r>
              <a:rPr lang="en-US" sz="2000" dirty="0"/>
              <a:t> . The dataset is a collection of weather observations from the city of Aarhus</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Measurements are recorded from February 2014 – June 2014 and August 2014 – September 2014</a:t>
            </a:r>
            <a:r>
              <a:rPr lang="en-US" sz="2000" dirty="0" smtClean="0"/>
              <a:t>.</a:t>
            </a:r>
          </a:p>
          <a:p>
            <a:endParaRPr lang="en-US" sz="2000" dirty="0" smtClean="0"/>
          </a:p>
          <a:p>
            <a:pPr>
              <a:buFont typeface="Arial" pitchFamily="34" charset="0"/>
              <a:buChar char="•"/>
            </a:pPr>
            <a:r>
              <a:rPr lang="en-US" sz="2000" dirty="0" smtClean="0"/>
              <a:t> </a:t>
            </a:r>
            <a:r>
              <a:rPr lang="en-US" sz="2000" dirty="0"/>
              <a:t>Weather data values will be analyzed on the basis of components like - Dew Point, Humidity, Pressure, Temperature, Wind Direction and Wind Speed</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Data provided in online repository is in </a:t>
            </a:r>
            <a:r>
              <a:rPr lang="en-US" sz="2000" b="1" u="sng" dirty="0"/>
              <a:t>.</a:t>
            </a:r>
            <a:r>
              <a:rPr lang="en-US" sz="2000" b="1" u="sng" dirty="0" err="1"/>
              <a:t>Json</a:t>
            </a:r>
            <a:r>
              <a:rPr lang="en-US" sz="2000" b="1" u="sng" dirty="0"/>
              <a:t> </a:t>
            </a:r>
            <a:r>
              <a:rPr lang="en-US" sz="2000" dirty="0"/>
              <a:t>file format. And in this project we will consider processing of only </a:t>
            </a:r>
            <a:r>
              <a:rPr lang="en-US" sz="2000" b="1" u="sng" dirty="0"/>
              <a:t>.</a:t>
            </a:r>
            <a:r>
              <a:rPr lang="en-US" sz="2000" b="1" u="sng" dirty="0" err="1"/>
              <a:t>Csv</a:t>
            </a:r>
            <a:r>
              <a:rPr lang="en-US" sz="2000" dirty="0"/>
              <a:t> file format. So, we will perform transformation of. </a:t>
            </a:r>
            <a:r>
              <a:rPr lang="en-US" sz="2000" dirty="0" err="1"/>
              <a:t>Json</a:t>
            </a:r>
            <a:r>
              <a:rPr lang="en-US" sz="2000" dirty="0"/>
              <a:t> to .</a:t>
            </a:r>
            <a:r>
              <a:rPr lang="en-US" sz="2000" dirty="0" err="1"/>
              <a:t>Csv</a:t>
            </a:r>
            <a:r>
              <a:rPr lang="en-US" sz="2000" dirty="0"/>
              <a:t> file format</a:t>
            </a:r>
            <a:r>
              <a:rPr lang="en-US" sz="2000" dirty="0" smtClean="0"/>
              <a:t>.</a:t>
            </a:r>
          </a:p>
          <a:p>
            <a:pPr>
              <a:buFont typeface="Arial" pitchFamily="34" charset="0"/>
              <a:buChar char="•"/>
            </a:pPr>
            <a:endParaRPr lang="en-US" sz="2000" dirty="0"/>
          </a:p>
          <a:p>
            <a:pPr>
              <a:buFont typeface="Arial" pitchFamily="34" charset="0"/>
              <a:buChar char="•"/>
            </a:pPr>
            <a:r>
              <a:rPr lang="en-US" sz="2000" dirty="0" smtClean="0"/>
              <a:t> </a:t>
            </a:r>
            <a:r>
              <a:rPr lang="en-US" sz="2000" dirty="0"/>
              <a:t>For data analyses and exploration we will use </a:t>
            </a:r>
            <a:r>
              <a:rPr lang="en-US" sz="2000" b="1" dirty="0"/>
              <a:t>Apache</a:t>
            </a:r>
            <a:r>
              <a:rPr lang="en-US" sz="2000" dirty="0"/>
              <a:t> </a:t>
            </a:r>
            <a:r>
              <a:rPr lang="en-US" sz="2000" b="1" dirty="0"/>
              <a:t>Zeppelin </a:t>
            </a:r>
            <a:r>
              <a:rPr lang="en-US" sz="2000" dirty="0"/>
              <a:t>environment more specifically </a:t>
            </a:r>
            <a:r>
              <a:rPr lang="en-US" sz="2000" b="1" dirty="0"/>
              <a:t>Spark Module.</a:t>
            </a:r>
            <a:r>
              <a:rPr lang="en-US" sz="2000" dirty="0" smtClean="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6200"/>
            <a:ext cx="9144000" cy="461665"/>
          </a:xfrm>
          <a:prstGeom prst="rect">
            <a:avLst/>
          </a:prstGeom>
          <a:noFill/>
        </p:spPr>
        <p:txBody>
          <a:bodyPr wrap="square" rtlCol="0">
            <a:spAutoFit/>
          </a:bodyPr>
          <a:lstStyle/>
          <a:p>
            <a:pPr algn="ctr"/>
            <a:r>
              <a:rPr lang="en-US" sz="2400" b="1" dirty="0" smtClean="0"/>
              <a:t>About </a:t>
            </a:r>
            <a:r>
              <a:rPr lang="en-US" sz="2400" b="1" dirty="0" err="1" smtClean="0"/>
              <a:t>DataVariables</a:t>
            </a:r>
            <a:endParaRPr lang="en-US" sz="2400" b="1" dirty="0"/>
          </a:p>
        </p:txBody>
      </p:sp>
      <p:sp>
        <p:nvSpPr>
          <p:cNvPr id="4" name="TextBox 3"/>
          <p:cNvSpPr txBox="1"/>
          <p:nvPr/>
        </p:nvSpPr>
        <p:spPr>
          <a:xfrm>
            <a:off x="228600" y="762000"/>
            <a:ext cx="8763000" cy="5940088"/>
          </a:xfrm>
          <a:prstGeom prst="rect">
            <a:avLst/>
          </a:prstGeom>
          <a:noFill/>
        </p:spPr>
        <p:txBody>
          <a:bodyPr wrap="square" rtlCol="0">
            <a:spAutoFit/>
          </a:bodyPr>
          <a:lstStyle/>
          <a:p>
            <a:r>
              <a:rPr lang="en-US" sz="2000" b="1" dirty="0" smtClean="0"/>
              <a:t>Predictors: - </a:t>
            </a:r>
            <a:r>
              <a:rPr lang="en-US" sz="2000" dirty="0"/>
              <a:t>Humidity, Air Pressure, Temperature, Wind Direction, Dew point</a:t>
            </a:r>
            <a:r>
              <a:rPr lang="en-US" sz="2000" dirty="0" smtClean="0"/>
              <a:t>.</a:t>
            </a:r>
          </a:p>
          <a:p>
            <a:endParaRPr lang="en-US" sz="2000" b="1" dirty="0"/>
          </a:p>
          <a:p>
            <a:pPr>
              <a:buFont typeface="Arial" pitchFamily="34" charset="0"/>
              <a:buChar char="•"/>
            </a:pPr>
            <a:r>
              <a:rPr lang="en-US" sz="2000" b="1" dirty="0" smtClean="0"/>
              <a:t> Humidity: - </a:t>
            </a:r>
            <a:r>
              <a:rPr lang="en-US" sz="2000" dirty="0"/>
              <a:t>Humidity is the measure of water vapor noticeable all around. Water vapor is the vaporous condition of water and is imperceptible. Humidity shows the probability of precipitation, dew, or haze. Higher dampness diminishes the viability of sweating in cooling the body by decreasing the rate of dissipation of dampness from the skin. There are three primary estimations of humidity: total, relative and particular.</a:t>
            </a:r>
          </a:p>
          <a:p>
            <a:pPr>
              <a:buFont typeface="Arial" pitchFamily="34" charset="0"/>
              <a:buChar char="•"/>
            </a:pPr>
            <a:endParaRPr lang="en-US" sz="2000" b="1" dirty="0" smtClean="0"/>
          </a:p>
          <a:p>
            <a:pPr>
              <a:buFont typeface="Arial" pitchFamily="34" charset="0"/>
              <a:buChar char="•"/>
            </a:pPr>
            <a:r>
              <a:rPr lang="en-US" sz="2000" b="1" dirty="0"/>
              <a:t> </a:t>
            </a:r>
            <a:r>
              <a:rPr lang="en-US" sz="2000" b="1" dirty="0" smtClean="0"/>
              <a:t>Air Pressure: - </a:t>
            </a:r>
            <a:r>
              <a:rPr lang="en-US" sz="2000" dirty="0"/>
              <a:t>Atmospheric pressure, here and there additionally called barometric weight is the weight applied by the heaviness of air in the environment of Earth (or that of another planet). Much of the time climatic weight is nearly approximated by the hydrostatic weight created by the heaviness of air over the estimation point</a:t>
            </a:r>
            <a:r>
              <a:rPr lang="en-US" sz="2000" dirty="0" smtClean="0"/>
              <a:t>.</a:t>
            </a:r>
          </a:p>
          <a:p>
            <a:pPr>
              <a:buFont typeface="Arial" pitchFamily="34" charset="0"/>
              <a:buChar char="•"/>
            </a:pPr>
            <a:endParaRPr lang="en-US" sz="2000" b="1" dirty="0"/>
          </a:p>
          <a:p>
            <a:pPr>
              <a:buFont typeface="Arial" pitchFamily="34" charset="0"/>
              <a:buChar char="•"/>
            </a:pPr>
            <a:r>
              <a:rPr lang="en-US" sz="2000" b="1" dirty="0" smtClean="0"/>
              <a:t> Temperature: - </a:t>
            </a:r>
            <a:r>
              <a:rPr lang="en-US" sz="2000" dirty="0"/>
              <a:t>Temperature is a level of hotness or coldness the can be measured utilizing a thermometer. It's likewise a measure of how quick the particles and atoms of a substance are moving. Temperature is measured in degrees on the Fahrenheit, Celsius, and Kelvin scales.</a:t>
            </a: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991600" cy="6555641"/>
          </a:xfrm>
          <a:prstGeom prst="rect">
            <a:avLst/>
          </a:prstGeom>
          <a:noFill/>
        </p:spPr>
        <p:txBody>
          <a:bodyPr wrap="square" rtlCol="0">
            <a:spAutoFit/>
          </a:bodyPr>
          <a:lstStyle/>
          <a:p>
            <a:pPr>
              <a:buFont typeface="Arial" pitchFamily="34" charset="0"/>
              <a:buChar char="•"/>
            </a:pPr>
            <a:r>
              <a:rPr lang="en-US" sz="2000" b="1" dirty="0" smtClean="0"/>
              <a:t> Wind Direction: - </a:t>
            </a:r>
            <a:r>
              <a:rPr lang="en-US" sz="2000" b="1" dirty="0"/>
              <a:t>- </a:t>
            </a:r>
            <a:r>
              <a:rPr lang="en-US" sz="2000" dirty="0"/>
              <a:t>Wind direction is represented by the course from which it starts. For example, a northerly wind blows from the north toward the south. The wind bearing will vitally affect the ordinary atmosphere. You can frequently be given a twist course and you will have a completely brilliant considered how the atmosphere will change and what atmosphere can be typical with that wind heading</a:t>
            </a:r>
            <a:r>
              <a:rPr lang="en-US" sz="2000" dirty="0" smtClean="0"/>
              <a:t>.</a:t>
            </a:r>
          </a:p>
          <a:p>
            <a:pPr>
              <a:buFont typeface="Arial" pitchFamily="34" charset="0"/>
              <a:buChar char="•"/>
            </a:pPr>
            <a:endParaRPr lang="en-US" sz="2000" dirty="0"/>
          </a:p>
          <a:p>
            <a:pPr>
              <a:buFont typeface="Arial" pitchFamily="34" charset="0"/>
              <a:buChar char="•"/>
            </a:pPr>
            <a:r>
              <a:rPr lang="en-US" sz="2000" b="1" dirty="0" smtClean="0"/>
              <a:t> Dew Point: - </a:t>
            </a:r>
            <a:r>
              <a:rPr lang="en-US" sz="2000" dirty="0"/>
              <a:t>Dew point is the temperature at which airborne water vapor will accumulate to shape liquid dew. A higher dew point suggests there will be more </a:t>
            </a:r>
            <a:r>
              <a:rPr lang="en-US" sz="2000" dirty="0" err="1"/>
              <a:t>soddenness</a:t>
            </a:r>
            <a:r>
              <a:rPr lang="en-US" sz="2000" dirty="0"/>
              <a:t> observable all around. Dew point is now and again called ice minute that the temperature is underneath chilly. The measurement of dew point is related to </a:t>
            </a:r>
            <a:r>
              <a:rPr lang="en-US" sz="2000" dirty="0">
                <a:hlinkClick r:id="rId2" tooltip="Humidity"/>
              </a:rPr>
              <a:t>humidity</a:t>
            </a:r>
            <a:r>
              <a:rPr lang="en-US" sz="2000" dirty="0"/>
              <a:t>. </a:t>
            </a:r>
            <a:endParaRPr lang="en-US" sz="2000" dirty="0" smtClean="0"/>
          </a:p>
          <a:p>
            <a:pPr>
              <a:buFont typeface="Arial" pitchFamily="34" charset="0"/>
              <a:buChar char="•"/>
            </a:pPr>
            <a:endParaRPr lang="en-US" sz="2000" b="1" dirty="0"/>
          </a:p>
          <a:p>
            <a:r>
              <a:rPr lang="en-US" sz="2000" b="1" dirty="0" smtClean="0"/>
              <a:t>Response Variable: - </a:t>
            </a:r>
            <a:r>
              <a:rPr lang="en-US" sz="2000" dirty="0"/>
              <a:t>Wind speed. So, we will build our model to predict wind speed using above predictors</a:t>
            </a:r>
            <a:r>
              <a:rPr lang="en-US" sz="2000" dirty="0" smtClean="0"/>
              <a:t>.</a:t>
            </a:r>
          </a:p>
          <a:p>
            <a:endParaRPr lang="en-US" sz="2000" b="1" dirty="0"/>
          </a:p>
          <a:p>
            <a:pPr>
              <a:buFont typeface="Arial" pitchFamily="34" charset="0"/>
              <a:buChar char="•"/>
            </a:pPr>
            <a:r>
              <a:rPr lang="en-US" sz="2000" b="1" dirty="0" smtClean="0"/>
              <a:t> Wind Speed: - </a:t>
            </a:r>
            <a:r>
              <a:rPr lang="en-US" sz="2000" dirty="0"/>
              <a:t>Wind speed, or wind stream speed, is a basic climatic amount. Wind speed is brought on via air moving from high weight to low weight, more often than not because of changes in temperature. Wind speed influences climate determining, airplane and oceanic operations, development undertakings, development and digestion system rate of many plant species, and endless different ramifications.</a:t>
            </a:r>
            <a:endParaRPr lang="en-US" sz="2000" b="1" dirty="0" smtClean="0"/>
          </a:p>
          <a:p>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458200" cy="461665"/>
          </a:xfrm>
          <a:prstGeom prst="rect">
            <a:avLst/>
          </a:prstGeom>
          <a:noFill/>
        </p:spPr>
        <p:txBody>
          <a:bodyPr wrap="square" rtlCol="0">
            <a:spAutoFit/>
          </a:bodyPr>
          <a:lstStyle/>
          <a:p>
            <a:pPr algn="ctr"/>
            <a:r>
              <a:rPr lang="en-US" sz="2400" b="1" dirty="0" smtClean="0"/>
              <a:t>Glimpse Of Data</a:t>
            </a:r>
            <a:endParaRPr lang="en-US" sz="2400" b="1" dirty="0"/>
          </a:p>
        </p:txBody>
      </p:sp>
      <p:sp>
        <p:nvSpPr>
          <p:cNvPr id="4" name="TextBox 3"/>
          <p:cNvSpPr txBox="1"/>
          <p:nvPr/>
        </p:nvSpPr>
        <p:spPr>
          <a:xfrm>
            <a:off x="381000" y="1066800"/>
            <a:ext cx="2760692" cy="369332"/>
          </a:xfrm>
          <a:prstGeom prst="rect">
            <a:avLst/>
          </a:prstGeom>
          <a:noFill/>
        </p:spPr>
        <p:txBody>
          <a:bodyPr wrap="none" rtlCol="0">
            <a:spAutoFit/>
          </a:bodyPr>
          <a:lstStyle/>
          <a:p>
            <a:r>
              <a:rPr lang="en-US" dirty="0" smtClean="0"/>
              <a:t>Humidity </a:t>
            </a:r>
            <a:r>
              <a:rPr lang="en-US" b="1" dirty="0" smtClean="0"/>
              <a:t>VS</a:t>
            </a:r>
            <a:r>
              <a:rPr lang="en-US" dirty="0" smtClean="0"/>
              <a:t> Dew point</a:t>
            </a:r>
            <a:endParaRPr lang="en-US" dirty="0"/>
          </a:p>
        </p:txBody>
      </p:sp>
      <p:pic>
        <p:nvPicPr>
          <p:cNvPr id="5" name="Picture 2" descr="D:\Aakash_Documents\MS_Collections\AcceptanceFromSaintPeters\ClassStuff\DS_670_Capstone\FinalProject_WeatherReport\dataset\dataset_competitivearticle\dewVShumi.png"/>
          <p:cNvPicPr>
            <a:picLocks noChangeAspect="1" noChangeArrowheads="1"/>
          </p:cNvPicPr>
          <p:nvPr/>
        </p:nvPicPr>
        <p:blipFill>
          <a:blip r:embed="rId2" cstate="print"/>
          <a:srcRect/>
          <a:stretch>
            <a:fillRect/>
          </a:stretch>
        </p:blipFill>
        <p:spPr bwMode="auto">
          <a:xfrm>
            <a:off x="762000" y="2133600"/>
            <a:ext cx="7391400" cy="3048000"/>
          </a:xfrm>
          <a:prstGeom prst="rect">
            <a:avLst/>
          </a:prstGeom>
          <a:noFill/>
        </p:spPr>
      </p:pic>
      <p:sp>
        <p:nvSpPr>
          <p:cNvPr id="6" name="TextBox 5"/>
          <p:cNvSpPr txBox="1"/>
          <p:nvPr/>
        </p:nvSpPr>
        <p:spPr>
          <a:xfrm>
            <a:off x="2895600" y="4800600"/>
            <a:ext cx="2667000" cy="369332"/>
          </a:xfrm>
          <a:prstGeom prst="rect">
            <a:avLst/>
          </a:prstGeom>
          <a:noFill/>
        </p:spPr>
        <p:txBody>
          <a:bodyPr wrap="square" rtlCol="0">
            <a:spAutoFit/>
          </a:bodyPr>
          <a:lstStyle/>
          <a:p>
            <a:pPr algn="ctr"/>
            <a:r>
              <a:rPr lang="en-US" b="1" dirty="0" smtClean="0"/>
              <a:t>DEW POINT</a:t>
            </a:r>
            <a:endParaRPr lang="en-US" b="1" dirty="0"/>
          </a:p>
        </p:txBody>
      </p:sp>
      <p:sp>
        <p:nvSpPr>
          <p:cNvPr id="7" name="TextBox 6"/>
          <p:cNvSpPr txBox="1"/>
          <p:nvPr/>
        </p:nvSpPr>
        <p:spPr>
          <a:xfrm rot="16200000">
            <a:off x="-158233" y="3053834"/>
            <a:ext cx="1600200" cy="369332"/>
          </a:xfrm>
          <a:prstGeom prst="rect">
            <a:avLst/>
          </a:prstGeom>
          <a:noFill/>
        </p:spPr>
        <p:txBody>
          <a:bodyPr wrap="square" rtlCol="0">
            <a:spAutoFit/>
          </a:bodyPr>
          <a:lstStyle/>
          <a:p>
            <a:pPr algn="ctr"/>
            <a:r>
              <a:rPr lang="en-US" b="1" dirty="0" smtClean="0"/>
              <a:t>HUMIDITY</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61665"/>
          </a:xfrm>
          <a:prstGeom prst="rect">
            <a:avLst/>
          </a:prstGeom>
          <a:noFill/>
        </p:spPr>
        <p:txBody>
          <a:bodyPr wrap="square" rtlCol="0">
            <a:spAutoFit/>
          </a:bodyPr>
          <a:lstStyle/>
          <a:p>
            <a:pPr algn="ctr"/>
            <a:r>
              <a:rPr lang="en-US" sz="2400" b="1" dirty="0" smtClean="0"/>
              <a:t>Glimpse Of Data (Cont…)</a:t>
            </a:r>
            <a:endParaRPr lang="en-US" sz="2400" b="1" dirty="0"/>
          </a:p>
        </p:txBody>
      </p:sp>
      <p:sp>
        <p:nvSpPr>
          <p:cNvPr id="3" name="TextBox 2"/>
          <p:cNvSpPr txBox="1"/>
          <p:nvPr/>
        </p:nvSpPr>
        <p:spPr>
          <a:xfrm>
            <a:off x="381000" y="1066800"/>
            <a:ext cx="3395481" cy="369332"/>
          </a:xfrm>
          <a:prstGeom prst="rect">
            <a:avLst/>
          </a:prstGeom>
          <a:noFill/>
        </p:spPr>
        <p:txBody>
          <a:bodyPr wrap="none" rtlCol="0">
            <a:spAutoFit/>
          </a:bodyPr>
          <a:lstStyle/>
          <a:p>
            <a:r>
              <a:rPr lang="en-US" dirty="0" smtClean="0"/>
              <a:t>Temperature </a:t>
            </a:r>
            <a:r>
              <a:rPr lang="en-US" b="1" dirty="0" smtClean="0"/>
              <a:t>VS</a:t>
            </a:r>
            <a:r>
              <a:rPr lang="en-US" dirty="0" smtClean="0"/>
              <a:t> Air Pressure</a:t>
            </a:r>
            <a:endParaRPr lang="en-US" dirty="0"/>
          </a:p>
        </p:txBody>
      </p:sp>
      <p:pic>
        <p:nvPicPr>
          <p:cNvPr id="4" name="Picture 2" descr="D:\Aakash_Documents\MS_Collections\AcceptanceFromSaintPeters\ClassStuff\DS_670_Capstone\FinalProject_WeatherReport\dataset\dataset_competitivearticle\temperatureVSpressure.png"/>
          <p:cNvPicPr>
            <a:picLocks noChangeAspect="1" noChangeArrowheads="1"/>
          </p:cNvPicPr>
          <p:nvPr/>
        </p:nvPicPr>
        <p:blipFill>
          <a:blip r:embed="rId2" cstate="print"/>
          <a:srcRect/>
          <a:stretch>
            <a:fillRect/>
          </a:stretch>
        </p:blipFill>
        <p:spPr bwMode="auto">
          <a:xfrm>
            <a:off x="762000" y="1976438"/>
            <a:ext cx="7696200" cy="2905125"/>
          </a:xfrm>
          <a:prstGeom prst="rect">
            <a:avLst/>
          </a:prstGeom>
          <a:noFill/>
        </p:spPr>
      </p:pic>
      <p:sp>
        <p:nvSpPr>
          <p:cNvPr id="5" name="TextBox 4"/>
          <p:cNvSpPr txBox="1"/>
          <p:nvPr/>
        </p:nvSpPr>
        <p:spPr>
          <a:xfrm rot="16200000">
            <a:off x="-463032" y="3053832"/>
            <a:ext cx="2209800" cy="369332"/>
          </a:xfrm>
          <a:prstGeom prst="rect">
            <a:avLst/>
          </a:prstGeom>
          <a:noFill/>
        </p:spPr>
        <p:txBody>
          <a:bodyPr wrap="square" rtlCol="0">
            <a:spAutoFit/>
          </a:bodyPr>
          <a:lstStyle/>
          <a:p>
            <a:pPr algn="ctr"/>
            <a:r>
              <a:rPr lang="en-US" b="1" dirty="0" smtClean="0"/>
              <a:t>TEMPERATURE</a:t>
            </a:r>
            <a:endParaRPr lang="en-US" b="1" dirty="0"/>
          </a:p>
        </p:txBody>
      </p:sp>
      <p:sp>
        <p:nvSpPr>
          <p:cNvPr id="6" name="TextBox 5"/>
          <p:cNvSpPr txBox="1"/>
          <p:nvPr/>
        </p:nvSpPr>
        <p:spPr>
          <a:xfrm>
            <a:off x="3200400" y="4876800"/>
            <a:ext cx="2667000" cy="369332"/>
          </a:xfrm>
          <a:prstGeom prst="rect">
            <a:avLst/>
          </a:prstGeom>
          <a:noFill/>
        </p:spPr>
        <p:txBody>
          <a:bodyPr wrap="square" rtlCol="0">
            <a:spAutoFit/>
          </a:bodyPr>
          <a:lstStyle/>
          <a:p>
            <a:pPr algn="ctr"/>
            <a:r>
              <a:rPr lang="en-US" b="1" dirty="0" smtClean="0"/>
              <a:t>AIR PRESSURE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akash_Documents\MS_Collections\AcceptanceFromSaintPeters\ClassStuff\DS_670_Capstone\FinalProject_WeatherReport\dataset\dataset_competitivearticle\WindspeedVSTemperature.png"/>
          <p:cNvPicPr>
            <a:picLocks noChangeAspect="1" noChangeArrowheads="1"/>
          </p:cNvPicPr>
          <p:nvPr/>
        </p:nvPicPr>
        <p:blipFill>
          <a:blip r:embed="rId2" cstate="print"/>
          <a:srcRect/>
          <a:stretch>
            <a:fillRect/>
          </a:stretch>
        </p:blipFill>
        <p:spPr bwMode="auto">
          <a:xfrm>
            <a:off x="838200" y="1676400"/>
            <a:ext cx="7391400" cy="3733799"/>
          </a:xfrm>
          <a:prstGeom prst="rect">
            <a:avLst/>
          </a:prstGeom>
          <a:noFill/>
        </p:spPr>
      </p:pic>
      <p:sp>
        <p:nvSpPr>
          <p:cNvPr id="3" name="TextBox 2"/>
          <p:cNvSpPr txBox="1"/>
          <p:nvPr/>
        </p:nvSpPr>
        <p:spPr>
          <a:xfrm>
            <a:off x="3200400" y="5345668"/>
            <a:ext cx="2667000" cy="369332"/>
          </a:xfrm>
          <a:prstGeom prst="rect">
            <a:avLst/>
          </a:prstGeom>
          <a:noFill/>
        </p:spPr>
        <p:txBody>
          <a:bodyPr wrap="square" rtlCol="0">
            <a:spAutoFit/>
          </a:bodyPr>
          <a:lstStyle/>
          <a:p>
            <a:pPr algn="ctr"/>
            <a:r>
              <a:rPr lang="en-US" b="1" dirty="0" smtClean="0"/>
              <a:t>Wind Speed</a:t>
            </a:r>
            <a:endParaRPr lang="en-US" b="1" dirty="0"/>
          </a:p>
        </p:txBody>
      </p:sp>
      <p:sp>
        <p:nvSpPr>
          <p:cNvPr id="4" name="TextBox 3"/>
          <p:cNvSpPr txBox="1"/>
          <p:nvPr/>
        </p:nvSpPr>
        <p:spPr>
          <a:xfrm rot="16200000">
            <a:off x="-463032" y="3053832"/>
            <a:ext cx="2209800" cy="369332"/>
          </a:xfrm>
          <a:prstGeom prst="rect">
            <a:avLst/>
          </a:prstGeom>
          <a:noFill/>
        </p:spPr>
        <p:txBody>
          <a:bodyPr wrap="square" rtlCol="0">
            <a:spAutoFit/>
          </a:bodyPr>
          <a:lstStyle/>
          <a:p>
            <a:pPr algn="ctr"/>
            <a:r>
              <a:rPr lang="en-US" b="1" dirty="0" smtClean="0"/>
              <a:t>TEMPERATURE</a:t>
            </a:r>
            <a:endParaRPr lang="en-US" b="1" dirty="0"/>
          </a:p>
        </p:txBody>
      </p:sp>
      <p:sp>
        <p:nvSpPr>
          <p:cNvPr id="5" name="TextBox 4"/>
          <p:cNvSpPr txBox="1"/>
          <p:nvPr/>
        </p:nvSpPr>
        <p:spPr>
          <a:xfrm>
            <a:off x="381000" y="1066800"/>
            <a:ext cx="2819875" cy="369332"/>
          </a:xfrm>
          <a:prstGeom prst="rect">
            <a:avLst/>
          </a:prstGeom>
          <a:noFill/>
        </p:spPr>
        <p:txBody>
          <a:bodyPr wrap="none" rtlCol="0">
            <a:spAutoFit/>
          </a:bodyPr>
          <a:lstStyle/>
          <a:p>
            <a:r>
              <a:rPr lang="en-US" dirty="0" smtClean="0"/>
              <a:t>Temperature </a:t>
            </a:r>
            <a:r>
              <a:rPr lang="en-US" b="1" dirty="0" smtClean="0"/>
              <a:t>VS</a:t>
            </a:r>
            <a:r>
              <a:rPr lang="en-US" dirty="0" smtClean="0"/>
              <a:t> </a:t>
            </a:r>
            <a:r>
              <a:rPr lang="en-US" dirty="0" err="1" smtClean="0"/>
              <a:t>WindSpeed</a:t>
            </a:r>
            <a:endParaRPr lang="en-US" dirty="0"/>
          </a:p>
        </p:txBody>
      </p:sp>
      <p:sp>
        <p:nvSpPr>
          <p:cNvPr id="6" name="TextBox 5"/>
          <p:cNvSpPr txBox="1"/>
          <p:nvPr/>
        </p:nvSpPr>
        <p:spPr>
          <a:xfrm>
            <a:off x="228600" y="304800"/>
            <a:ext cx="8458200" cy="461665"/>
          </a:xfrm>
          <a:prstGeom prst="rect">
            <a:avLst/>
          </a:prstGeom>
          <a:noFill/>
        </p:spPr>
        <p:txBody>
          <a:bodyPr wrap="square" rtlCol="0">
            <a:spAutoFit/>
          </a:bodyPr>
          <a:lstStyle/>
          <a:p>
            <a:pPr algn="ctr"/>
            <a:r>
              <a:rPr lang="en-US" sz="2400" b="1" dirty="0" smtClean="0"/>
              <a:t>Glimpse Of Data (Cont…)</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1708</Words>
  <Application>Microsoft Office PowerPoint</Application>
  <PresentationFormat>On-screen Show (4:3)</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aakash parwani</dc:creator>
  <cp:lastModifiedBy>aakash parwani</cp:lastModifiedBy>
  <cp:revision>116</cp:revision>
  <dcterms:created xsi:type="dcterms:W3CDTF">2017-02-25T20:37:30Z</dcterms:created>
  <dcterms:modified xsi:type="dcterms:W3CDTF">2017-02-26T00:20:51Z</dcterms:modified>
</cp:coreProperties>
</file>