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8" r:id="rId15"/>
    <p:sldId id="279" r:id="rId16"/>
    <p:sldId id="270" r:id="rId17"/>
    <p:sldId id="271" r:id="rId18"/>
    <p:sldId id="272" r:id="rId19"/>
    <p:sldId id="273" r:id="rId20"/>
    <p:sldId id="274" r:id="rId21"/>
    <p:sldId id="275" r:id="rId22"/>
    <p:sldId id="276" r:id="rId23"/>
    <p:sldId id="27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5516B3EF-E396-4228-A28D-2A210FCF1D14}" type="datetimeFigureOut">
              <a:rPr lang="en-US" smtClean="0"/>
              <a:pPr/>
              <a:t>2/17/2017</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9B5B7551-A1F8-4FB3-87AA-3FEE19F8797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516B3EF-E396-4228-A28D-2A210FCF1D14}" type="datetimeFigureOut">
              <a:rPr lang="en-US" smtClean="0"/>
              <a:pPr/>
              <a:t>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B7551-A1F8-4FB3-87AA-3FEE19F8797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516B3EF-E396-4228-A28D-2A210FCF1D14}" type="datetimeFigureOut">
              <a:rPr lang="en-US" smtClean="0"/>
              <a:pPr/>
              <a:t>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B7551-A1F8-4FB3-87AA-3FEE19F8797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5516B3EF-E396-4228-A28D-2A210FCF1D14}" type="datetimeFigureOut">
              <a:rPr lang="en-US" smtClean="0"/>
              <a:pPr/>
              <a:t>2/17/2017</a:t>
            </a:fld>
            <a:endParaRPr lang="en-US"/>
          </a:p>
        </p:txBody>
      </p:sp>
      <p:sp>
        <p:nvSpPr>
          <p:cNvPr id="9" name="Slide Number Placeholder 8"/>
          <p:cNvSpPr>
            <a:spLocks noGrp="1"/>
          </p:cNvSpPr>
          <p:nvPr>
            <p:ph type="sldNum" sz="quarter" idx="15"/>
          </p:nvPr>
        </p:nvSpPr>
        <p:spPr/>
        <p:txBody>
          <a:bodyPr rtlCol="0"/>
          <a:lstStyle/>
          <a:p>
            <a:fld id="{9B5B7551-A1F8-4FB3-87AA-3FEE19F8797D}"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5516B3EF-E396-4228-A28D-2A210FCF1D14}" type="datetimeFigureOut">
              <a:rPr lang="en-US" smtClean="0"/>
              <a:pPr/>
              <a:t>2/17/2017</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9B5B7551-A1F8-4FB3-87AA-3FEE19F8797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516B3EF-E396-4228-A28D-2A210FCF1D14}" type="datetimeFigureOut">
              <a:rPr lang="en-US" smtClean="0"/>
              <a:pPr/>
              <a:t>2/17/2017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5B7551-A1F8-4FB3-87AA-3FEE19F8797D}"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5516B3EF-E396-4228-A28D-2A210FCF1D14}" type="datetimeFigureOut">
              <a:rPr lang="en-US" smtClean="0"/>
              <a:pPr/>
              <a:t>2/17/2017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5B7551-A1F8-4FB3-87AA-3FEE19F8797D}"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5516B3EF-E396-4228-A28D-2A210FCF1D14}" type="datetimeFigureOut">
              <a:rPr lang="en-US" smtClean="0"/>
              <a:pPr/>
              <a:t>2/17/2017</a:t>
            </a:fld>
            <a:endParaRPr lang="en-US"/>
          </a:p>
        </p:txBody>
      </p:sp>
      <p:sp>
        <p:nvSpPr>
          <p:cNvPr id="7" name="Slide Number Placeholder 6"/>
          <p:cNvSpPr>
            <a:spLocks noGrp="1"/>
          </p:cNvSpPr>
          <p:nvPr>
            <p:ph type="sldNum" sz="quarter" idx="11"/>
          </p:nvPr>
        </p:nvSpPr>
        <p:spPr/>
        <p:txBody>
          <a:bodyPr rtlCol="0"/>
          <a:lstStyle/>
          <a:p>
            <a:fld id="{9B5B7551-A1F8-4FB3-87AA-3FEE19F8797D}"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16B3EF-E396-4228-A28D-2A210FCF1D14}" type="datetimeFigureOut">
              <a:rPr lang="en-US" smtClean="0"/>
              <a:pPr/>
              <a:t>2/17/2017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5B7551-A1F8-4FB3-87AA-3FEE19F8797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5516B3EF-E396-4228-A28D-2A210FCF1D14}" type="datetimeFigureOut">
              <a:rPr lang="en-US" smtClean="0"/>
              <a:pPr/>
              <a:t>2/17/2017</a:t>
            </a:fld>
            <a:endParaRPr lang="en-US"/>
          </a:p>
        </p:txBody>
      </p:sp>
      <p:sp>
        <p:nvSpPr>
          <p:cNvPr id="22" name="Slide Number Placeholder 21"/>
          <p:cNvSpPr>
            <a:spLocks noGrp="1"/>
          </p:cNvSpPr>
          <p:nvPr>
            <p:ph type="sldNum" sz="quarter" idx="15"/>
          </p:nvPr>
        </p:nvSpPr>
        <p:spPr/>
        <p:txBody>
          <a:bodyPr rtlCol="0"/>
          <a:lstStyle/>
          <a:p>
            <a:fld id="{9B5B7551-A1F8-4FB3-87AA-3FEE19F8797D}"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5516B3EF-E396-4228-A28D-2A210FCF1D14}" type="datetimeFigureOut">
              <a:rPr lang="en-US" smtClean="0"/>
              <a:pPr/>
              <a:t>2/17/2017</a:t>
            </a:fld>
            <a:endParaRPr lang="en-US"/>
          </a:p>
        </p:txBody>
      </p:sp>
      <p:sp>
        <p:nvSpPr>
          <p:cNvPr id="18" name="Slide Number Placeholder 17"/>
          <p:cNvSpPr>
            <a:spLocks noGrp="1"/>
          </p:cNvSpPr>
          <p:nvPr>
            <p:ph type="sldNum" sz="quarter" idx="11"/>
          </p:nvPr>
        </p:nvSpPr>
        <p:spPr/>
        <p:txBody>
          <a:bodyPr rtlCol="0"/>
          <a:lstStyle/>
          <a:p>
            <a:fld id="{9B5B7551-A1F8-4FB3-87AA-3FEE19F8797D}"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516B3EF-E396-4228-A28D-2A210FCF1D14}" type="datetimeFigureOut">
              <a:rPr lang="en-US" smtClean="0"/>
              <a:pPr/>
              <a:t>2/17/2017</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9B5B7551-A1F8-4FB3-87AA-3FEE19F8797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ftp://ftp.cpc.ncep.noaa.gov/wd52dg/data/indices/tahiti.his" TargetMode="External"/><Relationship Id="rId2" Type="http://schemas.openxmlformats.org/officeDocument/2006/relationships/hyperlink" Target="www7.ncdc.noaa.gov" TargetMode="External"/><Relationship Id="rId1" Type="http://schemas.openxmlformats.org/officeDocument/2006/relationships/slideLayout" Target="../slideLayouts/slideLayout7.xml"/><Relationship Id="rId5" Type="http://schemas.openxmlformats.org/officeDocument/2006/relationships/hyperlink" Target="http://ilikai.soest.hawaii.edu/woce/wocesta.html" TargetMode="External"/><Relationship Id="rId4" Type="http://schemas.openxmlformats.org/officeDocument/2006/relationships/hyperlink" Target="http://www.esrl.noaa.gov/psd/enso/mei/table.html"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2438400"/>
            <a:ext cx="7391400" cy="1066800"/>
          </a:xfrm>
        </p:spPr>
        <p:txBody>
          <a:bodyPr/>
          <a:lstStyle/>
          <a:p>
            <a:r>
              <a:rPr lang="en-US" dirty="0" smtClean="0"/>
              <a:t>Competitor Article Presentation On Weather Forecasting</a:t>
            </a:r>
            <a:endParaRPr lang="en-US" dirty="0"/>
          </a:p>
        </p:txBody>
      </p:sp>
      <p:pic>
        <p:nvPicPr>
          <p:cNvPr id="4" name="Picture 3"/>
          <p:cNvPicPr/>
          <p:nvPr/>
        </p:nvPicPr>
        <p:blipFill>
          <a:blip r:embed="rId2" cstate="print"/>
          <a:srcRect/>
          <a:stretch>
            <a:fillRect/>
          </a:stretch>
        </p:blipFill>
        <p:spPr bwMode="auto">
          <a:xfrm>
            <a:off x="2057400" y="685800"/>
            <a:ext cx="6629400" cy="1295400"/>
          </a:xfrm>
          <a:prstGeom prst="rect">
            <a:avLst/>
          </a:prstGeom>
          <a:noFill/>
          <a:ln w="9525">
            <a:noFill/>
            <a:miter lim="800000"/>
            <a:headEnd/>
            <a:tailEnd/>
          </a:ln>
        </p:spPr>
      </p:pic>
      <p:sp>
        <p:nvSpPr>
          <p:cNvPr id="6" name="Subtitle 2"/>
          <p:cNvSpPr txBox="1">
            <a:spLocks/>
          </p:cNvSpPr>
          <p:nvPr/>
        </p:nvSpPr>
        <p:spPr>
          <a:xfrm>
            <a:off x="2057400" y="5105400"/>
            <a:ext cx="6858000" cy="1447800"/>
          </a:xfrm>
          <a:prstGeom prst="rect">
            <a:avLst/>
          </a:prstGeom>
        </p:spPr>
        <p:txBody>
          <a:bodyPr vert="horz">
            <a:normAutofit/>
          </a:bodyPr>
          <a:lstStyle/>
          <a:p>
            <a:pPr marL="0" marR="0" lvl="0" indent="0" algn="l" defTabSz="914400" rtl="0" eaLnBrk="1" fontAlgn="auto" latinLnBrk="0" hangingPunct="1">
              <a:lnSpc>
                <a:spcPct val="100000"/>
              </a:lnSpc>
              <a:spcBef>
                <a:spcPts val="600"/>
              </a:spcBef>
              <a:spcAft>
                <a:spcPts val="0"/>
              </a:spcAft>
              <a:buClr>
                <a:schemeClr val="accent1"/>
              </a:buClr>
              <a:buSzPct val="70000"/>
              <a:buFont typeface="Wingdings"/>
              <a:buNone/>
              <a:tabLst/>
              <a:defRPr/>
            </a:pPr>
            <a:r>
              <a:rPr kumimoji="0" lang="en-US" sz="1800" b="1" i="0" u="none" strike="noStrike" kern="1200" cap="none" spc="0" normalizeH="0" baseline="0" noProof="0" dirty="0" smtClean="0">
                <a:ln>
                  <a:noFill/>
                </a:ln>
                <a:solidFill>
                  <a:schemeClr val="tx2"/>
                </a:solidFill>
                <a:effectLst/>
                <a:uLnTx/>
                <a:uFillTx/>
                <a:latin typeface="+mn-lt"/>
                <a:ea typeface="+mn-ea"/>
                <a:cs typeface="+mn-cs"/>
              </a:rPr>
              <a:t>Presented by: 	Aakash Parwani</a:t>
            </a:r>
          </a:p>
          <a:p>
            <a:pPr marL="0" marR="0" lvl="0" indent="0" algn="l" defTabSz="914400" rtl="0" eaLnBrk="1" fontAlgn="auto" latinLnBrk="0" hangingPunct="1">
              <a:lnSpc>
                <a:spcPct val="100000"/>
              </a:lnSpc>
              <a:spcBef>
                <a:spcPts val="600"/>
              </a:spcBef>
              <a:spcAft>
                <a:spcPts val="0"/>
              </a:spcAft>
              <a:buClr>
                <a:schemeClr val="accent1"/>
              </a:buClr>
              <a:buSzPct val="70000"/>
              <a:buFont typeface="Wingdings"/>
              <a:buNone/>
              <a:tabLst/>
              <a:defRPr/>
            </a:pPr>
            <a:r>
              <a:rPr kumimoji="0" lang="en-US" sz="1800" b="1" i="0" u="none" strike="noStrike" kern="1200" cap="none" spc="0" normalizeH="0" baseline="0" noProof="0" dirty="0" smtClean="0">
                <a:ln>
                  <a:noFill/>
                </a:ln>
                <a:solidFill>
                  <a:schemeClr val="tx2"/>
                </a:solidFill>
                <a:effectLst/>
                <a:uLnTx/>
                <a:uFillTx/>
                <a:latin typeface="+mn-lt"/>
                <a:ea typeface="+mn-ea"/>
                <a:cs typeface="+mn-cs"/>
              </a:rPr>
              <a:t>Guided by: 	Professor Sylvain </a:t>
            </a:r>
            <a:r>
              <a:rPr kumimoji="0" lang="en-US" sz="1800" b="1" i="0" u="none" strike="noStrike" kern="1200" cap="none" spc="0" normalizeH="0" baseline="0" noProof="0" dirty="0" err="1" smtClean="0">
                <a:ln>
                  <a:noFill/>
                </a:ln>
                <a:solidFill>
                  <a:schemeClr val="tx2"/>
                </a:solidFill>
                <a:effectLst/>
                <a:uLnTx/>
                <a:uFillTx/>
                <a:latin typeface="+mn-lt"/>
                <a:ea typeface="+mn-ea"/>
                <a:cs typeface="+mn-cs"/>
              </a:rPr>
              <a:t>Jaume</a:t>
            </a:r>
            <a:endParaRPr kumimoji="0" lang="en-US" sz="1800" b="1" i="0" u="none" strike="noStrike" kern="1200" cap="none" spc="0" normalizeH="0" baseline="0" noProof="0" dirty="0" smtClean="0">
              <a:ln>
                <a:noFill/>
              </a:ln>
              <a:solidFill>
                <a:schemeClr val="tx2"/>
              </a:solidFill>
              <a:effectLst/>
              <a:uLnTx/>
              <a:uFillTx/>
              <a:latin typeface="+mn-lt"/>
              <a:ea typeface="+mn-ea"/>
              <a:cs typeface="+mn-cs"/>
            </a:endParaRPr>
          </a:p>
          <a:p>
            <a:pPr marL="0" marR="0" lvl="0" indent="0" algn="l" defTabSz="914400" rtl="0" eaLnBrk="1" fontAlgn="auto" latinLnBrk="0" hangingPunct="1">
              <a:lnSpc>
                <a:spcPct val="100000"/>
              </a:lnSpc>
              <a:spcBef>
                <a:spcPts val="600"/>
              </a:spcBef>
              <a:spcAft>
                <a:spcPts val="0"/>
              </a:spcAft>
              <a:buClr>
                <a:schemeClr val="accent1"/>
              </a:buClr>
              <a:buSzPct val="70000"/>
              <a:buFont typeface="Wingdings"/>
              <a:buNone/>
              <a:tabLst/>
              <a:defRPr/>
            </a:pPr>
            <a:r>
              <a:rPr kumimoji="0" lang="en-US" sz="1800" b="1" i="0" u="none" strike="noStrike" kern="1200" cap="none" spc="0" normalizeH="0" baseline="0" noProof="0" dirty="0" smtClean="0">
                <a:ln>
                  <a:noFill/>
                </a:ln>
                <a:solidFill>
                  <a:schemeClr val="tx2"/>
                </a:solidFill>
                <a:effectLst/>
                <a:uLnTx/>
                <a:uFillTx/>
                <a:latin typeface="+mn-lt"/>
                <a:ea typeface="+mn-ea"/>
                <a:cs typeface="+mn-cs"/>
              </a:rPr>
              <a:t>Course:		DS670 –</a:t>
            </a:r>
            <a:r>
              <a:rPr kumimoji="0" lang="en-US" sz="1800" b="1" i="0" u="none" strike="noStrike" kern="1200" cap="none" spc="0" normalizeH="0" noProof="0" dirty="0" smtClean="0">
                <a:ln>
                  <a:noFill/>
                </a:ln>
                <a:solidFill>
                  <a:schemeClr val="tx2"/>
                </a:solidFill>
                <a:effectLst/>
                <a:uLnTx/>
                <a:uFillTx/>
                <a:latin typeface="+mn-lt"/>
                <a:ea typeface="+mn-ea"/>
                <a:cs typeface="+mn-cs"/>
              </a:rPr>
              <a:t> Capstone Big Data &amp; Business 		Analytics</a:t>
            </a:r>
            <a:endParaRPr kumimoji="0" lang="en-US" sz="1800" b="1"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09600" y="304800"/>
            <a:ext cx="7851648" cy="533400"/>
          </a:xfrm>
          <a:prstGeom prst="rect">
            <a:avLst/>
          </a:prstGeom>
        </p:spPr>
        <p:txBody>
          <a:bodyPr/>
          <a:lstStyle/>
          <a:p>
            <a:pPr lvl="0" algn="ctr">
              <a:spcBef>
                <a:spcPct val="0"/>
              </a:spcBef>
            </a:pPr>
            <a:r>
              <a:rPr kumimoji="0" lang="en-US" sz="3000" b="0" i="0" u="none" strike="noStrike" kern="1200" cap="small" spc="0" normalizeH="0" baseline="0" noProof="0" dirty="0" smtClean="0">
                <a:ln>
                  <a:noFill/>
                </a:ln>
                <a:solidFill>
                  <a:schemeClr val="tx2"/>
                </a:solidFill>
                <a:effectLst/>
                <a:uLnTx/>
                <a:uFillTx/>
                <a:latin typeface="+mj-lt"/>
                <a:ea typeface="+mj-ea"/>
                <a:cs typeface="+mj-cs"/>
              </a:rPr>
              <a:t>Examples of MR/LR Models</a:t>
            </a: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sp>
        <p:nvSpPr>
          <p:cNvPr id="4" name="TextBox 3"/>
          <p:cNvSpPr txBox="1"/>
          <p:nvPr/>
        </p:nvSpPr>
        <p:spPr>
          <a:xfrm>
            <a:off x="838200" y="1295400"/>
            <a:ext cx="7543800" cy="3693319"/>
          </a:xfrm>
          <a:prstGeom prst="rect">
            <a:avLst/>
          </a:prstGeom>
          <a:noFill/>
        </p:spPr>
        <p:txBody>
          <a:bodyPr wrap="square" rtlCol="0">
            <a:spAutoFit/>
          </a:bodyPr>
          <a:lstStyle/>
          <a:p>
            <a:pPr>
              <a:buFont typeface="Arial" pitchFamily="34" charset="0"/>
              <a:buChar char="•"/>
            </a:pPr>
            <a:r>
              <a:rPr lang="en-US" b="1" dirty="0" smtClean="0"/>
              <a:t> GFS</a:t>
            </a:r>
            <a:r>
              <a:rPr lang="en-US" dirty="0" smtClean="0"/>
              <a:t>: Forecasts out to 180 hours and 384 hours. </a:t>
            </a:r>
          </a:p>
          <a:p>
            <a:endParaRPr lang="en-US" b="1" dirty="0" smtClean="0"/>
          </a:p>
          <a:p>
            <a:pPr>
              <a:buFont typeface="Arial" pitchFamily="34" charset="0"/>
              <a:buChar char="•"/>
            </a:pPr>
            <a:r>
              <a:rPr lang="en-US" b="1" dirty="0" smtClean="0"/>
              <a:t> ECMWF</a:t>
            </a:r>
            <a:r>
              <a:rPr lang="en-US" dirty="0" smtClean="0"/>
              <a:t>: Euro Centre for MR WX Forecasts! </a:t>
            </a:r>
          </a:p>
          <a:p>
            <a:pPr>
              <a:buFont typeface="Arial" pitchFamily="34" charset="0"/>
              <a:buChar char="•"/>
            </a:pPr>
            <a:endParaRPr lang="en-US" b="1" dirty="0" smtClean="0"/>
          </a:p>
          <a:p>
            <a:pPr>
              <a:buFont typeface="Arial" pitchFamily="34" charset="0"/>
              <a:buChar char="•"/>
            </a:pPr>
            <a:r>
              <a:rPr lang="en-US" b="1" dirty="0" smtClean="0"/>
              <a:t> UKMET</a:t>
            </a:r>
            <a:r>
              <a:rPr lang="en-US" dirty="0" smtClean="0"/>
              <a:t>: UK model that forecasts for the MR. </a:t>
            </a:r>
          </a:p>
          <a:p>
            <a:pPr>
              <a:buFont typeface="Arial" pitchFamily="34" charset="0"/>
              <a:buChar char="•"/>
            </a:pPr>
            <a:endParaRPr lang="en-US" b="1" dirty="0" smtClean="0"/>
          </a:p>
          <a:p>
            <a:pPr>
              <a:buFont typeface="Arial" pitchFamily="34" charset="0"/>
              <a:buChar char="•"/>
            </a:pPr>
            <a:r>
              <a:rPr lang="en-US" b="1" dirty="0" smtClean="0"/>
              <a:t> GGEM</a:t>
            </a:r>
            <a:r>
              <a:rPr lang="en-US" dirty="0" smtClean="0"/>
              <a:t>: Known as the “Canadian” (MR). </a:t>
            </a:r>
          </a:p>
          <a:p>
            <a:pPr>
              <a:buFont typeface="Arial" pitchFamily="34" charset="0"/>
              <a:buChar char="•"/>
            </a:pPr>
            <a:endParaRPr lang="en-US" b="1" dirty="0" smtClean="0"/>
          </a:p>
          <a:p>
            <a:pPr>
              <a:buFont typeface="Arial" pitchFamily="34" charset="0"/>
              <a:buChar char="•"/>
            </a:pPr>
            <a:r>
              <a:rPr lang="en-US" b="1" dirty="0" smtClean="0"/>
              <a:t> NOGAPS</a:t>
            </a:r>
            <a:r>
              <a:rPr lang="en-US" dirty="0" smtClean="0"/>
              <a:t>: Developed by the US Navy (MR). </a:t>
            </a:r>
          </a:p>
          <a:p>
            <a:pPr>
              <a:buFont typeface="Arial" pitchFamily="34" charset="0"/>
              <a:buChar char="•"/>
            </a:pPr>
            <a:endParaRPr lang="en-US" b="1" dirty="0" smtClean="0"/>
          </a:p>
          <a:p>
            <a:pPr>
              <a:buFont typeface="Arial" pitchFamily="34" charset="0"/>
              <a:buChar char="•"/>
            </a:pPr>
            <a:r>
              <a:rPr lang="en-US" b="1" dirty="0" smtClean="0"/>
              <a:t> Ensembles</a:t>
            </a:r>
            <a:r>
              <a:rPr lang="en-US" dirty="0" smtClean="0"/>
              <a:t> from various models to mainly MR. </a:t>
            </a:r>
          </a:p>
          <a:p>
            <a:pPr>
              <a:buFont typeface="Arial" pitchFamily="34" charset="0"/>
              <a:buChar char="•"/>
            </a:pPr>
            <a:endParaRPr lang="en-US" b="1" dirty="0" smtClean="0"/>
          </a:p>
          <a:p>
            <a:pPr>
              <a:buFont typeface="Arial" pitchFamily="34" charset="0"/>
              <a:buChar char="•"/>
            </a:pPr>
            <a:r>
              <a:rPr lang="en-US" b="1" dirty="0" smtClean="0"/>
              <a:t> CFS</a:t>
            </a:r>
            <a:r>
              <a:rPr lang="en-US" dirty="0" smtClean="0"/>
              <a:t>: Climate Forecast System (LR).</a:t>
            </a:r>
            <a:endParaRPr lang="en-US" b="1"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09600" y="304800"/>
            <a:ext cx="7851648" cy="533400"/>
          </a:xfrm>
          <a:prstGeom prst="rect">
            <a:avLst/>
          </a:prstGeom>
        </p:spPr>
        <p:txBody>
          <a:bodyPr/>
          <a:lstStyle/>
          <a:p>
            <a:pPr lvl="0" algn="ctr">
              <a:spcBef>
                <a:spcPct val="0"/>
              </a:spcBef>
            </a:pPr>
            <a:r>
              <a:rPr kumimoji="0" lang="en-US" sz="3000" b="0" i="0" u="none" strike="noStrike" kern="1200" cap="small" spc="0" normalizeH="0" baseline="0" noProof="0" dirty="0" smtClean="0">
                <a:ln>
                  <a:noFill/>
                </a:ln>
                <a:solidFill>
                  <a:schemeClr val="tx2"/>
                </a:solidFill>
                <a:effectLst/>
                <a:uLnTx/>
                <a:uFillTx/>
                <a:latin typeface="+mj-lt"/>
                <a:ea typeface="+mj-ea"/>
                <a:cs typeface="+mj-cs"/>
              </a:rPr>
              <a:t>About Data Used in Article</a:t>
            </a: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sp>
        <p:nvSpPr>
          <p:cNvPr id="4" name="TextBox 3"/>
          <p:cNvSpPr txBox="1"/>
          <p:nvPr/>
        </p:nvSpPr>
        <p:spPr>
          <a:xfrm>
            <a:off x="838200" y="1295400"/>
            <a:ext cx="7543800" cy="4524315"/>
          </a:xfrm>
          <a:prstGeom prst="rect">
            <a:avLst/>
          </a:prstGeom>
          <a:noFill/>
        </p:spPr>
        <p:txBody>
          <a:bodyPr wrap="square" rtlCol="0">
            <a:spAutoFit/>
          </a:bodyPr>
          <a:lstStyle/>
          <a:p>
            <a:pPr>
              <a:buFont typeface="Arial" pitchFamily="34" charset="0"/>
              <a:buChar char="•"/>
            </a:pPr>
            <a:r>
              <a:rPr lang="en-US" b="1" dirty="0" smtClean="0"/>
              <a:t> </a:t>
            </a:r>
            <a:r>
              <a:rPr lang="en-US" dirty="0" smtClean="0"/>
              <a:t>In this research article </a:t>
            </a:r>
            <a:r>
              <a:rPr lang="en-US" b="1" dirty="0" smtClean="0"/>
              <a:t>Air Temperature &amp;</a:t>
            </a:r>
            <a:r>
              <a:rPr lang="en-US" dirty="0" smtClean="0"/>
              <a:t> </a:t>
            </a:r>
            <a:r>
              <a:rPr lang="en-US" b="1" dirty="0" smtClean="0"/>
              <a:t>Sea Level Air Pressure</a:t>
            </a:r>
            <a:r>
              <a:rPr lang="en-US" dirty="0" smtClean="0"/>
              <a:t> bi-monthly data for different countries is taken into consideration.</a:t>
            </a:r>
          </a:p>
          <a:p>
            <a:pPr>
              <a:buFont typeface="Arial" pitchFamily="34" charset="0"/>
              <a:buChar char="•"/>
            </a:pPr>
            <a:endParaRPr lang="en-US" b="1" dirty="0" smtClean="0"/>
          </a:p>
          <a:p>
            <a:pPr>
              <a:buFont typeface="Arial" pitchFamily="34" charset="0"/>
              <a:buChar char="•"/>
            </a:pPr>
            <a:r>
              <a:rPr lang="en-US" b="1" dirty="0" smtClean="0"/>
              <a:t> Data Sources: - </a:t>
            </a:r>
            <a:r>
              <a:rPr lang="en-US" b="1" dirty="0" smtClean="0">
                <a:hlinkClick r:id="rId2" action="ppaction://hlinkfile"/>
              </a:rPr>
              <a:t>www7.ncdc.noaa.gov</a:t>
            </a:r>
            <a:endParaRPr lang="en-US" b="1" dirty="0" smtClean="0"/>
          </a:p>
          <a:p>
            <a:pPr>
              <a:buFont typeface="Arial" pitchFamily="34" charset="0"/>
              <a:buChar char="•"/>
            </a:pPr>
            <a:endParaRPr lang="en-US" b="1" dirty="0" smtClean="0"/>
          </a:p>
          <a:p>
            <a:r>
              <a:rPr lang="en-US" b="1" dirty="0" smtClean="0"/>
              <a:t> </a:t>
            </a:r>
            <a:r>
              <a:rPr lang="en-IN" dirty="0" err="1" smtClean="0"/>
              <a:t>Darwing</a:t>
            </a:r>
            <a:r>
              <a:rPr lang="en-IN" dirty="0" smtClean="0"/>
              <a:t> and Tahiti sea level pressures, southern oscillation </a:t>
            </a:r>
            <a:r>
              <a:rPr lang="fr-FR" dirty="0" smtClean="0"/>
              <a:t>index (SOI), </a:t>
            </a:r>
            <a:r>
              <a:rPr lang="fr-FR" dirty="0" err="1" smtClean="0"/>
              <a:t>equatorial</a:t>
            </a:r>
            <a:r>
              <a:rPr lang="fr-FR" dirty="0" smtClean="0"/>
              <a:t> SOI, </a:t>
            </a:r>
            <a:r>
              <a:rPr lang="fr-FR" dirty="0" err="1" smtClean="0"/>
              <a:t>sea</a:t>
            </a:r>
            <a:r>
              <a:rPr lang="fr-FR" dirty="0" smtClean="0"/>
              <a:t> surface </a:t>
            </a:r>
            <a:r>
              <a:rPr lang="fr-FR" dirty="0" err="1" smtClean="0"/>
              <a:t>temperature</a:t>
            </a:r>
            <a:endParaRPr lang="en-US" b="1" dirty="0" smtClean="0"/>
          </a:p>
          <a:p>
            <a:r>
              <a:rPr lang="en-US" b="1" dirty="0" smtClean="0">
                <a:hlinkClick r:id="rId3"/>
              </a:rPr>
              <a:t>ftp://ftp.cpc.ncep.noaa.gov/wd52dg/data/indices/tahiti.his</a:t>
            </a:r>
            <a:endParaRPr lang="en-US" b="1" dirty="0" smtClean="0"/>
          </a:p>
          <a:p>
            <a:endParaRPr lang="en-US" b="1" dirty="0" smtClean="0"/>
          </a:p>
          <a:p>
            <a:r>
              <a:rPr lang="en-US" dirty="0" smtClean="0"/>
              <a:t>Multivariate </a:t>
            </a:r>
            <a:r>
              <a:rPr lang="en-IN" dirty="0" smtClean="0"/>
              <a:t>ENSO index data took part in the correlation analysis.</a:t>
            </a:r>
            <a:endParaRPr lang="en-US" b="1" dirty="0" smtClean="0"/>
          </a:p>
          <a:p>
            <a:r>
              <a:rPr lang="en-IN" dirty="0" smtClean="0">
                <a:hlinkClick r:id="rId4"/>
              </a:rPr>
              <a:t>www.esrl.noaa.gov/psd/enso/mei/table.html</a:t>
            </a:r>
            <a:endParaRPr lang="en-IN" dirty="0" smtClean="0"/>
          </a:p>
          <a:p>
            <a:endParaRPr lang="en-IN" b="1" dirty="0" smtClean="0"/>
          </a:p>
          <a:p>
            <a:r>
              <a:rPr lang="en-US" dirty="0" err="1" smtClean="0"/>
              <a:t>Aburatsu</a:t>
            </a:r>
            <a:r>
              <a:rPr lang="en-US" dirty="0" smtClean="0"/>
              <a:t>, Japan sea level pressure </a:t>
            </a:r>
            <a:r>
              <a:rPr lang="en-US" dirty="0" smtClean="0">
                <a:hlinkClick r:id="rId5"/>
              </a:rPr>
              <a:t>http://ilikai.soest.hawaii.edu/woce/wocesta.html</a:t>
            </a:r>
            <a:endParaRPr lang="en-US" b="1" dirty="0" smtClean="0"/>
          </a:p>
          <a:p>
            <a:endParaRPr lang="en-US" b="1"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09600" y="304800"/>
            <a:ext cx="7851648" cy="533400"/>
          </a:xfrm>
          <a:prstGeom prst="rect">
            <a:avLst/>
          </a:prstGeom>
        </p:spPr>
        <p:txBody>
          <a:bodyPr/>
          <a:lstStyle/>
          <a:p>
            <a:pPr algn="ctr">
              <a:spcBef>
                <a:spcPct val="0"/>
              </a:spcBef>
            </a:pPr>
            <a:r>
              <a:rPr kumimoji="0" lang="en-US" sz="3000" b="0" i="0" u="none" strike="noStrike" kern="1200" cap="small" spc="0" normalizeH="0" baseline="0" noProof="0" dirty="0" smtClean="0">
                <a:ln>
                  <a:noFill/>
                </a:ln>
                <a:solidFill>
                  <a:schemeClr val="tx2"/>
                </a:solidFill>
                <a:effectLst/>
                <a:uLnTx/>
                <a:uFillTx/>
                <a:latin typeface="+mj-lt"/>
                <a:ea typeface="+mj-ea"/>
                <a:cs typeface="+mj-cs"/>
              </a:rPr>
              <a:t>About Data</a:t>
            </a:r>
            <a:r>
              <a:rPr kumimoji="0" lang="en-US" sz="3000" b="0" i="0" u="none" strike="noStrike" kern="1200" cap="small" spc="0" normalizeH="0" noProof="0" dirty="0" smtClean="0">
                <a:ln>
                  <a:noFill/>
                </a:ln>
                <a:solidFill>
                  <a:schemeClr val="tx2"/>
                </a:solidFill>
                <a:effectLst/>
                <a:uLnTx/>
                <a:uFillTx/>
                <a:latin typeface="+mj-lt"/>
                <a:ea typeface="+mj-ea"/>
                <a:cs typeface="+mj-cs"/>
              </a:rPr>
              <a:t> </a:t>
            </a:r>
            <a:r>
              <a:rPr lang="en-US" sz="3000" cap="small" dirty="0" smtClean="0">
                <a:solidFill>
                  <a:schemeClr val="tx2"/>
                </a:solidFill>
              </a:rPr>
              <a:t>(cont’d)</a:t>
            </a:r>
          </a:p>
          <a:p>
            <a:pPr lvl="0" algn="ctr">
              <a:spcBef>
                <a:spcPct val="0"/>
              </a:spcBef>
            </a:pP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sp>
        <p:nvSpPr>
          <p:cNvPr id="4" name="TextBox 3"/>
          <p:cNvSpPr txBox="1"/>
          <p:nvPr/>
        </p:nvSpPr>
        <p:spPr>
          <a:xfrm>
            <a:off x="838200" y="1295400"/>
            <a:ext cx="7543800" cy="923330"/>
          </a:xfrm>
          <a:prstGeom prst="rect">
            <a:avLst/>
          </a:prstGeom>
          <a:noFill/>
        </p:spPr>
        <p:txBody>
          <a:bodyPr wrap="square" rtlCol="0">
            <a:spAutoFit/>
          </a:bodyPr>
          <a:lstStyle/>
          <a:p>
            <a:pPr>
              <a:buFont typeface="Arial" pitchFamily="34" charset="0"/>
              <a:buChar char="•"/>
            </a:pPr>
            <a:r>
              <a:rPr lang="en-US" b="1" dirty="0" smtClean="0"/>
              <a:t> </a:t>
            </a:r>
            <a:r>
              <a:rPr lang="en-US" b="1" dirty="0" err="1" smtClean="0"/>
              <a:t>Ensol</a:t>
            </a:r>
            <a:r>
              <a:rPr lang="en-US" b="1" dirty="0" smtClean="0"/>
              <a:t> Index Data Set</a:t>
            </a:r>
          </a:p>
          <a:p>
            <a:pPr>
              <a:buFont typeface="Arial" pitchFamily="34" charset="0"/>
              <a:buChar char="•"/>
            </a:pPr>
            <a:endParaRPr lang="en-US" b="1" dirty="0" smtClean="0"/>
          </a:p>
          <a:p>
            <a:endParaRPr lang="en-US" b="1" dirty="0" smtClean="0"/>
          </a:p>
        </p:txBody>
      </p:sp>
      <p:pic>
        <p:nvPicPr>
          <p:cNvPr id="1026" name="Picture 2" descr="D:\Aakash_Documents\MS_Collections\AcceptanceFromSaintPeters\ClassStuff\DS_670_Capstone\FinalProject_WeatherReport\dataset\dataset_competitivearticle\EnsolIndex.png"/>
          <p:cNvPicPr>
            <a:picLocks noChangeAspect="1" noChangeArrowheads="1"/>
          </p:cNvPicPr>
          <p:nvPr/>
        </p:nvPicPr>
        <p:blipFill>
          <a:blip r:embed="rId2" cstate="print"/>
          <a:srcRect/>
          <a:stretch>
            <a:fillRect/>
          </a:stretch>
        </p:blipFill>
        <p:spPr bwMode="auto">
          <a:xfrm>
            <a:off x="304800" y="2019300"/>
            <a:ext cx="8305800" cy="31623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381000" y="5867400"/>
            <a:ext cx="6400800" cy="369332"/>
          </a:xfrm>
          <a:prstGeom prst="rect">
            <a:avLst/>
          </a:prstGeom>
          <a:noFill/>
        </p:spPr>
        <p:txBody>
          <a:bodyPr wrap="square" rtlCol="0">
            <a:spAutoFit/>
          </a:bodyPr>
          <a:lstStyle/>
          <a:p>
            <a:r>
              <a:rPr lang="en-US" b="1" dirty="0" smtClean="0"/>
              <a:t>Image Source: -</a:t>
            </a:r>
            <a:r>
              <a:rPr lang="en-US" dirty="0" smtClean="0"/>
              <a:t> Built in Zeppelin.</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09600" y="304800"/>
            <a:ext cx="7851648" cy="533400"/>
          </a:xfrm>
          <a:prstGeom prst="rect">
            <a:avLst/>
          </a:prstGeom>
        </p:spPr>
        <p:txBody>
          <a:bodyPr/>
          <a:lstStyle/>
          <a:p>
            <a:pPr algn="ctr">
              <a:spcBef>
                <a:spcPct val="0"/>
              </a:spcBef>
            </a:pPr>
            <a:r>
              <a:rPr kumimoji="0" lang="en-US" sz="3000" b="0" i="0" u="none" strike="noStrike" kern="1200" cap="small" spc="0" normalizeH="0" baseline="0" noProof="0" dirty="0" smtClean="0">
                <a:ln>
                  <a:noFill/>
                </a:ln>
                <a:solidFill>
                  <a:schemeClr val="tx2"/>
                </a:solidFill>
                <a:effectLst/>
                <a:uLnTx/>
                <a:uFillTx/>
                <a:latin typeface="+mj-lt"/>
                <a:ea typeface="+mj-ea"/>
                <a:cs typeface="+mj-cs"/>
              </a:rPr>
              <a:t>About Data</a:t>
            </a:r>
            <a:r>
              <a:rPr kumimoji="0" lang="en-US" sz="3000" b="0" i="0" u="none" strike="noStrike" kern="1200" cap="small" spc="0" normalizeH="0" noProof="0" dirty="0" smtClean="0">
                <a:ln>
                  <a:noFill/>
                </a:ln>
                <a:solidFill>
                  <a:schemeClr val="tx2"/>
                </a:solidFill>
                <a:effectLst/>
                <a:uLnTx/>
                <a:uFillTx/>
                <a:latin typeface="+mj-lt"/>
                <a:ea typeface="+mj-ea"/>
                <a:cs typeface="+mj-cs"/>
              </a:rPr>
              <a:t> </a:t>
            </a:r>
            <a:r>
              <a:rPr lang="en-US" sz="3000" cap="small" dirty="0" smtClean="0">
                <a:solidFill>
                  <a:schemeClr val="tx2"/>
                </a:solidFill>
              </a:rPr>
              <a:t>(cont’d)</a:t>
            </a:r>
          </a:p>
          <a:p>
            <a:pPr lvl="0" algn="ctr">
              <a:spcBef>
                <a:spcPct val="0"/>
              </a:spcBef>
            </a:pP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sp>
        <p:nvSpPr>
          <p:cNvPr id="4" name="TextBox 3"/>
          <p:cNvSpPr txBox="1"/>
          <p:nvPr/>
        </p:nvSpPr>
        <p:spPr>
          <a:xfrm>
            <a:off x="838200" y="1295400"/>
            <a:ext cx="7543800" cy="923330"/>
          </a:xfrm>
          <a:prstGeom prst="rect">
            <a:avLst/>
          </a:prstGeom>
          <a:noFill/>
        </p:spPr>
        <p:txBody>
          <a:bodyPr wrap="square" rtlCol="0">
            <a:spAutoFit/>
          </a:bodyPr>
          <a:lstStyle/>
          <a:p>
            <a:pPr>
              <a:buFont typeface="Arial" pitchFamily="34" charset="0"/>
              <a:buChar char="•"/>
            </a:pPr>
            <a:r>
              <a:rPr lang="en-US" b="1" dirty="0" smtClean="0"/>
              <a:t> Air Pressure Data Set</a:t>
            </a:r>
          </a:p>
          <a:p>
            <a:pPr>
              <a:buFont typeface="Arial" pitchFamily="34" charset="0"/>
              <a:buChar char="•"/>
            </a:pPr>
            <a:endParaRPr lang="en-US" b="1" dirty="0" smtClean="0"/>
          </a:p>
          <a:p>
            <a:endParaRPr lang="en-US" b="1" dirty="0" smtClean="0"/>
          </a:p>
        </p:txBody>
      </p:sp>
      <p:pic>
        <p:nvPicPr>
          <p:cNvPr id="2051" name="Picture 3" descr="D:\Aakash_Documents\MS_Collections\AcceptanceFromSaintPeters\ClassStuff\DS_670_Capstone\FinalProject_WeatherReport\dataset\dataset_competitivearticle\tahiti_airpressure.png"/>
          <p:cNvPicPr>
            <a:picLocks noChangeAspect="1" noChangeArrowheads="1"/>
          </p:cNvPicPr>
          <p:nvPr/>
        </p:nvPicPr>
        <p:blipFill>
          <a:blip r:embed="rId2" cstate="print"/>
          <a:srcRect/>
          <a:stretch>
            <a:fillRect/>
          </a:stretch>
        </p:blipFill>
        <p:spPr bwMode="auto">
          <a:xfrm>
            <a:off x="381000" y="1905000"/>
            <a:ext cx="8224838" cy="3352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p:cNvSpPr txBox="1"/>
          <p:nvPr/>
        </p:nvSpPr>
        <p:spPr>
          <a:xfrm>
            <a:off x="381000" y="5867400"/>
            <a:ext cx="6400800" cy="369332"/>
          </a:xfrm>
          <a:prstGeom prst="rect">
            <a:avLst/>
          </a:prstGeom>
          <a:noFill/>
        </p:spPr>
        <p:txBody>
          <a:bodyPr wrap="square" rtlCol="0">
            <a:spAutoFit/>
          </a:bodyPr>
          <a:lstStyle/>
          <a:p>
            <a:r>
              <a:rPr lang="en-US" b="1" dirty="0" smtClean="0"/>
              <a:t>Image Source: -</a:t>
            </a:r>
            <a:r>
              <a:rPr lang="en-US" dirty="0" smtClean="0"/>
              <a:t> Built in Zeppelin.</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304800"/>
            <a:ext cx="7851648" cy="533400"/>
          </a:xfrm>
          <a:prstGeom prst="rect">
            <a:avLst/>
          </a:prstGeom>
        </p:spPr>
        <p:txBody>
          <a:bodyPr/>
          <a:lstStyle/>
          <a:p>
            <a:pPr algn="ctr">
              <a:spcBef>
                <a:spcPct val="0"/>
              </a:spcBef>
            </a:pPr>
            <a:r>
              <a:rPr kumimoji="0" lang="en-US" sz="3000" b="0" i="0" u="none" strike="noStrike" kern="1200" cap="small" spc="0" normalizeH="0" baseline="0" noProof="0" dirty="0" smtClean="0">
                <a:ln>
                  <a:noFill/>
                </a:ln>
                <a:solidFill>
                  <a:schemeClr val="tx2"/>
                </a:solidFill>
                <a:effectLst/>
                <a:uLnTx/>
                <a:uFillTx/>
                <a:latin typeface="+mj-lt"/>
                <a:ea typeface="+mj-ea"/>
                <a:cs typeface="+mj-cs"/>
              </a:rPr>
              <a:t>About Aarhus City Data</a:t>
            </a: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pic>
        <p:nvPicPr>
          <p:cNvPr id="1026" name="Picture 2" descr="D:\Aakash_Documents\MS_Collections\AcceptanceFromSaintPeters\ClassStuff\DS_670_Capstone\FinalProject_WeatherReport\dataset\dataset_competitivearticle\dewVShumi.png"/>
          <p:cNvPicPr>
            <a:picLocks noChangeAspect="1" noChangeArrowheads="1"/>
          </p:cNvPicPr>
          <p:nvPr/>
        </p:nvPicPr>
        <p:blipFill>
          <a:blip r:embed="rId2" cstate="print"/>
          <a:srcRect/>
          <a:stretch>
            <a:fillRect/>
          </a:stretch>
        </p:blipFill>
        <p:spPr bwMode="auto">
          <a:xfrm>
            <a:off x="762000" y="2057400"/>
            <a:ext cx="7391400" cy="3048000"/>
          </a:xfrm>
          <a:prstGeom prst="rect">
            <a:avLst/>
          </a:prstGeom>
          <a:noFill/>
        </p:spPr>
      </p:pic>
      <p:sp>
        <p:nvSpPr>
          <p:cNvPr id="6" name="TextBox 5"/>
          <p:cNvSpPr txBox="1"/>
          <p:nvPr/>
        </p:nvSpPr>
        <p:spPr>
          <a:xfrm>
            <a:off x="381000" y="5867400"/>
            <a:ext cx="6400800" cy="369332"/>
          </a:xfrm>
          <a:prstGeom prst="rect">
            <a:avLst/>
          </a:prstGeom>
          <a:noFill/>
        </p:spPr>
        <p:txBody>
          <a:bodyPr wrap="square" rtlCol="0">
            <a:spAutoFit/>
          </a:bodyPr>
          <a:lstStyle/>
          <a:p>
            <a:r>
              <a:rPr lang="en-US" b="1" dirty="0" smtClean="0"/>
              <a:t>Image Source: -</a:t>
            </a:r>
            <a:r>
              <a:rPr lang="en-US" dirty="0" smtClean="0"/>
              <a:t> Built in Zeppelin.</a:t>
            </a:r>
            <a:endParaRPr lang="en-US" dirty="0"/>
          </a:p>
        </p:txBody>
      </p:sp>
      <p:sp>
        <p:nvSpPr>
          <p:cNvPr id="8" name="TextBox 7"/>
          <p:cNvSpPr txBox="1"/>
          <p:nvPr/>
        </p:nvSpPr>
        <p:spPr>
          <a:xfrm>
            <a:off x="2895600" y="4876800"/>
            <a:ext cx="2667000" cy="369332"/>
          </a:xfrm>
          <a:prstGeom prst="rect">
            <a:avLst/>
          </a:prstGeom>
          <a:noFill/>
        </p:spPr>
        <p:txBody>
          <a:bodyPr wrap="square" rtlCol="0">
            <a:spAutoFit/>
          </a:bodyPr>
          <a:lstStyle/>
          <a:p>
            <a:pPr algn="ctr"/>
            <a:r>
              <a:rPr lang="en-US" b="1" dirty="0" smtClean="0"/>
              <a:t>DEW POINT</a:t>
            </a:r>
            <a:endParaRPr lang="en-US" b="1" dirty="0"/>
          </a:p>
        </p:txBody>
      </p:sp>
      <p:sp>
        <p:nvSpPr>
          <p:cNvPr id="9" name="TextBox 8"/>
          <p:cNvSpPr txBox="1"/>
          <p:nvPr/>
        </p:nvSpPr>
        <p:spPr>
          <a:xfrm rot="16200000">
            <a:off x="-158233" y="3053834"/>
            <a:ext cx="1600200" cy="369332"/>
          </a:xfrm>
          <a:prstGeom prst="rect">
            <a:avLst/>
          </a:prstGeom>
          <a:noFill/>
        </p:spPr>
        <p:txBody>
          <a:bodyPr wrap="square" rtlCol="0">
            <a:spAutoFit/>
          </a:bodyPr>
          <a:lstStyle/>
          <a:p>
            <a:pPr algn="ctr"/>
            <a:r>
              <a:rPr lang="en-US" b="1" dirty="0" smtClean="0"/>
              <a:t>HUMIDITY</a:t>
            </a:r>
            <a:endParaRPr lang="en-US" b="1" dirty="0"/>
          </a:p>
        </p:txBody>
      </p:sp>
      <p:sp>
        <p:nvSpPr>
          <p:cNvPr id="10" name="TextBox 9"/>
          <p:cNvSpPr txBox="1"/>
          <p:nvPr/>
        </p:nvSpPr>
        <p:spPr>
          <a:xfrm>
            <a:off x="381000" y="1066800"/>
            <a:ext cx="2760692" cy="369332"/>
          </a:xfrm>
          <a:prstGeom prst="rect">
            <a:avLst/>
          </a:prstGeom>
          <a:noFill/>
        </p:spPr>
        <p:txBody>
          <a:bodyPr wrap="none" rtlCol="0">
            <a:spAutoFit/>
          </a:bodyPr>
          <a:lstStyle/>
          <a:p>
            <a:r>
              <a:rPr lang="en-US" dirty="0" smtClean="0"/>
              <a:t>Humidity </a:t>
            </a:r>
            <a:r>
              <a:rPr lang="en-US" b="1" dirty="0" smtClean="0"/>
              <a:t>VS</a:t>
            </a:r>
            <a:r>
              <a:rPr lang="en-US" dirty="0" smtClean="0"/>
              <a:t> Dew point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000" y="5867400"/>
            <a:ext cx="6400800" cy="369332"/>
          </a:xfrm>
          <a:prstGeom prst="rect">
            <a:avLst/>
          </a:prstGeom>
          <a:noFill/>
        </p:spPr>
        <p:txBody>
          <a:bodyPr wrap="square" rtlCol="0">
            <a:spAutoFit/>
          </a:bodyPr>
          <a:lstStyle/>
          <a:p>
            <a:r>
              <a:rPr lang="en-US" b="1" dirty="0" smtClean="0"/>
              <a:t>Image Source: -</a:t>
            </a:r>
            <a:r>
              <a:rPr lang="en-US" dirty="0" smtClean="0"/>
              <a:t> Built in Zeppelin.</a:t>
            </a:r>
            <a:endParaRPr lang="en-US" dirty="0"/>
          </a:p>
        </p:txBody>
      </p:sp>
      <p:sp>
        <p:nvSpPr>
          <p:cNvPr id="8" name="TextBox 7"/>
          <p:cNvSpPr txBox="1"/>
          <p:nvPr/>
        </p:nvSpPr>
        <p:spPr>
          <a:xfrm>
            <a:off x="3200400" y="4876800"/>
            <a:ext cx="2667000" cy="369332"/>
          </a:xfrm>
          <a:prstGeom prst="rect">
            <a:avLst/>
          </a:prstGeom>
          <a:noFill/>
        </p:spPr>
        <p:txBody>
          <a:bodyPr wrap="square" rtlCol="0">
            <a:spAutoFit/>
          </a:bodyPr>
          <a:lstStyle/>
          <a:p>
            <a:pPr algn="ctr"/>
            <a:r>
              <a:rPr lang="en-US" b="1" dirty="0" smtClean="0"/>
              <a:t>AIR PRESSURE</a:t>
            </a:r>
            <a:endParaRPr lang="en-US" b="1" dirty="0"/>
          </a:p>
        </p:txBody>
      </p:sp>
      <p:sp>
        <p:nvSpPr>
          <p:cNvPr id="9" name="TextBox 8"/>
          <p:cNvSpPr txBox="1"/>
          <p:nvPr/>
        </p:nvSpPr>
        <p:spPr>
          <a:xfrm rot="16200000">
            <a:off x="-463032" y="3053832"/>
            <a:ext cx="2209800" cy="369332"/>
          </a:xfrm>
          <a:prstGeom prst="rect">
            <a:avLst/>
          </a:prstGeom>
          <a:noFill/>
        </p:spPr>
        <p:txBody>
          <a:bodyPr wrap="square" rtlCol="0">
            <a:spAutoFit/>
          </a:bodyPr>
          <a:lstStyle/>
          <a:p>
            <a:pPr algn="ctr"/>
            <a:r>
              <a:rPr lang="en-US" b="1" dirty="0" smtClean="0"/>
              <a:t>TEMPERATURE</a:t>
            </a:r>
            <a:endParaRPr lang="en-US" b="1" dirty="0"/>
          </a:p>
        </p:txBody>
      </p:sp>
      <p:sp>
        <p:nvSpPr>
          <p:cNvPr id="10" name="TextBox 9"/>
          <p:cNvSpPr txBox="1"/>
          <p:nvPr/>
        </p:nvSpPr>
        <p:spPr>
          <a:xfrm>
            <a:off x="381000" y="1066800"/>
            <a:ext cx="3395481" cy="369332"/>
          </a:xfrm>
          <a:prstGeom prst="rect">
            <a:avLst/>
          </a:prstGeom>
          <a:noFill/>
        </p:spPr>
        <p:txBody>
          <a:bodyPr wrap="none" rtlCol="0">
            <a:spAutoFit/>
          </a:bodyPr>
          <a:lstStyle/>
          <a:p>
            <a:r>
              <a:rPr lang="en-US" dirty="0" smtClean="0"/>
              <a:t>Temperature </a:t>
            </a:r>
            <a:r>
              <a:rPr lang="en-US" b="1" dirty="0" smtClean="0"/>
              <a:t>VS</a:t>
            </a:r>
            <a:r>
              <a:rPr lang="en-US" dirty="0" smtClean="0"/>
              <a:t> Air Pressure</a:t>
            </a:r>
            <a:endParaRPr lang="en-US" dirty="0"/>
          </a:p>
        </p:txBody>
      </p:sp>
      <p:pic>
        <p:nvPicPr>
          <p:cNvPr id="2050" name="Picture 2" descr="D:\Aakash_Documents\MS_Collections\AcceptanceFromSaintPeters\ClassStuff\DS_670_Capstone\FinalProject_WeatherReport\dataset\dataset_competitivearticle\temperatureVSpressure.png"/>
          <p:cNvPicPr>
            <a:picLocks noChangeAspect="1" noChangeArrowheads="1"/>
          </p:cNvPicPr>
          <p:nvPr/>
        </p:nvPicPr>
        <p:blipFill>
          <a:blip r:embed="rId2" cstate="print"/>
          <a:srcRect/>
          <a:stretch>
            <a:fillRect/>
          </a:stretch>
        </p:blipFill>
        <p:spPr bwMode="auto">
          <a:xfrm>
            <a:off x="914400" y="1976438"/>
            <a:ext cx="7696200" cy="2905125"/>
          </a:xfrm>
          <a:prstGeom prst="rect">
            <a:avLst/>
          </a:prstGeom>
          <a:noFill/>
        </p:spPr>
      </p:pic>
      <p:sp>
        <p:nvSpPr>
          <p:cNvPr id="11" name="Title 1"/>
          <p:cNvSpPr txBox="1">
            <a:spLocks/>
          </p:cNvSpPr>
          <p:nvPr/>
        </p:nvSpPr>
        <p:spPr>
          <a:xfrm>
            <a:off x="609600" y="304800"/>
            <a:ext cx="7851648" cy="533400"/>
          </a:xfrm>
          <a:prstGeom prst="rect">
            <a:avLst/>
          </a:prstGeom>
        </p:spPr>
        <p:txBody>
          <a:bodyPr/>
          <a:lstStyle/>
          <a:p>
            <a:pPr algn="ctr">
              <a:spcBef>
                <a:spcPct val="0"/>
              </a:spcBef>
            </a:pPr>
            <a:r>
              <a:rPr kumimoji="0" lang="en-US" sz="3000" b="0" i="0" u="none" strike="noStrike" kern="1200" cap="small" spc="0" normalizeH="0" baseline="0" noProof="0" dirty="0" smtClean="0">
                <a:ln>
                  <a:noFill/>
                </a:ln>
                <a:solidFill>
                  <a:schemeClr val="tx2"/>
                </a:solidFill>
                <a:effectLst/>
                <a:uLnTx/>
                <a:uFillTx/>
                <a:latin typeface="+mj-lt"/>
                <a:ea typeface="+mj-ea"/>
                <a:cs typeface="+mj-cs"/>
              </a:rPr>
              <a:t>About Aarhus City Data</a:t>
            </a: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09600" y="304800"/>
            <a:ext cx="7851648" cy="533400"/>
          </a:xfrm>
          <a:prstGeom prst="rect">
            <a:avLst/>
          </a:prstGeom>
        </p:spPr>
        <p:txBody>
          <a:bodyPr/>
          <a:lstStyle/>
          <a:p>
            <a:pPr algn="ctr">
              <a:spcBef>
                <a:spcPct val="0"/>
              </a:spcBef>
            </a:pPr>
            <a:r>
              <a:rPr kumimoji="0" lang="en-US" sz="3000" b="0" i="0" u="none" strike="noStrike" kern="1200" cap="small" spc="0" normalizeH="0" baseline="0" noProof="0" dirty="0" smtClean="0">
                <a:ln>
                  <a:noFill/>
                </a:ln>
                <a:solidFill>
                  <a:schemeClr val="tx2"/>
                </a:solidFill>
                <a:effectLst/>
                <a:uLnTx/>
                <a:uFillTx/>
                <a:latin typeface="+mj-lt"/>
                <a:ea typeface="+mj-ea"/>
                <a:cs typeface="+mj-cs"/>
              </a:rPr>
              <a:t>About Forecasting Model </a:t>
            </a:r>
            <a:endParaRPr lang="en-US" sz="3000" cap="small" dirty="0" smtClean="0">
              <a:solidFill>
                <a:schemeClr val="tx2"/>
              </a:solidFill>
            </a:endParaRPr>
          </a:p>
          <a:p>
            <a:pPr lvl="0" algn="ctr">
              <a:spcBef>
                <a:spcPct val="0"/>
              </a:spcBef>
            </a:pP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sp>
        <p:nvSpPr>
          <p:cNvPr id="4" name="TextBox 3"/>
          <p:cNvSpPr txBox="1"/>
          <p:nvPr/>
        </p:nvSpPr>
        <p:spPr>
          <a:xfrm>
            <a:off x="762000" y="1190685"/>
            <a:ext cx="7543800" cy="4524315"/>
          </a:xfrm>
          <a:prstGeom prst="rect">
            <a:avLst/>
          </a:prstGeom>
          <a:noFill/>
        </p:spPr>
        <p:txBody>
          <a:bodyPr wrap="square" rtlCol="0">
            <a:spAutoFit/>
          </a:bodyPr>
          <a:lstStyle/>
          <a:p>
            <a:pPr>
              <a:buFont typeface="Arial" pitchFamily="34" charset="0"/>
              <a:buChar char="•"/>
            </a:pPr>
            <a:r>
              <a:rPr lang="en-US" b="1" dirty="0" smtClean="0"/>
              <a:t> </a:t>
            </a:r>
            <a:r>
              <a:rPr lang="en-IN" dirty="0" smtClean="0"/>
              <a:t>Proposed average daily air temperature’s long-range forecasting model has next linear structure.</a:t>
            </a:r>
            <a:r>
              <a:rPr lang="en-US" b="1" dirty="0" smtClean="0"/>
              <a:t> </a:t>
            </a:r>
          </a:p>
          <a:p>
            <a:pPr>
              <a:buFont typeface="Arial" pitchFamily="34" charset="0"/>
              <a:buChar char="•"/>
            </a:pPr>
            <a:endParaRPr lang="en-US" b="1" dirty="0" smtClean="0"/>
          </a:p>
          <a:p>
            <a:pPr>
              <a:buFont typeface="Arial" pitchFamily="34" charset="0"/>
              <a:buChar char="•"/>
            </a:pPr>
            <a:r>
              <a:rPr lang="en-US" b="1" dirty="0" smtClean="0"/>
              <a:t> </a:t>
            </a:r>
            <a:r>
              <a:rPr lang="en-US" dirty="0" smtClean="0"/>
              <a:t>More specifically the model used is </a:t>
            </a:r>
            <a:r>
              <a:rPr lang="en-US" b="1" dirty="0" smtClean="0"/>
              <a:t>Linear Regression.</a:t>
            </a:r>
          </a:p>
          <a:p>
            <a:pPr>
              <a:buFont typeface="Arial" pitchFamily="34" charset="0"/>
              <a:buChar char="•"/>
            </a:pPr>
            <a:endParaRPr lang="en-US" b="1" dirty="0" smtClean="0"/>
          </a:p>
          <a:p>
            <a:pPr>
              <a:buFont typeface="Arial" pitchFamily="34" charset="0"/>
              <a:buChar char="•"/>
            </a:pPr>
            <a:r>
              <a:rPr lang="en-US" b="1" dirty="0" smtClean="0"/>
              <a:t> </a:t>
            </a:r>
            <a:r>
              <a:rPr lang="en-US" dirty="0" smtClean="0"/>
              <a:t>In terms of weather forecasting linear regression model is a kind of NWP (Numerical Weather Prediction) process.</a:t>
            </a:r>
          </a:p>
          <a:p>
            <a:pPr>
              <a:buFont typeface="Arial" pitchFamily="34" charset="0"/>
              <a:buChar char="•"/>
            </a:pPr>
            <a:endParaRPr lang="en-US" dirty="0" smtClean="0"/>
          </a:p>
          <a:p>
            <a:pPr>
              <a:buFont typeface="Arial" pitchFamily="34" charset="0"/>
              <a:buChar char="•"/>
            </a:pPr>
            <a:r>
              <a:rPr lang="en-US" dirty="0" smtClean="0"/>
              <a:t> Numerical Weather Prediction was first proposed by </a:t>
            </a:r>
            <a:r>
              <a:rPr lang="en-US" b="1" dirty="0" smtClean="0"/>
              <a:t>Lewis Fry Richardson </a:t>
            </a:r>
            <a:r>
              <a:rPr lang="en-US" dirty="0" smtClean="0"/>
              <a:t> in </a:t>
            </a:r>
            <a:r>
              <a:rPr lang="en-US" b="1" dirty="0" smtClean="0"/>
              <a:t>1920.</a:t>
            </a:r>
          </a:p>
          <a:p>
            <a:pPr>
              <a:buFont typeface="Arial" pitchFamily="34" charset="0"/>
              <a:buChar char="•"/>
            </a:pPr>
            <a:endParaRPr lang="en-US" b="1" dirty="0" smtClean="0"/>
          </a:p>
          <a:p>
            <a:pPr>
              <a:buFont typeface="Arial" pitchFamily="34" charset="0"/>
              <a:buChar char="•"/>
            </a:pPr>
            <a:r>
              <a:rPr lang="en-US" dirty="0" smtClean="0"/>
              <a:t> Richardson knew that the amount of data that would need to be processed would be enormous, to create forecasts with accuracy and practical value.</a:t>
            </a:r>
          </a:p>
          <a:p>
            <a:endParaRPr lang="en-US" dirty="0" smtClean="0"/>
          </a:p>
          <a:p>
            <a:pPr>
              <a:buFont typeface="Arial" pitchFamily="34" charset="0"/>
              <a:buChar char="•"/>
            </a:pPr>
            <a:r>
              <a:rPr lang="en-US" dirty="0" smtClean="0"/>
              <a:t> Today, computers are used to handle all of the information needed. </a:t>
            </a:r>
            <a:endParaRPr lang="en-US" b="1"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09600" y="304800"/>
            <a:ext cx="7851648" cy="533400"/>
          </a:xfrm>
          <a:prstGeom prst="rect">
            <a:avLst/>
          </a:prstGeom>
        </p:spPr>
        <p:txBody>
          <a:bodyPr/>
          <a:lstStyle/>
          <a:p>
            <a:pPr algn="ctr">
              <a:spcBef>
                <a:spcPct val="0"/>
              </a:spcBef>
            </a:pPr>
            <a:r>
              <a:rPr kumimoji="0" lang="en-US" sz="3000" b="0" i="0" u="none" strike="noStrike" kern="1200" cap="small" spc="0" normalizeH="0" baseline="0" noProof="0" dirty="0" err="1" smtClean="0">
                <a:ln>
                  <a:noFill/>
                </a:ln>
                <a:solidFill>
                  <a:schemeClr val="tx2"/>
                </a:solidFill>
                <a:effectLst/>
                <a:uLnTx/>
                <a:uFillTx/>
                <a:latin typeface="+mj-lt"/>
                <a:ea typeface="+mj-ea"/>
                <a:cs typeface="+mj-cs"/>
              </a:rPr>
              <a:t>Nwp</a:t>
            </a:r>
            <a:r>
              <a:rPr kumimoji="0" lang="en-US" sz="3000" b="0" i="0" u="none" strike="noStrike" kern="1200" cap="small" spc="0" normalizeH="0" baseline="0" noProof="0" dirty="0" smtClean="0">
                <a:ln>
                  <a:noFill/>
                </a:ln>
                <a:solidFill>
                  <a:schemeClr val="tx2"/>
                </a:solidFill>
                <a:effectLst/>
                <a:uLnTx/>
                <a:uFillTx/>
                <a:latin typeface="+mj-lt"/>
                <a:ea typeface="+mj-ea"/>
                <a:cs typeface="+mj-cs"/>
              </a:rPr>
              <a:t> Process</a:t>
            </a:r>
            <a:endParaRPr lang="en-US" sz="3000" cap="small" dirty="0" smtClean="0">
              <a:solidFill>
                <a:schemeClr val="tx2"/>
              </a:solidFill>
            </a:endParaRPr>
          </a:p>
          <a:p>
            <a:pPr lvl="0" algn="ctr">
              <a:spcBef>
                <a:spcPct val="0"/>
              </a:spcBef>
            </a:pP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sp>
        <p:nvSpPr>
          <p:cNvPr id="5" name="Text Box 3"/>
          <p:cNvSpPr txBox="1">
            <a:spLocks noChangeArrowheads="1"/>
          </p:cNvSpPr>
          <p:nvPr/>
        </p:nvSpPr>
        <p:spPr bwMode="auto">
          <a:xfrm>
            <a:off x="381000" y="838200"/>
            <a:ext cx="1896673" cy="646331"/>
          </a:xfrm>
          <a:prstGeom prst="rect">
            <a:avLst/>
          </a:prstGeom>
          <a:noFill/>
          <a:ln w="9525">
            <a:noFill/>
            <a:miter lim="800000"/>
            <a:headEnd/>
            <a:tailEnd/>
          </a:ln>
          <a:effectLst/>
        </p:spPr>
        <p:txBody>
          <a:bodyPr wrap="none">
            <a:spAutoFit/>
          </a:bodyPr>
          <a:lstStyle/>
          <a:p>
            <a:r>
              <a:rPr lang="en-US" b="1" dirty="0"/>
              <a:t>Gather</a:t>
            </a:r>
          </a:p>
          <a:p>
            <a:r>
              <a:rPr lang="en-US" b="1" dirty="0" smtClean="0"/>
              <a:t>Relevant Data</a:t>
            </a:r>
            <a:endParaRPr lang="en-US" b="1" dirty="0"/>
          </a:p>
        </p:txBody>
      </p:sp>
      <p:sp>
        <p:nvSpPr>
          <p:cNvPr id="6" name="Line 8"/>
          <p:cNvSpPr>
            <a:spLocks noChangeShapeType="1"/>
          </p:cNvSpPr>
          <p:nvPr/>
        </p:nvSpPr>
        <p:spPr bwMode="auto">
          <a:xfrm>
            <a:off x="1676400" y="1752600"/>
            <a:ext cx="304800" cy="152400"/>
          </a:xfrm>
          <a:prstGeom prst="line">
            <a:avLst/>
          </a:prstGeom>
          <a:noFill/>
          <a:ln w="38100">
            <a:solidFill>
              <a:schemeClr val="tx1"/>
            </a:solidFill>
            <a:round/>
            <a:headEnd/>
            <a:tailEnd type="triangle" w="med" len="med"/>
          </a:ln>
          <a:effectLst/>
        </p:spPr>
        <p:txBody>
          <a:bodyPr/>
          <a:lstStyle/>
          <a:p>
            <a:endParaRPr lang="en-US"/>
          </a:p>
        </p:txBody>
      </p:sp>
      <p:sp>
        <p:nvSpPr>
          <p:cNvPr id="7" name="Text Box 4"/>
          <p:cNvSpPr txBox="1">
            <a:spLocks noChangeArrowheads="1"/>
          </p:cNvSpPr>
          <p:nvPr/>
        </p:nvSpPr>
        <p:spPr bwMode="auto">
          <a:xfrm>
            <a:off x="2057400" y="1828800"/>
            <a:ext cx="1688283" cy="646331"/>
          </a:xfrm>
          <a:prstGeom prst="rect">
            <a:avLst/>
          </a:prstGeom>
          <a:noFill/>
          <a:ln w="9525">
            <a:noFill/>
            <a:miter lim="800000"/>
            <a:headEnd/>
            <a:tailEnd/>
          </a:ln>
          <a:effectLst/>
        </p:spPr>
        <p:txBody>
          <a:bodyPr wrap="none">
            <a:spAutoFit/>
          </a:bodyPr>
          <a:lstStyle/>
          <a:p>
            <a:r>
              <a:rPr lang="en-US" b="1" dirty="0"/>
              <a:t>Data </a:t>
            </a:r>
          </a:p>
          <a:p>
            <a:r>
              <a:rPr lang="en-US" b="1" dirty="0"/>
              <a:t>Assimilation</a:t>
            </a:r>
          </a:p>
        </p:txBody>
      </p:sp>
      <p:sp>
        <p:nvSpPr>
          <p:cNvPr id="8" name="Line 9"/>
          <p:cNvSpPr>
            <a:spLocks noChangeShapeType="1"/>
          </p:cNvSpPr>
          <p:nvPr/>
        </p:nvSpPr>
        <p:spPr bwMode="auto">
          <a:xfrm>
            <a:off x="3276600" y="2819400"/>
            <a:ext cx="304800" cy="152400"/>
          </a:xfrm>
          <a:prstGeom prst="line">
            <a:avLst/>
          </a:prstGeom>
          <a:noFill/>
          <a:ln w="38100">
            <a:solidFill>
              <a:schemeClr val="tx1"/>
            </a:solidFill>
            <a:round/>
            <a:headEnd/>
            <a:tailEnd type="triangle" w="med" len="med"/>
          </a:ln>
          <a:effectLst/>
        </p:spPr>
        <p:txBody>
          <a:bodyPr/>
          <a:lstStyle/>
          <a:p>
            <a:endParaRPr lang="en-US"/>
          </a:p>
        </p:txBody>
      </p:sp>
      <p:sp>
        <p:nvSpPr>
          <p:cNvPr id="9" name="Text Box 5"/>
          <p:cNvSpPr txBox="1">
            <a:spLocks noChangeArrowheads="1"/>
          </p:cNvSpPr>
          <p:nvPr/>
        </p:nvSpPr>
        <p:spPr bwMode="auto">
          <a:xfrm>
            <a:off x="3657600" y="2895600"/>
            <a:ext cx="3943708" cy="1200329"/>
          </a:xfrm>
          <a:prstGeom prst="rect">
            <a:avLst/>
          </a:prstGeom>
          <a:noFill/>
          <a:ln w="9525">
            <a:noFill/>
            <a:miter lim="800000"/>
            <a:headEnd/>
            <a:tailEnd/>
          </a:ln>
          <a:effectLst/>
        </p:spPr>
        <p:txBody>
          <a:bodyPr wrap="none">
            <a:spAutoFit/>
          </a:bodyPr>
          <a:lstStyle/>
          <a:p>
            <a:r>
              <a:rPr lang="en-US" b="1" dirty="0"/>
              <a:t>Numerical</a:t>
            </a:r>
          </a:p>
          <a:p>
            <a:r>
              <a:rPr lang="en-US" b="1" dirty="0"/>
              <a:t>Weather </a:t>
            </a:r>
          </a:p>
          <a:p>
            <a:r>
              <a:rPr lang="en-US" b="1" dirty="0" smtClean="0"/>
              <a:t>Predictions</a:t>
            </a:r>
          </a:p>
          <a:p>
            <a:r>
              <a:rPr lang="en-US" b="1" dirty="0" smtClean="0"/>
              <a:t>(Linear Regression in our case)</a:t>
            </a:r>
            <a:endParaRPr lang="en-US" b="1" dirty="0"/>
          </a:p>
        </p:txBody>
      </p:sp>
      <p:sp>
        <p:nvSpPr>
          <p:cNvPr id="10" name="Text Box 6"/>
          <p:cNvSpPr txBox="1">
            <a:spLocks noChangeArrowheads="1"/>
          </p:cNvSpPr>
          <p:nvPr/>
        </p:nvSpPr>
        <p:spPr bwMode="auto">
          <a:xfrm>
            <a:off x="5181600" y="4267200"/>
            <a:ext cx="2005677" cy="646331"/>
          </a:xfrm>
          <a:prstGeom prst="rect">
            <a:avLst/>
          </a:prstGeom>
          <a:noFill/>
          <a:ln w="9525">
            <a:noFill/>
            <a:miter lim="800000"/>
            <a:headEnd/>
            <a:tailEnd/>
          </a:ln>
          <a:effectLst/>
        </p:spPr>
        <p:txBody>
          <a:bodyPr wrap="none">
            <a:spAutoFit/>
          </a:bodyPr>
          <a:lstStyle/>
          <a:p>
            <a:r>
              <a:rPr lang="en-US" b="1" dirty="0"/>
              <a:t>Forecast</a:t>
            </a:r>
          </a:p>
          <a:p>
            <a:r>
              <a:rPr lang="en-US" b="1" dirty="0" err="1"/>
              <a:t>Postprocessing</a:t>
            </a:r>
            <a:endParaRPr lang="en-US" b="1" dirty="0"/>
          </a:p>
        </p:txBody>
      </p:sp>
      <p:sp>
        <p:nvSpPr>
          <p:cNvPr id="11" name="Line 10"/>
          <p:cNvSpPr>
            <a:spLocks noChangeShapeType="1"/>
          </p:cNvSpPr>
          <p:nvPr/>
        </p:nvSpPr>
        <p:spPr bwMode="auto">
          <a:xfrm>
            <a:off x="4800600" y="4114800"/>
            <a:ext cx="304800" cy="152400"/>
          </a:xfrm>
          <a:prstGeom prst="line">
            <a:avLst/>
          </a:prstGeom>
          <a:noFill/>
          <a:ln w="38100">
            <a:solidFill>
              <a:schemeClr val="tx1"/>
            </a:solidFill>
            <a:round/>
            <a:headEnd/>
            <a:tailEnd type="triangle" w="med" len="med"/>
          </a:ln>
          <a:effectLst/>
        </p:spPr>
        <p:txBody>
          <a:bodyPr/>
          <a:lstStyle/>
          <a:p>
            <a:endParaRPr lang="en-US"/>
          </a:p>
        </p:txBody>
      </p:sp>
      <p:sp>
        <p:nvSpPr>
          <p:cNvPr id="12" name="Line 11"/>
          <p:cNvSpPr>
            <a:spLocks noChangeShapeType="1"/>
          </p:cNvSpPr>
          <p:nvPr/>
        </p:nvSpPr>
        <p:spPr bwMode="auto">
          <a:xfrm>
            <a:off x="6248400" y="5029200"/>
            <a:ext cx="304800" cy="152400"/>
          </a:xfrm>
          <a:prstGeom prst="line">
            <a:avLst/>
          </a:prstGeom>
          <a:noFill/>
          <a:ln w="38100">
            <a:solidFill>
              <a:schemeClr val="tx1"/>
            </a:solidFill>
            <a:round/>
            <a:headEnd/>
            <a:tailEnd type="triangle" w="med" len="med"/>
          </a:ln>
          <a:effectLst/>
        </p:spPr>
        <p:txBody>
          <a:bodyPr/>
          <a:lstStyle/>
          <a:p>
            <a:endParaRPr lang="en-US"/>
          </a:p>
        </p:txBody>
      </p:sp>
      <p:sp>
        <p:nvSpPr>
          <p:cNvPr id="13" name="Text Box 7"/>
          <p:cNvSpPr txBox="1">
            <a:spLocks noChangeArrowheads="1"/>
          </p:cNvSpPr>
          <p:nvPr/>
        </p:nvSpPr>
        <p:spPr bwMode="auto">
          <a:xfrm>
            <a:off x="6629400" y="5181600"/>
            <a:ext cx="2021707" cy="646331"/>
          </a:xfrm>
          <a:prstGeom prst="rect">
            <a:avLst/>
          </a:prstGeom>
          <a:noFill/>
          <a:ln w="9525">
            <a:noFill/>
            <a:miter lim="800000"/>
            <a:headEnd/>
            <a:tailEnd/>
          </a:ln>
          <a:effectLst/>
        </p:spPr>
        <p:txBody>
          <a:bodyPr wrap="none">
            <a:spAutoFit/>
          </a:bodyPr>
          <a:lstStyle/>
          <a:p>
            <a:r>
              <a:rPr lang="en-US" b="1" dirty="0"/>
              <a:t>Issue forecasts,</a:t>
            </a:r>
          </a:p>
          <a:p>
            <a:r>
              <a:rPr lang="en-US" b="1" dirty="0"/>
              <a:t>Evaluate</a:t>
            </a:r>
          </a:p>
        </p:txBody>
      </p:sp>
      <p:sp>
        <p:nvSpPr>
          <p:cNvPr id="14" name="TextBox 13"/>
          <p:cNvSpPr txBox="1"/>
          <p:nvPr/>
        </p:nvSpPr>
        <p:spPr>
          <a:xfrm>
            <a:off x="381000" y="5867400"/>
            <a:ext cx="6400800" cy="369332"/>
          </a:xfrm>
          <a:prstGeom prst="rect">
            <a:avLst/>
          </a:prstGeom>
          <a:noFill/>
        </p:spPr>
        <p:txBody>
          <a:bodyPr wrap="square" rtlCol="0">
            <a:spAutoFit/>
          </a:bodyPr>
          <a:lstStyle/>
          <a:p>
            <a:r>
              <a:rPr lang="en-US" b="1" dirty="0" smtClean="0"/>
              <a:t>Image Source: -</a:t>
            </a:r>
            <a:r>
              <a:rPr lang="en-US" dirty="0" smtClean="0"/>
              <a:t> </a:t>
            </a:r>
            <a:r>
              <a:rPr lang="en-US" dirty="0" smtClean="0"/>
              <a:t>Used PowerPoint Drawing Tools.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09600" y="304800"/>
            <a:ext cx="7851648" cy="533400"/>
          </a:xfrm>
          <a:prstGeom prst="rect">
            <a:avLst/>
          </a:prstGeom>
        </p:spPr>
        <p:txBody>
          <a:bodyPr/>
          <a:lstStyle/>
          <a:p>
            <a:pPr algn="ctr">
              <a:spcBef>
                <a:spcPct val="0"/>
              </a:spcBef>
            </a:pPr>
            <a:r>
              <a:rPr lang="en-US" sz="3000" cap="small" dirty="0" smtClean="0">
                <a:solidFill>
                  <a:schemeClr val="tx2"/>
                </a:solidFill>
                <a:latin typeface="+mj-lt"/>
                <a:ea typeface="+mj-ea"/>
                <a:cs typeface="+mj-cs"/>
              </a:rPr>
              <a:t>Equation of </a:t>
            </a:r>
            <a:r>
              <a:rPr kumimoji="0" lang="en-US" sz="3000" b="0" i="0" u="none" strike="noStrike" kern="1200" cap="small" spc="0" normalizeH="0" baseline="0" noProof="0" dirty="0" smtClean="0">
                <a:ln>
                  <a:noFill/>
                </a:ln>
                <a:solidFill>
                  <a:schemeClr val="tx2"/>
                </a:solidFill>
                <a:effectLst/>
                <a:uLnTx/>
                <a:uFillTx/>
                <a:latin typeface="+mj-lt"/>
                <a:ea typeface="+mj-ea"/>
                <a:cs typeface="+mj-cs"/>
              </a:rPr>
              <a:t>Linear Regression Model </a:t>
            </a:r>
            <a:endParaRPr lang="en-US" sz="3000" cap="small" dirty="0" smtClean="0">
              <a:solidFill>
                <a:schemeClr val="tx2"/>
              </a:solidFill>
            </a:endParaRPr>
          </a:p>
          <a:p>
            <a:pPr lvl="0" algn="ctr">
              <a:spcBef>
                <a:spcPct val="0"/>
              </a:spcBef>
            </a:pP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pic>
        <p:nvPicPr>
          <p:cNvPr id="3074" name="Picture 2" descr="D:\Aakash_Documents\MS_Collections\AcceptanceFromSaintPeters\ClassStuff\DS_670_Capstone\FinalProject_WeatherReport\dataset\dataset_competitivearticle\equation_LRmodel.png"/>
          <p:cNvPicPr>
            <a:picLocks noChangeAspect="1" noChangeArrowheads="1"/>
          </p:cNvPicPr>
          <p:nvPr/>
        </p:nvPicPr>
        <p:blipFill>
          <a:blip r:embed="rId2" cstate="print"/>
          <a:srcRect/>
          <a:stretch>
            <a:fillRect/>
          </a:stretch>
        </p:blipFill>
        <p:spPr bwMode="auto">
          <a:xfrm>
            <a:off x="762000" y="1600200"/>
            <a:ext cx="7391400" cy="2209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762000" y="4191000"/>
            <a:ext cx="7467600" cy="2308324"/>
          </a:xfrm>
          <a:prstGeom prst="rect">
            <a:avLst/>
          </a:prstGeom>
          <a:noFill/>
        </p:spPr>
        <p:txBody>
          <a:bodyPr wrap="square" rtlCol="0">
            <a:spAutoFit/>
          </a:bodyPr>
          <a:lstStyle/>
          <a:p>
            <a:r>
              <a:rPr lang="en-US" dirty="0" smtClean="0"/>
              <a:t>Let us understand variables used in the equation: -</a:t>
            </a:r>
          </a:p>
          <a:p>
            <a:endParaRPr lang="en-US" dirty="0" smtClean="0"/>
          </a:p>
          <a:p>
            <a:r>
              <a:rPr lang="en-IN" i="1" dirty="0" smtClean="0"/>
              <a:t>XF[</a:t>
            </a:r>
            <a:r>
              <a:rPr lang="en-IN" i="1" dirty="0" err="1" smtClean="0"/>
              <a:t>i</a:t>
            </a:r>
            <a:r>
              <a:rPr lang="en-IN" i="1" dirty="0" smtClean="0"/>
              <a:t>], XR[</a:t>
            </a:r>
            <a:r>
              <a:rPr lang="en-IN" i="1" dirty="0" err="1" smtClean="0"/>
              <a:t>i</a:t>
            </a:r>
            <a:r>
              <a:rPr lang="en-IN" i="1" dirty="0" smtClean="0"/>
              <a:t>] – prediction and true air temperature in the forecasted point; </a:t>
            </a:r>
            <a:r>
              <a:rPr lang="en-IN" i="1" dirty="0" err="1" smtClean="0"/>
              <a:t>i</a:t>
            </a:r>
            <a:r>
              <a:rPr lang="en-IN" i="1" dirty="0" smtClean="0"/>
              <a:t> – data position’s number in time series, </a:t>
            </a:r>
            <a:r>
              <a:rPr lang="en-US" i="1" dirty="0" err="1" smtClean="0"/>
              <a:t>i</a:t>
            </a:r>
            <a:r>
              <a:rPr lang="en-US" i="1" dirty="0" smtClean="0"/>
              <a:t> = 1,2,3, ..., 14521 </a:t>
            </a:r>
            <a:r>
              <a:rPr lang="en-IN" dirty="0" smtClean="0"/>
              <a:t>(19 July 1973 – 20 April 2013); </a:t>
            </a:r>
          </a:p>
          <a:p>
            <a:endParaRPr lang="en-IN" i="1" dirty="0" smtClean="0"/>
          </a:p>
          <a:p>
            <a:r>
              <a:rPr lang="en-IN" i="1" dirty="0" smtClean="0"/>
              <a:t>l = 14045 – training sequence’s length; k0, k1, k2, k3 – weighting</a:t>
            </a:r>
          </a:p>
          <a:p>
            <a:r>
              <a:rPr lang="en-US" dirty="0" smtClean="0"/>
              <a:t>Coefficients.</a:t>
            </a:r>
            <a:r>
              <a:rPr lang="en-US" i="1" dirty="0" smtClean="0"/>
              <a:t> </a:t>
            </a:r>
            <a:endParaRPr lang="en-US" dirty="0"/>
          </a:p>
        </p:txBody>
      </p:sp>
      <p:sp>
        <p:nvSpPr>
          <p:cNvPr id="7" name="TextBox 6"/>
          <p:cNvSpPr txBox="1"/>
          <p:nvPr/>
        </p:nvSpPr>
        <p:spPr>
          <a:xfrm>
            <a:off x="609600" y="1219200"/>
            <a:ext cx="2209800" cy="369332"/>
          </a:xfrm>
          <a:prstGeom prst="rect">
            <a:avLst/>
          </a:prstGeom>
          <a:noFill/>
        </p:spPr>
        <p:txBody>
          <a:bodyPr wrap="square" rtlCol="0">
            <a:spAutoFit/>
          </a:bodyPr>
          <a:lstStyle/>
          <a:p>
            <a:r>
              <a:rPr lang="en-US" b="1" dirty="0" smtClean="0"/>
              <a:t>Equation 1:</a:t>
            </a:r>
            <a:endParaRPr lang="en-US"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09600" y="304800"/>
            <a:ext cx="7851648" cy="533400"/>
          </a:xfrm>
          <a:prstGeom prst="rect">
            <a:avLst/>
          </a:prstGeom>
        </p:spPr>
        <p:txBody>
          <a:bodyPr/>
          <a:lstStyle/>
          <a:p>
            <a:pPr algn="ctr">
              <a:spcBef>
                <a:spcPct val="0"/>
              </a:spcBef>
            </a:pPr>
            <a:r>
              <a:rPr lang="en-US" sz="3000" cap="small" dirty="0" smtClean="0">
                <a:solidFill>
                  <a:schemeClr val="tx2"/>
                </a:solidFill>
                <a:latin typeface="+mj-lt"/>
                <a:ea typeface="+mj-ea"/>
                <a:cs typeface="+mj-cs"/>
              </a:rPr>
              <a:t>Equation (cont’d)</a:t>
            </a:r>
            <a:endParaRPr lang="en-US" sz="3000" cap="small" dirty="0" smtClean="0">
              <a:solidFill>
                <a:schemeClr val="tx2"/>
              </a:solidFill>
            </a:endParaRPr>
          </a:p>
          <a:p>
            <a:pPr lvl="0" algn="ctr">
              <a:spcBef>
                <a:spcPct val="0"/>
              </a:spcBef>
            </a:pP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pic>
        <p:nvPicPr>
          <p:cNvPr id="3074" name="Picture 2" descr="D:\Aakash_Documents\MS_Collections\AcceptanceFromSaintPeters\ClassStuff\DS_670_Capstone\FinalProject_WeatherReport\dataset\dataset_competitivearticle\equation_LRmodel.png"/>
          <p:cNvPicPr>
            <a:picLocks noChangeAspect="1" noChangeArrowheads="1"/>
          </p:cNvPicPr>
          <p:nvPr/>
        </p:nvPicPr>
        <p:blipFill>
          <a:blip r:embed="rId2" cstate="print"/>
          <a:srcRect/>
          <a:stretch>
            <a:fillRect/>
          </a:stretch>
        </p:blipFill>
        <p:spPr bwMode="auto">
          <a:xfrm>
            <a:off x="762000" y="1371600"/>
            <a:ext cx="7391400" cy="2209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762000" y="4191000"/>
            <a:ext cx="7467600" cy="2308324"/>
          </a:xfrm>
          <a:prstGeom prst="rect">
            <a:avLst/>
          </a:prstGeom>
          <a:noFill/>
        </p:spPr>
        <p:txBody>
          <a:bodyPr wrap="square" rtlCol="0">
            <a:spAutoFit/>
          </a:bodyPr>
          <a:lstStyle/>
          <a:p>
            <a:r>
              <a:rPr lang="en-US" i="1" dirty="0" smtClean="0"/>
              <a:t>X</a:t>
            </a:r>
            <a:r>
              <a:rPr lang="en-US" sz="1600" i="1" dirty="0" smtClean="0"/>
              <a:t>j</a:t>
            </a:r>
            <a:r>
              <a:rPr lang="en-US" i="1" dirty="0" smtClean="0"/>
              <a:t>1*[I – d1] , X</a:t>
            </a:r>
            <a:r>
              <a:rPr lang="en-US" sz="1600" i="1" dirty="0" smtClean="0"/>
              <a:t>j</a:t>
            </a:r>
            <a:r>
              <a:rPr lang="en-US" i="1" dirty="0" smtClean="0"/>
              <a:t>2*[I – d2] , X</a:t>
            </a:r>
            <a:r>
              <a:rPr lang="en-US" sz="1600" i="1" dirty="0" smtClean="0"/>
              <a:t>j</a:t>
            </a:r>
            <a:r>
              <a:rPr lang="en-US" i="1" dirty="0" smtClean="0"/>
              <a:t>3*[I – d3] - </a:t>
            </a:r>
            <a:r>
              <a:rPr lang="en-IN" dirty="0" smtClean="0"/>
              <a:t>biased by lead-times </a:t>
            </a:r>
            <a:r>
              <a:rPr lang="en-IN" i="1" dirty="0" smtClean="0"/>
              <a:t>d1, d2, d3 and three days averaged true </a:t>
            </a:r>
            <a:r>
              <a:rPr lang="en-IN" dirty="0" smtClean="0"/>
              <a:t>air temperature time series for the appropriate places </a:t>
            </a:r>
            <a:r>
              <a:rPr lang="en-IN" i="1" dirty="0" smtClean="0"/>
              <a:t>j1, j2, j3 = 0,1,2, ..., 66 (number of the place from the above list; </a:t>
            </a:r>
            <a:r>
              <a:rPr lang="en-US" dirty="0" smtClean="0"/>
              <a:t>plus additional parameters optionally;</a:t>
            </a:r>
            <a:r>
              <a:rPr lang="en-US" i="1" dirty="0" smtClean="0"/>
              <a:t> </a:t>
            </a:r>
            <a:r>
              <a:rPr lang="en-IN" dirty="0" smtClean="0"/>
              <a:t>0 means the same place in the right and left sides).</a:t>
            </a:r>
          </a:p>
          <a:p>
            <a:endParaRPr lang="en-IN" dirty="0" smtClean="0"/>
          </a:p>
          <a:p>
            <a:r>
              <a:rPr lang="en-IN" dirty="0" smtClean="0"/>
              <a:t>Equation (1) reflects an idea of cross-covariance matrices plus predictor/</a:t>
            </a:r>
            <a:r>
              <a:rPr lang="en-IN" dirty="0" err="1" smtClean="0"/>
              <a:t>predictand</a:t>
            </a:r>
            <a:r>
              <a:rPr lang="en-IN" dirty="0" smtClean="0"/>
              <a:t> fields and </a:t>
            </a:r>
            <a:r>
              <a:rPr lang="en-US" dirty="0" smtClean="0"/>
              <a:t>regression-based schemes .</a:t>
            </a:r>
            <a:endParaRPr lang="en-IN" dirty="0" smtClean="0"/>
          </a:p>
        </p:txBody>
      </p:sp>
      <p:sp>
        <p:nvSpPr>
          <p:cNvPr id="6" name="TextBox 5"/>
          <p:cNvSpPr txBox="1"/>
          <p:nvPr/>
        </p:nvSpPr>
        <p:spPr>
          <a:xfrm>
            <a:off x="609600" y="990600"/>
            <a:ext cx="2209800" cy="369332"/>
          </a:xfrm>
          <a:prstGeom prst="rect">
            <a:avLst/>
          </a:prstGeom>
          <a:noFill/>
        </p:spPr>
        <p:txBody>
          <a:bodyPr wrap="square" rtlCol="0">
            <a:spAutoFit/>
          </a:bodyPr>
          <a:lstStyle/>
          <a:p>
            <a:r>
              <a:rPr lang="en-US" b="1" dirty="0" smtClean="0"/>
              <a:t>Equation 1:</a:t>
            </a:r>
            <a:endParaRPr lang="en-US"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06552" y="152400"/>
            <a:ext cx="7851648" cy="6096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small" spc="0" normalizeH="0" baseline="0" noProof="0" dirty="0" smtClean="0">
                <a:ln>
                  <a:noFill/>
                </a:ln>
                <a:solidFill>
                  <a:schemeClr val="tx2"/>
                </a:solidFill>
                <a:effectLst/>
                <a:uLnTx/>
                <a:uFillTx/>
                <a:latin typeface="+mj-lt"/>
                <a:ea typeface="+mj-ea"/>
                <a:cs typeface="+mj-cs"/>
              </a:rPr>
              <a:t>Outline</a:t>
            </a: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sp>
        <p:nvSpPr>
          <p:cNvPr id="4" name="TextBox 3"/>
          <p:cNvSpPr txBox="1"/>
          <p:nvPr/>
        </p:nvSpPr>
        <p:spPr>
          <a:xfrm>
            <a:off x="304800" y="1239083"/>
            <a:ext cx="8153400" cy="4801314"/>
          </a:xfrm>
          <a:prstGeom prst="rect">
            <a:avLst/>
          </a:prstGeom>
          <a:noFill/>
        </p:spPr>
        <p:txBody>
          <a:bodyPr wrap="square" rtlCol="0">
            <a:spAutoFit/>
          </a:bodyPr>
          <a:lstStyle/>
          <a:p>
            <a:pPr>
              <a:buFont typeface="Arial" pitchFamily="34" charset="0"/>
              <a:buChar char="•"/>
            </a:pPr>
            <a:r>
              <a:rPr lang="en-US" dirty="0" smtClean="0"/>
              <a:t> Objectives.</a:t>
            </a:r>
          </a:p>
          <a:p>
            <a:endParaRPr lang="en-US" dirty="0" smtClean="0"/>
          </a:p>
          <a:p>
            <a:pPr>
              <a:buFont typeface="Arial" pitchFamily="34" charset="0"/>
              <a:buChar char="•"/>
            </a:pPr>
            <a:r>
              <a:rPr lang="en-US" dirty="0" smtClean="0"/>
              <a:t> </a:t>
            </a:r>
            <a:r>
              <a:rPr lang="en-US" dirty="0" smtClean="0"/>
              <a:t>Introduction.</a:t>
            </a:r>
          </a:p>
          <a:p>
            <a:endParaRPr lang="en-US" dirty="0" smtClean="0"/>
          </a:p>
          <a:p>
            <a:pPr>
              <a:buFont typeface="Arial" pitchFamily="34" charset="0"/>
              <a:buChar char="•"/>
            </a:pPr>
            <a:r>
              <a:rPr lang="en-US" dirty="0" smtClean="0"/>
              <a:t>  Forecast Ranges.</a:t>
            </a:r>
            <a:endParaRPr lang="en-US" dirty="0" smtClean="0"/>
          </a:p>
          <a:p>
            <a:pPr>
              <a:buFont typeface="Arial" pitchFamily="34" charset="0"/>
              <a:buChar char="•"/>
            </a:pPr>
            <a:endParaRPr lang="en-US" dirty="0" smtClean="0"/>
          </a:p>
          <a:p>
            <a:pPr>
              <a:buFont typeface="Arial" pitchFamily="34" charset="0"/>
              <a:buChar char="•"/>
            </a:pPr>
            <a:r>
              <a:rPr lang="en-US" dirty="0" smtClean="0"/>
              <a:t> </a:t>
            </a:r>
            <a:r>
              <a:rPr lang="en-US" dirty="0" smtClean="0"/>
              <a:t>About Data Used In Competitor Article.</a:t>
            </a:r>
          </a:p>
          <a:p>
            <a:pPr>
              <a:buFont typeface="Arial" pitchFamily="34" charset="0"/>
              <a:buChar char="•"/>
            </a:pPr>
            <a:endParaRPr lang="en-US" dirty="0" smtClean="0"/>
          </a:p>
          <a:p>
            <a:pPr>
              <a:buFont typeface="Arial" pitchFamily="34" charset="0"/>
              <a:buChar char="•"/>
            </a:pPr>
            <a:r>
              <a:rPr lang="en-US" dirty="0" smtClean="0"/>
              <a:t> About Aarhus City Data.</a:t>
            </a:r>
          </a:p>
          <a:p>
            <a:pPr>
              <a:buFont typeface="Arial" pitchFamily="34" charset="0"/>
              <a:buChar char="•"/>
            </a:pPr>
            <a:endParaRPr lang="en-US" dirty="0" smtClean="0"/>
          </a:p>
          <a:p>
            <a:pPr>
              <a:buFont typeface="Arial" pitchFamily="34" charset="0"/>
              <a:buChar char="•"/>
            </a:pPr>
            <a:r>
              <a:rPr lang="en-US" dirty="0" smtClean="0"/>
              <a:t> About Forecasting Model.</a:t>
            </a:r>
          </a:p>
          <a:p>
            <a:pPr>
              <a:buFont typeface="Arial" pitchFamily="34" charset="0"/>
              <a:buChar char="•"/>
            </a:pPr>
            <a:endParaRPr lang="en-US" dirty="0" smtClean="0"/>
          </a:p>
          <a:p>
            <a:pPr>
              <a:buFont typeface="Arial" pitchFamily="34" charset="0"/>
              <a:buChar char="•"/>
            </a:pPr>
            <a:r>
              <a:rPr lang="en-US" dirty="0" smtClean="0"/>
              <a:t> NWP Process.</a:t>
            </a:r>
          </a:p>
          <a:p>
            <a:pPr>
              <a:buFont typeface="Arial" pitchFamily="34" charset="0"/>
              <a:buChar char="•"/>
            </a:pPr>
            <a:endParaRPr lang="en-US" dirty="0" smtClean="0"/>
          </a:p>
          <a:p>
            <a:pPr>
              <a:buFont typeface="Arial" pitchFamily="34" charset="0"/>
              <a:buChar char="•"/>
            </a:pPr>
            <a:r>
              <a:rPr lang="en-US" dirty="0" smtClean="0"/>
              <a:t> Linear Regression Model Equations.</a:t>
            </a:r>
          </a:p>
          <a:p>
            <a:pPr>
              <a:buFont typeface="Arial" pitchFamily="34" charset="0"/>
              <a:buChar char="•"/>
            </a:pPr>
            <a:endParaRPr lang="en-US" dirty="0" smtClean="0"/>
          </a:p>
          <a:p>
            <a:pPr>
              <a:buFont typeface="Arial" pitchFamily="34" charset="0"/>
              <a:buChar char="•"/>
            </a:pPr>
            <a:r>
              <a:rPr lang="en-US" dirty="0" smtClean="0"/>
              <a:t> References.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09600" y="304800"/>
            <a:ext cx="7851648" cy="533400"/>
          </a:xfrm>
          <a:prstGeom prst="rect">
            <a:avLst/>
          </a:prstGeom>
        </p:spPr>
        <p:txBody>
          <a:bodyPr/>
          <a:lstStyle/>
          <a:p>
            <a:pPr algn="ctr">
              <a:spcBef>
                <a:spcPct val="0"/>
              </a:spcBef>
            </a:pPr>
            <a:r>
              <a:rPr lang="en-US" sz="3000" cap="small" dirty="0" smtClean="0">
                <a:solidFill>
                  <a:schemeClr val="tx2"/>
                </a:solidFill>
                <a:latin typeface="+mj-lt"/>
                <a:ea typeface="+mj-ea"/>
                <a:cs typeface="+mj-cs"/>
              </a:rPr>
              <a:t>Equation 2 (Inductive Method)</a:t>
            </a:r>
            <a:endParaRPr lang="en-US" sz="3000" cap="small" dirty="0" smtClean="0">
              <a:solidFill>
                <a:schemeClr val="tx2"/>
              </a:solidFill>
            </a:endParaRPr>
          </a:p>
          <a:p>
            <a:pPr lvl="0" algn="ctr">
              <a:spcBef>
                <a:spcPct val="0"/>
              </a:spcBef>
            </a:pP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sp>
        <p:nvSpPr>
          <p:cNvPr id="6" name="TextBox 5"/>
          <p:cNvSpPr txBox="1"/>
          <p:nvPr/>
        </p:nvSpPr>
        <p:spPr>
          <a:xfrm>
            <a:off x="609600" y="2057400"/>
            <a:ext cx="2209800" cy="369332"/>
          </a:xfrm>
          <a:prstGeom prst="rect">
            <a:avLst/>
          </a:prstGeom>
          <a:noFill/>
        </p:spPr>
        <p:txBody>
          <a:bodyPr wrap="square" rtlCol="0">
            <a:spAutoFit/>
          </a:bodyPr>
          <a:lstStyle/>
          <a:p>
            <a:r>
              <a:rPr lang="en-US" b="1" dirty="0" smtClean="0"/>
              <a:t>Equation 2:</a:t>
            </a:r>
            <a:endParaRPr lang="en-US" b="1" dirty="0"/>
          </a:p>
        </p:txBody>
      </p:sp>
      <p:sp>
        <p:nvSpPr>
          <p:cNvPr id="7" name="TextBox 6"/>
          <p:cNvSpPr txBox="1"/>
          <p:nvPr/>
        </p:nvSpPr>
        <p:spPr>
          <a:xfrm>
            <a:off x="762000" y="981670"/>
            <a:ext cx="7772400" cy="923330"/>
          </a:xfrm>
          <a:prstGeom prst="rect">
            <a:avLst/>
          </a:prstGeom>
          <a:noFill/>
        </p:spPr>
        <p:txBody>
          <a:bodyPr wrap="square" rtlCol="0">
            <a:spAutoFit/>
          </a:bodyPr>
          <a:lstStyle/>
          <a:p>
            <a:r>
              <a:rPr lang="en-IN" dirty="0" smtClean="0"/>
              <a:t>Combinatorial inductive method (step is 0.01) uses next criterion “minimum of regularity plus maximum of conjunctions” for the parametric optimisation of model (1):</a:t>
            </a:r>
            <a:endParaRPr lang="en-US" dirty="0"/>
          </a:p>
        </p:txBody>
      </p:sp>
      <p:pic>
        <p:nvPicPr>
          <p:cNvPr id="4098" name="Picture 2" descr="D:\Aakash_Documents\MS_Collections\AcceptanceFromSaintPeters\ClassStuff\DS_670_Capstone\FinalProject_WeatherReport\dataset\dataset_competitivearticle\equation_inductivemethod.png"/>
          <p:cNvPicPr>
            <a:picLocks noChangeAspect="1" noChangeArrowheads="1"/>
          </p:cNvPicPr>
          <p:nvPr/>
        </p:nvPicPr>
        <p:blipFill>
          <a:blip r:embed="rId2" cstate="print"/>
          <a:srcRect/>
          <a:stretch>
            <a:fillRect/>
          </a:stretch>
        </p:blipFill>
        <p:spPr bwMode="auto">
          <a:xfrm>
            <a:off x="762000" y="2428875"/>
            <a:ext cx="7467600" cy="15335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p:cNvSpPr txBox="1"/>
          <p:nvPr/>
        </p:nvSpPr>
        <p:spPr>
          <a:xfrm>
            <a:off x="762000" y="4572000"/>
            <a:ext cx="7239000" cy="1477328"/>
          </a:xfrm>
          <a:prstGeom prst="rect">
            <a:avLst/>
          </a:prstGeom>
          <a:noFill/>
        </p:spPr>
        <p:txBody>
          <a:bodyPr wrap="square" rtlCol="0">
            <a:spAutoFit/>
          </a:bodyPr>
          <a:lstStyle/>
          <a:p>
            <a:r>
              <a:rPr lang="en-IN" dirty="0" smtClean="0"/>
              <a:t>where |.| – absolute value; </a:t>
            </a:r>
            <a:r>
              <a:rPr lang="en-IN" b="1" dirty="0" smtClean="0"/>
              <a:t>alpha</a:t>
            </a:r>
            <a:r>
              <a:rPr lang="en-IN" dirty="0" smtClean="0"/>
              <a:t> – weighting coefficient; </a:t>
            </a:r>
            <a:r>
              <a:rPr lang="en-IN" i="1" dirty="0" smtClean="0"/>
              <a:t>c – number of conjunctions (quantity of pairs (XR[</a:t>
            </a:r>
            <a:r>
              <a:rPr lang="en-IN" i="1" dirty="0" err="1" smtClean="0"/>
              <a:t>i</a:t>
            </a:r>
            <a:r>
              <a:rPr lang="en-IN" i="1" dirty="0" smtClean="0"/>
              <a:t>], XF[</a:t>
            </a:r>
            <a:r>
              <a:rPr lang="en-IN" i="1" dirty="0" err="1" smtClean="0"/>
              <a:t>i</a:t>
            </a:r>
            <a:r>
              <a:rPr lang="en-IN" i="1" dirty="0" smtClean="0"/>
              <a:t>]) which</a:t>
            </a:r>
          </a:p>
          <a:p>
            <a:r>
              <a:rPr lang="en-IN" dirty="0" smtClean="0"/>
              <a:t>are located on the one side of trend; trend is considered equal to mathematical expectation). In a fact, first summand in</a:t>
            </a:r>
          </a:p>
          <a:p>
            <a:r>
              <a:rPr lang="en-IN" dirty="0" smtClean="0"/>
              <a:t>(2) represents MAE if </a:t>
            </a:r>
            <a:r>
              <a:rPr lang="en-IN" b="1" dirty="0" smtClean="0"/>
              <a:t>alpha</a:t>
            </a:r>
            <a:r>
              <a:rPr lang="en-IN" dirty="0" smtClean="0"/>
              <a:t> = max{·} = 1.</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09600" y="304800"/>
            <a:ext cx="7851648" cy="533400"/>
          </a:xfrm>
          <a:prstGeom prst="rect">
            <a:avLst/>
          </a:prstGeom>
        </p:spPr>
        <p:txBody>
          <a:bodyPr/>
          <a:lstStyle/>
          <a:p>
            <a:pPr algn="ctr">
              <a:spcBef>
                <a:spcPct val="0"/>
              </a:spcBef>
            </a:pPr>
            <a:r>
              <a:rPr lang="en-US" sz="3000" cap="small" dirty="0" smtClean="0">
                <a:solidFill>
                  <a:schemeClr val="tx2"/>
                </a:solidFill>
                <a:latin typeface="+mj-lt"/>
                <a:ea typeface="+mj-ea"/>
                <a:cs typeface="+mj-cs"/>
              </a:rPr>
              <a:t>Important Points About Equations</a:t>
            </a:r>
            <a:endParaRPr lang="en-US" sz="3000" cap="small" dirty="0" smtClean="0">
              <a:solidFill>
                <a:schemeClr val="tx2"/>
              </a:solidFill>
            </a:endParaRPr>
          </a:p>
          <a:p>
            <a:pPr lvl="0" algn="ctr">
              <a:spcBef>
                <a:spcPct val="0"/>
              </a:spcBef>
            </a:pP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sp>
        <p:nvSpPr>
          <p:cNvPr id="7" name="TextBox 6"/>
          <p:cNvSpPr txBox="1"/>
          <p:nvPr/>
        </p:nvSpPr>
        <p:spPr>
          <a:xfrm>
            <a:off x="228600" y="1017687"/>
            <a:ext cx="8305800" cy="5078313"/>
          </a:xfrm>
          <a:prstGeom prst="rect">
            <a:avLst/>
          </a:prstGeom>
          <a:noFill/>
        </p:spPr>
        <p:txBody>
          <a:bodyPr wrap="square" rtlCol="0">
            <a:spAutoFit/>
          </a:bodyPr>
          <a:lstStyle/>
          <a:p>
            <a:r>
              <a:rPr lang="en-IN" dirty="0" smtClean="0"/>
              <a:t>In a fact, time series </a:t>
            </a:r>
            <a:r>
              <a:rPr lang="en-US" i="1" dirty="0" smtClean="0"/>
              <a:t>Xj1*, Xj2*, Xj3* </a:t>
            </a:r>
            <a:r>
              <a:rPr lang="en-IN" dirty="0" smtClean="0"/>
              <a:t>are not centred at trend. </a:t>
            </a:r>
          </a:p>
          <a:p>
            <a:endParaRPr lang="en-IN" dirty="0" smtClean="0"/>
          </a:p>
          <a:p>
            <a:r>
              <a:rPr lang="en-IN" dirty="0" smtClean="0"/>
              <a:t>Nevertheless, trend is taken into consideration in the criterion (2). Moreover, additional research showed an inapplicability of the model (1) and criterion (2) for the average daily air temperature’s long-range forecast because of low accuracy if time series </a:t>
            </a:r>
            <a:r>
              <a:rPr lang="en-US" i="1" dirty="0" smtClean="0"/>
              <a:t>Xj1*, Xj2*, Xj3* </a:t>
            </a:r>
            <a:r>
              <a:rPr lang="en-US" dirty="0" smtClean="0"/>
              <a:t>are centered at trend.</a:t>
            </a:r>
          </a:p>
          <a:p>
            <a:endParaRPr lang="en-IN" dirty="0" smtClean="0"/>
          </a:p>
          <a:p>
            <a:r>
              <a:rPr lang="en-IN" dirty="0" smtClean="0"/>
              <a:t>The main task is finding weighting coefficients alpha, </a:t>
            </a:r>
            <a:r>
              <a:rPr lang="en-IN" i="1" dirty="0" smtClean="0"/>
              <a:t>k0, k1, k2, and k3.</a:t>
            </a:r>
          </a:p>
          <a:p>
            <a:endParaRPr lang="en-IN" i="1" dirty="0" smtClean="0"/>
          </a:p>
          <a:p>
            <a:r>
              <a:rPr lang="en-IN" dirty="0" smtClean="0"/>
              <a:t>The forecasting model and criterion’s reasoning is not trivial task which is solved using following assumptions:</a:t>
            </a:r>
          </a:p>
          <a:p>
            <a:endParaRPr lang="en-IN" dirty="0" smtClean="0"/>
          </a:p>
          <a:p>
            <a:pPr>
              <a:buFont typeface="Arial" pitchFamily="34" charset="0"/>
              <a:buChar char="•"/>
            </a:pPr>
            <a:r>
              <a:rPr lang="en-IN" dirty="0" smtClean="0"/>
              <a:t> Inductive criterion (2) includes two polar parts – minimum of regularity plus maximum of conjunctions. Hence, two training sequences’ usage (classical self-organising approach) is not necessary.</a:t>
            </a:r>
            <a:r>
              <a:rPr lang="en-IN" i="1" dirty="0" smtClean="0"/>
              <a:t> </a:t>
            </a:r>
          </a:p>
          <a:p>
            <a:endParaRPr lang="en-IN" i="1" dirty="0" smtClean="0"/>
          </a:p>
          <a:p>
            <a:pPr>
              <a:buFont typeface="Arial" pitchFamily="34" charset="0"/>
              <a:buChar char="•"/>
            </a:pPr>
            <a:r>
              <a:rPr lang="en-IN" i="1" dirty="0" smtClean="0"/>
              <a:t> </a:t>
            </a:r>
            <a:r>
              <a:rPr lang="en-IN" dirty="0" smtClean="0"/>
              <a:t>Forecasting model (1) describes the air temperature time series adequately.</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09600" y="304800"/>
            <a:ext cx="7851648" cy="533400"/>
          </a:xfrm>
          <a:prstGeom prst="rect">
            <a:avLst/>
          </a:prstGeom>
        </p:spPr>
        <p:txBody>
          <a:bodyPr/>
          <a:lstStyle/>
          <a:p>
            <a:pPr algn="ctr">
              <a:spcBef>
                <a:spcPct val="0"/>
              </a:spcBef>
            </a:pPr>
            <a:r>
              <a:rPr lang="en-US" sz="3000" cap="small" dirty="0" smtClean="0">
                <a:solidFill>
                  <a:schemeClr val="tx2"/>
                </a:solidFill>
                <a:latin typeface="+mj-lt"/>
                <a:ea typeface="+mj-ea"/>
                <a:cs typeface="+mj-cs"/>
              </a:rPr>
              <a:t>Important Points cont’d</a:t>
            </a:r>
            <a:endParaRPr lang="en-US" sz="3000" cap="small" dirty="0" smtClean="0">
              <a:solidFill>
                <a:schemeClr val="tx2"/>
              </a:solidFill>
            </a:endParaRPr>
          </a:p>
          <a:p>
            <a:pPr lvl="0" algn="ctr">
              <a:spcBef>
                <a:spcPct val="0"/>
              </a:spcBef>
            </a:pP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sp>
        <p:nvSpPr>
          <p:cNvPr id="7" name="TextBox 6"/>
          <p:cNvSpPr txBox="1"/>
          <p:nvPr/>
        </p:nvSpPr>
        <p:spPr>
          <a:xfrm>
            <a:off x="228600" y="1017687"/>
            <a:ext cx="8305800" cy="3416320"/>
          </a:xfrm>
          <a:prstGeom prst="rect">
            <a:avLst/>
          </a:prstGeom>
          <a:noFill/>
        </p:spPr>
        <p:txBody>
          <a:bodyPr wrap="square" rtlCol="0">
            <a:spAutoFit/>
          </a:bodyPr>
          <a:lstStyle/>
          <a:p>
            <a:pPr>
              <a:buFont typeface="Arial" pitchFamily="34" charset="0"/>
              <a:buChar char="•"/>
            </a:pPr>
            <a:r>
              <a:rPr lang="en-IN" dirty="0" smtClean="0"/>
              <a:t> Coefficients </a:t>
            </a:r>
            <a:r>
              <a:rPr lang="en-IN" i="1" dirty="0" smtClean="0"/>
              <a:t>k1, k2, and k3 use to have the same sign as appropriate PPMCCs. E.g., Skopje Airport’s PPMCCs </a:t>
            </a:r>
            <a:r>
              <a:rPr lang="en-IN" dirty="0" smtClean="0"/>
              <a:t>have negative values, and, hence, </a:t>
            </a:r>
            <a:r>
              <a:rPr lang="en-IN" i="1" dirty="0" smtClean="0"/>
              <a:t>k1, k2, k3 ≤ 0. </a:t>
            </a:r>
          </a:p>
          <a:p>
            <a:pPr>
              <a:buFont typeface="Arial" pitchFamily="34" charset="0"/>
              <a:buChar char="•"/>
            </a:pPr>
            <a:endParaRPr lang="en-IN" i="1" dirty="0" smtClean="0"/>
          </a:p>
          <a:p>
            <a:pPr>
              <a:buFont typeface="Arial" pitchFamily="34" charset="0"/>
              <a:buChar char="•"/>
            </a:pPr>
            <a:r>
              <a:rPr lang="en-IN" dirty="0" smtClean="0"/>
              <a:t> Three days data averaging is optimal. That is confirmed by Skopje Airport average daily air temperature’s correlation analysis: 0, 3, 5, 7, and 30 days data averaging were considered. It was found that just first two (0 and 3)</a:t>
            </a:r>
          </a:p>
          <a:p>
            <a:r>
              <a:rPr lang="en-IN" dirty="0" smtClean="0"/>
              <a:t>have the same set of most related places.</a:t>
            </a:r>
          </a:p>
          <a:p>
            <a:endParaRPr lang="en-IN" dirty="0" smtClean="0"/>
          </a:p>
          <a:p>
            <a:pPr>
              <a:buFont typeface="Arial" pitchFamily="34" charset="0"/>
              <a:buChar char="•"/>
            </a:pPr>
            <a:r>
              <a:rPr lang="en-IN" dirty="0" smtClean="0"/>
              <a:t> Data from 1 January 1973 to 20 April 2013 represent air temperature adequately because 35-year period is within this interval (</a:t>
            </a:r>
            <a:r>
              <a:rPr lang="en-IN" dirty="0" err="1" smtClean="0"/>
              <a:t>Sidorenkov</a:t>
            </a:r>
            <a:r>
              <a:rPr lang="en-IN" dirty="0" smtClean="0"/>
              <a:t> N.S., and </a:t>
            </a:r>
            <a:r>
              <a:rPr lang="en-IN" dirty="0" err="1" smtClean="0"/>
              <a:t>Sumerova</a:t>
            </a:r>
            <a:r>
              <a:rPr lang="en-IN" dirty="0" smtClean="0"/>
              <a:t> K.A., 2012).</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09600" y="304800"/>
            <a:ext cx="7851648" cy="1524000"/>
          </a:xfrm>
          <a:prstGeom prst="rect">
            <a:avLst/>
          </a:prstGeom>
        </p:spPr>
        <p:txBody>
          <a:bodyPr/>
          <a:lstStyle/>
          <a:p>
            <a:pPr algn="ctr">
              <a:spcBef>
                <a:spcPct val="0"/>
              </a:spcBef>
            </a:pPr>
            <a:r>
              <a:rPr lang="en-US" sz="3000" cap="small" dirty="0" smtClean="0">
                <a:solidFill>
                  <a:schemeClr val="tx2"/>
                </a:solidFill>
                <a:latin typeface="+mj-lt"/>
                <a:ea typeface="+mj-ea"/>
                <a:cs typeface="+mj-cs"/>
              </a:rPr>
              <a:t>REFERENCES</a:t>
            </a:r>
            <a:endParaRPr lang="en-US" sz="3000" cap="small" dirty="0" smtClean="0">
              <a:solidFill>
                <a:schemeClr val="tx2"/>
              </a:solidFill>
            </a:endParaRPr>
          </a:p>
          <a:p>
            <a:pPr lvl="0" algn="ctr">
              <a:spcBef>
                <a:spcPct val="0"/>
              </a:spcBef>
            </a:pP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sp>
        <p:nvSpPr>
          <p:cNvPr id="7" name="TextBox 6"/>
          <p:cNvSpPr txBox="1"/>
          <p:nvPr/>
        </p:nvSpPr>
        <p:spPr>
          <a:xfrm>
            <a:off x="228600" y="1219200"/>
            <a:ext cx="8305800" cy="4247317"/>
          </a:xfrm>
          <a:prstGeom prst="rect">
            <a:avLst/>
          </a:prstGeom>
          <a:noFill/>
        </p:spPr>
        <p:txBody>
          <a:bodyPr wrap="square" rtlCol="0">
            <a:spAutoFit/>
          </a:bodyPr>
          <a:lstStyle/>
          <a:p>
            <a:pPr>
              <a:buFont typeface="Arial" pitchFamily="34" charset="0"/>
              <a:buChar char="•"/>
            </a:pPr>
            <a:r>
              <a:rPr lang="en-US" dirty="0" smtClean="0"/>
              <a:t> </a:t>
            </a:r>
            <a:r>
              <a:rPr lang="en-US" dirty="0" err="1" smtClean="0"/>
              <a:t>Zubov</a:t>
            </a:r>
            <a:r>
              <a:rPr lang="en-US" dirty="0" smtClean="0"/>
              <a:t>, D. (2013). Average Daily Air Temperature’s Long-Range Forecast. </a:t>
            </a:r>
            <a:r>
              <a:rPr lang="en-US" i="1" dirty="0" smtClean="0"/>
              <a:t>Average Daily Air Temperature’s Using </a:t>
            </a:r>
            <a:r>
              <a:rPr lang="en-US" i="1" dirty="0" err="1" smtClean="0"/>
              <a:t>Sattelite</a:t>
            </a:r>
            <a:r>
              <a:rPr lang="en-US" i="1" dirty="0" smtClean="0"/>
              <a:t> Data</a:t>
            </a:r>
            <a:r>
              <a:rPr lang="en-US" dirty="0" smtClean="0"/>
              <a:t> , 7</a:t>
            </a:r>
            <a:r>
              <a:rPr lang="en-US" dirty="0" smtClean="0"/>
              <a:t>.</a:t>
            </a:r>
          </a:p>
          <a:p>
            <a:pPr>
              <a:buFont typeface="Arial" pitchFamily="34" charset="0"/>
              <a:buChar char="•"/>
            </a:pPr>
            <a:endParaRPr lang="en-US" dirty="0" smtClean="0"/>
          </a:p>
          <a:p>
            <a:pPr>
              <a:buFont typeface="Arial" pitchFamily="34" charset="0"/>
              <a:buChar char="•"/>
            </a:pPr>
            <a:r>
              <a:rPr lang="en-US" dirty="0" smtClean="0"/>
              <a:t> </a:t>
            </a:r>
            <a:r>
              <a:rPr lang="en-IN" dirty="0" err="1" smtClean="0"/>
              <a:t>Astahova</a:t>
            </a:r>
            <a:r>
              <a:rPr lang="en-IN" dirty="0" smtClean="0"/>
              <a:t> </a:t>
            </a:r>
            <a:r>
              <a:rPr lang="en-IN" dirty="0" smtClean="0"/>
              <a:t>E.D., and </a:t>
            </a:r>
            <a:r>
              <a:rPr lang="en-IN" dirty="0" err="1" smtClean="0"/>
              <a:t>Alferov</a:t>
            </a:r>
            <a:r>
              <a:rPr lang="en-IN" dirty="0" smtClean="0"/>
              <a:t> Y.V., 2008: High Performance Version of the Atmosphere Spectral Model </a:t>
            </a:r>
            <a:r>
              <a:rPr lang="en-IN" dirty="0" smtClean="0"/>
              <a:t>for Deterministic </a:t>
            </a:r>
            <a:r>
              <a:rPr lang="en-IN" dirty="0" smtClean="0"/>
              <a:t>and Ensemble Weather Forecast’ Design using Multiprocessor Systems. </a:t>
            </a:r>
            <a:r>
              <a:rPr lang="en-IN" i="1" dirty="0" smtClean="0"/>
              <a:t>Proceedings of Russian</a:t>
            </a:r>
          </a:p>
          <a:p>
            <a:r>
              <a:rPr lang="en-US" i="1" dirty="0" err="1" smtClean="0"/>
              <a:t>Hydrometcentre</a:t>
            </a:r>
            <a:r>
              <a:rPr lang="en-US" i="1" dirty="0" smtClean="0"/>
              <a:t>, </a:t>
            </a:r>
            <a:r>
              <a:rPr lang="en-US" b="1" i="1" dirty="0" smtClean="0"/>
              <a:t>342, 118-133</a:t>
            </a:r>
            <a:r>
              <a:rPr lang="en-US" b="1" i="1" dirty="0" smtClean="0"/>
              <a:t>.</a:t>
            </a:r>
            <a:endParaRPr lang="en-US" dirty="0" smtClean="0"/>
          </a:p>
          <a:p>
            <a:endParaRPr lang="en-US" dirty="0" smtClean="0"/>
          </a:p>
          <a:p>
            <a:pPr>
              <a:buFont typeface="Arial" pitchFamily="34" charset="0"/>
              <a:buChar char="•"/>
            </a:pPr>
            <a:r>
              <a:rPr lang="en-US" dirty="0" smtClean="0"/>
              <a:t> </a:t>
            </a:r>
            <a:r>
              <a:rPr lang="en-US" dirty="0" err="1" smtClean="0"/>
              <a:t>Baun</a:t>
            </a:r>
            <a:r>
              <a:rPr lang="en-US" dirty="0" smtClean="0"/>
              <a:t> </a:t>
            </a:r>
            <a:r>
              <a:rPr lang="en-US" dirty="0" smtClean="0"/>
              <a:t>Christian, </a:t>
            </a:r>
            <a:r>
              <a:rPr lang="en-US" dirty="0" err="1" smtClean="0"/>
              <a:t>Kunze</a:t>
            </a:r>
            <a:r>
              <a:rPr lang="en-US" dirty="0" smtClean="0"/>
              <a:t> Marcel, Jens </a:t>
            </a:r>
            <a:r>
              <a:rPr lang="en-US" dirty="0" err="1" smtClean="0"/>
              <a:t>Nimis</a:t>
            </a:r>
            <a:r>
              <a:rPr lang="en-US" dirty="0" smtClean="0"/>
              <a:t> Stefan Tai, 2011: </a:t>
            </a:r>
            <a:r>
              <a:rPr lang="en-US" i="1" dirty="0" smtClean="0"/>
              <a:t>Cloud Computing: Web-Based Dynamic IT </a:t>
            </a:r>
            <a:r>
              <a:rPr lang="en-US" i="1" dirty="0" smtClean="0"/>
              <a:t>Services. </a:t>
            </a:r>
            <a:r>
              <a:rPr lang="en-US" dirty="0" smtClean="0"/>
              <a:t>Springer </a:t>
            </a:r>
            <a:r>
              <a:rPr lang="en-US" dirty="0" smtClean="0"/>
              <a:t>Publishing, 97 pp</a:t>
            </a:r>
            <a:r>
              <a:rPr lang="en-US" dirty="0" smtClean="0"/>
              <a:t>.</a:t>
            </a:r>
          </a:p>
          <a:p>
            <a:pPr>
              <a:buFont typeface="Arial" pitchFamily="34" charset="0"/>
              <a:buChar char="•"/>
            </a:pPr>
            <a:endParaRPr lang="en-US" dirty="0" smtClean="0"/>
          </a:p>
          <a:p>
            <a:pPr>
              <a:buFont typeface="Arial" pitchFamily="34" charset="0"/>
              <a:buChar char="•"/>
            </a:pPr>
            <a:r>
              <a:rPr lang="en-US" dirty="0" smtClean="0"/>
              <a:t> </a:t>
            </a:r>
            <a:r>
              <a:rPr lang="en-IN" dirty="0" smtClean="0"/>
              <a:t>Robinson</a:t>
            </a:r>
            <a:r>
              <a:rPr lang="en-IN" dirty="0" smtClean="0"/>
              <a:t>, Peter J., 1997: </a:t>
            </a:r>
            <a:r>
              <a:rPr lang="en-IN" dirty="0" err="1" smtClean="0"/>
              <a:t>Modeling</a:t>
            </a:r>
            <a:r>
              <a:rPr lang="en-IN" dirty="0" smtClean="0"/>
              <a:t> Utility Load and Temperature Relationships for Use with </a:t>
            </a:r>
            <a:r>
              <a:rPr lang="en-IN" dirty="0" smtClean="0"/>
              <a:t>Long-Lead Forecasts</a:t>
            </a:r>
            <a:r>
              <a:rPr lang="en-IN" dirty="0" smtClean="0"/>
              <a:t>. </a:t>
            </a:r>
            <a:r>
              <a:rPr lang="en-IN" i="1" dirty="0" smtClean="0"/>
              <a:t>J. Appl. Meteor., </a:t>
            </a:r>
            <a:r>
              <a:rPr lang="en-IN" b="1" i="1" dirty="0" smtClean="0"/>
              <a:t>36, 591-598.</a:t>
            </a:r>
            <a:endParaRPr lang="en-IN" dirty="0" smtClean="0"/>
          </a:p>
          <a:p>
            <a:endParaRPr lang="en-IN"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33400" y="381000"/>
            <a:ext cx="7851648" cy="6096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small" spc="0" normalizeH="0" baseline="0" noProof="0" dirty="0" smtClean="0">
                <a:ln>
                  <a:noFill/>
                </a:ln>
                <a:solidFill>
                  <a:schemeClr val="tx2"/>
                </a:solidFill>
                <a:effectLst/>
                <a:uLnTx/>
                <a:uFillTx/>
                <a:latin typeface="+mj-lt"/>
                <a:ea typeface="+mj-ea"/>
                <a:cs typeface="+mj-cs"/>
              </a:rPr>
              <a:t>Objective</a:t>
            </a: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sp>
        <p:nvSpPr>
          <p:cNvPr id="3" name="TextBox 2"/>
          <p:cNvSpPr txBox="1"/>
          <p:nvPr/>
        </p:nvSpPr>
        <p:spPr>
          <a:xfrm>
            <a:off x="838200" y="1143000"/>
            <a:ext cx="7543800" cy="4524315"/>
          </a:xfrm>
          <a:prstGeom prst="rect">
            <a:avLst/>
          </a:prstGeom>
          <a:noFill/>
        </p:spPr>
        <p:txBody>
          <a:bodyPr wrap="square" rtlCol="0">
            <a:spAutoFit/>
          </a:bodyPr>
          <a:lstStyle/>
          <a:p>
            <a:pPr>
              <a:buFont typeface="Arial" pitchFamily="34" charset="0"/>
              <a:buChar char="•"/>
            </a:pPr>
            <a:r>
              <a:rPr lang="en-US" dirty="0" smtClean="0"/>
              <a:t> How climate information examination and representation endeavor can help in building a structure for sharp urban reaches to animate the presentation of impressive city applications for environment imagining and observes. </a:t>
            </a:r>
          </a:p>
          <a:p>
            <a:r>
              <a:rPr lang="en-US" dirty="0" smtClean="0"/>
              <a:t> </a:t>
            </a:r>
          </a:p>
          <a:p>
            <a:pPr>
              <a:buFont typeface="Arial" pitchFamily="34" charset="0"/>
              <a:buChar char="•"/>
            </a:pPr>
            <a:r>
              <a:rPr lang="en-US" dirty="0" smtClean="0"/>
              <a:t> In this presentation our purpose would be to outperform the existing competitor article on weather forecasting. </a:t>
            </a:r>
          </a:p>
          <a:p>
            <a:endParaRPr lang="en-US" dirty="0" smtClean="0"/>
          </a:p>
          <a:p>
            <a:pPr>
              <a:buFont typeface="Arial" pitchFamily="34" charset="0"/>
              <a:buChar char="•"/>
            </a:pPr>
            <a:r>
              <a:rPr lang="en-US" dirty="0" smtClean="0"/>
              <a:t> We will try to find out a new model for weather forecasting which would be better than the model suggested in the article.</a:t>
            </a:r>
          </a:p>
          <a:p>
            <a:endParaRPr lang="en-US" dirty="0" smtClean="0"/>
          </a:p>
          <a:p>
            <a:pPr>
              <a:buFont typeface="Arial" pitchFamily="34" charset="0"/>
              <a:buChar char="•"/>
            </a:pPr>
            <a:r>
              <a:rPr lang="en-US" dirty="0" smtClean="0"/>
              <a:t> </a:t>
            </a:r>
            <a:r>
              <a:rPr lang="en-US" b="1" dirty="0" smtClean="0"/>
              <a:t>Competitor Article</a:t>
            </a:r>
            <a:r>
              <a:rPr lang="en-US" dirty="0" smtClean="0"/>
              <a:t>: - </a:t>
            </a:r>
            <a:r>
              <a:rPr lang="en-US" i="1" dirty="0" smtClean="0"/>
              <a:t>Average Daily Air Temperature’s Long-Range Forecast Using Inductive Modeling and Satellite Dataset</a:t>
            </a:r>
            <a:r>
              <a:rPr lang="en-US" dirty="0" smtClean="0"/>
              <a:t>. </a:t>
            </a:r>
          </a:p>
          <a:p>
            <a:endParaRPr lang="en-US" dirty="0" smtClean="0"/>
          </a:p>
          <a:p>
            <a:pPr>
              <a:buFont typeface="Arial" pitchFamily="34" charset="0"/>
              <a:buChar char="•"/>
            </a:pPr>
            <a:r>
              <a:rPr lang="en-US" dirty="0" smtClean="0"/>
              <a:t> In the coming slides we will walkthrough this article and will understand the methodology used in this article.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09600" y="457200"/>
            <a:ext cx="7851648" cy="5334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small" spc="0" normalizeH="0" baseline="0" noProof="0" dirty="0" smtClean="0">
                <a:ln>
                  <a:noFill/>
                </a:ln>
                <a:solidFill>
                  <a:schemeClr val="tx2"/>
                </a:solidFill>
                <a:effectLst/>
                <a:uLnTx/>
                <a:uFillTx/>
                <a:latin typeface="+mj-lt"/>
                <a:ea typeface="+mj-ea"/>
                <a:cs typeface="+mj-cs"/>
              </a:rPr>
              <a:t>Introduction – Competitor Article</a:t>
            </a: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sp>
        <p:nvSpPr>
          <p:cNvPr id="4" name="TextBox 3"/>
          <p:cNvSpPr txBox="1"/>
          <p:nvPr/>
        </p:nvSpPr>
        <p:spPr>
          <a:xfrm>
            <a:off x="838200" y="1143000"/>
            <a:ext cx="7543800" cy="5355312"/>
          </a:xfrm>
          <a:prstGeom prst="rect">
            <a:avLst/>
          </a:prstGeom>
          <a:noFill/>
        </p:spPr>
        <p:txBody>
          <a:bodyPr wrap="square" rtlCol="0">
            <a:spAutoFit/>
          </a:bodyPr>
          <a:lstStyle/>
          <a:p>
            <a:pPr>
              <a:buFont typeface="Arial" pitchFamily="34" charset="0"/>
              <a:buChar char="•"/>
            </a:pPr>
            <a:r>
              <a:rPr lang="en-US" dirty="0" smtClean="0"/>
              <a:t> </a:t>
            </a:r>
            <a:r>
              <a:rPr lang="en-US" b="1" dirty="0" smtClean="0"/>
              <a:t>About author</a:t>
            </a:r>
            <a:r>
              <a:rPr lang="en-US" dirty="0" smtClean="0"/>
              <a:t> </a:t>
            </a:r>
            <a:r>
              <a:rPr lang="en-US" b="1" dirty="0" smtClean="0"/>
              <a:t>: - </a:t>
            </a:r>
            <a:r>
              <a:rPr lang="en-US" dirty="0" smtClean="0"/>
              <a:t>Dr. </a:t>
            </a:r>
            <a:r>
              <a:rPr lang="en-US" dirty="0" err="1" smtClean="0"/>
              <a:t>Dmytro</a:t>
            </a:r>
            <a:r>
              <a:rPr lang="en-US" dirty="0" smtClean="0"/>
              <a:t> </a:t>
            </a:r>
            <a:r>
              <a:rPr lang="en-US" dirty="0" err="1" smtClean="0"/>
              <a:t>Zubov</a:t>
            </a:r>
            <a:r>
              <a:rPr lang="en-US" dirty="0" smtClean="0"/>
              <a:t> is the author of competitor article into consideration. </a:t>
            </a:r>
          </a:p>
          <a:p>
            <a:pPr>
              <a:buFont typeface="Arial" pitchFamily="34" charset="0"/>
              <a:buChar char="•"/>
            </a:pPr>
            <a:endParaRPr lang="en-US" dirty="0" smtClean="0"/>
          </a:p>
          <a:p>
            <a:pPr>
              <a:buFont typeface="Arial" pitchFamily="34" charset="0"/>
              <a:buChar char="•"/>
            </a:pPr>
            <a:r>
              <a:rPr lang="en-US" dirty="0" smtClean="0"/>
              <a:t> He received his Dipl. Engineering from </a:t>
            </a:r>
            <a:r>
              <a:rPr lang="en-US" dirty="0" err="1" smtClean="0"/>
              <a:t>V.Dahl</a:t>
            </a:r>
            <a:r>
              <a:rPr lang="en-US" dirty="0" smtClean="0"/>
              <a:t> East Ukrainian National University in 1995, higher-level PhD at </a:t>
            </a:r>
            <a:r>
              <a:rPr lang="en-US" dirty="0" err="1" smtClean="0"/>
              <a:t>Kryvyi</a:t>
            </a:r>
            <a:r>
              <a:rPr lang="en-US" dirty="0" smtClean="0"/>
              <a:t> </a:t>
            </a:r>
            <a:r>
              <a:rPr lang="en-US" dirty="0" err="1" smtClean="0"/>
              <a:t>Rih</a:t>
            </a:r>
            <a:r>
              <a:rPr lang="en-US" dirty="0" smtClean="0"/>
              <a:t> Technical University in 2006. </a:t>
            </a:r>
          </a:p>
          <a:p>
            <a:pPr>
              <a:buFont typeface="Arial" pitchFamily="34" charset="0"/>
              <a:buChar char="•"/>
            </a:pPr>
            <a:endParaRPr lang="en-US" dirty="0" smtClean="0"/>
          </a:p>
          <a:p>
            <a:pPr>
              <a:buFont typeface="Arial" pitchFamily="34" charset="0"/>
              <a:buChar char="•"/>
            </a:pPr>
            <a:r>
              <a:rPr lang="en-US" dirty="0" smtClean="0"/>
              <a:t> </a:t>
            </a:r>
            <a:r>
              <a:rPr lang="en-IN" dirty="0" smtClean="0"/>
              <a:t>After his graduation, he worked as a software engineer at “</a:t>
            </a:r>
            <a:r>
              <a:rPr lang="en-IN" dirty="0" err="1" smtClean="0"/>
              <a:t>Lutri</a:t>
            </a:r>
            <a:r>
              <a:rPr lang="en-IN" dirty="0" smtClean="0"/>
              <a:t>” company (1996-1998), as a teaching assistant (1996-2000) and, then, as a professor (2000-2011) at </a:t>
            </a:r>
            <a:r>
              <a:rPr lang="en-IN" dirty="0" err="1" smtClean="0"/>
              <a:t>V.Dahl</a:t>
            </a:r>
            <a:r>
              <a:rPr lang="en-IN" dirty="0" smtClean="0"/>
              <a:t> East Ukrainian National University, where he was responsible for several national projects.</a:t>
            </a:r>
            <a:endParaRPr lang="en-US" dirty="0" smtClean="0"/>
          </a:p>
          <a:p>
            <a:pPr>
              <a:buFont typeface="Arial" pitchFamily="34" charset="0"/>
              <a:buChar char="•"/>
            </a:pPr>
            <a:endParaRPr lang="en-US" b="1" dirty="0" smtClean="0"/>
          </a:p>
          <a:p>
            <a:pPr>
              <a:buFont typeface="Arial" pitchFamily="34" charset="0"/>
              <a:buChar char="•"/>
            </a:pPr>
            <a:r>
              <a:rPr lang="en-US" b="1" dirty="0" smtClean="0"/>
              <a:t> </a:t>
            </a:r>
            <a:r>
              <a:rPr lang="en-US" dirty="0" smtClean="0"/>
              <a:t>Dr. </a:t>
            </a:r>
            <a:r>
              <a:rPr lang="en-US" dirty="0" err="1" smtClean="0"/>
              <a:t>Dmytro</a:t>
            </a:r>
            <a:r>
              <a:rPr lang="en-US" dirty="0" smtClean="0"/>
              <a:t> </a:t>
            </a:r>
            <a:r>
              <a:rPr lang="en-US" dirty="0" err="1" smtClean="0"/>
              <a:t>Zubov</a:t>
            </a:r>
            <a:r>
              <a:rPr lang="en-IN" dirty="0" smtClean="0"/>
              <a:t> is (co)author of more than 120 papers. He has Microsoft and IBM certificates, IEEE membership, Ms Azure Research Award.</a:t>
            </a:r>
          </a:p>
          <a:p>
            <a:pPr>
              <a:buFont typeface="Arial" pitchFamily="34" charset="0"/>
              <a:buChar char="•"/>
            </a:pPr>
            <a:endParaRPr lang="en-IN" b="1" dirty="0" smtClean="0"/>
          </a:p>
          <a:p>
            <a:pPr>
              <a:buFont typeface="Arial" pitchFamily="34" charset="0"/>
              <a:buChar char="•"/>
            </a:pPr>
            <a:r>
              <a:rPr lang="en-US" b="1" dirty="0" smtClean="0"/>
              <a:t> </a:t>
            </a:r>
            <a:r>
              <a:rPr lang="en-IN" dirty="0" smtClean="0"/>
              <a:t>In present, he is supervisor of Microsoft Windows Azure Educator Grant at University for Information Science and Technology, IEEE member.</a:t>
            </a:r>
            <a:endParaRPr lang="en-US" b="1"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09600" y="304800"/>
            <a:ext cx="7851648" cy="533400"/>
          </a:xfrm>
          <a:prstGeom prst="rect">
            <a:avLst/>
          </a:prstGeom>
        </p:spPr>
        <p:txBody>
          <a:bodyPr/>
          <a:lstStyle/>
          <a:p>
            <a:pPr lvl="0" algn="ctr">
              <a:spcBef>
                <a:spcPct val="0"/>
              </a:spcBef>
            </a:pPr>
            <a:r>
              <a:rPr kumimoji="0" lang="en-US" sz="3000" b="0" i="0" u="none" strike="noStrike" kern="1200" cap="small" spc="0" normalizeH="0" baseline="0" noProof="0" dirty="0" smtClean="0">
                <a:ln>
                  <a:noFill/>
                </a:ln>
                <a:solidFill>
                  <a:schemeClr val="tx2"/>
                </a:solidFill>
                <a:effectLst/>
                <a:uLnTx/>
                <a:uFillTx/>
                <a:latin typeface="+mj-lt"/>
                <a:ea typeface="+mj-ea"/>
                <a:cs typeface="+mj-cs"/>
              </a:rPr>
              <a:t>Introduction</a:t>
            </a:r>
            <a:r>
              <a:rPr kumimoji="0" lang="en-US" sz="3000" b="0" i="0" u="none" strike="noStrike" kern="1200" cap="small" spc="0" normalizeH="0" noProof="0" dirty="0" smtClean="0">
                <a:ln>
                  <a:noFill/>
                </a:ln>
                <a:solidFill>
                  <a:schemeClr val="tx2"/>
                </a:solidFill>
                <a:effectLst/>
                <a:uLnTx/>
                <a:uFillTx/>
                <a:latin typeface="+mj-lt"/>
                <a:ea typeface="+mj-ea"/>
                <a:cs typeface="+mj-cs"/>
              </a:rPr>
              <a:t> (cont’d)</a:t>
            </a: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sp>
        <p:nvSpPr>
          <p:cNvPr id="4" name="TextBox 3"/>
          <p:cNvSpPr txBox="1"/>
          <p:nvPr/>
        </p:nvSpPr>
        <p:spPr>
          <a:xfrm>
            <a:off x="762000" y="838200"/>
            <a:ext cx="7543800" cy="5632311"/>
          </a:xfrm>
          <a:prstGeom prst="rect">
            <a:avLst/>
          </a:prstGeom>
          <a:noFill/>
        </p:spPr>
        <p:txBody>
          <a:bodyPr wrap="square" rtlCol="0">
            <a:spAutoFit/>
          </a:bodyPr>
          <a:lstStyle/>
          <a:p>
            <a:pPr>
              <a:buFont typeface="Arial" pitchFamily="34" charset="0"/>
              <a:buChar char="•"/>
            </a:pPr>
            <a:r>
              <a:rPr lang="en-US" dirty="0" smtClean="0"/>
              <a:t> </a:t>
            </a:r>
            <a:r>
              <a:rPr lang="en-IN" dirty="0" smtClean="0"/>
              <a:t>In this paper, long-range forecasting average daily air temperature using inductive method was proposed.</a:t>
            </a:r>
            <a:r>
              <a:rPr lang="en-US" dirty="0" smtClean="0"/>
              <a:t> </a:t>
            </a:r>
          </a:p>
          <a:p>
            <a:endParaRPr lang="en-US" dirty="0" smtClean="0"/>
          </a:p>
          <a:p>
            <a:pPr>
              <a:buFont typeface="Arial" pitchFamily="34" charset="0"/>
              <a:buChar char="•"/>
            </a:pPr>
            <a:r>
              <a:rPr lang="en-IN" dirty="0" smtClean="0"/>
              <a:t> Principle of high-impact weather events substantiates the different places’ interaction by atmosphere, hydrosphere, </a:t>
            </a:r>
            <a:r>
              <a:rPr lang="en-US" dirty="0" smtClean="0"/>
              <a:t>landmass, biosphere, etc.</a:t>
            </a:r>
          </a:p>
          <a:p>
            <a:endParaRPr lang="en-IN" dirty="0" smtClean="0"/>
          </a:p>
          <a:p>
            <a:pPr>
              <a:buFont typeface="Arial" pitchFamily="34" charset="0"/>
              <a:buChar char="•"/>
            </a:pPr>
            <a:r>
              <a:rPr lang="en-IN" dirty="0" smtClean="0"/>
              <a:t>Weather data mining methods and forecasting algorithms have been of long standing interest because of high importance for no sphere. E.g., the air temperature has great influence on power service’s load (Robinson, Peter J., 1997), and one’s direct application is for estimating future fuel needs. </a:t>
            </a:r>
          </a:p>
          <a:p>
            <a:endParaRPr lang="en-IN" dirty="0" smtClean="0"/>
          </a:p>
          <a:p>
            <a:pPr>
              <a:buFont typeface="Arial" pitchFamily="34" charset="0"/>
              <a:buChar char="•"/>
            </a:pPr>
            <a:r>
              <a:rPr lang="en-IN" dirty="0" smtClean="0"/>
              <a:t> Nowadays, several meteorological factors (e.g., air temperature, precipitation, wind, pressure, visibility, snow depth) are analyzed and predicted for the climate’s description (</a:t>
            </a:r>
            <a:r>
              <a:rPr lang="en-IN" dirty="0" err="1" smtClean="0"/>
              <a:t>Kattsov</a:t>
            </a:r>
            <a:r>
              <a:rPr lang="en-IN" dirty="0" smtClean="0"/>
              <a:t> V.M., 2010). </a:t>
            </a:r>
          </a:p>
          <a:p>
            <a:endParaRPr lang="en-IN" dirty="0" smtClean="0"/>
          </a:p>
          <a:p>
            <a:pPr>
              <a:buFont typeface="Arial" pitchFamily="34" charset="0"/>
              <a:buChar char="•"/>
            </a:pPr>
            <a:r>
              <a:rPr lang="en-IN" dirty="0" smtClean="0"/>
              <a:t> This paper emphasizes importance of the average daily air temperature’s long-range forecast. Further, daily values may be used as very good basis for week, month, and </a:t>
            </a:r>
            <a:r>
              <a:rPr lang="en-US" dirty="0" smtClean="0"/>
              <a:t>season forecasts.</a:t>
            </a:r>
            <a:endParaRPr lang="en-US" b="1"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09600" y="304800"/>
            <a:ext cx="7851648" cy="533400"/>
          </a:xfrm>
          <a:prstGeom prst="rect">
            <a:avLst/>
          </a:prstGeom>
        </p:spPr>
        <p:txBody>
          <a:bodyPr/>
          <a:lstStyle/>
          <a:p>
            <a:pPr lvl="0" algn="ctr">
              <a:spcBef>
                <a:spcPct val="0"/>
              </a:spcBef>
            </a:pPr>
            <a:r>
              <a:rPr kumimoji="0" lang="en-US" sz="3000" b="0" i="0" u="none" strike="noStrike" kern="1200" cap="small" spc="0" normalizeH="0" baseline="0" noProof="0" dirty="0" smtClean="0">
                <a:ln>
                  <a:noFill/>
                </a:ln>
                <a:solidFill>
                  <a:schemeClr val="tx2"/>
                </a:solidFill>
                <a:effectLst/>
                <a:uLnTx/>
                <a:uFillTx/>
                <a:latin typeface="+mj-lt"/>
                <a:ea typeface="+mj-ea"/>
                <a:cs typeface="+mj-cs"/>
              </a:rPr>
              <a:t>Introduction</a:t>
            </a:r>
            <a:r>
              <a:rPr kumimoji="0" lang="en-US" sz="3000" b="0" i="0" u="none" strike="noStrike" kern="1200" cap="small" spc="0" normalizeH="0" noProof="0" dirty="0" smtClean="0">
                <a:ln>
                  <a:noFill/>
                </a:ln>
                <a:solidFill>
                  <a:schemeClr val="tx2"/>
                </a:solidFill>
                <a:effectLst/>
                <a:uLnTx/>
                <a:uFillTx/>
                <a:latin typeface="+mj-lt"/>
                <a:ea typeface="+mj-ea"/>
                <a:cs typeface="+mj-cs"/>
              </a:rPr>
              <a:t> (cont’d)</a:t>
            </a: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sp>
        <p:nvSpPr>
          <p:cNvPr id="4" name="TextBox 3"/>
          <p:cNvSpPr txBox="1"/>
          <p:nvPr/>
        </p:nvSpPr>
        <p:spPr>
          <a:xfrm>
            <a:off x="838200" y="838200"/>
            <a:ext cx="7543800" cy="5632311"/>
          </a:xfrm>
          <a:prstGeom prst="rect">
            <a:avLst/>
          </a:prstGeom>
          <a:noFill/>
        </p:spPr>
        <p:txBody>
          <a:bodyPr wrap="square" rtlCol="0">
            <a:spAutoFit/>
          </a:bodyPr>
          <a:lstStyle/>
          <a:p>
            <a:pPr>
              <a:buFont typeface="Arial" pitchFamily="34" charset="0"/>
              <a:buChar char="•"/>
            </a:pPr>
            <a:r>
              <a:rPr lang="en-US" dirty="0" smtClean="0"/>
              <a:t> </a:t>
            </a:r>
            <a:r>
              <a:rPr lang="en-IN" dirty="0" smtClean="0"/>
              <a:t>In this paper, long-range forecasting average daily air temperature using inductive method was proposed.</a:t>
            </a:r>
            <a:r>
              <a:rPr lang="en-US" dirty="0" smtClean="0"/>
              <a:t> </a:t>
            </a:r>
          </a:p>
          <a:p>
            <a:endParaRPr lang="en-US" dirty="0" smtClean="0"/>
          </a:p>
          <a:p>
            <a:pPr>
              <a:buFont typeface="Arial" pitchFamily="34" charset="0"/>
              <a:buChar char="•"/>
            </a:pPr>
            <a:r>
              <a:rPr lang="en-IN" dirty="0" smtClean="0"/>
              <a:t> Principle of high-impact weather events substantiates the different places’ interaction by atmosphere, hydrosphere, </a:t>
            </a:r>
            <a:r>
              <a:rPr lang="en-US" dirty="0" smtClean="0"/>
              <a:t>landmass, biosphere, etc.</a:t>
            </a:r>
          </a:p>
          <a:p>
            <a:endParaRPr lang="en-IN" dirty="0" smtClean="0"/>
          </a:p>
          <a:p>
            <a:pPr>
              <a:buFont typeface="Arial" pitchFamily="34" charset="0"/>
              <a:buChar char="•"/>
            </a:pPr>
            <a:r>
              <a:rPr lang="en-IN" dirty="0" smtClean="0"/>
              <a:t>Weather data mining methods and forecasting algorithms have been of long standing interest because of high importance for no sphere. E.g., the air temperature has great influence on power service’s load (Robinson, Peter J., 1997), and one’s direct application is for estimating future fuel needs. </a:t>
            </a:r>
          </a:p>
          <a:p>
            <a:endParaRPr lang="en-IN" dirty="0" smtClean="0"/>
          </a:p>
          <a:p>
            <a:pPr>
              <a:buFont typeface="Arial" pitchFamily="34" charset="0"/>
              <a:buChar char="•"/>
            </a:pPr>
            <a:r>
              <a:rPr lang="en-IN" dirty="0" smtClean="0"/>
              <a:t> </a:t>
            </a:r>
            <a:r>
              <a:rPr lang="en-US" dirty="0" smtClean="0"/>
              <a:t>Sometimes, weather forecast </a:t>
            </a:r>
            <a:r>
              <a:rPr lang="en-IN" dirty="0" smtClean="0"/>
              <a:t>allows predicting possible natural disasters (e.g., </a:t>
            </a:r>
            <a:r>
              <a:rPr lang="en-IN" dirty="0" err="1" smtClean="0"/>
              <a:t>Rocheva</a:t>
            </a:r>
            <a:r>
              <a:rPr lang="en-IN" dirty="0" smtClean="0"/>
              <a:t> E.V., 2012), and do appropriate preventives if necessary.</a:t>
            </a:r>
          </a:p>
          <a:p>
            <a:pPr>
              <a:buFont typeface="Arial" pitchFamily="34" charset="0"/>
              <a:buChar char="•"/>
            </a:pPr>
            <a:endParaRPr lang="en-IN" dirty="0" smtClean="0"/>
          </a:p>
          <a:p>
            <a:pPr>
              <a:buFont typeface="Arial" pitchFamily="34" charset="0"/>
              <a:buChar char="•"/>
            </a:pPr>
            <a:r>
              <a:rPr lang="en-IN" dirty="0" smtClean="0"/>
              <a:t> Nowadays, several meteorological factors (e.g., air temperature, precipitation, wind, pressure, visibility, snow depth) are analyzed and predicted for the climate’s description (</a:t>
            </a:r>
            <a:r>
              <a:rPr lang="en-IN" dirty="0" err="1" smtClean="0"/>
              <a:t>Kattsov</a:t>
            </a:r>
            <a:r>
              <a:rPr lang="en-IN" dirty="0" smtClean="0"/>
              <a:t> V.M., 2010).</a:t>
            </a:r>
            <a:endParaRPr lang="en-US" b="1"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09600" y="304800"/>
            <a:ext cx="7851648" cy="533400"/>
          </a:xfrm>
          <a:prstGeom prst="rect">
            <a:avLst/>
          </a:prstGeom>
        </p:spPr>
        <p:txBody>
          <a:bodyPr/>
          <a:lstStyle/>
          <a:p>
            <a:pPr lvl="0" algn="ctr">
              <a:spcBef>
                <a:spcPct val="0"/>
              </a:spcBef>
            </a:pPr>
            <a:r>
              <a:rPr kumimoji="0" lang="en-US" sz="3000" b="0" i="0" u="none" strike="noStrike" kern="1200" cap="small" spc="0" normalizeH="0" baseline="0" noProof="0" dirty="0" smtClean="0">
                <a:ln>
                  <a:noFill/>
                </a:ln>
                <a:solidFill>
                  <a:schemeClr val="tx2"/>
                </a:solidFill>
                <a:effectLst/>
                <a:uLnTx/>
                <a:uFillTx/>
                <a:latin typeface="+mj-lt"/>
                <a:ea typeface="+mj-ea"/>
                <a:cs typeface="+mj-cs"/>
              </a:rPr>
              <a:t>Forecast Ranges</a:t>
            </a: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sp>
        <p:nvSpPr>
          <p:cNvPr id="4" name="TextBox 3"/>
          <p:cNvSpPr txBox="1"/>
          <p:nvPr/>
        </p:nvSpPr>
        <p:spPr>
          <a:xfrm>
            <a:off x="838200" y="1806476"/>
            <a:ext cx="7543800" cy="2308324"/>
          </a:xfrm>
          <a:prstGeom prst="rect">
            <a:avLst/>
          </a:prstGeom>
          <a:noFill/>
        </p:spPr>
        <p:txBody>
          <a:bodyPr wrap="square" rtlCol="0">
            <a:spAutoFit/>
          </a:bodyPr>
          <a:lstStyle/>
          <a:p>
            <a:pPr>
              <a:buFont typeface="Arial" pitchFamily="34" charset="0"/>
              <a:buChar char="•"/>
            </a:pPr>
            <a:r>
              <a:rPr lang="en-US" dirty="0" smtClean="0"/>
              <a:t> We will consider the </a:t>
            </a:r>
            <a:r>
              <a:rPr lang="en-US" b="1" dirty="0" smtClean="0"/>
              <a:t>short-range forecasts</a:t>
            </a:r>
            <a:r>
              <a:rPr lang="en-US" dirty="0" smtClean="0"/>
              <a:t> to include generally forecasts to go out to </a:t>
            </a:r>
            <a:r>
              <a:rPr lang="en-US" b="1" dirty="0" smtClean="0"/>
              <a:t>72 hours or less</a:t>
            </a:r>
            <a:r>
              <a:rPr lang="en-US" dirty="0" smtClean="0"/>
              <a:t>. </a:t>
            </a:r>
          </a:p>
          <a:p>
            <a:endParaRPr lang="en-US" dirty="0" smtClean="0"/>
          </a:p>
          <a:p>
            <a:pPr>
              <a:buFont typeface="Arial" pitchFamily="34" charset="0"/>
              <a:buChar char="•"/>
            </a:pPr>
            <a:r>
              <a:rPr lang="en-IN" dirty="0" smtClean="0"/>
              <a:t> </a:t>
            </a:r>
            <a:r>
              <a:rPr lang="en-US" dirty="0" smtClean="0"/>
              <a:t>The </a:t>
            </a:r>
            <a:r>
              <a:rPr lang="en-US" b="1" dirty="0" smtClean="0"/>
              <a:t>medium-range forecasts</a:t>
            </a:r>
            <a:r>
              <a:rPr lang="en-US" dirty="0" smtClean="0"/>
              <a:t> will be from </a:t>
            </a:r>
            <a:r>
              <a:rPr lang="en-US" b="1" dirty="0" smtClean="0"/>
              <a:t>3 to 7 days</a:t>
            </a:r>
            <a:r>
              <a:rPr lang="en-US" dirty="0" smtClean="0"/>
              <a:t>.</a:t>
            </a:r>
          </a:p>
          <a:p>
            <a:endParaRPr lang="en-IN" dirty="0" smtClean="0"/>
          </a:p>
          <a:p>
            <a:pPr>
              <a:buFont typeface="Arial" pitchFamily="34" charset="0"/>
              <a:buChar char="•"/>
            </a:pPr>
            <a:r>
              <a:rPr lang="en-IN" dirty="0" smtClean="0"/>
              <a:t> </a:t>
            </a:r>
            <a:r>
              <a:rPr lang="en-US" b="1" dirty="0" smtClean="0"/>
              <a:t>Long-range forecasts</a:t>
            </a:r>
            <a:r>
              <a:rPr lang="en-US" dirty="0" smtClean="0"/>
              <a:t> include those </a:t>
            </a:r>
            <a:r>
              <a:rPr lang="en-US" b="1" dirty="0" smtClean="0"/>
              <a:t>beyond 7 days</a:t>
            </a:r>
            <a:r>
              <a:rPr lang="en-US" dirty="0" smtClean="0"/>
              <a:t>.</a:t>
            </a:r>
            <a:r>
              <a:rPr lang="en-IN" dirty="0" smtClean="0"/>
              <a:t> </a:t>
            </a:r>
          </a:p>
          <a:p>
            <a:endParaRPr lang="en-IN" dirty="0" smtClean="0"/>
          </a:p>
          <a:p>
            <a:pPr>
              <a:buFont typeface="Arial" pitchFamily="34" charset="0"/>
              <a:buChar char="•"/>
            </a:pPr>
            <a:r>
              <a:rPr lang="en-US" dirty="0" smtClean="0"/>
              <a:t> Different models have various forecast ranges.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09600" y="304800"/>
            <a:ext cx="7851648" cy="533400"/>
          </a:xfrm>
          <a:prstGeom prst="rect">
            <a:avLst/>
          </a:prstGeom>
        </p:spPr>
        <p:txBody>
          <a:bodyPr/>
          <a:lstStyle/>
          <a:p>
            <a:pPr lvl="0" algn="ctr">
              <a:spcBef>
                <a:spcPct val="0"/>
              </a:spcBef>
            </a:pPr>
            <a:r>
              <a:rPr kumimoji="0" lang="en-US" sz="3000" b="0" i="0" u="none" strike="noStrike" kern="1200" cap="small" spc="0" normalizeH="0" baseline="0" noProof="0" dirty="0" smtClean="0">
                <a:ln>
                  <a:noFill/>
                </a:ln>
                <a:solidFill>
                  <a:schemeClr val="tx2"/>
                </a:solidFill>
                <a:effectLst/>
                <a:uLnTx/>
                <a:uFillTx/>
                <a:latin typeface="+mj-lt"/>
                <a:ea typeface="+mj-ea"/>
                <a:cs typeface="+mj-cs"/>
              </a:rPr>
              <a:t>Short Range Forecast</a:t>
            </a: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sp>
        <p:nvSpPr>
          <p:cNvPr id="4" name="TextBox 3"/>
          <p:cNvSpPr txBox="1"/>
          <p:nvPr/>
        </p:nvSpPr>
        <p:spPr>
          <a:xfrm>
            <a:off x="838200" y="1806476"/>
            <a:ext cx="7543800" cy="3139321"/>
          </a:xfrm>
          <a:prstGeom prst="rect">
            <a:avLst/>
          </a:prstGeom>
          <a:noFill/>
        </p:spPr>
        <p:txBody>
          <a:bodyPr wrap="square" rtlCol="0">
            <a:spAutoFit/>
          </a:bodyPr>
          <a:lstStyle/>
          <a:p>
            <a:pPr>
              <a:buFont typeface="Arial" pitchFamily="34" charset="0"/>
              <a:buChar char="•"/>
            </a:pPr>
            <a:r>
              <a:rPr lang="en-US" dirty="0" smtClean="0"/>
              <a:t> Short-range forecasts tend to focus on the exact details, such as temperature gradients, precipitation, and </a:t>
            </a:r>
            <a:r>
              <a:rPr lang="en-US" dirty="0" err="1" smtClean="0"/>
              <a:t>mesoscale</a:t>
            </a:r>
            <a:r>
              <a:rPr lang="en-US" dirty="0" smtClean="0"/>
              <a:t> phenomena. </a:t>
            </a:r>
          </a:p>
          <a:p>
            <a:endParaRPr lang="en-US" dirty="0" smtClean="0"/>
          </a:p>
          <a:p>
            <a:pPr>
              <a:buFont typeface="Arial" pitchFamily="34" charset="0"/>
              <a:buChar char="•"/>
            </a:pPr>
            <a:r>
              <a:rPr lang="en-US" dirty="0" smtClean="0"/>
              <a:t> These forecasts tend to originate from models with higher resolution.</a:t>
            </a:r>
          </a:p>
          <a:p>
            <a:pPr>
              <a:buFont typeface="Arial" pitchFamily="34" charset="0"/>
              <a:buChar char="•"/>
            </a:pPr>
            <a:endParaRPr lang="en-US" dirty="0" smtClean="0"/>
          </a:p>
          <a:p>
            <a:pPr>
              <a:buFont typeface="Arial" pitchFamily="34" charset="0"/>
              <a:buChar char="•"/>
            </a:pPr>
            <a:r>
              <a:rPr lang="en-US" dirty="0" smtClean="0"/>
              <a:t> When forecasting severe weather or precipitation types, these are useful for specifics. </a:t>
            </a:r>
          </a:p>
          <a:p>
            <a:pPr>
              <a:buFont typeface="Arial" pitchFamily="34" charset="0"/>
              <a:buChar char="•"/>
            </a:pPr>
            <a:endParaRPr lang="en-US" dirty="0" smtClean="0"/>
          </a:p>
          <a:p>
            <a:pPr>
              <a:buFont typeface="Arial" pitchFamily="34" charset="0"/>
              <a:buChar char="•"/>
            </a:pPr>
            <a:r>
              <a:rPr lang="en-US" dirty="0" smtClean="0"/>
              <a:t> However, a forecaster must also consider that models are not flawless and real-time data should also be considered.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09600" y="304800"/>
            <a:ext cx="7851648" cy="533400"/>
          </a:xfrm>
          <a:prstGeom prst="rect">
            <a:avLst/>
          </a:prstGeom>
        </p:spPr>
        <p:txBody>
          <a:bodyPr/>
          <a:lstStyle/>
          <a:p>
            <a:pPr lvl="0" algn="ctr">
              <a:spcBef>
                <a:spcPct val="0"/>
              </a:spcBef>
            </a:pPr>
            <a:r>
              <a:rPr kumimoji="0" lang="en-US" sz="3000" b="0" i="0" u="none" strike="noStrike" kern="1200" cap="small" spc="0" normalizeH="0" baseline="0" noProof="0" dirty="0" smtClean="0">
                <a:ln>
                  <a:noFill/>
                </a:ln>
                <a:solidFill>
                  <a:schemeClr val="tx2"/>
                </a:solidFill>
                <a:effectLst/>
                <a:uLnTx/>
                <a:uFillTx/>
                <a:latin typeface="+mj-lt"/>
                <a:ea typeface="+mj-ea"/>
                <a:cs typeface="+mj-cs"/>
              </a:rPr>
              <a:t>Examples of SR Models</a:t>
            </a: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sp>
        <p:nvSpPr>
          <p:cNvPr id="4" name="TextBox 3"/>
          <p:cNvSpPr txBox="1"/>
          <p:nvPr/>
        </p:nvSpPr>
        <p:spPr>
          <a:xfrm>
            <a:off x="838200" y="1371600"/>
            <a:ext cx="7543800" cy="3139321"/>
          </a:xfrm>
          <a:prstGeom prst="rect">
            <a:avLst/>
          </a:prstGeom>
          <a:noFill/>
        </p:spPr>
        <p:txBody>
          <a:bodyPr wrap="square" rtlCol="0">
            <a:spAutoFit/>
          </a:bodyPr>
          <a:lstStyle/>
          <a:p>
            <a:pPr>
              <a:buFont typeface="Arial" pitchFamily="34" charset="0"/>
              <a:buChar char="•"/>
            </a:pPr>
            <a:r>
              <a:rPr lang="en-US" b="1" dirty="0" smtClean="0"/>
              <a:t> WRF/NAM</a:t>
            </a:r>
            <a:r>
              <a:rPr lang="en-US" dirty="0" smtClean="0"/>
              <a:t>: Forecasts out to 84 hours.</a:t>
            </a:r>
          </a:p>
          <a:p>
            <a:pPr>
              <a:buFont typeface="Arial" pitchFamily="34" charset="0"/>
              <a:buChar char="•"/>
            </a:pPr>
            <a:endParaRPr lang="en-US" b="1" dirty="0" smtClean="0"/>
          </a:p>
          <a:p>
            <a:pPr>
              <a:buFont typeface="Arial" pitchFamily="34" charset="0"/>
              <a:buChar char="•"/>
            </a:pPr>
            <a:r>
              <a:rPr lang="en-US" b="1" dirty="0" smtClean="0"/>
              <a:t> SREF</a:t>
            </a:r>
            <a:r>
              <a:rPr lang="en-US" dirty="0" smtClean="0"/>
              <a:t>: Short-Range Ensemble Forecasts.  </a:t>
            </a:r>
          </a:p>
          <a:p>
            <a:endParaRPr lang="en-US" b="1" dirty="0" smtClean="0"/>
          </a:p>
          <a:p>
            <a:pPr>
              <a:buFont typeface="Arial" pitchFamily="34" charset="0"/>
              <a:buChar char="•"/>
            </a:pPr>
            <a:r>
              <a:rPr lang="en-US" b="1" dirty="0" smtClean="0"/>
              <a:t> RUC</a:t>
            </a:r>
            <a:r>
              <a:rPr lang="en-US" dirty="0" smtClean="0"/>
              <a:t>: Rapid updates for out to 12 hours. </a:t>
            </a:r>
          </a:p>
          <a:p>
            <a:pPr>
              <a:buFont typeface="Arial" pitchFamily="34" charset="0"/>
              <a:buChar char="•"/>
            </a:pPr>
            <a:endParaRPr lang="en-US" b="1" dirty="0" smtClean="0"/>
          </a:p>
          <a:p>
            <a:pPr>
              <a:buFont typeface="Arial" pitchFamily="34" charset="0"/>
              <a:buChar char="•"/>
            </a:pPr>
            <a:r>
              <a:rPr lang="en-US" b="1" dirty="0" smtClean="0"/>
              <a:t> NGM</a:t>
            </a:r>
            <a:r>
              <a:rPr lang="en-US" dirty="0" smtClean="0"/>
              <a:t>: Lower resolution, but out to 48 hours. </a:t>
            </a:r>
          </a:p>
          <a:p>
            <a:pPr>
              <a:buFont typeface="Arial" pitchFamily="34" charset="0"/>
              <a:buChar char="•"/>
            </a:pPr>
            <a:endParaRPr lang="en-US" b="1" dirty="0" smtClean="0"/>
          </a:p>
          <a:p>
            <a:pPr>
              <a:buFont typeface="Arial" pitchFamily="34" charset="0"/>
              <a:buChar char="•"/>
            </a:pPr>
            <a:r>
              <a:rPr lang="en-US" b="1" dirty="0" smtClean="0"/>
              <a:t> MAV MOS</a:t>
            </a:r>
            <a:r>
              <a:rPr lang="en-US" dirty="0" smtClean="0"/>
              <a:t>: 72 hour forecasts. </a:t>
            </a:r>
          </a:p>
          <a:p>
            <a:pPr>
              <a:buFont typeface="Arial" pitchFamily="34" charset="0"/>
              <a:buChar char="•"/>
            </a:pPr>
            <a:endParaRPr lang="en-US" b="1" dirty="0" smtClean="0"/>
          </a:p>
          <a:p>
            <a:pPr>
              <a:buFont typeface="Arial" pitchFamily="34" charset="0"/>
              <a:buChar char="•"/>
            </a:pPr>
            <a:r>
              <a:rPr lang="en-US" b="1" dirty="0" smtClean="0"/>
              <a:t> RGEM</a:t>
            </a:r>
            <a:r>
              <a:rPr lang="en-US" dirty="0" smtClean="0"/>
              <a:t>: Regional GEM out to 48 hours.</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677</TotalTime>
  <Words>1891</Words>
  <Application>Microsoft Office PowerPoint</Application>
  <PresentationFormat>On-screen Show (4:3)</PresentationFormat>
  <Paragraphs>205</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Oriel</vt:lpstr>
      <vt:lpstr>Competitor Article Presentation On Weather Forecasting</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 Data Analysis Competitor Article Presentation </dc:title>
  <dc:creator>aakash parwani</dc:creator>
  <cp:lastModifiedBy>aakash parwani</cp:lastModifiedBy>
  <cp:revision>243</cp:revision>
  <dcterms:created xsi:type="dcterms:W3CDTF">2017-02-15T00:41:26Z</dcterms:created>
  <dcterms:modified xsi:type="dcterms:W3CDTF">2017-02-18T01:10:25Z</dcterms:modified>
</cp:coreProperties>
</file>