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8" r:id="rId2"/>
    <p:sldId id="257" r:id="rId3"/>
    <p:sldId id="259" r:id="rId4"/>
    <p:sldId id="268" r:id="rId5"/>
    <p:sldId id="269" r:id="rId6"/>
    <p:sldId id="270" r:id="rId7"/>
    <p:sldId id="260" r:id="rId8"/>
    <p:sldId id="271" r:id="rId9"/>
    <p:sldId id="272" r:id="rId10"/>
    <p:sldId id="273" r:id="rId11"/>
    <p:sldId id="274" r:id="rId12"/>
    <p:sldId id="275" r:id="rId13"/>
    <p:sldId id="276" r:id="rId14"/>
    <p:sldId id="277" r:id="rId15"/>
    <p:sldId id="278" r:id="rId16"/>
    <p:sldId id="279" r:id="rId17"/>
    <p:sldId id="280" r:id="rId18"/>
    <p:sldId id="281" r:id="rId19"/>
    <p:sldId id="261" r:id="rId20"/>
    <p:sldId id="283" r:id="rId21"/>
    <p:sldId id="284" r:id="rId22"/>
    <p:sldId id="286" r:id="rId23"/>
    <p:sldId id="287" r:id="rId24"/>
    <p:sldId id="288" r:id="rId25"/>
    <p:sldId id="28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0" d="100"/>
          <a:sy n="70" d="100"/>
        </p:scale>
        <p:origin x="-1374"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CAF89E-F31F-408B-8590-C0E20D7144E1}" type="datetimeFigureOut">
              <a:rPr lang="en-US" smtClean="0"/>
              <a:pPr/>
              <a:t>4/29/2017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35B731-81FE-48FA-A200-CF1DACA4D96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pPr/>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 xmlns:p14="http://schemas.microsoft.com/office/powerpoint/2010/main" val="34747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pPr/>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 xmlns:p14="http://schemas.microsoft.com/office/powerpoint/2010/main" val="48992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pPr/>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 xmlns:p14="http://schemas.microsoft.com/office/powerpoint/2010/main" val="183028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spu_shield.jp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77936" y="274638"/>
            <a:ext cx="7608864"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pPr/>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 xmlns:p14="http://schemas.microsoft.com/office/powerpoint/2010/main" val="314053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2A63DC-777A-854B-BE2C-AAEBA2FE085F}" type="datetimeFigureOut">
              <a:rPr lang="en-US" smtClean="0"/>
              <a:pPr/>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 xmlns:p14="http://schemas.microsoft.com/office/powerpoint/2010/main" val="271175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2A63DC-777A-854B-BE2C-AAEBA2FE085F}" type="datetimeFigureOut">
              <a:rPr lang="en-US" smtClean="0"/>
              <a:pPr/>
              <a:t>4/29/2017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 xmlns:p14="http://schemas.microsoft.com/office/powerpoint/2010/main" val="417015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pu_shield.jp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48404" y="274638"/>
            <a:ext cx="7638396"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2A63DC-777A-854B-BE2C-AAEBA2FE085F}" type="datetimeFigureOut">
              <a:rPr lang="en-US" smtClean="0"/>
              <a:pPr/>
              <a:t>4/29/2017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 xmlns:p14="http://schemas.microsoft.com/office/powerpoint/2010/main" val="370112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2A63DC-777A-854B-BE2C-AAEBA2FE085F}" type="datetimeFigureOut">
              <a:rPr lang="en-US" smtClean="0"/>
              <a:pPr/>
              <a:t>4/29/2017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 xmlns:p14="http://schemas.microsoft.com/office/powerpoint/2010/main" val="84330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A63DC-777A-854B-BE2C-AAEBA2FE085F}" type="datetimeFigureOut">
              <a:rPr lang="en-US" smtClean="0"/>
              <a:pPr/>
              <a:t>4/29/2017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 xmlns:p14="http://schemas.microsoft.com/office/powerpoint/2010/main" val="116653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pPr/>
              <a:t>4/29/2017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 xmlns:p14="http://schemas.microsoft.com/office/powerpoint/2010/main" val="342773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pPr/>
              <a:t>4/29/2017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 xmlns:p14="http://schemas.microsoft.com/office/powerpoint/2010/main" val="178137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A63DC-777A-854B-BE2C-AAEBA2FE085F}" type="datetimeFigureOut">
              <a:rPr lang="en-US" smtClean="0"/>
              <a:pPr/>
              <a:t>4/29/2017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E9C37-0427-6E49-B1C8-9B225E89A978}" type="slidenum">
              <a:rPr lang="en-US" smtClean="0"/>
              <a:pPr/>
              <a:t>‹#›</a:t>
            </a:fld>
            <a:endParaRPr lang="en-US"/>
          </a:p>
        </p:txBody>
      </p:sp>
    </p:spTree>
    <p:extLst>
      <p:ext uri="{BB962C8B-B14F-4D97-AF65-F5344CB8AC3E}">
        <p14:creationId xmlns="" xmlns:p14="http://schemas.microsoft.com/office/powerpoint/2010/main" val="3129548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aakashparwani/DS670_WeatherAnalysis/blob/master/acf_timeseries.png"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aakashparwani/DS670_WeatherAnalysis/blob/master/pacftimeseries.p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iot.ee.surrey.ac.uk:8080/dataset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082" y="1600201"/>
            <a:ext cx="8721969" cy="2535701"/>
          </a:xfrm>
        </p:spPr>
        <p:txBody>
          <a:bodyPr>
            <a:normAutofit fontScale="85000" lnSpcReduction="10000"/>
          </a:bodyPr>
          <a:lstStyle/>
          <a:p>
            <a:r>
              <a:rPr lang="en-US" sz="2000" b="1" dirty="0" smtClean="0"/>
              <a:t>Competitor Article</a:t>
            </a:r>
            <a:r>
              <a:rPr lang="en-US" sz="2000" dirty="0" smtClean="0"/>
              <a:t>: - </a:t>
            </a:r>
            <a:r>
              <a:rPr lang="en-US" sz="2000" i="1" dirty="0" smtClean="0"/>
              <a:t>Average Daily Air Temperature’s Long-Range Forecast Using Inductive Modeling and Satellite Dataset</a:t>
            </a:r>
            <a:r>
              <a:rPr lang="en-US" sz="2000" dirty="0" smtClean="0"/>
              <a:t>.</a:t>
            </a:r>
          </a:p>
          <a:p>
            <a:r>
              <a:rPr lang="en-IN" sz="2000" dirty="0" smtClean="0"/>
              <a:t>This paper emphasizes importance of the average daily air temperature’s long-range forecast. Further, daily values may be used as very good basis for week, month, and </a:t>
            </a:r>
            <a:r>
              <a:rPr lang="en-US" sz="2000" dirty="0" smtClean="0"/>
              <a:t>season forecasts.</a:t>
            </a:r>
            <a:endParaRPr lang="en-US" sz="2000" b="1" dirty="0" smtClean="0"/>
          </a:p>
          <a:p>
            <a:r>
              <a:rPr lang="en-IN" sz="2000" dirty="0" smtClean="0"/>
              <a:t>The air temperature has great influence on power service’s load (Robinson, Peter J., 1997), and one’s direct application is for estimating future fuel needs.</a:t>
            </a:r>
          </a:p>
          <a:p>
            <a:r>
              <a:rPr lang="en-IN" sz="2000" dirty="0" smtClean="0"/>
              <a:t>For  air temperature’s long range forecasting 66 datasets of different countries were acquired from NOAA satellite and information service from 1 January 1973 to 20 April 2013 . </a:t>
            </a:r>
            <a:endParaRPr lang="en-US" sz="2000" dirty="0" smtClean="0"/>
          </a:p>
          <a:p>
            <a:pPr>
              <a:buNone/>
            </a:pPr>
            <a:endParaRPr lang="en-US" sz="2000" dirty="0" smtClean="0"/>
          </a:p>
          <a:p>
            <a:pPr>
              <a:buNone/>
            </a:pPr>
            <a:endParaRPr lang="en-US" sz="2000" dirty="0" smtClean="0"/>
          </a:p>
          <a:p>
            <a:endParaRPr lang="en-US" sz="2000" dirty="0" smtClean="0"/>
          </a:p>
          <a:p>
            <a:endParaRPr lang="en-IN" sz="2000" dirty="0" smtClean="0"/>
          </a:p>
          <a:p>
            <a:endParaRPr lang="en-US" sz="2000" dirty="0"/>
          </a:p>
        </p:txBody>
      </p:sp>
      <p:pic>
        <p:nvPicPr>
          <p:cNvPr id="6" name="Picture 2" descr="D:\Aakash_Documents\MS_Collections\AcceptanceFromSaintPeters\ClassStuff\DS_670_Capstone\FinalProject_WeatherReport\dataset\dataset_competitivearticle\equation_LRmodel.png"/>
          <p:cNvPicPr>
            <a:picLocks noChangeAspect="1" noChangeArrowheads="1"/>
          </p:cNvPicPr>
          <p:nvPr/>
        </p:nvPicPr>
        <p:blipFill>
          <a:blip r:embed="rId2" cstate="print"/>
          <a:srcRect/>
          <a:stretch>
            <a:fillRect/>
          </a:stretch>
        </p:blipFill>
        <p:spPr bwMode="auto">
          <a:xfrm>
            <a:off x="225081" y="3784210"/>
            <a:ext cx="8721969" cy="10691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84408" y="5078434"/>
            <a:ext cx="8947051" cy="1569660"/>
          </a:xfrm>
          <a:prstGeom prst="rect">
            <a:avLst/>
          </a:prstGeom>
          <a:noFill/>
        </p:spPr>
        <p:txBody>
          <a:bodyPr wrap="square" rtlCol="0">
            <a:spAutoFit/>
          </a:bodyPr>
          <a:lstStyle/>
          <a:p>
            <a:r>
              <a:rPr lang="en-IN" sz="1600" dirty="0" smtClean="0"/>
              <a:t>XF[</a:t>
            </a:r>
            <a:r>
              <a:rPr lang="en-IN" sz="1600" dirty="0" err="1" smtClean="0"/>
              <a:t>i</a:t>
            </a:r>
            <a:r>
              <a:rPr lang="en-IN" sz="1600" dirty="0" smtClean="0"/>
              <a:t>], XR[</a:t>
            </a:r>
            <a:r>
              <a:rPr lang="en-IN" sz="1600" dirty="0" err="1" smtClean="0"/>
              <a:t>i</a:t>
            </a:r>
            <a:r>
              <a:rPr lang="en-IN" sz="1600" dirty="0" smtClean="0"/>
              <a:t>] – prediction and true air temperature in the forecasted point; </a:t>
            </a:r>
            <a:r>
              <a:rPr lang="en-IN" sz="1600" dirty="0" err="1" smtClean="0"/>
              <a:t>i</a:t>
            </a:r>
            <a:r>
              <a:rPr lang="en-IN" sz="1600" dirty="0" smtClean="0"/>
              <a:t> – data position’s number in time series, </a:t>
            </a:r>
            <a:r>
              <a:rPr lang="en-US" sz="1600" dirty="0" err="1" smtClean="0"/>
              <a:t>i</a:t>
            </a:r>
            <a:r>
              <a:rPr lang="en-US" sz="1600" dirty="0" smtClean="0"/>
              <a:t> = 1,2,3, ..., 14521 </a:t>
            </a:r>
            <a:r>
              <a:rPr lang="en-IN" sz="1600" dirty="0" smtClean="0"/>
              <a:t>(19 July 1973 – 20 April 2013); </a:t>
            </a:r>
          </a:p>
          <a:p>
            <a:r>
              <a:rPr lang="en-IN" sz="1600" dirty="0" smtClean="0"/>
              <a:t>l = 14045 – training sequence’s length; k0, k1, k2, k3 – weighting </a:t>
            </a:r>
            <a:r>
              <a:rPr lang="en-US" sz="1600" dirty="0" smtClean="0"/>
              <a:t>Coefficients. </a:t>
            </a:r>
          </a:p>
          <a:p>
            <a:r>
              <a:rPr lang="en-US" sz="1600" i="1" dirty="0" smtClean="0"/>
              <a:t>X</a:t>
            </a:r>
            <a:r>
              <a:rPr lang="en-US" sz="1400" i="1" dirty="0" smtClean="0"/>
              <a:t>j</a:t>
            </a:r>
            <a:r>
              <a:rPr lang="en-US" sz="1600" i="1" dirty="0" smtClean="0"/>
              <a:t>1*[I – d1] , X</a:t>
            </a:r>
            <a:r>
              <a:rPr lang="en-US" sz="1400" i="1" dirty="0" smtClean="0"/>
              <a:t>j</a:t>
            </a:r>
            <a:r>
              <a:rPr lang="en-US" sz="1600" i="1" dirty="0" smtClean="0"/>
              <a:t>2*[I – d2] , X</a:t>
            </a:r>
            <a:r>
              <a:rPr lang="en-US" sz="1400" i="1" dirty="0" smtClean="0"/>
              <a:t>j</a:t>
            </a:r>
            <a:r>
              <a:rPr lang="en-US" sz="1600" i="1" dirty="0" smtClean="0"/>
              <a:t>3*[I – d3] - </a:t>
            </a:r>
            <a:r>
              <a:rPr lang="en-IN" sz="1600" dirty="0" smtClean="0"/>
              <a:t>biased by lead-times </a:t>
            </a:r>
            <a:r>
              <a:rPr lang="en-IN" sz="1600" i="1" dirty="0" smtClean="0"/>
              <a:t>d1, d2, d3 and three days averaged true </a:t>
            </a:r>
            <a:r>
              <a:rPr lang="en-IN" sz="1600" dirty="0" smtClean="0"/>
              <a:t>air temperature time series for the appropriate places </a:t>
            </a:r>
            <a:r>
              <a:rPr lang="en-IN" sz="1600" i="1" dirty="0" smtClean="0"/>
              <a:t>j1, j2, j3 = 0,1,2, ..., 66 (number of the place from the above list; </a:t>
            </a:r>
            <a:r>
              <a:rPr lang="en-US" sz="1600" dirty="0" smtClean="0"/>
              <a:t>plus additional parameters optionally;</a:t>
            </a:r>
            <a:r>
              <a:rPr lang="en-US" sz="1600" i="1" dirty="0" smtClean="0"/>
              <a:t> </a:t>
            </a:r>
            <a:r>
              <a:rPr lang="en-IN" sz="1600" dirty="0" smtClean="0"/>
              <a:t>0 means the same place in the right and left sides).</a:t>
            </a:r>
            <a:endParaRPr lang="en-US" sz="1600" dirty="0"/>
          </a:p>
        </p:txBody>
      </p:sp>
      <p:sp>
        <p:nvSpPr>
          <p:cNvPr id="10" name="Title 1"/>
          <p:cNvSpPr>
            <a:spLocks noGrp="1"/>
          </p:cNvSpPr>
          <p:nvPr>
            <p:ph type="title"/>
          </p:nvPr>
        </p:nvSpPr>
        <p:spPr>
          <a:xfrm>
            <a:off x="1077936" y="233694"/>
            <a:ext cx="7608864" cy="1143000"/>
          </a:xfrm>
          <a:solidFill>
            <a:srgbClr val="FFFFFF"/>
          </a:solidFill>
        </p:spPr>
        <p:txBody>
          <a:bodyPr>
            <a:normAutofit/>
          </a:bodyPr>
          <a:lstStyle/>
          <a:p>
            <a:r>
              <a:rPr lang="en-US" b="1" dirty="0" smtClean="0">
                <a:solidFill>
                  <a:srgbClr val="1F497D"/>
                </a:solidFill>
              </a:rPr>
              <a:t>Novel Contribution</a:t>
            </a:r>
            <a:endParaRPr lang="en-US" b="1" dirty="0">
              <a:solidFill>
                <a:srgbClr val="1F497D"/>
              </a:solidFill>
            </a:endParaRPr>
          </a:p>
        </p:txBody>
      </p:sp>
    </p:spTree>
    <p:extLst>
      <p:ext uri="{BB962C8B-B14F-4D97-AF65-F5344CB8AC3E}">
        <p14:creationId xmlns="" xmlns:p14="http://schemas.microsoft.com/office/powerpoint/2010/main" val="340408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1F497D"/>
                </a:solidFill>
              </a:rPr>
              <a:t>Demonstration in Zeppelin Cont…</a:t>
            </a:r>
            <a:endParaRPr lang="en-US" dirty="0"/>
          </a:p>
        </p:txBody>
      </p:sp>
      <p:sp>
        <p:nvSpPr>
          <p:cNvPr id="5" name="Content Placeholder 2"/>
          <p:cNvSpPr>
            <a:spLocks noGrp="1"/>
          </p:cNvSpPr>
          <p:nvPr>
            <p:ph idx="1"/>
          </p:nvPr>
        </p:nvSpPr>
        <p:spPr>
          <a:xfrm>
            <a:off x="457200" y="1600201"/>
            <a:ext cx="8229600" cy="446964"/>
          </a:xfrm>
        </p:spPr>
        <p:txBody>
          <a:bodyPr>
            <a:normAutofit/>
          </a:bodyPr>
          <a:lstStyle/>
          <a:p>
            <a:r>
              <a:rPr lang="en-US" sz="1800" b="1" dirty="0" smtClean="0"/>
              <a:t>Data Cleaning:</a:t>
            </a:r>
          </a:p>
          <a:p>
            <a:pPr>
              <a:buNone/>
            </a:pPr>
            <a:endParaRPr lang="en-US" sz="1800" b="1" dirty="0" smtClean="0"/>
          </a:p>
        </p:txBody>
      </p:sp>
      <p:pic>
        <p:nvPicPr>
          <p:cNvPr id="2050" name="Picture 2" descr="D:\Aakash_Documents\MS_Collections\AcceptanceFromSaintPeters\ClassStuff\DS_670_Capstone\FinalProject_WeatherReport\DS670_WeatherAnalysis\zeppelincode_pics\DataCleaning.png"/>
          <p:cNvPicPr>
            <a:picLocks noChangeAspect="1" noChangeArrowheads="1"/>
          </p:cNvPicPr>
          <p:nvPr/>
        </p:nvPicPr>
        <p:blipFill>
          <a:blip r:embed="rId2"/>
          <a:srcRect/>
          <a:stretch>
            <a:fillRect/>
          </a:stretch>
        </p:blipFill>
        <p:spPr bwMode="auto">
          <a:xfrm>
            <a:off x="150128" y="2006216"/>
            <a:ext cx="8686800" cy="478354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77913" y="274638"/>
            <a:ext cx="7608887" cy="1143000"/>
          </a:xfrm>
        </p:spPr>
        <p:txBody>
          <a:bodyPr>
            <a:normAutofit fontScale="90000"/>
          </a:bodyPr>
          <a:lstStyle/>
          <a:p>
            <a:r>
              <a:rPr lang="en-US" b="1" dirty="0" smtClean="0">
                <a:solidFill>
                  <a:srgbClr val="1F497D"/>
                </a:solidFill>
              </a:rPr>
              <a:t>Demonstration in Zeppelin Cont…</a:t>
            </a:r>
            <a:endParaRPr lang="en-US" dirty="0"/>
          </a:p>
        </p:txBody>
      </p:sp>
      <p:sp>
        <p:nvSpPr>
          <p:cNvPr id="8" name="Content Placeholder 2"/>
          <p:cNvSpPr>
            <a:spLocks noGrp="1"/>
          </p:cNvSpPr>
          <p:nvPr>
            <p:ph idx="1"/>
          </p:nvPr>
        </p:nvSpPr>
        <p:spPr>
          <a:xfrm>
            <a:off x="457200" y="1600201"/>
            <a:ext cx="8229600" cy="446964"/>
          </a:xfrm>
        </p:spPr>
        <p:txBody>
          <a:bodyPr>
            <a:normAutofit/>
          </a:bodyPr>
          <a:lstStyle/>
          <a:p>
            <a:r>
              <a:rPr lang="en-US" sz="1800" b="1" dirty="0" smtClean="0"/>
              <a:t>Data Visualization:</a:t>
            </a:r>
          </a:p>
          <a:p>
            <a:pPr>
              <a:buNone/>
            </a:pPr>
            <a:endParaRPr lang="en-US" sz="1800" b="1" dirty="0" smtClean="0"/>
          </a:p>
        </p:txBody>
      </p:sp>
      <p:pic>
        <p:nvPicPr>
          <p:cNvPr id="3074" name="Picture 2" descr="D:\Aakash_Documents\MS_Collections\AcceptanceFromSaintPeters\ClassStuff\DS_670_Capstone\FinalProject_WeatherReport\DS670_WeatherAnalysis\zeppelincode_pics\DataVisualization.png"/>
          <p:cNvPicPr>
            <a:picLocks noChangeAspect="1" noChangeArrowheads="1"/>
          </p:cNvPicPr>
          <p:nvPr/>
        </p:nvPicPr>
        <p:blipFill>
          <a:blip r:embed="rId2"/>
          <a:srcRect/>
          <a:stretch>
            <a:fillRect/>
          </a:stretch>
        </p:blipFill>
        <p:spPr bwMode="auto">
          <a:xfrm>
            <a:off x="163773" y="2047165"/>
            <a:ext cx="8775511" cy="477751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b="1" dirty="0" smtClean="0">
                <a:solidFill>
                  <a:srgbClr val="1F497D"/>
                </a:solidFill>
              </a:rPr>
              <a:t>Demonstration in Zeppelin Cont…</a:t>
            </a:r>
            <a:endParaRPr lang="en-US" dirty="0"/>
          </a:p>
        </p:txBody>
      </p:sp>
      <p:sp>
        <p:nvSpPr>
          <p:cNvPr id="5" name="Content Placeholder 2"/>
          <p:cNvSpPr>
            <a:spLocks noGrp="1"/>
          </p:cNvSpPr>
          <p:nvPr>
            <p:ph idx="1"/>
          </p:nvPr>
        </p:nvSpPr>
        <p:spPr>
          <a:xfrm>
            <a:off x="457200" y="1600201"/>
            <a:ext cx="8229600" cy="446964"/>
          </a:xfrm>
        </p:spPr>
        <p:txBody>
          <a:bodyPr>
            <a:normAutofit/>
          </a:bodyPr>
          <a:lstStyle/>
          <a:p>
            <a:r>
              <a:rPr lang="en-US" sz="1800" b="1" dirty="0" err="1" smtClean="0"/>
              <a:t>KSTest</a:t>
            </a:r>
            <a:r>
              <a:rPr lang="en-US" sz="1800" b="1" dirty="0" smtClean="0"/>
              <a:t>: </a:t>
            </a:r>
            <a:r>
              <a:rPr lang="en-US" sz="1800" dirty="0" smtClean="0"/>
              <a:t>Performed </a:t>
            </a:r>
            <a:r>
              <a:rPr lang="en-US" sz="1800" b="1" dirty="0" err="1" smtClean="0"/>
              <a:t>Kstest</a:t>
            </a:r>
            <a:r>
              <a:rPr lang="en-US" sz="1800" b="1" dirty="0" smtClean="0"/>
              <a:t> </a:t>
            </a:r>
            <a:r>
              <a:rPr lang="en-US" sz="1800" dirty="0" smtClean="0"/>
              <a:t>to check the distribution of weather parameters. </a:t>
            </a:r>
            <a:endParaRPr lang="en-US" sz="1800" b="1" dirty="0" smtClean="0"/>
          </a:p>
          <a:p>
            <a:pPr>
              <a:buNone/>
            </a:pPr>
            <a:endParaRPr lang="en-US" sz="1800" b="1" dirty="0" smtClean="0"/>
          </a:p>
        </p:txBody>
      </p:sp>
      <p:pic>
        <p:nvPicPr>
          <p:cNvPr id="4098" name="Picture 2" descr="D:\Aakash_Documents\MS_Collections\AcceptanceFromSaintPeters\ClassStuff\DS_670_Capstone\FinalProject_WeatherReport\DS670_WeatherAnalysis\zeppelincode_pics\kstest.png"/>
          <p:cNvPicPr>
            <a:picLocks noChangeAspect="1" noChangeArrowheads="1"/>
          </p:cNvPicPr>
          <p:nvPr/>
        </p:nvPicPr>
        <p:blipFill>
          <a:blip r:embed="rId2"/>
          <a:srcRect/>
          <a:stretch>
            <a:fillRect/>
          </a:stretch>
        </p:blipFill>
        <p:spPr bwMode="auto">
          <a:xfrm>
            <a:off x="109181" y="2117966"/>
            <a:ext cx="8761863" cy="464449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b="1" dirty="0" smtClean="0">
                <a:solidFill>
                  <a:srgbClr val="1F497D"/>
                </a:solidFill>
              </a:rPr>
              <a:t>Demonstration in Zeppelin Cont…</a:t>
            </a:r>
            <a:endParaRPr lang="en-US" dirty="0"/>
          </a:p>
        </p:txBody>
      </p:sp>
      <p:sp>
        <p:nvSpPr>
          <p:cNvPr id="7" name="Content Placeholder 2"/>
          <p:cNvSpPr>
            <a:spLocks noGrp="1"/>
          </p:cNvSpPr>
          <p:nvPr>
            <p:ph idx="1"/>
          </p:nvPr>
        </p:nvSpPr>
        <p:spPr>
          <a:xfrm>
            <a:off x="457200" y="1600201"/>
            <a:ext cx="8229600" cy="760862"/>
          </a:xfrm>
        </p:spPr>
        <p:txBody>
          <a:bodyPr>
            <a:normAutofit/>
          </a:bodyPr>
          <a:lstStyle/>
          <a:p>
            <a:r>
              <a:rPr lang="en-US" sz="1800" b="1" dirty="0" smtClean="0"/>
              <a:t>Pearson Correlation: </a:t>
            </a:r>
            <a:r>
              <a:rPr lang="en-US" sz="1800" dirty="0" smtClean="0"/>
              <a:t>Performed </a:t>
            </a:r>
            <a:r>
              <a:rPr lang="en-US" sz="1800" b="1" dirty="0" err="1" smtClean="0"/>
              <a:t>pearson</a:t>
            </a:r>
            <a:r>
              <a:rPr lang="en-US" sz="1800" b="1" dirty="0" smtClean="0"/>
              <a:t> correlation </a:t>
            </a:r>
            <a:r>
              <a:rPr lang="en-US" sz="1800" dirty="0" smtClean="0"/>
              <a:t>to get an idea of relationship (Positive or Negative)between weather parameters. </a:t>
            </a:r>
            <a:endParaRPr lang="en-US" sz="1800" b="1" dirty="0" smtClean="0"/>
          </a:p>
          <a:p>
            <a:pPr>
              <a:buNone/>
            </a:pPr>
            <a:endParaRPr lang="en-US" sz="1800" b="1" dirty="0" smtClean="0"/>
          </a:p>
        </p:txBody>
      </p:sp>
      <p:pic>
        <p:nvPicPr>
          <p:cNvPr id="5122" name="Picture 2" descr="D:\Aakash_Documents\MS_Collections\AcceptanceFromSaintPeters\ClassStuff\DS_670_Capstone\FinalProject_WeatherReport\DS670_WeatherAnalysis\zeppelincode_pics\pearsoncorrelation.png"/>
          <p:cNvPicPr>
            <a:picLocks noChangeAspect="1" noChangeArrowheads="1"/>
          </p:cNvPicPr>
          <p:nvPr/>
        </p:nvPicPr>
        <p:blipFill>
          <a:blip r:embed="rId2"/>
          <a:srcRect/>
          <a:stretch>
            <a:fillRect/>
          </a:stretch>
        </p:blipFill>
        <p:spPr bwMode="auto">
          <a:xfrm>
            <a:off x="69737" y="2286521"/>
            <a:ext cx="8958263" cy="440088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b="1" dirty="0" smtClean="0">
                <a:solidFill>
                  <a:srgbClr val="1F497D"/>
                </a:solidFill>
              </a:rPr>
              <a:t>Demonstration in Zeppelin Cont…</a:t>
            </a:r>
            <a:endParaRPr lang="en-US" dirty="0"/>
          </a:p>
        </p:txBody>
      </p:sp>
      <p:sp>
        <p:nvSpPr>
          <p:cNvPr id="6" name="Content Placeholder 2"/>
          <p:cNvSpPr>
            <a:spLocks noGrp="1"/>
          </p:cNvSpPr>
          <p:nvPr>
            <p:ph idx="1"/>
          </p:nvPr>
        </p:nvSpPr>
        <p:spPr>
          <a:xfrm>
            <a:off x="457200" y="1600201"/>
            <a:ext cx="8229600" cy="515202"/>
          </a:xfrm>
        </p:spPr>
        <p:txBody>
          <a:bodyPr>
            <a:normAutofit/>
          </a:bodyPr>
          <a:lstStyle/>
          <a:p>
            <a:r>
              <a:rPr lang="en-US" sz="1800" b="1" dirty="0" smtClean="0"/>
              <a:t>Build Linear Model</a:t>
            </a:r>
          </a:p>
          <a:p>
            <a:pPr>
              <a:buNone/>
            </a:pPr>
            <a:endParaRPr lang="en-US" sz="1800" b="1" dirty="0" smtClean="0"/>
          </a:p>
        </p:txBody>
      </p:sp>
      <p:pic>
        <p:nvPicPr>
          <p:cNvPr id="6146" name="Picture 2" descr="D:\Aakash_Documents\MS_Collections\AcceptanceFromSaintPeters\ClassStuff\DS_670_Capstone\FinalProject_WeatherReport\DS670_WeatherAnalysis\zeppelincode_pics\linearmodel.png"/>
          <p:cNvPicPr>
            <a:picLocks noChangeAspect="1" noChangeArrowheads="1"/>
          </p:cNvPicPr>
          <p:nvPr/>
        </p:nvPicPr>
        <p:blipFill>
          <a:blip r:embed="rId2"/>
          <a:srcRect/>
          <a:stretch>
            <a:fillRect/>
          </a:stretch>
        </p:blipFill>
        <p:spPr bwMode="auto">
          <a:xfrm>
            <a:off x="0" y="2015547"/>
            <a:ext cx="9143999" cy="480150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b="1" dirty="0" smtClean="0">
                <a:solidFill>
                  <a:srgbClr val="1F497D"/>
                </a:solidFill>
              </a:rPr>
              <a:t>Demonstration in Zeppelin Cont…</a:t>
            </a:r>
            <a:endParaRPr lang="en-US" dirty="0"/>
          </a:p>
        </p:txBody>
      </p:sp>
      <p:sp>
        <p:nvSpPr>
          <p:cNvPr id="6" name="Content Placeholder 2"/>
          <p:cNvSpPr>
            <a:spLocks noGrp="1"/>
          </p:cNvSpPr>
          <p:nvPr>
            <p:ph idx="1"/>
          </p:nvPr>
        </p:nvSpPr>
        <p:spPr>
          <a:xfrm>
            <a:off x="457200" y="1600201"/>
            <a:ext cx="8229600" cy="515202"/>
          </a:xfrm>
        </p:spPr>
        <p:txBody>
          <a:bodyPr>
            <a:normAutofit/>
          </a:bodyPr>
          <a:lstStyle/>
          <a:p>
            <a:r>
              <a:rPr lang="en-US" sz="1800" b="1" dirty="0" smtClean="0"/>
              <a:t>Convert ‘</a:t>
            </a:r>
            <a:r>
              <a:rPr lang="en-US" sz="1800" b="1" dirty="0" err="1" smtClean="0"/>
              <a:t>DateTime</a:t>
            </a:r>
            <a:r>
              <a:rPr lang="en-US" sz="1800" b="1" dirty="0" smtClean="0"/>
              <a:t>’ parameter to index of dataset for time series analyses</a:t>
            </a:r>
          </a:p>
          <a:p>
            <a:pPr>
              <a:buNone/>
            </a:pPr>
            <a:endParaRPr lang="en-US" sz="1800" b="1" dirty="0" smtClean="0"/>
          </a:p>
        </p:txBody>
      </p:sp>
      <p:pic>
        <p:nvPicPr>
          <p:cNvPr id="7170" name="Picture 2" descr="D:\Aakash_Documents\MS_Collections\AcceptanceFromSaintPeters\ClassStuff\DS_670_Capstone\FinalProject_WeatherReport\DS670_WeatherAnalysis\zeppelincode_pics\datetime_toindex.png"/>
          <p:cNvPicPr>
            <a:picLocks noChangeAspect="1" noChangeArrowheads="1"/>
          </p:cNvPicPr>
          <p:nvPr/>
        </p:nvPicPr>
        <p:blipFill>
          <a:blip r:embed="rId2"/>
          <a:srcRect/>
          <a:stretch>
            <a:fillRect/>
          </a:stretch>
        </p:blipFill>
        <p:spPr bwMode="auto">
          <a:xfrm>
            <a:off x="204716" y="2088106"/>
            <a:ext cx="8720920" cy="4742597"/>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b="1" dirty="0" smtClean="0">
                <a:solidFill>
                  <a:srgbClr val="1F497D"/>
                </a:solidFill>
              </a:rPr>
              <a:t>Demonstration in Zeppelin Cont…</a:t>
            </a:r>
            <a:endParaRPr lang="en-US" dirty="0"/>
          </a:p>
        </p:txBody>
      </p:sp>
      <p:sp>
        <p:nvSpPr>
          <p:cNvPr id="5" name="Content Placeholder 2"/>
          <p:cNvSpPr>
            <a:spLocks noGrp="1"/>
          </p:cNvSpPr>
          <p:nvPr>
            <p:ph idx="1"/>
          </p:nvPr>
        </p:nvSpPr>
        <p:spPr>
          <a:xfrm>
            <a:off x="457200" y="1600201"/>
            <a:ext cx="8229600" cy="515202"/>
          </a:xfrm>
        </p:spPr>
        <p:txBody>
          <a:bodyPr>
            <a:normAutofit/>
          </a:bodyPr>
          <a:lstStyle/>
          <a:p>
            <a:r>
              <a:rPr lang="en-US" sz="1800" b="1" dirty="0" smtClean="0"/>
              <a:t>Check data is stationary, if not then make it stationary.</a:t>
            </a:r>
          </a:p>
          <a:p>
            <a:pPr>
              <a:buNone/>
            </a:pPr>
            <a:endParaRPr lang="en-US" sz="1800" b="1" dirty="0" smtClean="0"/>
          </a:p>
        </p:txBody>
      </p:sp>
      <p:pic>
        <p:nvPicPr>
          <p:cNvPr id="8194" name="Picture 2" descr="D:\Aakash_Documents\MS_Collections\AcceptanceFromSaintPeters\ClassStuff\DS_670_Capstone\FinalProject_WeatherReport\DS670_WeatherAnalysis\zeppelincode_pics\teststationary.png"/>
          <p:cNvPicPr>
            <a:picLocks noChangeAspect="1" noChangeArrowheads="1"/>
          </p:cNvPicPr>
          <p:nvPr/>
        </p:nvPicPr>
        <p:blipFill>
          <a:blip r:embed="rId2"/>
          <a:srcRect/>
          <a:stretch>
            <a:fillRect/>
          </a:stretch>
        </p:blipFill>
        <p:spPr bwMode="auto">
          <a:xfrm>
            <a:off x="54592" y="1927550"/>
            <a:ext cx="9068944" cy="488632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b="1" dirty="0" smtClean="0">
                <a:solidFill>
                  <a:srgbClr val="1F497D"/>
                </a:solidFill>
              </a:rPr>
              <a:t>Demonstration in Zeppelin Cont…</a:t>
            </a:r>
            <a:endParaRPr lang="en-US" dirty="0"/>
          </a:p>
        </p:txBody>
      </p:sp>
      <p:sp>
        <p:nvSpPr>
          <p:cNvPr id="7" name="Content Placeholder 2"/>
          <p:cNvSpPr>
            <a:spLocks noGrp="1"/>
          </p:cNvSpPr>
          <p:nvPr>
            <p:ph idx="1"/>
          </p:nvPr>
        </p:nvSpPr>
        <p:spPr>
          <a:xfrm>
            <a:off x="457200" y="1600201"/>
            <a:ext cx="8229600" cy="515202"/>
          </a:xfrm>
        </p:spPr>
        <p:txBody>
          <a:bodyPr>
            <a:normAutofit/>
          </a:bodyPr>
          <a:lstStyle/>
          <a:p>
            <a:r>
              <a:rPr lang="en-US" sz="1800" b="1" dirty="0" smtClean="0"/>
              <a:t>Seasonality verification and ACF, PACF check.</a:t>
            </a:r>
          </a:p>
          <a:p>
            <a:pPr>
              <a:buNone/>
            </a:pPr>
            <a:endParaRPr lang="en-US" sz="1800" b="1" dirty="0" smtClean="0"/>
          </a:p>
        </p:txBody>
      </p:sp>
      <p:pic>
        <p:nvPicPr>
          <p:cNvPr id="9218" name="Picture 2" descr="D:\Aakash_Documents\MS_Collections\AcceptanceFromSaintPeters\ClassStuff\DS_670_Capstone\FinalProject_WeatherReport\DS670_WeatherAnalysis\zeppelincode_pics\seasonality_acf_pacf.png"/>
          <p:cNvPicPr>
            <a:picLocks noChangeAspect="1" noChangeArrowheads="1"/>
          </p:cNvPicPr>
          <p:nvPr/>
        </p:nvPicPr>
        <p:blipFill>
          <a:blip r:embed="rId2"/>
          <a:srcRect/>
          <a:stretch>
            <a:fillRect/>
          </a:stretch>
        </p:blipFill>
        <p:spPr bwMode="auto">
          <a:xfrm>
            <a:off x="40034" y="1978926"/>
            <a:ext cx="8899265" cy="483131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936" y="274638"/>
            <a:ext cx="7608864" cy="1143000"/>
          </a:xfrm>
        </p:spPr>
        <p:txBody>
          <a:bodyPr>
            <a:normAutofit fontScale="90000"/>
          </a:bodyPr>
          <a:lstStyle/>
          <a:p>
            <a:r>
              <a:rPr lang="en-US" b="1" dirty="0" smtClean="0">
                <a:solidFill>
                  <a:srgbClr val="1F497D"/>
                </a:solidFill>
              </a:rPr>
              <a:t>Demonstration in Zeppelin Cont…</a:t>
            </a:r>
            <a:endParaRPr lang="en-US" dirty="0"/>
          </a:p>
        </p:txBody>
      </p:sp>
      <p:sp>
        <p:nvSpPr>
          <p:cNvPr id="5" name="Content Placeholder 2"/>
          <p:cNvSpPr>
            <a:spLocks noGrp="1"/>
          </p:cNvSpPr>
          <p:nvPr>
            <p:ph idx="1"/>
          </p:nvPr>
        </p:nvSpPr>
        <p:spPr>
          <a:xfrm>
            <a:off x="457200" y="1559257"/>
            <a:ext cx="8229600" cy="515202"/>
          </a:xfrm>
        </p:spPr>
        <p:txBody>
          <a:bodyPr>
            <a:normAutofit/>
          </a:bodyPr>
          <a:lstStyle/>
          <a:p>
            <a:r>
              <a:rPr lang="en-US" sz="1800" b="1" dirty="0" smtClean="0"/>
              <a:t>Model building for time series analysis.</a:t>
            </a:r>
          </a:p>
          <a:p>
            <a:pPr>
              <a:buNone/>
            </a:pPr>
            <a:endParaRPr lang="en-US" sz="1800" b="1" dirty="0" smtClean="0"/>
          </a:p>
        </p:txBody>
      </p:sp>
      <p:pic>
        <p:nvPicPr>
          <p:cNvPr id="10242" name="Picture 2" descr="D:\Aakash_Documents\MS_Collections\AcceptanceFromSaintPeters\ClassStuff\DS_670_Capstone\FinalProject_WeatherReport\DS670_WeatherAnalysis\zeppelincode_pics\timeseriesmodel.png"/>
          <p:cNvPicPr>
            <a:picLocks noChangeAspect="1" noChangeArrowheads="1"/>
          </p:cNvPicPr>
          <p:nvPr/>
        </p:nvPicPr>
        <p:blipFill>
          <a:blip r:embed="rId2"/>
          <a:srcRect/>
          <a:stretch>
            <a:fillRect/>
          </a:stretch>
        </p:blipFill>
        <p:spPr bwMode="auto">
          <a:xfrm>
            <a:off x="81888" y="2058179"/>
            <a:ext cx="8686800" cy="460192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Results Summary in Tables and Charts</a:t>
            </a:r>
            <a:endParaRPr lang="en-US" b="1" dirty="0">
              <a:solidFill>
                <a:srgbClr val="1F497D"/>
              </a:solidFill>
            </a:endParaRPr>
          </a:p>
        </p:txBody>
      </p:sp>
      <p:sp>
        <p:nvSpPr>
          <p:cNvPr id="3" name="Content Placeholder 2"/>
          <p:cNvSpPr>
            <a:spLocks noGrp="1"/>
          </p:cNvSpPr>
          <p:nvPr>
            <p:ph idx="1"/>
          </p:nvPr>
        </p:nvSpPr>
        <p:spPr>
          <a:xfrm>
            <a:off x="177421" y="1477369"/>
            <a:ext cx="8748215" cy="747216"/>
          </a:xfrm>
        </p:spPr>
        <p:txBody>
          <a:bodyPr>
            <a:normAutofit/>
          </a:bodyPr>
          <a:lstStyle/>
          <a:p>
            <a:r>
              <a:rPr lang="en-US" sz="1800" b="1" dirty="0" err="1" smtClean="0"/>
              <a:t>KSTest</a:t>
            </a:r>
            <a:r>
              <a:rPr lang="en-US" sz="1800" b="1" dirty="0" smtClean="0"/>
              <a:t> Results: </a:t>
            </a:r>
            <a:r>
              <a:rPr lang="en-US" sz="1800" dirty="0" err="1" smtClean="0"/>
              <a:t>Kstest</a:t>
            </a:r>
            <a:r>
              <a:rPr lang="en-US" sz="1800" dirty="0" smtClean="0"/>
              <a:t> is performed for parameters that are considered for statistical model building. </a:t>
            </a:r>
            <a:r>
              <a:rPr lang="en-US" sz="1800" dirty="0" err="1" smtClean="0"/>
              <a:t>Pvalue</a:t>
            </a:r>
            <a:r>
              <a:rPr lang="en-US" sz="1800" dirty="0" smtClean="0"/>
              <a:t> of all the variables is 0. Variables are normalized.</a:t>
            </a:r>
            <a:r>
              <a:rPr lang="en-US" sz="1800" b="1" dirty="0" smtClean="0"/>
              <a:t> </a:t>
            </a:r>
          </a:p>
        </p:txBody>
      </p:sp>
      <p:graphicFrame>
        <p:nvGraphicFramePr>
          <p:cNvPr id="5" name="Table 4"/>
          <p:cNvGraphicFramePr>
            <a:graphicFrameLocks noGrp="1"/>
          </p:cNvGraphicFramePr>
          <p:nvPr/>
        </p:nvGraphicFramePr>
        <p:xfrm>
          <a:off x="309328" y="2461544"/>
          <a:ext cx="8493476" cy="2751900"/>
        </p:xfrm>
        <a:graphic>
          <a:graphicData uri="http://schemas.openxmlformats.org/drawingml/2006/table">
            <a:tbl>
              <a:tblPr firstRow="1" bandRow="1">
                <a:tableStyleId>{5C22544A-7EE6-4342-B048-85BDC9FD1C3A}</a:tableStyleId>
              </a:tblPr>
              <a:tblGrid>
                <a:gridCol w="3025403"/>
                <a:gridCol w="5468073"/>
              </a:tblGrid>
              <a:tr h="480595">
                <a:tc>
                  <a:txBody>
                    <a:bodyPr/>
                    <a:lstStyle/>
                    <a:p>
                      <a:r>
                        <a:rPr lang="en-US" dirty="0" smtClean="0"/>
                        <a:t>Weather Parameter</a:t>
                      </a:r>
                      <a:endParaRPr lang="en-US" dirty="0"/>
                    </a:p>
                  </a:txBody>
                  <a:tcPr/>
                </a:tc>
                <a:tc>
                  <a:txBody>
                    <a:bodyPr/>
                    <a:lstStyle/>
                    <a:p>
                      <a:r>
                        <a:rPr lang="en-US" dirty="0" smtClean="0"/>
                        <a:t>Test Results</a:t>
                      </a:r>
                      <a:endParaRPr lang="en-US" dirty="0"/>
                    </a:p>
                  </a:txBody>
                  <a:tcPr/>
                </a:tc>
              </a:tr>
              <a:tr h="829520">
                <a:tc>
                  <a:txBody>
                    <a:bodyPr/>
                    <a:lstStyle/>
                    <a:p>
                      <a:r>
                        <a:rPr lang="en-US" dirty="0" smtClean="0"/>
                        <a:t>Dew Point</a:t>
                      </a:r>
                      <a:endParaRPr lang="en-US" dirty="0"/>
                    </a:p>
                  </a:txBody>
                  <a:tcPr/>
                </a:tc>
                <a:tc>
                  <a:txBody>
                    <a:bodyPr/>
                    <a:lstStyle/>
                    <a:p>
                      <a:r>
                        <a:rPr lang="en-US" sz="1800" b="1" dirty="0" err="1" smtClean="0">
                          <a:solidFill>
                            <a:schemeClr val="tx1"/>
                          </a:solidFill>
                        </a:rPr>
                        <a:t>KstestResult</a:t>
                      </a:r>
                      <a:r>
                        <a:rPr lang="en-US" sz="1800" b="1" dirty="0" smtClean="0">
                          <a:solidFill>
                            <a:schemeClr val="tx1"/>
                          </a:solidFill>
                        </a:rPr>
                        <a:t>(statistic=0.3729231258446617, </a:t>
                      </a:r>
                      <a:r>
                        <a:rPr lang="en-US" sz="1800" b="1" dirty="0" err="1" smtClean="0">
                          <a:solidFill>
                            <a:schemeClr val="tx1"/>
                          </a:solidFill>
                        </a:rPr>
                        <a:t>pvalue</a:t>
                      </a:r>
                      <a:r>
                        <a:rPr lang="en-US" sz="1800" b="1" dirty="0" smtClean="0">
                          <a:solidFill>
                            <a:schemeClr val="tx1"/>
                          </a:solidFill>
                        </a:rPr>
                        <a:t>=0.0).</a:t>
                      </a:r>
                      <a:endParaRPr lang="en-US" dirty="0">
                        <a:solidFill>
                          <a:schemeClr val="tx1"/>
                        </a:solidFill>
                      </a:endParaRPr>
                    </a:p>
                  </a:txBody>
                  <a:tcPr/>
                </a:tc>
              </a:tr>
              <a:tr h="480595">
                <a:tc>
                  <a:txBody>
                    <a:bodyPr/>
                    <a:lstStyle/>
                    <a:p>
                      <a:r>
                        <a:rPr lang="en-US" dirty="0" smtClean="0"/>
                        <a:t>Humidity</a:t>
                      </a:r>
                      <a:endParaRPr lang="en-US" dirty="0"/>
                    </a:p>
                  </a:txBody>
                  <a:tcPr/>
                </a:tc>
                <a:tc>
                  <a:txBody>
                    <a:bodyPr/>
                    <a:lstStyle/>
                    <a:p>
                      <a:pPr marL="0" algn="l" defTabSz="457200" rtl="0" eaLnBrk="1" latinLnBrk="0" hangingPunct="1"/>
                      <a:r>
                        <a:rPr lang="en-US" sz="1800" b="1" kern="1200" dirty="0" err="1" smtClean="0">
                          <a:solidFill>
                            <a:schemeClr val="tx1"/>
                          </a:solidFill>
                          <a:latin typeface="+mn-lt"/>
                          <a:ea typeface="+mn-ea"/>
                          <a:cs typeface="+mn-cs"/>
                        </a:rPr>
                        <a:t>KstestResult</a:t>
                      </a:r>
                      <a:r>
                        <a:rPr lang="en-US" sz="1800" b="1" kern="1200" dirty="0" smtClean="0">
                          <a:solidFill>
                            <a:schemeClr val="tx1"/>
                          </a:solidFill>
                          <a:latin typeface="+mn-lt"/>
                          <a:ea typeface="+mn-ea"/>
                          <a:cs typeface="+mn-cs"/>
                        </a:rPr>
                        <a:t>(statistic=1.0, </a:t>
                      </a:r>
                      <a:r>
                        <a:rPr lang="en-US" sz="1800" b="1" kern="1200" dirty="0" err="1" smtClean="0">
                          <a:solidFill>
                            <a:schemeClr val="tx1"/>
                          </a:solidFill>
                          <a:latin typeface="+mn-lt"/>
                          <a:ea typeface="+mn-ea"/>
                          <a:cs typeface="+mn-cs"/>
                        </a:rPr>
                        <a:t>pvalue</a:t>
                      </a:r>
                      <a:r>
                        <a:rPr lang="en-US" sz="1800" b="1" kern="1200" dirty="0" smtClean="0">
                          <a:solidFill>
                            <a:schemeClr val="tx1"/>
                          </a:solidFill>
                          <a:latin typeface="+mn-lt"/>
                          <a:ea typeface="+mn-ea"/>
                          <a:cs typeface="+mn-cs"/>
                        </a:rPr>
                        <a:t>=0.0).</a:t>
                      </a:r>
                    </a:p>
                  </a:txBody>
                  <a:tcPr/>
                </a:tc>
              </a:tr>
              <a:tr h="480595">
                <a:tc>
                  <a:txBody>
                    <a:bodyPr/>
                    <a:lstStyle/>
                    <a:p>
                      <a:r>
                        <a:rPr lang="en-US" dirty="0" smtClean="0"/>
                        <a:t>Temperature</a:t>
                      </a:r>
                      <a:endParaRPr lang="en-US" dirty="0"/>
                    </a:p>
                  </a:txBody>
                  <a:tcPr/>
                </a:tc>
                <a:tc>
                  <a:txBody>
                    <a:bodyPr/>
                    <a:lstStyle/>
                    <a:p>
                      <a:pPr marL="0" algn="l" defTabSz="457200" rtl="0" eaLnBrk="1" latinLnBrk="0" hangingPunct="1"/>
                      <a:r>
                        <a:rPr lang="en-US" sz="1800" b="1" kern="1200" dirty="0" err="1" smtClean="0">
                          <a:solidFill>
                            <a:schemeClr val="tx1"/>
                          </a:solidFill>
                          <a:latin typeface="+mn-lt"/>
                          <a:ea typeface="+mn-ea"/>
                          <a:cs typeface="+mn-cs"/>
                        </a:rPr>
                        <a:t>KstestResult</a:t>
                      </a:r>
                      <a:r>
                        <a:rPr lang="en-US" sz="1800" b="1" kern="1200" dirty="0" smtClean="0">
                          <a:solidFill>
                            <a:schemeClr val="tx1"/>
                          </a:solidFill>
                          <a:latin typeface="+mn-lt"/>
                          <a:ea typeface="+mn-ea"/>
                          <a:cs typeface="+mn-cs"/>
                        </a:rPr>
                        <a:t>(statistic=0.651, </a:t>
                      </a:r>
                      <a:r>
                        <a:rPr lang="en-US" sz="1800" b="1" kern="1200" dirty="0" err="1" smtClean="0">
                          <a:solidFill>
                            <a:schemeClr val="tx1"/>
                          </a:solidFill>
                          <a:latin typeface="+mn-lt"/>
                          <a:ea typeface="+mn-ea"/>
                          <a:cs typeface="+mn-cs"/>
                        </a:rPr>
                        <a:t>pvalue</a:t>
                      </a:r>
                      <a:r>
                        <a:rPr lang="en-US" sz="1800" b="1" kern="1200" dirty="0" smtClean="0">
                          <a:solidFill>
                            <a:schemeClr val="tx1"/>
                          </a:solidFill>
                          <a:latin typeface="+mn-lt"/>
                          <a:ea typeface="+mn-ea"/>
                          <a:cs typeface="+mn-cs"/>
                        </a:rPr>
                        <a:t>=0.0).</a:t>
                      </a:r>
                    </a:p>
                  </a:txBody>
                  <a:tcPr/>
                </a:tc>
              </a:tr>
              <a:tr h="480595">
                <a:tc>
                  <a:txBody>
                    <a:bodyPr/>
                    <a:lstStyle/>
                    <a:p>
                      <a:r>
                        <a:rPr lang="en-US" dirty="0" smtClean="0"/>
                        <a:t>Pressure</a:t>
                      </a:r>
                      <a:endParaRPr lang="en-US" dirty="0"/>
                    </a:p>
                  </a:txBody>
                  <a:tcPr/>
                </a:tc>
                <a:tc>
                  <a:txBody>
                    <a:bodyPr/>
                    <a:lstStyle/>
                    <a:p>
                      <a:pPr marL="0" algn="l" defTabSz="457200" rtl="0" eaLnBrk="1" latinLnBrk="0" hangingPunct="1"/>
                      <a:r>
                        <a:rPr lang="en-US" sz="1800" b="1" kern="1200" dirty="0" err="1" smtClean="0">
                          <a:solidFill>
                            <a:schemeClr val="tx1"/>
                          </a:solidFill>
                          <a:latin typeface="+mn-lt"/>
                          <a:ea typeface="+mn-ea"/>
                          <a:cs typeface="+mn-cs"/>
                        </a:rPr>
                        <a:t>KstestResult</a:t>
                      </a:r>
                      <a:r>
                        <a:rPr lang="en-US" sz="1800" b="1" kern="1200" dirty="0" smtClean="0">
                          <a:solidFill>
                            <a:schemeClr val="tx1"/>
                          </a:solidFill>
                          <a:latin typeface="+mn-lt"/>
                          <a:ea typeface="+mn-ea"/>
                          <a:cs typeface="+mn-cs"/>
                        </a:rPr>
                        <a:t>(statistic=1.0, </a:t>
                      </a:r>
                      <a:r>
                        <a:rPr lang="en-US" sz="1800" b="1" kern="1200" dirty="0" err="1" smtClean="0">
                          <a:solidFill>
                            <a:schemeClr val="tx1"/>
                          </a:solidFill>
                          <a:latin typeface="+mn-lt"/>
                          <a:ea typeface="+mn-ea"/>
                          <a:cs typeface="+mn-cs"/>
                        </a:rPr>
                        <a:t>pvalue</a:t>
                      </a:r>
                      <a:r>
                        <a:rPr lang="en-US" sz="1800" b="1" kern="1200" dirty="0" smtClean="0">
                          <a:solidFill>
                            <a:schemeClr val="tx1"/>
                          </a:solidFill>
                          <a:latin typeface="+mn-lt"/>
                          <a:ea typeface="+mn-ea"/>
                          <a:cs typeface="+mn-cs"/>
                        </a:rPr>
                        <a:t>=0.0).</a:t>
                      </a:r>
                    </a:p>
                  </a:txBody>
                  <a:tcPr/>
                </a:tc>
              </a:tr>
            </a:tbl>
          </a:graphicData>
        </a:graphic>
      </p:graphicFrame>
    </p:spTree>
    <p:extLst>
      <p:ext uri="{BB962C8B-B14F-4D97-AF65-F5344CB8AC3E}">
        <p14:creationId xmlns="" xmlns:p14="http://schemas.microsoft.com/office/powerpoint/2010/main" val="1769908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a:bodyPr>
          <a:lstStyle/>
          <a:p>
            <a:r>
              <a:rPr lang="en-US" b="1" dirty="0" smtClean="0">
                <a:solidFill>
                  <a:srgbClr val="1F497D"/>
                </a:solidFill>
              </a:rPr>
              <a:t>Novel </a:t>
            </a:r>
            <a:r>
              <a:rPr lang="en-US" b="1" dirty="0" smtClean="0">
                <a:solidFill>
                  <a:srgbClr val="1F497D"/>
                </a:solidFill>
              </a:rPr>
              <a:t>Contribution Cont…</a:t>
            </a:r>
            <a:endParaRPr lang="en-US" b="1" dirty="0">
              <a:solidFill>
                <a:srgbClr val="1F497D"/>
              </a:solidFill>
            </a:endParaRPr>
          </a:p>
        </p:txBody>
      </p:sp>
      <p:sp>
        <p:nvSpPr>
          <p:cNvPr id="3" name="Content Placeholder 2"/>
          <p:cNvSpPr>
            <a:spLocks noGrp="1"/>
          </p:cNvSpPr>
          <p:nvPr>
            <p:ph idx="1"/>
          </p:nvPr>
        </p:nvSpPr>
        <p:spPr>
          <a:xfrm>
            <a:off x="457200" y="1600200"/>
            <a:ext cx="8229600" cy="5018964"/>
          </a:xfrm>
        </p:spPr>
        <p:txBody>
          <a:bodyPr>
            <a:normAutofit fontScale="92500" lnSpcReduction="20000"/>
          </a:bodyPr>
          <a:lstStyle/>
          <a:p>
            <a:r>
              <a:rPr lang="en-US" sz="1800" b="1" dirty="0" smtClean="0"/>
              <a:t>Contribution to process improvement</a:t>
            </a:r>
          </a:p>
          <a:p>
            <a:pPr>
              <a:buNone/>
            </a:pPr>
            <a:r>
              <a:rPr lang="en-US" sz="1800" b="1" dirty="0" smtClean="0"/>
              <a:t>	</a:t>
            </a:r>
            <a:r>
              <a:rPr lang="en-US" sz="1800" dirty="0" smtClean="0"/>
              <a:t>Focus of competitor process was only on time series analyses of air temperature and then predict the same. But in order to make an accurate prediction, consideration of one environment variable is not enough.</a:t>
            </a:r>
          </a:p>
          <a:p>
            <a:pPr>
              <a:buNone/>
            </a:pPr>
            <a:r>
              <a:rPr lang="en-US" sz="1800" b="1" dirty="0" smtClean="0"/>
              <a:t>	</a:t>
            </a:r>
            <a:r>
              <a:rPr lang="en-US" sz="1800" dirty="0" smtClean="0"/>
              <a:t>To make the weather analyses process reliable, independent variables like </a:t>
            </a:r>
            <a:r>
              <a:rPr lang="en-US" sz="1800" b="1" dirty="0" smtClean="0"/>
              <a:t>Dew point, Humidity &amp; Air Pressure</a:t>
            </a:r>
            <a:r>
              <a:rPr lang="en-US" sz="1800" dirty="0" smtClean="0"/>
              <a:t> are also considered in the new proposed method. </a:t>
            </a:r>
          </a:p>
          <a:p>
            <a:pPr>
              <a:buNone/>
            </a:pPr>
            <a:r>
              <a:rPr lang="en-US" sz="1800" b="1" dirty="0" smtClean="0"/>
              <a:t>	</a:t>
            </a:r>
          </a:p>
          <a:p>
            <a:r>
              <a:rPr lang="en-US" sz="1800" b="1" dirty="0" smtClean="0"/>
              <a:t>Contribution to reliability improvement</a:t>
            </a:r>
          </a:p>
          <a:p>
            <a:pPr>
              <a:buNone/>
            </a:pPr>
            <a:r>
              <a:rPr lang="en-US" sz="1800" b="1" dirty="0" smtClean="0"/>
              <a:t>	</a:t>
            </a:r>
            <a:r>
              <a:rPr lang="en-IN" sz="1800" dirty="0" smtClean="0"/>
              <a:t>For reliability improvement, in proposed algorithm short range forecasting method is used that</a:t>
            </a:r>
            <a:r>
              <a:rPr lang="en-US" sz="1800" dirty="0" smtClean="0"/>
              <a:t> generally forecasts to go out to </a:t>
            </a:r>
            <a:r>
              <a:rPr lang="en-US" sz="1800" b="1" dirty="0" smtClean="0"/>
              <a:t>72 hours or less</a:t>
            </a:r>
            <a:r>
              <a:rPr lang="en-IN" sz="1800" dirty="0" smtClean="0"/>
              <a:t>. That has </a:t>
            </a:r>
            <a:r>
              <a:rPr lang="en-IN" sz="1800" b="1" dirty="0" smtClean="0"/>
              <a:t>error less than 10% in the mean. </a:t>
            </a:r>
            <a:r>
              <a:rPr lang="en-US" sz="1800" dirty="0" smtClean="0"/>
              <a:t>	</a:t>
            </a:r>
          </a:p>
          <a:p>
            <a:pPr>
              <a:buNone/>
            </a:pPr>
            <a:endParaRPr lang="en-US" sz="1800" b="1" dirty="0" smtClean="0"/>
          </a:p>
          <a:p>
            <a:r>
              <a:rPr lang="en-US" sz="1800" b="1" dirty="0" smtClean="0"/>
              <a:t>Model improvement</a:t>
            </a:r>
          </a:p>
          <a:p>
            <a:pPr>
              <a:buNone/>
            </a:pPr>
            <a:r>
              <a:rPr lang="en-US" sz="1800" b="1" dirty="0" smtClean="0"/>
              <a:t>	a). </a:t>
            </a:r>
            <a:r>
              <a:rPr lang="en-US" sz="1800" b="1" dirty="0" smtClean="0">
                <a:ln w="18000">
                  <a:solidFill>
                    <a:schemeClr val="accent2">
                      <a:satMod val="140000"/>
                    </a:schemeClr>
                  </a:solidFill>
                  <a:prstDash val="solid"/>
                  <a:miter lim="800000"/>
                </a:ln>
                <a:solidFill>
                  <a:schemeClr val="accent4">
                    <a:lumMod val="50000"/>
                  </a:schemeClr>
                </a:solidFill>
              </a:rPr>
              <a:t>Temperature - 	       K0 + K1 * Dew Point + K2 * Humidity + K3 * Pressure.</a:t>
            </a:r>
          </a:p>
          <a:p>
            <a:pPr>
              <a:buNone/>
            </a:pPr>
            <a:r>
              <a:rPr lang="en-US" sz="1800" b="1" dirty="0" smtClean="0"/>
              <a:t>	</a:t>
            </a:r>
          </a:p>
          <a:p>
            <a:pPr>
              <a:buNone/>
            </a:pPr>
            <a:r>
              <a:rPr lang="en-US" sz="1800" b="1" dirty="0" smtClean="0"/>
              <a:t>	</a:t>
            </a:r>
            <a:r>
              <a:rPr lang="en-US" sz="1800" dirty="0" smtClean="0"/>
              <a:t>The new model has linear structure. Where </a:t>
            </a:r>
            <a:r>
              <a:rPr lang="en-US" sz="1800" b="1" dirty="0" smtClean="0"/>
              <a:t>K0, K1, k2, K3</a:t>
            </a:r>
            <a:r>
              <a:rPr lang="en-US" sz="1800" dirty="0" smtClean="0"/>
              <a:t> are weighting coefficients of independent variable and </a:t>
            </a:r>
            <a:r>
              <a:rPr lang="en-US" sz="1800" b="1" dirty="0" smtClean="0"/>
              <a:t>Temperature</a:t>
            </a:r>
            <a:r>
              <a:rPr lang="en-US" sz="1800" dirty="0" smtClean="0"/>
              <a:t> is dependent variable.</a:t>
            </a:r>
          </a:p>
          <a:p>
            <a:pPr>
              <a:buNone/>
            </a:pPr>
            <a:endParaRPr lang="en-US" sz="1800" dirty="0" smtClean="0"/>
          </a:p>
          <a:p>
            <a:pPr>
              <a:buNone/>
            </a:pPr>
            <a:r>
              <a:rPr lang="en-US" sz="1800" b="1" dirty="0" smtClean="0"/>
              <a:t>	b). </a:t>
            </a:r>
            <a:r>
              <a:rPr lang="en-US" sz="1800" dirty="0" smtClean="0"/>
              <a:t>For short range time series analyses, dataset is partitioned on monthly basis. And then forecasting is performed. We will see this process in next slides.</a:t>
            </a:r>
            <a:endParaRPr lang="en-US" sz="1800" b="1" dirty="0" smtClean="0"/>
          </a:p>
        </p:txBody>
      </p:sp>
      <p:sp>
        <p:nvSpPr>
          <p:cNvPr id="4" name="Minus 3"/>
          <p:cNvSpPr/>
          <p:nvPr/>
        </p:nvSpPr>
        <p:spPr>
          <a:xfrm>
            <a:off x="2263220" y="4382086"/>
            <a:ext cx="914400" cy="914400"/>
          </a:xfrm>
          <a:prstGeom prst="mathMin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46432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Results Summary in Tables and </a:t>
            </a:r>
            <a:r>
              <a:rPr lang="en-US" b="1" dirty="0" smtClean="0">
                <a:solidFill>
                  <a:srgbClr val="1F497D"/>
                </a:solidFill>
              </a:rPr>
              <a:t>Charts Cont..</a:t>
            </a:r>
            <a:endParaRPr lang="en-US" b="1" dirty="0">
              <a:solidFill>
                <a:srgbClr val="1F497D"/>
              </a:solidFill>
            </a:endParaRPr>
          </a:p>
        </p:txBody>
      </p:sp>
      <p:sp>
        <p:nvSpPr>
          <p:cNvPr id="3" name="Content Placeholder 2"/>
          <p:cNvSpPr>
            <a:spLocks noGrp="1"/>
          </p:cNvSpPr>
          <p:nvPr>
            <p:ph idx="1"/>
          </p:nvPr>
        </p:nvSpPr>
        <p:spPr>
          <a:xfrm>
            <a:off x="177421" y="1477369"/>
            <a:ext cx="8748215" cy="747216"/>
          </a:xfrm>
        </p:spPr>
        <p:txBody>
          <a:bodyPr>
            <a:normAutofit/>
          </a:bodyPr>
          <a:lstStyle/>
          <a:p>
            <a:r>
              <a:rPr lang="en-US" sz="1800" b="1" dirty="0" smtClean="0"/>
              <a:t>Pearson Correlation: </a:t>
            </a:r>
            <a:r>
              <a:rPr lang="en-US" sz="1800" dirty="0" smtClean="0"/>
              <a:t>Positive relation of </a:t>
            </a:r>
            <a:r>
              <a:rPr lang="en-US" sz="1800" b="1" dirty="0" smtClean="0"/>
              <a:t>temperature</a:t>
            </a:r>
            <a:r>
              <a:rPr lang="en-US" sz="1800" dirty="0" smtClean="0"/>
              <a:t> with </a:t>
            </a:r>
            <a:r>
              <a:rPr lang="en-US" sz="1800" b="1" dirty="0" err="1" smtClean="0"/>
              <a:t>dewpoint</a:t>
            </a:r>
            <a:r>
              <a:rPr lang="en-US" sz="1800" b="1" dirty="0" smtClean="0"/>
              <a:t> &amp; pressure</a:t>
            </a:r>
            <a:r>
              <a:rPr lang="en-US" sz="1800" dirty="0" smtClean="0"/>
              <a:t>. Negative relation with </a:t>
            </a:r>
            <a:r>
              <a:rPr lang="en-US" sz="1800" b="1" dirty="0" smtClean="0"/>
              <a:t>humidity </a:t>
            </a:r>
            <a:r>
              <a:rPr lang="en-US" sz="1800" dirty="0" smtClean="0"/>
              <a:t>in the atmosphere.</a:t>
            </a:r>
            <a:r>
              <a:rPr lang="en-US" sz="1800" b="1" dirty="0" smtClean="0"/>
              <a:t> </a:t>
            </a:r>
          </a:p>
        </p:txBody>
      </p:sp>
      <p:graphicFrame>
        <p:nvGraphicFramePr>
          <p:cNvPr id="5" name="Table 4"/>
          <p:cNvGraphicFramePr>
            <a:graphicFrameLocks noGrp="1"/>
          </p:cNvGraphicFramePr>
          <p:nvPr/>
        </p:nvGraphicFramePr>
        <p:xfrm>
          <a:off x="241088" y="2284120"/>
          <a:ext cx="4426445" cy="4375986"/>
        </p:xfrm>
        <a:graphic>
          <a:graphicData uri="http://schemas.openxmlformats.org/drawingml/2006/table">
            <a:tbl>
              <a:tblPr firstRow="1" bandRow="1">
                <a:tableStyleId>{5C22544A-7EE6-4342-B048-85BDC9FD1C3A}</a:tableStyleId>
              </a:tblPr>
              <a:tblGrid>
                <a:gridCol w="1576714"/>
                <a:gridCol w="2849731"/>
              </a:tblGrid>
              <a:tr h="1018627">
                <a:tc>
                  <a:txBody>
                    <a:bodyPr/>
                    <a:lstStyle/>
                    <a:p>
                      <a:r>
                        <a:rPr lang="en-US" dirty="0" smtClean="0"/>
                        <a:t>Weather Parameter</a:t>
                      </a:r>
                      <a:endParaRPr lang="en-US" dirty="0"/>
                    </a:p>
                  </a:txBody>
                  <a:tcPr/>
                </a:tc>
                <a:tc>
                  <a:txBody>
                    <a:bodyPr/>
                    <a:lstStyle/>
                    <a:p>
                      <a:r>
                        <a:rPr lang="en-US" dirty="0" smtClean="0"/>
                        <a:t>Correlation with Temperature</a:t>
                      </a:r>
                      <a:endParaRPr lang="en-US" dirty="0"/>
                    </a:p>
                  </a:txBody>
                  <a:tcPr/>
                </a:tc>
              </a:tr>
              <a:tr h="1320105">
                <a:tc>
                  <a:txBody>
                    <a:bodyPr/>
                    <a:lstStyle/>
                    <a:p>
                      <a:r>
                        <a:rPr lang="en-US" dirty="0" smtClean="0"/>
                        <a:t>Dew Point</a:t>
                      </a:r>
                      <a:endParaRPr lang="en-US" dirty="0"/>
                    </a:p>
                  </a:txBody>
                  <a:tcPr/>
                </a:tc>
                <a:tc>
                  <a:txBody>
                    <a:bodyPr/>
                    <a:lstStyle/>
                    <a:p>
                      <a:r>
                        <a:rPr lang="en-US" sz="1800" b="1" kern="1200" dirty="0" err="1" smtClean="0">
                          <a:solidFill>
                            <a:schemeClr val="tx1"/>
                          </a:solidFill>
                          <a:latin typeface="+mn-lt"/>
                          <a:ea typeface="+mn-ea"/>
                          <a:cs typeface="+mn-cs"/>
                        </a:rPr>
                        <a:t>PearsonResult</a:t>
                      </a:r>
                      <a:r>
                        <a:rPr lang="en-US" sz="1800" b="1" kern="1200" dirty="0" smtClean="0">
                          <a:solidFill>
                            <a:schemeClr val="tx1"/>
                          </a:solidFill>
                          <a:latin typeface="+mn-lt"/>
                          <a:ea typeface="+mn-ea"/>
                          <a:cs typeface="+mn-cs"/>
                        </a:rPr>
                        <a:t>(coefficient= 0.78541330434839418).</a:t>
                      </a:r>
                    </a:p>
                  </a:txBody>
                  <a:tcPr/>
                </a:tc>
              </a:tr>
              <a:tr h="1018627">
                <a:tc>
                  <a:txBody>
                    <a:bodyPr/>
                    <a:lstStyle/>
                    <a:p>
                      <a:r>
                        <a:rPr lang="en-US" dirty="0" smtClean="0"/>
                        <a:t>Humidity</a:t>
                      </a:r>
                      <a:endParaRPr lang="en-US" dirty="0"/>
                    </a:p>
                  </a:txBody>
                  <a:tcPr/>
                </a:tc>
                <a:tc>
                  <a:txBody>
                    <a:bodyPr/>
                    <a:lstStyle/>
                    <a:p>
                      <a:pPr marL="0" algn="l" defTabSz="457200" rtl="0" eaLnBrk="1" latinLnBrk="0" hangingPunct="1"/>
                      <a:r>
                        <a:rPr lang="en-US" sz="1800" b="1" kern="1200" dirty="0" err="1" smtClean="0">
                          <a:solidFill>
                            <a:schemeClr val="tx1"/>
                          </a:solidFill>
                          <a:latin typeface="+mn-lt"/>
                          <a:ea typeface="+mn-ea"/>
                          <a:cs typeface="+mn-cs"/>
                        </a:rPr>
                        <a:t>PearsonResult</a:t>
                      </a:r>
                      <a:r>
                        <a:rPr lang="en-US" sz="1800" b="1" kern="1200" dirty="0" smtClean="0">
                          <a:solidFill>
                            <a:schemeClr val="tx1"/>
                          </a:solidFill>
                          <a:latin typeface="+mn-lt"/>
                          <a:ea typeface="+mn-ea"/>
                          <a:cs typeface="+mn-cs"/>
                        </a:rPr>
                        <a:t>(coefficient= -0.47275732315191615).</a:t>
                      </a:r>
                    </a:p>
                  </a:txBody>
                  <a:tcPr/>
                </a:tc>
              </a:tr>
              <a:tr h="1018627">
                <a:tc>
                  <a:txBody>
                    <a:bodyPr/>
                    <a:lstStyle/>
                    <a:p>
                      <a:r>
                        <a:rPr lang="en-US" dirty="0" smtClean="0"/>
                        <a:t>Pressure</a:t>
                      </a:r>
                      <a:endParaRPr lang="en-US" dirty="0"/>
                    </a:p>
                  </a:txBody>
                  <a:tcPr/>
                </a:tc>
                <a:tc>
                  <a:txBody>
                    <a:bodyPr/>
                    <a:lstStyle/>
                    <a:p>
                      <a:pPr marL="0" algn="l" defTabSz="457200" rtl="0" eaLnBrk="1" latinLnBrk="0" hangingPunct="1"/>
                      <a:r>
                        <a:rPr lang="en-US" sz="1800" b="1" kern="1200" dirty="0" err="1" smtClean="0">
                          <a:solidFill>
                            <a:schemeClr val="tx1"/>
                          </a:solidFill>
                          <a:latin typeface="+mn-lt"/>
                          <a:ea typeface="+mn-ea"/>
                          <a:cs typeface="+mn-cs"/>
                        </a:rPr>
                        <a:t>PearsonResult</a:t>
                      </a:r>
                      <a:r>
                        <a:rPr lang="en-US" sz="1800" b="1" kern="1200" dirty="0" smtClean="0">
                          <a:solidFill>
                            <a:schemeClr val="tx1"/>
                          </a:solidFill>
                          <a:latin typeface="+mn-lt"/>
                          <a:ea typeface="+mn-ea"/>
                          <a:cs typeface="+mn-cs"/>
                        </a:rPr>
                        <a:t>(coefficient= 0.058368756214757185).</a:t>
                      </a:r>
                    </a:p>
                  </a:txBody>
                  <a:tcPr/>
                </a:tc>
              </a:tr>
            </a:tbl>
          </a:graphicData>
        </a:graphic>
      </p:graphicFrame>
      <p:pic>
        <p:nvPicPr>
          <p:cNvPr id="11266" name="Picture 2" descr="D:\Aakash_Documents\MS_Collections\AcceptanceFromSaintPeters\ClassStuff\DS_670_Capstone\FinalProject_WeatherReport\DS670_WeatherAnalysis\RegressionPlot_New.png"/>
          <p:cNvPicPr>
            <a:picLocks noChangeAspect="1" noChangeArrowheads="1"/>
          </p:cNvPicPr>
          <p:nvPr/>
        </p:nvPicPr>
        <p:blipFill>
          <a:blip r:embed="rId2"/>
          <a:srcRect/>
          <a:stretch>
            <a:fillRect/>
          </a:stretch>
        </p:blipFill>
        <p:spPr bwMode="auto">
          <a:xfrm>
            <a:off x="4790381" y="2215879"/>
            <a:ext cx="4243743" cy="4521493"/>
          </a:xfrm>
          <a:prstGeom prst="rect">
            <a:avLst/>
          </a:prstGeom>
          <a:noFill/>
        </p:spPr>
      </p:pic>
    </p:spTree>
    <p:extLst>
      <p:ext uri="{BB962C8B-B14F-4D97-AF65-F5344CB8AC3E}">
        <p14:creationId xmlns="" xmlns:p14="http://schemas.microsoft.com/office/powerpoint/2010/main" val="1769908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Results Summary in Tables and </a:t>
            </a:r>
            <a:r>
              <a:rPr lang="en-US" b="1" dirty="0" smtClean="0">
                <a:solidFill>
                  <a:srgbClr val="1F497D"/>
                </a:solidFill>
              </a:rPr>
              <a:t>Charts Cont..</a:t>
            </a:r>
            <a:endParaRPr lang="en-US" b="1" dirty="0">
              <a:solidFill>
                <a:srgbClr val="1F497D"/>
              </a:solidFill>
            </a:endParaRPr>
          </a:p>
        </p:txBody>
      </p:sp>
      <p:sp>
        <p:nvSpPr>
          <p:cNvPr id="3" name="Content Placeholder 2"/>
          <p:cNvSpPr>
            <a:spLocks noGrp="1"/>
          </p:cNvSpPr>
          <p:nvPr>
            <p:ph idx="1"/>
          </p:nvPr>
        </p:nvSpPr>
        <p:spPr>
          <a:xfrm>
            <a:off x="177421" y="1477369"/>
            <a:ext cx="8748215" cy="500207"/>
          </a:xfrm>
        </p:spPr>
        <p:txBody>
          <a:bodyPr>
            <a:normAutofit/>
          </a:bodyPr>
          <a:lstStyle/>
          <a:p>
            <a:r>
              <a:rPr lang="en-US" sz="1800" b="1" dirty="0" smtClean="0"/>
              <a:t>OLS Regression Results </a:t>
            </a:r>
          </a:p>
        </p:txBody>
      </p:sp>
      <p:pic>
        <p:nvPicPr>
          <p:cNvPr id="12290" name="Picture 2" descr="D:\Aakash_Documents\MS_Collections\AcceptanceFromSaintPeters\ClassStuff\DS_670_Capstone\FinalProject_WeatherReport\DS670_WeatherAnalysis\olsregressionresult.png"/>
          <p:cNvPicPr>
            <a:picLocks noChangeAspect="1" noChangeArrowheads="1"/>
          </p:cNvPicPr>
          <p:nvPr/>
        </p:nvPicPr>
        <p:blipFill>
          <a:blip r:embed="rId2"/>
          <a:srcRect/>
          <a:stretch>
            <a:fillRect/>
          </a:stretch>
        </p:blipFill>
        <p:spPr bwMode="auto">
          <a:xfrm>
            <a:off x="177422" y="1977576"/>
            <a:ext cx="4612960" cy="4800740"/>
          </a:xfrm>
          <a:prstGeom prst="rect">
            <a:avLst/>
          </a:prstGeom>
          <a:noFill/>
        </p:spPr>
      </p:pic>
      <p:pic>
        <p:nvPicPr>
          <p:cNvPr id="12292" name="Picture 4" descr="D:\Aakash_Documents\MS_Collections\AcceptanceFromSaintPeters\ClassStuff\DS_670_Capstone\FinalProject_WeatherReport\DS670_WeatherAnalysis\comparisontrue&amp;predictedtemperature.png"/>
          <p:cNvPicPr>
            <a:picLocks noChangeAspect="1" noChangeArrowheads="1"/>
          </p:cNvPicPr>
          <p:nvPr/>
        </p:nvPicPr>
        <p:blipFill>
          <a:blip r:embed="rId3"/>
          <a:srcRect/>
          <a:stretch>
            <a:fillRect/>
          </a:stretch>
        </p:blipFill>
        <p:spPr bwMode="auto">
          <a:xfrm>
            <a:off x="4462834" y="2051375"/>
            <a:ext cx="4571984" cy="4726941"/>
          </a:xfrm>
          <a:prstGeom prst="rect">
            <a:avLst/>
          </a:prstGeom>
          <a:noFill/>
        </p:spPr>
      </p:pic>
    </p:spTree>
    <p:extLst>
      <p:ext uri="{BB962C8B-B14F-4D97-AF65-F5344CB8AC3E}">
        <p14:creationId xmlns="" xmlns:p14="http://schemas.microsoft.com/office/powerpoint/2010/main" val="1769908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Results Summary in Tables and </a:t>
            </a:r>
            <a:r>
              <a:rPr lang="en-US" b="1" dirty="0" smtClean="0">
                <a:solidFill>
                  <a:srgbClr val="1F497D"/>
                </a:solidFill>
              </a:rPr>
              <a:t>Charts Cont..</a:t>
            </a:r>
            <a:endParaRPr lang="en-US" b="1" dirty="0">
              <a:solidFill>
                <a:srgbClr val="1F497D"/>
              </a:solidFill>
            </a:endParaRPr>
          </a:p>
        </p:txBody>
      </p:sp>
      <p:sp>
        <p:nvSpPr>
          <p:cNvPr id="3" name="Content Placeholder 2"/>
          <p:cNvSpPr>
            <a:spLocks noGrp="1"/>
          </p:cNvSpPr>
          <p:nvPr>
            <p:ph idx="1"/>
          </p:nvPr>
        </p:nvSpPr>
        <p:spPr>
          <a:xfrm>
            <a:off x="177421" y="1477369"/>
            <a:ext cx="8748215" cy="747216"/>
          </a:xfrm>
        </p:spPr>
        <p:txBody>
          <a:bodyPr>
            <a:normAutofit/>
          </a:bodyPr>
          <a:lstStyle/>
          <a:p>
            <a:r>
              <a:rPr lang="en-US" sz="1800" b="1" dirty="0" err="1" smtClean="0"/>
              <a:t>Stationarity</a:t>
            </a:r>
            <a:r>
              <a:rPr lang="en-US" sz="1800" b="1" dirty="0" smtClean="0"/>
              <a:t> test: </a:t>
            </a:r>
            <a:r>
              <a:rPr lang="en-US" sz="1800" dirty="0" smtClean="0"/>
              <a:t>From stationary test graph we can observe that standard deviation is stationary but mean is not stationary.</a:t>
            </a:r>
            <a:endParaRPr lang="en-US" sz="1800" b="1" dirty="0" smtClean="0"/>
          </a:p>
        </p:txBody>
      </p:sp>
      <p:pic>
        <p:nvPicPr>
          <p:cNvPr id="1026" name="Picture 2" descr="D:\Aakash_Documents\MS_Collections\AcceptanceFromSaintPeters\ClassStuff\DS_670_Capstone\FinalProject_WeatherReport\DS670_WeatherAnalysis\stationaritytest.png"/>
          <p:cNvPicPr>
            <a:picLocks noChangeAspect="1" noChangeArrowheads="1"/>
          </p:cNvPicPr>
          <p:nvPr/>
        </p:nvPicPr>
        <p:blipFill>
          <a:blip r:embed="rId2"/>
          <a:srcRect/>
          <a:stretch>
            <a:fillRect/>
          </a:stretch>
        </p:blipFill>
        <p:spPr bwMode="auto">
          <a:xfrm>
            <a:off x="750841" y="2224585"/>
            <a:ext cx="7683475" cy="4446587"/>
          </a:xfrm>
          <a:prstGeom prst="rect">
            <a:avLst/>
          </a:prstGeom>
          <a:noFill/>
        </p:spPr>
      </p:pic>
    </p:spTree>
    <p:extLst>
      <p:ext uri="{BB962C8B-B14F-4D97-AF65-F5344CB8AC3E}">
        <p14:creationId xmlns="" xmlns:p14="http://schemas.microsoft.com/office/powerpoint/2010/main" val="1769908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Results Summary in Tables and </a:t>
            </a:r>
            <a:r>
              <a:rPr lang="en-US" b="1" dirty="0" smtClean="0">
                <a:solidFill>
                  <a:srgbClr val="1F497D"/>
                </a:solidFill>
              </a:rPr>
              <a:t>Charts Cont..</a:t>
            </a:r>
            <a:endParaRPr lang="en-US" b="1" dirty="0">
              <a:solidFill>
                <a:srgbClr val="1F497D"/>
              </a:solidFill>
            </a:endParaRPr>
          </a:p>
        </p:txBody>
      </p:sp>
      <p:sp>
        <p:nvSpPr>
          <p:cNvPr id="3" name="Content Placeholder 2"/>
          <p:cNvSpPr>
            <a:spLocks noGrp="1"/>
          </p:cNvSpPr>
          <p:nvPr>
            <p:ph idx="1"/>
          </p:nvPr>
        </p:nvSpPr>
        <p:spPr>
          <a:xfrm>
            <a:off x="13646" y="1477369"/>
            <a:ext cx="4449170" cy="515204"/>
          </a:xfrm>
        </p:spPr>
        <p:txBody>
          <a:bodyPr>
            <a:normAutofit/>
          </a:bodyPr>
          <a:lstStyle/>
          <a:p>
            <a:r>
              <a:rPr lang="en-US" sz="1800" b="1" dirty="0" smtClean="0">
                <a:hlinkClick r:id="rId2"/>
              </a:rPr>
              <a:t>ACF Plot</a:t>
            </a:r>
            <a:r>
              <a:rPr lang="en-US" sz="1800" b="1" dirty="0" smtClean="0"/>
              <a:t>  , we can notice value of q = 2.</a:t>
            </a:r>
            <a:endParaRPr lang="en-US" sz="1800" b="1" dirty="0" smtClean="0"/>
          </a:p>
        </p:txBody>
      </p:sp>
      <p:pic>
        <p:nvPicPr>
          <p:cNvPr id="2050" name="Picture 2" descr="D:\Aakash_Documents\MS_Collections\AcceptanceFromSaintPeters\ClassStuff\DS_670_Capstone\FinalProject_WeatherReport\DS670_WeatherAnalysis\acf_timeseries.png"/>
          <p:cNvPicPr>
            <a:picLocks noChangeAspect="1" noChangeArrowheads="1"/>
          </p:cNvPicPr>
          <p:nvPr/>
        </p:nvPicPr>
        <p:blipFill>
          <a:blip r:embed="rId3"/>
          <a:srcRect/>
          <a:stretch>
            <a:fillRect/>
          </a:stretch>
        </p:blipFill>
        <p:spPr bwMode="auto">
          <a:xfrm>
            <a:off x="177422" y="1992573"/>
            <a:ext cx="3162300" cy="4446587"/>
          </a:xfrm>
          <a:prstGeom prst="rect">
            <a:avLst/>
          </a:prstGeom>
          <a:noFill/>
        </p:spPr>
      </p:pic>
      <p:sp>
        <p:nvSpPr>
          <p:cNvPr id="6" name="Content Placeholder 2"/>
          <p:cNvSpPr txBox="1">
            <a:spLocks/>
          </p:cNvSpPr>
          <p:nvPr/>
        </p:nvSpPr>
        <p:spPr>
          <a:xfrm>
            <a:off x="4669886" y="1465993"/>
            <a:ext cx="4449170" cy="515204"/>
          </a:xfrm>
          <a:prstGeom prst="rect">
            <a:avLst/>
          </a:prstGeom>
        </p:spPr>
        <p:txBody>
          <a:bodyPr vert="horz" lIns="91440" tIns="45720" rIns="91440" bIns="45720" rtlCol="0">
            <a:normAutofit/>
          </a:bodyPr>
          <a:lstStyle/>
          <a:p>
            <a:r>
              <a:rPr lang="en-US" b="1" dirty="0" smtClean="0">
                <a:hlinkClick r:id="rId4"/>
              </a:rPr>
              <a:t>PACF Plot</a:t>
            </a:r>
            <a:r>
              <a:rPr lang="en-US" b="1" dirty="0" smtClean="0"/>
              <a:t> , we can notice value of p = 1.</a:t>
            </a:r>
            <a:endParaRPr lang="en-US" b="1" dirty="0" smtClean="0"/>
          </a:p>
        </p:txBody>
      </p:sp>
      <p:pic>
        <p:nvPicPr>
          <p:cNvPr id="2051" name="Picture 3" descr="D:\Aakash_Documents\MS_Collections\AcceptanceFromSaintPeters\ClassStuff\DS_670_Capstone\FinalProject_WeatherReport\DS670_WeatherAnalysis\pacftimeseries.png"/>
          <p:cNvPicPr>
            <a:picLocks noChangeAspect="1" noChangeArrowheads="1"/>
          </p:cNvPicPr>
          <p:nvPr/>
        </p:nvPicPr>
        <p:blipFill>
          <a:blip r:embed="rId5"/>
          <a:srcRect/>
          <a:stretch>
            <a:fillRect/>
          </a:stretch>
        </p:blipFill>
        <p:spPr bwMode="auto">
          <a:xfrm>
            <a:off x="4628601" y="2033517"/>
            <a:ext cx="3798887" cy="4405643"/>
          </a:xfrm>
          <a:prstGeom prst="rect">
            <a:avLst/>
          </a:prstGeom>
          <a:noFill/>
        </p:spPr>
      </p:pic>
    </p:spTree>
    <p:extLst>
      <p:ext uri="{BB962C8B-B14F-4D97-AF65-F5344CB8AC3E}">
        <p14:creationId xmlns="" xmlns:p14="http://schemas.microsoft.com/office/powerpoint/2010/main" val="17699083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Results Summary in Tables and </a:t>
            </a:r>
            <a:r>
              <a:rPr lang="en-US" b="1" dirty="0" smtClean="0">
                <a:solidFill>
                  <a:srgbClr val="1F497D"/>
                </a:solidFill>
              </a:rPr>
              <a:t>Charts Cont..</a:t>
            </a:r>
            <a:endParaRPr lang="en-US" b="1" dirty="0">
              <a:solidFill>
                <a:srgbClr val="1F497D"/>
              </a:solidFill>
            </a:endParaRPr>
          </a:p>
        </p:txBody>
      </p:sp>
      <p:sp>
        <p:nvSpPr>
          <p:cNvPr id="8" name="Content Placeholder 2"/>
          <p:cNvSpPr>
            <a:spLocks noGrp="1"/>
          </p:cNvSpPr>
          <p:nvPr>
            <p:ph idx="1"/>
          </p:nvPr>
        </p:nvSpPr>
        <p:spPr>
          <a:xfrm>
            <a:off x="177421" y="1477369"/>
            <a:ext cx="8748215" cy="1020172"/>
          </a:xfrm>
        </p:spPr>
        <p:txBody>
          <a:bodyPr>
            <a:normAutofit/>
          </a:bodyPr>
          <a:lstStyle/>
          <a:p>
            <a:r>
              <a:rPr lang="en-US" sz="1800" b="1" dirty="0" smtClean="0"/>
              <a:t>Results</a:t>
            </a:r>
            <a:r>
              <a:rPr lang="en-US" sz="1800" b="1" dirty="0" smtClean="0"/>
              <a:t> ARIMA </a:t>
            </a:r>
            <a:r>
              <a:rPr lang="en-US" sz="1800" b="1" dirty="0" smtClean="0"/>
              <a:t>Model: </a:t>
            </a:r>
            <a:r>
              <a:rPr lang="en-US" sz="1800" dirty="0" smtClean="0"/>
              <a:t>Prediction </a:t>
            </a:r>
            <a:r>
              <a:rPr lang="en-US" sz="1800" dirty="0" smtClean="0"/>
              <a:t>of time series </a:t>
            </a:r>
            <a:r>
              <a:rPr lang="en-US" sz="1800" dirty="0" smtClean="0"/>
              <a:t>model used by competitor </a:t>
            </a:r>
            <a:r>
              <a:rPr lang="en-US" sz="1800" dirty="0" smtClean="0"/>
              <a:t>is not that good as we can see that RMSE value is too high than the Linear Model designed in previous slide. </a:t>
            </a:r>
            <a:r>
              <a:rPr lang="en-US" sz="1800" b="1" dirty="0" smtClean="0"/>
              <a:t> </a:t>
            </a:r>
            <a:endParaRPr lang="en-US" sz="1800" b="1" dirty="0" smtClean="0"/>
          </a:p>
        </p:txBody>
      </p:sp>
      <p:graphicFrame>
        <p:nvGraphicFramePr>
          <p:cNvPr id="9" name="Table 8"/>
          <p:cNvGraphicFramePr>
            <a:graphicFrameLocks noGrp="1"/>
          </p:cNvGraphicFramePr>
          <p:nvPr/>
        </p:nvGraphicFramePr>
        <p:xfrm>
          <a:off x="664174" y="2674961"/>
          <a:ext cx="8022626" cy="1381760"/>
        </p:xfrm>
        <a:graphic>
          <a:graphicData uri="http://schemas.openxmlformats.org/drawingml/2006/table">
            <a:tbl>
              <a:tblPr firstRow="1" bandRow="1">
                <a:tableStyleId>{5C22544A-7EE6-4342-B048-85BDC9FD1C3A}</a:tableStyleId>
              </a:tblPr>
              <a:tblGrid>
                <a:gridCol w="4011313"/>
                <a:gridCol w="4011313"/>
              </a:tblGrid>
              <a:tr h="370840">
                <a:tc>
                  <a:txBody>
                    <a:bodyPr/>
                    <a:lstStyle/>
                    <a:p>
                      <a:r>
                        <a:rPr lang="en-US" dirty="0" smtClean="0"/>
                        <a:t>ARIMA</a:t>
                      </a:r>
                      <a:r>
                        <a:rPr lang="en-US" baseline="0" dirty="0" smtClean="0"/>
                        <a:t> Model</a:t>
                      </a:r>
                      <a:endParaRPr lang="en-US" dirty="0"/>
                    </a:p>
                  </a:txBody>
                  <a:tcPr/>
                </a:tc>
                <a:tc>
                  <a:txBody>
                    <a:bodyPr/>
                    <a:lstStyle/>
                    <a:p>
                      <a:r>
                        <a:rPr lang="en-US" dirty="0" smtClean="0"/>
                        <a:t>Scores</a:t>
                      </a:r>
                      <a:endParaRPr lang="en-US" dirty="0"/>
                    </a:p>
                  </a:txBody>
                  <a:tcPr/>
                </a:tc>
              </a:tr>
              <a:tr h="370840">
                <a:tc>
                  <a:txBody>
                    <a:bodyPr/>
                    <a:lstStyle/>
                    <a:p>
                      <a:r>
                        <a:rPr lang="en-US" dirty="0" smtClean="0"/>
                        <a:t>ARIMA(2,1,1)</a:t>
                      </a:r>
                      <a:endParaRPr lang="en-US" dirty="0"/>
                    </a:p>
                  </a:txBody>
                  <a:tcPr/>
                </a:tc>
                <a:tc>
                  <a:txBody>
                    <a:bodyPr/>
                    <a:lstStyle/>
                    <a:p>
                      <a:r>
                        <a:rPr lang="en-US" dirty="0" smtClean="0"/>
                        <a:t>RMSE</a:t>
                      </a:r>
                      <a:r>
                        <a:rPr lang="en-US" baseline="0" dirty="0" smtClean="0"/>
                        <a:t> (Root Mean Square Error)</a:t>
                      </a:r>
                      <a:r>
                        <a:rPr lang="en-US" dirty="0" smtClean="0"/>
                        <a:t>:</a:t>
                      </a:r>
                      <a:r>
                        <a:rPr lang="en-US" baseline="0" dirty="0" smtClean="0"/>
                        <a:t> </a:t>
                      </a:r>
                      <a:r>
                        <a:rPr lang="en-US" dirty="0" smtClean="0"/>
                        <a:t>20.01</a:t>
                      </a:r>
                      <a:endParaRPr lang="en-US" dirty="0"/>
                    </a:p>
                  </a:txBody>
                  <a:tcPr/>
                </a:tc>
              </a:tr>
              <a:tr h="370840">
                <a:tc>
                  <a:txBody>
                    <a:bodyPr/>
                    <a:lstStyle/>
                    <a:p>
                      <a:r>
                        <a:rPr lang="en-US" dirty="0" smtClean="0"/>
                        <a:t>ARIMA(2,1,1)</a:t>
                      </a:r>
                      <a:endParaRPr lang="en-US" dirty="0"/>
                    </a:p>
                  </a:txBody>
                  <a:tcPr/>
                </a:tc>
                <a:tc>
                  <a:txBody>
                    <a:bodyPr/>
                    <a:lstStyle/>
                    <a:p>
                      <a:r>
                        <a:rPr lang="en-US" dirty="0" smtClean="0"/>
                        <a:t>MAE (Mean Absolute Error): 8 degree</a:t>
                      </a:r>
                      <a:r>
                        <a:rPr lang="en-US" baseline="0" dirty="0" smtClean="0"/>
                        <a:t> Celsius.</a:t>
                      </a:r>
                      <a:endParaRPr lang="en-US" dirty="0"/>
                    </a:p>
                  </a:txBody>
                  <a:tcPr/>
                </a:tc>
              </a:tr>
            </a:tbl>
          </a:graphicData>
        </a:graphic>
      </p:graphicFrame>
    </p:spTree>
    <p:extLst>
      <p:ext uri="{BB962C8B-B14F-4D97-AF65-F5344CB8AC3E}">
        <p14:creationId xmlns="" xmlns:p14="http://schemas.microsoft.com/office/powerpoint/2010/main" val="1769908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Results Summary in Tables and </a:t>
            </a:r>
            <a:r>
              <a:rPr lang="en-US" b="1" dirty="0" smtClean="0">
                <a:solidFill>
                  <a:srgbClr val="1F497D"/>
                </a:solidFill>
              </a:rPr>
              <a:t>Charts Cont..</a:t>
            </a:r>
            <a:endParaRPr lang="en-US" b="1" dirty="0">
              <a:solidFill>
                <a:srgbClr val="1F497D"/>
              </a:solidFill>
            </a:endParaRPr>
          </a:p>
        </p:txBody>
      </p:sp>
      <p:graphicFrame>
        <p:nvGraphicFramePr>
          <p:cNvPr id="6" name="Table 5"/>
          <p:cNvGraphicFramePr>
            <a:graphicFrameLocks noGrp="1"/>
          </p:cNvGraphicFramePr>
          <p:nvPr/>
        </p:nvGraphicFramePr>
        <p:xfrm>
          <a:off x="163773" y="1533480"/>
          <a:ext cx="8816454" cy="4851400"/>
        </p:xfrm>
        <a:graphic>
          <a:graphicData uri="http://schemas.openxmlformats.org/drawingml/2006/table">
            <a:tbl>
              <a:tblPr firstRow="1" bandRow="1">
                <a:tableStyleId>{5C22544A-7EE6-4342-B048-85BDC9FD1C3A}</a:tableStyleId>
              </a:tblPr>
              <a:tblGrid>
                <a:gridCol w="8816454"/>
              </a:tblGrid>
              <a:tr h="370840">
                <a:tc>
                  <a:txBody>
                    <a:bodyPr/>
                    <a:lstStyle/>
                    <a:p>
                      <a:pPr algn="ctr"/>
                      <a:r>
                        <a:rPr lang="en-US" dirty="0" smtClean="0"/>
                        <a:t>SUMMARY</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 Performance of linear model is much better than time series forecasting method  proposed by competitor. </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endParaRPr lang="en-US" sz="1800"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 For now </a:t>
                      </a:r>
                      <a:r>
                        <a:rPr lang="en-US" sz="1800" b="1" dirty="0" err="1" smtClean="0"/>
                        <a:t>dewpoint</a:t>
                      </a:r>
                      <a:r>
                        <a:rPr lang="en-US" sz="1800" b="1" dirty="0" smtClean="0"/>
                        <a:t>, humidity &amp; pressure </a:t>
                      </a:r>
                      <a:r>
                        <a:rPr lang="en-US" sz="1800" dirty="0" smtClean="0"/>
                        <a:t>are considered as independent variables.</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endParaRPr lang="en-US" sz="1800"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 </a:t>
                      </a:r>
                      <a:r>
                        <a:rPr lang="en-IN" sz="1800" dirty="0" smtClean="0"/>
                        <a:t>The long range forecasting method has </a:t>
                      </a:r>
                      <a:r>
                        <a:rPr lang="en-IN" sz="1800" b="1" dirty="0" smtClean="0"/>
                        <a:t>significant errors at long-range period (more than 20% in the mean). </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endParaRPr lang="en-IN" sz="1800" b="1"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IN" sz="1800" b="1" dirty="0" smtClean="0"/>
                        <a:t> </a:t>
                      </a:r>
                      <a:r>
                        <a:rPr lang="en-IN" sz="1800" dirty="0" smtClean="0"/>
                        <a:t>Short range forecasting method is much reliable. That has </a:t>
                      </a:r>
                      <a:r>
                        <a:rPr lang="en-IN" sz="1800" b="1" dirty="0" smtClean="0"/>
                        <a:t>error less than 5% in the mean.</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endParaRPr lang="en-IN" sz="1800" b="1"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IN" sz="1800" b="1" dirty="0" smtClean="0"/>
                        <a:t> </a:t>
                      </a:r>
                      <a:r>
                        <a:rPr lang="en-IN" sz="1800" dirty="0" smtClean="0"/>
                        <a:t>You can’t consider just temperature, or relative humidity, or wind direction alone when trying to make a forecast. You have to understand each measurement and what it could mean to the larger weather picture. Only then can you put them together to make an accurate forecast. </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endParaRPr lang="en-IN" sz="1800"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IN" sz="1800" dirty="0" smtClean="0"/>
                        <a:t> Use of </a:t>
                      </a:r>
                      <a:r>
                        <a:rPr lang="en-US" sz="1800" dirty="0" smtClean="0"/>
                        <a:t>generated variables could be the future enhancement for this project.</a:t>
                      </a:r>
                    </a:p>
                  </a:txBody>
                  <a:tcPr/>
                </a:tc>
              </a:tr>
            </a:tbl>
          </a:graphicData>
        </a:graphic>
      </p:graphicFrame>
    </p:spTree>
    <p:extLst>
      <p:ext uri="{BB962C8B-B14F-4D97-AF65-F5344CB8AC3E}">
        <p14:creationId xmlns="" xmlns:p14="http://schemas.microsoft.com/office/powerpoint/2010/main" val="1769908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Novel Contribution Cont…</a:t>
            </a:r>
            <a:endParaRPr lang="en-US" b="1" dirty="0">
              <a:solidFill>
                <a:srgbClr val="1F497D"/>
              </a:solidFill>
            </a:endParaRPr>
          </a:p>
        </p:txBody>
      </p:sp>
      <p:sp>
        <p:nvSpPr>
          <p:cNvPr id="3" name="Content Placeholder 2"/>
          <p:cNvSpPr>
            <a:spLocks noGrp="1"/>
          </p:cNvSpPr>
          <p:nvPr>
            <p:ph idx="1"/>
          </p:nvPr>
        </p:nvSpPr>
        <p:spPr>
          <a:xfrm>
            <a:off x="112544" y="1375434"/>
            <a:ext cx="8862646" cy="5230082"/>
          </a:xfrm>
        </p:spPr>
        <p:txBody>
          <a:bodyPr>
            <a:normAutofit/>
          </a:bodyPr>
          <a:lstStyle/>
          <a:p>
            <a:r>
              <a:rPr lang="en-US" sz="1700" dirty="0" smtClean="0"/>
              <a:t>The weather data for the city of Aarhus in Denmark is public for analyses purpose, available at </a:t>
            </a:r>
            <a:r>
              <a:rPr lang="en-US" sz="1700" dirty="0" smtClean="0">
                <a:hlinkClick r:id="rId2"/>
              </a:rPr>
              <a:t>Weather Data</a:t>
            </a:r>
            <a:r>
              <a:rPr lang="en-US" sz="1700" dirty="0" smtClean="0"/>
              <a:t> . The dataset is a collection of weather observations from the city of Aarhus. Measurements are recorded from February 2014 – June 2014 and August 2014 – September 2014.</a:t>
            </a:r>
          </a:p>
          <a:p>
            <a:r>
              <a:rPr lang="en-US" sz="1600" b="1" dirty="0" smtClean="0"/>
              <a:t>Data Variables</a:t>
            </a:r>
            <a:r>
              <a:rPr lang="en-US" sz="1700" dirty="0" smtClean="0"/>
              <a:t>:</a:t>
            </a:r>
          </a:p>
          <a:p>
            <a:pPr>
              <a:buNone/>
            </a:pPr>
            <a:r>
              <a:rPr lang="en-US" sz="1700" b="1" dirty="0" smtClean="0"/>
              <a:t>	</a:t>
            </a:r>
            <a:r>
              <a:rPr lang="en-US" sz="1600" b="1" u="sng" dirty="0" smtClean="0"/>
              <a:t>Date Time</a:t>
            </a:r>
            <a:r>
              <a:rPr lang="en-US" sz="1600" b="1" dirty="0" smtClean="0"/>
              <a:t>: - </a:t>
            </a:r>
            <a:r>
              <a:rPr lang="en-US" sz="1600" dirty="0" smtClean="0"/>
              <a:t>Date and time of weather observation. </a:t>
            </a:r>
            <a:r>
              <a:rPr lang="en-US" sz="1600" b="1" dirty="0" smtClean="0"/>
              <a:t>Data structure: YYYY/MM/DD HH:MM:SS</a:t>
            </a:r>
          </a:p>
          <a:p>
            <a:pPr>
              <a:buNone/>
            </a:pPr>
            <a:r>
              <a:rPr lang="en-US" sz="1600" dirty="0" smtClean="0"/>
              <a:t>	</a:t>
            </a:r>
            <a:r>
              <a:rPr lang="en-US" sz="1600" b="1" u="sng" dirty="0" smtClean="0"/>
              <a:t>Temperature (In Degree Celsius)</a:t>
            </a:r>
            <a:r>
              <a:rPr lang="en-US" sz="1600" b="1" dirty="0" smtClean="0"/>
              <a:t>: - </a:t>
            </a:r>
            <a:r>
              <a:rPr lang="en-US" sz="1600" dirty="0" smtClean="0"/>
              <a:t>Temperature is a level of hotness or coldness the can be measured utilizing a thermometer.</a:t>
            </a:r>
          </a:p>
          <a:p>
            <a:pPr>
              <a:buNone/>
            </a:pPr>
            <a:r>
              <a:rPr lang="en-US" sz="1600" b="1" dirty="0" smtClean="0"/>
              <a:t>	</a:t>
            </a:r>
            <a:r>
              <a:rPr lang="en-US" sz="1600" b="1" u="sng" dirty="0" smtClean="0"/>
              <a:t>Dew Point (In Degree Celsius)</a:t>
            </a:r>
            <a:r>
              <a:rPr lang="en-US" sz="1600" b="1" dirty="0" smtClean="0"/>
              <a:t>: </a:t>
            </a:r>
            <a:r>
              <a:rPr lang="en-US" sz="1600" dirty="0" smtClean="0"/>
              <a:t>- Dew point is the temperature at which airborne water vapor will accumulate to shape liquid dew. </a:t>
            </a:r>
          </a:p>
          <a:p>
            <a:pPr>
              <a:buNone/>
            </a:pPr>
            <a:r>
              <a:rPr lang="en-US" sz="1600" b="1" dirty="0" smtClean="0"/>
              <a:t>	</a:t>
            </a:r>
            <a:r>
              <a:rPr lang="en-US" sz="1600" b="1" u="sng" dirty="0" smtClean="0"/>
              <a:t>Humidity (In Percentage)</a:t>
            </a:r>
            <a:r>
              <a:rPr lang="en-US" sz="1600" b="1" dirty="0" smtClean="0"/>
              <a:t>: -</a:t>
            </a:r>
            <a:r>
              <a:rPr lang="en-US" sz="1600" b="1" u="sng" dirty="0" smtClean="0"/>
              <a:t> </a:t>
            </a:r>
            <a:r>
              <a:rPr lang="en-US" sz="1600" dirty="0" smtClean="0"/>
              <a:t>Humidity is the measure of water vapor noticeable all around. Humidity shows the probability of precipitation, dew, or haze.</a:t>
            </a:r>
          </a:p>
          <a:p>
            <a:pPr>
              <a:buNone/>
            </a:pPr>
            <a:r>
              <a:rPr lang="en-US" sz="1600" b="1" dirty="0" smtClean="0"/>
              <a:t>	</a:t>
            </a:r>
            <a:r>
              <a:rPr lang="en-US" sz="1600" b="1" u="sng" dirty="0" smtClean="0"/>
              <a:t>Pressure (In </a:t>
            </a:r>
            <a:r>
              <a:rPr lang="en-US" sz="1600" b="1" u="sng" dirty="0" err="1" smtClean="0"/>
              <a:t>mBar</a:t>
            </a:r>
            <a:r>
              <a:rPr lang="en-US" sz="1600" b="1" u="sng" dirty="0" smtClean="0"/>
              <a:t>)</a:t>
            </a:r>
            <a:r>
              <a:rPr lang="en-US" sz="1600" b="1" dirty="0" smtClean="0"/>
              <a:t>: - </a:t>
            </a:r>
            <a:r>
              <a:rPr lang="en-US" sz="1600" dirty="0" smtClean="0"/>
              <a:t>Atmospheric pressure, here and there additionally called barometric weight is the weight applied by the heaviness of air in the environment of Earth.</a:t>
            </a:r>
          </a:p>
          <a:p>
            <a:pPr>
              <a:buNone/>
            </a:pPr>
            <a:r>
              <a:rPr lang="en-US" sz="1600" dirty="0" smtClean="0"/>
              <a:t>	</a:t>
            </a:r>
            <a:r>
              <a:rPr lang="en-US" sz="1600" b="1" u="sng" dirty="0" smtClean="0"/>
              <a:t>Wind Direction (In Degrees)</a:t>
            </a:r>
            <a:r>
              <a:rPr lang="en-US" sz="1600" b="1" dirty="0" smtClean="0"/>
              <a:t>: - </a:t>
            </a:r>
            <a:r>
              <a:rPr lang="en-US" sz="1600" dirty="0" smtClean="0"/>
              <a:t>Wind direction is represented by the course from which it starts. For example, a northerly wind blows from the north toward the south. </a:t>
            </a:r>
          </a:p>
          <a:p>
            <a:pPr>
              <a:buNone/>
            </a:pPr>
            <a:r>
              <a:rPr lang="en-US" sz="1600" dirty="0" smtClean="0"/>
              <a:t>	</a:t>
            </a:r>
            <a:r>
              <a:rPr lang="en-US" sz="1600" b="1" u="sng" dirty="0" smtClean="0"/>
              <a:t>Wind Speed (In </a:t>
            </a:r>
            <a:r>
              <a:rPr lang="en-US" sz="1600" b="1" u="sng" dirty="0" err="1" smtClean="0"/>
              <a:t>Kmph</a:t>
            </a:r>
            <a:r>
              <a:rPr lang="en-US" sz="1600" b="1" u="sng" dirty="0" smtClean="0"/>
              <a:t>)</a:t>
            </a:r>
            <a:r>
              <a:rPr lang="en-US" sz="1600" b="1" dirty="0" smtClean="0"/>
              <a:t>: - </a:t>
            </a:r>
            <a:r>
              <a:rPr lang="en-US" sz="1600" dirty="0" smtClean="0"/>
              <a:t>Wind speed, or wind stream speed, is a basic climatic amount. Wind speed is brought on via air moving from high weight to low weight, more often than not because of changes in temperature. </a:t>
            </a:r>
          </a:p>
          <a:p>
            <a:pPr>
              <a:buNone/>
            </a:pPr>
            <a:endParaRPr lang="en-US" sz="1600" dirty="0" smtClean="0"/>
          </a:p>
          <a:p>
            <a:pPr>
              <a:buNone/>
            </a:pPr>
            <a:endParaRPr lang="en-US" sz="1600" b="1" dirty="0" smtClean="0"/>
          </a:p>
          <a:p>
            <a:pPr>
              <a:buNone/>
            </a:pPr>
            <a:endParaRPr lang="en-US" sz="1600" b="1" dirty="0" smtClean="0"/>
          </a:p>
        </p:txBody>
      </p:sp>
    </p:spTree>
    <p:extLst>
      <p:ext uri="{BB962C8B-B14F-4D97-AF65-F5344CB8AC3E}">
        <p14:creationId xmlns="" xmlns:p14="http://schemas.microsoft.com/office/powerpoint/2010/main" val="3771773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1F497D"/>
                </a:solidFill>
              </a:rPr>
              <a:t>Novel Contribution Cont…</a:t>
            </a:r>
            <a:endParaRPr lang="en-US" dirty="0"/>
          </a:p>
        </p:txBody>
      </p:sp>
      <p:pic>
        <p:nvPicPr>
          <p:cNvPr id="1026" name="Picture 2" descr="D:\Aakash_Documents\MS_Collections\AcceptanceFromSaintPeters\ClassStuff\DS_670_Capstone\FinalProject_WeatherReport\DS670_WeatherAnalysis\avgtemp_work_day.png"/>
          <p:cNvPicPr>
            <a:picLocks noGrp="1" noChangeAspect="1" noChangeArrowheads="1"/>
          </p:cNvPicPr>
          <p:nvPr>
            <p:ph idx="1"/>
          </p:nvPr>
        </p:nvPicPr>
        <p:blipFill>
          <a:blip r:embed="rId2"/>
          <a:srcRect/>
          <a:stretch>
            <a:fillRect/>
          </a:stretch>
        </p:blipFill>
        <p:spPr bwMode="auto">
          <a:xfrm>
            <a:off x="199662" y="2200712"/>
            <a:ext cx="8487138" cy="4525963"/>
          </a:xfrm>
          <a:prstGeom prst="rect">
            <a:avLst/>
          </a:prstGeom>
          <a:noFill/>
        </p:spPr>
      </p:pic>
      <p:sp>
        <p:nvSpPr>
          <p:cNvPr id="8" name="TextBox 7"/>
          <p:cNvSpPr txBox="1"/>
          <p:nvPr/>
        </p:nvSpPr>
        <p:spPr>
          <a:xfrm>
            <a:off x="641449" y="1596707"/>
            <a:ext cx="8291015" cy="368489"/>
          </a:xfrm>
          <a:prstGeom prst="rect">
            <a:avLst/>
          </a:prstGeom>
          <a:noFill/>
        </p:spPr>
        <p:txBody>
          <a:bodyPr wrap="square" rtlCol="0">
            <a:spAutoFit/>
          </a:bodyPr>
          <a:lstStyle/>
          <a:p>
            <a:pPr>
              <a:buFont typeface="Arial" pitchFamily="34" charset="0"/>
              <a:buChar char="•"/>
            </a:pPr>
            <a:r>
              <a:rPr lang="en-US" dirty="0" smtClean="0"/>
              <a:t> Monday &amp; Friday are week days with highest temperature.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1F497D"/>
                </a:solidFill>
              </a:rPr>
              <a:t>Novel Contribution Cont…</a:t>
            </a:r>
            <a:endParaRPr lang="en-US" dirty="0"/>
          </a:p>
        </p:txBody>
      </p:sp>
      <p:pic>
        <p:nvPicPr>
          <p:cNvPr id="2050" name="Picture 2" descr="D:\Aakash_Documents\MS_Collections\AcceptanceFromSaintPeters\ClassStuff\DS_670_Capstone\FinalProject_WeatherReport\DS670_WeatherAnalysis\avgtemp_evening.png"/>
          <p:cNvPicPr>
            <a:picLocks noGrp="1" noChangeAspect="1" noChangeArrowheads="1"/>
          </p:cNvPicPr>
          <p:nvPr>
            <p:ph idx="1"/>
          </p:nvPr>
        </p:nvPicPr>
        <p:blipFill>
          <a:blip r:embed="rId2"/>
          <a:srcRect/>
          <a:stretch>
            <a:fillRect/>
          </a:stretch>
        </p:blipFill>
        <p:spPr bwMode="auto">
          <a:xfrm>
            <a:off x="382137" y="2132472"/>
            <a:ext cx="8304663" cy="4525963"/>
          </a:xfrm>
          <a:prstGeom prst="rect">
            <a:avLst/>
          </a:prstGeom>
          <a:noFill/>
        </p:spPr>
      </p:pic>
      <p:sp>
        <p:nvSpPr>
          <p:cNvPr id="5" name="TextBox 4"/>
          <p:cNvSpPr txBox="1"/>
          <p:nvPr/>
        </p:nvSpPr>
        <p:spPr>
          <a:xfrm>
            <a:off x="655097" y="1596707"/>
            <a:ext cx="8291015" cy="369332"/>
          </a:xfrm>
          <a:prstGeom prst="rect">
            <a:avLst/>
          </a:prstGeom>
          <a:noFill/>
        </p:spPr>
        <p:txBody>
          <a:bodyPr wrap="square" rtlCol="0">
            <a:spAutoFit/>
          </a:bodyPr>
          <a:lstStyle/>
          <a:p>
            <a:pPr>
              <a:buFont typeface="Arial" pitchFamily="34" charset="0"/>
              <a:buChar char="•"/>
            </a:pPr>
            <a:r>
              <a:rPr lang="en-US" dirty="0" smtClean="0"/>
              <a:t> Sunday is the day when evening temperature is at the peak.</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1F497D"/>
                </a:solidFill>
              </a:rPr>
              <a:t>Novel Contribution Cont…</a:t>
            </a:r>
            <a:endParaRPr lang="en-US" dirty="0"/>
          </a:p>
        </p:txBody>
      </p:sp>
      <p:pic>
        <p:nvPicPr>
          <p:cNvPr id="3074" name="Picture 2" descr="D:\Aakash_Documents\MS_Collections\AcceptanceFromSaintPeters\ClassStuff\DS_670_Capstone\FinalProject_WeatherReport\DS670_WeatherAnalysis\maxhum_workdays.png"/>
          <p:cNvPicPr>
            <a:picLocks noGrp="1" noChangeAspect="1" noChangeArrowheads="1"/>
          </p:cNvPicPr>
          <p:nvPr>
            <p:ph idx="1"/>
          </p:nvPr>
        </p:nvPicPr>
        <p:blipFill>
          <a:blip r:embed="rId2"/>
          <a:srcRect/>
          <a:stretch>
            <a:fillRect/>
          </a:stretch>
        </p:blipFill>
        <p:spPr bwMode="auto">
          <a:xfrm>
            <a:off x="341193" y="2077880"/>
            <a:ext cx="8529851" cy="4525963"/>
          </a:xfrm>
          <a:prstGeom prst="rect">
            <a:avLst/>
          </a:prstGeom>
          <a:noFill/>
        </p:spPr>
      </p:pic>
      <p:sp>
        <p:nvSpPr>
          <p:cNvPr id="5" name="TextBox 4"/>
          <p:cNvSpPr txBox="1"/>
          <p:nvPr/>
        </p:nvSpPr>
        <p:spPr>
          <a:xfrm>
            <a:off x="641449" y="1596707"/>
            <a:ext cx="8291015" cy="368489"/>
          </a:xfrm>
          <a:prstGeom prst="rect">
            <a:avLst/>
          </a:prstGeom>
          <a:noFill/>
        </p:spPr>
        <p:txBody>
          <a:bodyPr wrap="square" rtlCol="0">
            <a:spAutoFit/>
          </a:bodyPr>
          <a:lstStyle/>
          <a:p>
            <a:pPr>
              <a:buFont typeface="Arial" pitchFamily="34" charset="0"/>
              <a:buChar char="•"/>
            </a:pPr>
            <a:r>
              <a:rPr lang="en-US" dirty="0" smtClean="0"/>
              <a:t> Tuesday is the week day with maximum humidity.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Novel Contribution Cont…</a:t>
            </a:r>
            <a:endParaRPr lang="en-US" b="1" dirty="0">
              <a:solidFill>
                <a:srgbClr val="1F497D"/>
              </a:solidFill>
            </a:endParaRPr>
          </a:p>
        </p:txBody>
      </p:sp>
      <p:sp>
        <p:nvSpPr>
          <p:cNvPr id="5" name="Content Placeholder 4"/>
          <p:cNvSpPr>
            <a:spLocks noGrp="1"/>
          </p:cNvSpPr>
          <p:nvPr>
            <p:ph idx="1"/>
          </p:nvPr>
        </p:nvSpPr>
        <p:spPr>
          <a:xfrm>
            <a:off x="88705" y="1504664"/>
            <a:ext cx="8877874" cy="5298744"/>
          </a:xfrm>
        </p:spPr>
        <p:txBody>
          <a:bodyPr>
            <a:normAutofit/>
          </a:bodyPr>
          <a:lstStyle/>
          <a:p>
            <a:r>
              <a:rPr lang="en-US" sz="1800" dirty="0" smtClean="0"/>
              <a:t>Algorithm designed for weather analyses and prediction.</a:t>
            </a:r>
          </a:p>
        </p:txBody>
      </p:sp>
      <p:pic>
        <p:nvPicPr>
          <p:cNvPr id="4" name="Picture 3" descr="D:\Aakash_Documents\MS_Collections\AcceptanceFromSaintPeters\ClassStuff\DS_670_Capstone\FinalProject_WeatherReport\AlgorithmFlowchart.jpg"/>
          <p:cNvPicPr/>
          <p:nvPr/>
        </p:nvPicPr>
        <p:blipFill>
          <a:blip r:embed="rId2" cstate="print"/>
          <a:srcRect/>
          <a:stretch>
            <a:fillRect/>
          </a:stretch>
        </p:blipFill>
        <p:spPr bwMode="auto">
          <a:xfrm>
            <a:off x="259307" y="2033515"/>
            <a:ext cx="8693624" cy="4775269"/>
          </a:xfrm>
          <a:prstGeom prst="rect">
            <a:avLst/>
          </a:prstGeom>
          <a:noFill/>
          <a:ln w="9525">
            <a:noFill/>
            <a:miter lim="800000"/>
            <a:headEnd/>
            <a:tailEnd/>
          </a:ln>
        </p:spPr>
      </p:pic>
    </p:spTree>
    <p:extLst>
      <p:ext uri="{BB962C8B-B14F-4D97-AF65-F5344CB8AC3E}">
        <p14:creationId xmlns="" xmlns:p14="http://schemas.microsoft.com/office/powerpoint/2010/main" val="1739979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1F497D"/>
                </a:solidFill>
              </a:rPr>
              <a:t>Novel Contribution Cont…</a:t>
            </a:r>
            <a:endParaRPr lang="en-US" dirty="0"/>
          </a:p>
        </p:txBody>
      </p:sp>
      <p:sp>
        <p:nvSpPr>
          <p:cNvPr id="3" name="Content Placeholder 2"/>
          <p:cNvSpPr>
            <a:spLocks noGrp="1"/>
          </p:cNvSpPr>
          <p:nvPr>
            <p:ph idx="1"/>
          </p:nvPr>
        </p:nvSpPr>
        <p:spPr>
          <a:xfrm>
            <a:off x="457200" y="1600200"/>
            <a:ext cx="8229600" cy="5005316"/>
          </a:xfrm>
        </p:spPr>
        <p:txBody>
          <a:bodyPr>
            <a:normAutofit fontScale="62500" lnSpcReduction="20000"/>
          </a:bodyPr>
          <a:lstStyle/>
          <a:p>
            <a:pPr>
              <a:buNone/>
            </a:pPr>
            <a:r>
              <a:rPr lang="en-US" dirty="0" smtClean="0"/>
              <a:t>	Let’s take a look at some important steps performed while designing statistical model for prediction of air temperature.</a:t>
            </a:r>
          </a:p>
          <a:p>
            <a:r>
              <a:rPr lang="en-US" b="1" dirty="0" smtClean="0"/>
              <a:t>Linear Model: </a:t>
            </a:r>
            <a:endParaRPr lang="en-US" dirty="0" smtClean="0"/>
          </a:p>
          <a:p>
            <a:pPr>
              <a:buNone/>
            </a:pPr>
            <a:r>
              <a:rPr lang="en-US" b="1" dirty="0" smtClean="0"/>
              <a:t>	a). </a:t>
            </a:r>
            <a:r>
              <a:rPr lang="en-US" dirty="0" smtClean="0"/>
              <a:t>Perform </a:t>
            </a:r>
            <a:r>
              <a:rPr lang="en-US" b="1" dirty="0" smtClean="0"/>
              <a:t>“</a:t>
            </a:r>
            <a:r>
              <a:rPr lang="en-US" b="1" dirty="0" err="1" smtClean="0"/>
              <a:t>Kstest</a:t>
            </a:r>
            <a:r>
              <a:rPr lang="en-US" b="1" dirty="0" smtClean="0"/>
              <a:t>”</a:t>
            </a:r>
            <a:r>
              <a:rPr lang="en-US" dirty="0" smtClean="0"/>
              <a:t> to check whether environmental variables are normally distributed or not. If not then normalize the variables first.</a:t>
            </a:r>
          </a:p>
          <a:p>
            <a:pPr>
              <a:buNone/>
            </a:pPr>
            <a:r>
              <a:rPr lang="en-US" b="1" dirty="0" smtClean="0"/>
              <a:t>	b). </a:t>
            </a:r>
            <a:r>
              <a:rPr lang="en-US" dirty="0" smtClean="0"/>
              <a:t>Visualize the linear relationships in the dataset.</a:t>
            </a:r>
          </a:p>
          <a:p>
            <a:pPr>
              <a:buNone/>
            </a:pPr>
            <a:r>
              <a:rPr lang="en-US" b="1" dirty="0" smtClean="0"/>
              <a:t>	c). </a:t>
            </a:r>
            <a:r>
              <a:rPr lang="en-US" dirty="0" smtClean="0"/>
              <a:t>Perform </a:t>
            </a:r>
            <a:r>
              <a:rPr lang="en-US" b="1" dirty="0" smtClean="0"/>
              <a:t>“Pearson correlation” </a:t>
            </a:r>
            <a:r>
              <a:rPr lang="en-US" dirty="0" smtClean="0"/>
              <a:t>to get an idea of relationship between dependent and independent variable and it also informs about weighting coefficient of independent variables.</a:t>
            </a:r>
          </a:p>
          <a:p>
            <a:pPr>
              <a:buNone/>
            </a:pPr>
            <a:r>
              <a:rPr lang="en-US" b="1" dirty="0" smtClean="0"/>
              <a:t>	d). </a:t>
            </a:r>
            <a:r>
              <a:rPr lang="en-US" dirty="0" smtClean="0"/>
              <a:t>Finally, design the linear model with appropriate variables.</a:t>
            </a:r>
          </a:p>
          <a:p>
            <a:pPr>
              <a:buNone/>
            </a:pPr>
            <a:endParaRPr lang="en-US" b="1" dirty="0" smtClean="0"/>
          </a:p>
          <a:p>
            <a:r>
              <a:rPr lang="en-US" b="1" dirty="0" smtClean="0"/>
              <a:t>Time Series Forecast:</a:t>
            </a:r>
          </a:p>
          <a:p>
            <a:pPr>
              <a:buNone/>
            </a:pPr>
            <a:r>
              <a:rPr lang="en-US" b="1" dirty="0" smtClean="0"/>
              <a:t>	a). </a:t>
            </a:r>
            <a:r>
              <a:rPr lang="en-US" dirty="0" smtClean="0"/>
              <a:t>First convert “</a:t>
            </a:r>
            <a:r>
              <a:rPr lang="en-US" b="1" dirty="0" err="1" smtClean="0"/>
              <a:t>datetime</a:t>
            </a:r>
            <a:r>
              <a:rPr lang="en-US" dirty="0" smtClean="0"/>
              <a:t>” variable into index column.</a:t>
            </a:r>
          </a:p>
          <a:p>
            <a:pPr>
              <a:buNone/>
            </a:pPr>
            <a:r>
              <a:rPr lang="en-US" dirty="0" smtClean="0"/>
              <a:t>	</a:t>
            </a:r>
            <a:r>
              <a:rPr lang="en-US" b="1" dirty="0" smtClean="0"/>
              <a:t>b). </a:t>
            </a:r>
            <a:r>
              <a:rPr lang="en-US" dirty="0" smtClean="0"/>
              <a:t>Check </a:t>
            </a:r>
            <a:r>
              <a:rPr lang="en-US" dirty="0" err="1" smtClean="0"/>
              <a:t>stationarity</a:t>
            </a:r>
            <a:r>
              <a:rPr lang="en-US" dirty="0" smtClean="0"/>
              <a:t> of  time series i.e. constant mean, constant variance &amp; auto covariance that does not depend on time.</a:t>
            </a:r>
          </a:p>
          <a:p>
            <a:pPr>
              <a:buNone/>
            </a:pPr>
            <a:r>
              <a:rPr lang="en-US" b="1" dirty="0" smtClean="0"/>
              <a:t>	c). </a:t>
            </a:r>
            <a:r>
              <a:rPr lang="en-US" dirty="0" smtClean="0"/>
              <a:t>Eliminate trend and seasonality.</a:t>
            </a:r>
          </a:p>
          <a:p>
            <a:pPr>
              <a:buNone/>
            </a:pPr>
            <a:r>
              <a:rPr lang="en-US" dirty="0" smtClean="0"/>
              <a:t>	</a:t>
            </a:r>
            <a:r>
              <a:rPr lang="en-US" b="1" dirty="0" smtClean="0"/>
              <a:t>d). </a:t>
            </a:r>
            <a:r>
              <a:rPr lang="en-US" dirty="0" smtClean="0"/>
              <a:t>Forecasting a time series.</a:t>
            </a:r>
          </a:p>
          <a:p>
            <a:pPr>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1F497D"/>
                </a:solidFill>
              </a:rPr>
              <a:t>Demonstration in Zeppelin…</a:t>
            </a:r>
            <a:endParaRPr lang="en-US" dirty="0"/>
          </a:p>
        </p:txBody>
      </p:sp>
      <p:sp>
        <p:nvSpPr>
          <p:cNvPr id="3" name="Content Placeholder 2"/>
          <p:cNvSpPr>
            <a:spLocks noGrp="1"/>
          </p:cNvSpPr>
          <p:nvPr>
            <p:ph idx="1"/>
          </p:nvPr>
        </p:nvSpPr>
        <p:spPr>
          <a:xfrm>
            <a:off x="457200" y="1600201"/>
            <a:ext cx="8229600" cy="446964"/>
          </a:xfrm>
        </p:spPr>
        <p:txBody>
          <a:bodyPr>
            <a:normAutofit/>
          </a:bodyPr>
          <a:lstStyle/>
          <a:p>
            <a:r>
              <a:rPr lang="en-US" sz="1800" b="1" dirty="0" smtClean="0"/>
              <a:t>Data Loading:</a:t>
            </a:r>
          </a:p>
          <a:p>
            <a:pPr>
              <a:buNone/>
            </a:pPr>
            <a:endParaRPr lang="en-US" sz="1800" b="1" dirty="0" smtClean="0"/>
          </a:p>
        </p:txBody>
      </p:sp>
      <p:pic>
        <p:nvPicPr>
          <p:cNvPr id="1027" name="Picture 3" descr="D:\Aakash_Documents\MS_Collections\AcceptanceFromSaintPeters\ClassStuff\DS_670_Capstone\FinalProject_WeatherReport\DS670_WeatherAnalysis\zeppelincode_pics\Dataloading.png"/>
          <p:cNvPicPr>
            <a:picLocks noChangeAspect="1" noChangeArrowheads="1"/>
          </p:cNvPicPr>
          <p:nvPr/>
        </p:nvPicPr>
        <p:blipFill>
          <a:blip r:embed="rId2"/>
          <a:srcRect/>
          <a:stretch>
            <a:fillRect/>
          </a:stretch>
        </p:blipFill>
        <p:spPr bwMode="auto">
          <a:xfrm>
            <a:off x="68240" y="1928896"/>
            <a:ext cx="8468432" cy="484721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TotalTime>
  <Words>902</Words>
  <Application>Microsoft Office PowerPoint</Application>
  <PresentationFormat>On-screen Show (4:3)</PresentationFormat>
  <Paragraphs>127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Novel Contribution</vt:lpstr>
      <vt:lpstr>Novel Contribution Cont…</vt:lpstr>
      <vt:lpstr>Novel Contribution Cont…</vt:lpstr>
      <vt:lpstr>Novel Contribution Cont…</vt:lpstr>
      <vt:lpstr>Novel Contribution Cont…</vt:lpstr>
      <vt:lpstr>Novel Contribution Cont…</vt:lpstr>
      <vt:lpstr>Novel Contribution Cont…</vt:lpstr>
      <vt:lpstr>Novel Contribution Cont…</vt:lpstr>
      <vt:lpstr>Demonstration in Zeppelin…</vt:lpstr>
      <vt:lpstr>Demonstration in Zeppelin Cont…</vt:lpstr>
      <vt:lpstr>Demonstration in Zeppelin Cont…</vt:lpstr>
      <vt:lpstr>Demonstration in Zeppelin Cont…</vt:lpstr>
      <vt:lpstr>Demonstration in Zeppelin Cont…</vt:lpstr>
      <vt:lpstr>Demonstration in Zeppelin Cont…</vt:lpstr>
      <vt:lpstr>Demonstration in Zeppelin Cont…</vt:lpstr>
      <vt:lpstr>Demonstration in Zeppelin Cont…</vt:lpstr>
      <vt:lpstr>Demonstration in Zeppelin Cont…</vt:lpstr>
      <vt:lpstr>Demonstration in Zeppelin Cont…</vt:lpstr>
      <vt:lpstr>Results Summary in Tables and Charts</vt:lpstr>
      <vt:lpstr>Results Summary in Tables and Charts Cont..</vt:lpstr>
      <vt:lpstr>Results Summary in Tables and Charts Cont..</vt:lpstr>
      <vt:lpstr>Results Summary in Tables and Charts Cont..</vt:lpstr>
      <vt:lpstr>Results Summary in Tables and Charts Cont..</vt:lpstr>
      <vt:lpstr>Results Summary in Tables and Charts Cont..</vt:lpstr>
      <vt:lpstr>Results Summary in Tables and Charts Cont..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Contribution</dc:title>
  <dc:creator>Microsoft Office User</dc:creator>
  <cp:lastModifiedBy>aakash parwani</cp:lastModifiedBy>
  <cp:revision>254</cp:revision>
  <dcterms:created xsi:type="dcterms:W3CDTF">2017-04-16T22:38:03Z</dcterms:created>
  <dcterms:modified xsi:type="dcterms:W3CDTF">2017-04-29T19:36:09Z</dcterms:modified>
</cp:coreProperties>
</file>