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4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85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87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2852-5538-40A2-AB7F-03B46AC3D97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A8F1E9-B466-4601-AF57-1AA48B74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787" y="1095294"/>
            <a:ext cx="8975188" cy="107969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Room Occupancy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5483" y="4079631"/>
            <a:ext cx="3501031" cy="177252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Submitted by: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Aakash Parwani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Amit Pandey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Sumit Sameriya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078" y="4159251"/>
            <a:ext cx="34465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Instructor 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Professor Wang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078" y="2174989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DS 630 Machine Learning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498" y="268406"/>
            <a:ext cx="8596668" cy="91894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Model Accuracy &amp; Error Rate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64" y="1187355"/>
            <a:ext cx="5781020" cy="56706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28" y="1392072"/>
            <a:ext cx="6633472" cy="5465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4" y="1091821"/>
            <a:ext cx="41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79177"/>
            <a:ext cx="755976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ModelRF_ALL_b_no_CO2noLight &lt;- train(Occupancy~.-date-CO2-Light,method="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",data=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datatraining_b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ModelRF_ALL_b_no_CO2noLight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 Forest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85" y="2911218"/>
            <a:ext cx="3908316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8081" y="309350"/>
            <a:ext cx="8596668" cy="747734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LDA Methodology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28048" y="2374598"/>
            <a:ext cx="4380934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varImp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ModelLDA_ALL_b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ROC curve variable importance              	    	Importance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Light             	100.00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CO2                	 96.24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Temperature        	 83.99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HumidityRatio      	 56.66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Humidity           	 44.16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WeekStatus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   41.09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64" y="1273094"/>
            <a:ext cx="7355636" cy="5584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048" y="1362181"/>
            <a:ext cx="556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variables</a:t>
            </a:r>
          </a:p>
        </p:txBody>
      </p:sp>
    </p:spTree>
    <p:extLst>
      <p:ext uri="{BB962C8B-B14F-4D97-AF65-F5344CB8AC3E}">
        <p14:creationId xmlns:p14="http://schemas.microsoft.com/office/powerpoint/2010/main" val="30757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77783" y="169498"/>
            <a:ext cx="8596668" cy="65964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Misclassification Error Rate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58" y="1705970"/>
            <a:ext cx="505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Misclassification error rate of testing data with all predictors: ModelRF_ALL_b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71296" y="1721887"/>
            <a:ext cx="5765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Misclassification error rate of testing data without Co2 &amp; Light</a:t>
            </a:r>
            <a:r>
              <a:rPr lang="en-US" sz="2000" dirty="0"/>
              <a:t>: </a:t>
            </a:r>
            <a:r>
              <a:rPr lang="en-US" sz="2000" dirty="0" smtClean="0"/>
              <a:t>ModelLDA_noCO2NoLight_b</a:t>
            </a:r>
            <a:endParaRPr lang="en-US" sz="2000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42924"/>
              </p:ext>
            </p:extLst>
          </p:nvPr>
        </p:nvGraphicFramePr>
        <p:xfrm>
          <a:off x="213306" y="2852149"/>
          <a:ext cx="45354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29"/>
                <a:gridCol w="1511829"/>
                <a:gridCol w="15118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31471"/>
              </p:ext>
            </p:extLst>
          </p:nvPr>
        </p:nvGraphicFramePr>
        <p:xfrm>
          <a:off x="5276696" y="2852149"/>
          <a:ext cx="45354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29"/>
                <a:gridCol w="1511829"/>
                <a:gridCol w="15118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06" y="4224812"/>
            <a:ext cx="460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Misclassification error rate = 0.006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4317" y="4224812"/>
            <a:ext cx="460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Misclassification error rate = 0.162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06" y="5144682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</a:t>
            </a:r>
            <a:r>
              <a:rPr lang="en-US" b="1" dirty="0"/>
              <a:t>:- </a:t>
            </a:r>
            <a:r>
              <a:rPr lang="en-US" dirty="0"/>
              <a:t>From above figures we can depict that misclassification rate is increased with omitting variables CO2 &amp; Light</a:t>
            </a:r>
          </a:p>
        </p:txBody>
      </p:sp>
    </p:spTree>
    <p:extLst>
      <p:ext uri="{BB962C8B-B14F-4D97-AF65-F5344CB8AC3E}">
        <p14:creationId xmlns:p14="http://schemas.microsoft.com/office/powerpoint/2010/main" val="7013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95332" y="282054"/>
            <a:ext cx="3078423" cy="91894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Conclusion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4" y="1528549"/>
            <a:ext cx="94629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CO2 and Light are important variables for predicting room occupancy.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LDA (Linear Discriminant Analysis) performs better than Random Forest.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misclassification rate increases with removal of CO2 &amp; Light variables.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Humidity &amp; CO2 level shows increment between 3:00 PM – 5:00 PM</a:t>
            </a:r>
            <a:r>
              <a:rPr lang="en-US" sz="2400" dirty="0" smtClean="0"/>
              <a:t>.</a:t>
            </a:r>
          </a:p>
          <a:p>
            <a:pPr lvl="0"/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future in we can try </a:t>
            </a:r>
            <a:r>
              <a:rPr lang="en-US" sz="2400" smtClean="0"/>
              <a:t>CART method also.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314" y="295421"/>
            <a:ext cx="3010486" cy="82999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Overview 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014" y="1513475"/>
            <a:ext cx="8096611" cy="4282414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purpose of this project is to predict the  </a:t>
            </a:r>
            <a:r>
              <a:rPr lang="en-US" sz="2800" dirty="0"/>
              <a:t>occupancy in an office room using data from light, temperature, humidity and CO2 sensors has been assessed with different statistical classification models using the open source program R.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analysis will help in predicting energy consumptions as well as </a:t>
            </a:r>
            <a:r>
              <a:rPr lang="en-US" sz="2800" dirty="0" smtClean="0"/>
              <a:t>deployment </a:t>
            </a:r>
            <a:r>
              <a:rPr lang="en-US" sz="2800" dirty="0"/>
              <a:t>of new </a:t>
            </a:r>
            <a:r>
              <a:rPr lang="en-US" sz="2800" dirty="0" smtClean="0"/>
              <a:t>technologies like Wi-Fi, AC etc. in </a:t>
            </a:r>
            <a:r>
              <a:rPr lang="en-US" sz="2800" dirty="0"/>
              <a:t>buildings. </a:t>
            </a:r>
          </a:p>
        </p:txBody>
      </p:sp>
    </p:spTree>
    <p:extLst>
      <p:ext uri="{BB962C8B-B14F-4D97-AF65-F5344CB8AC3E}">
        <p14:creationId xmlns:p14="http://schemas.microsoft.com/office/powerpoint/2010/main" val="10025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618" y="416852"/>
            <a:ext cx="4795418" cy="878006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Data Set Description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2986"/>
              </p:ext>
            </p:extLst>
          </p:nvPr>
        </p:nvGraphicFramePr>
        <p:xfrm>
          <a:off x="677863" y="1766691"/>
          <a:ext cx="8596312" cy="297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990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Set Characteristics: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Instances: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20560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</a:tr>
              <a:tr h="990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Characteristics: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Attributes: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</a:tr>
              <a:tr h="990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Associated Tasks: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Missing Values: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353" y="468923"/>
            <a:ext cx="5174825" cy="83937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Attribute </a:t>
            </a:r>
            <a:r>
              <a:rPr lang="en-US" b="1" u="sng" dirty="0" smtClean="0">
                <a:solidFill>
                  <a:schemeClr val="tx1"/>
                </a:solidFill>
              </a:rPr>
              <a:t>Information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69" y="1443137"/>
            <a:ext cx="8677682" cy="419800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Date time year-month-day (hour: minute: second) </a:t>
            </a:r>
          </a:p>
          <a:p>
            <a:pPr lvl="0"/>
            <a:r>
              <a:rPr lang="en-US" sz="2000" dirty="0"/>
              <a:t>Temperature, in Celsius </a:t>
            </a:r>
          </a:p>
          <a:p>
            <a:pPr lvl="0"/>
            <a:r>
              <a:rPr lang="en-US" sz="2000" dirty="0"/>
              <a:t>Relative Humidity, % </a:t>
            </a:r>
          </a:p>
          <a:p>
            <a:pPr lvl="0"/>
            <a:r>
              <a:rPr lang="en-US" sz="2000" dirty="0"/>
              <a:t>Light, in Lux </a:t>
            </a:r>
          </a:p>
          <a:p>
            <a:pPr lvl="0"/>
            <a:r>
              <a:rPr lang="en-US" sz="2000" dirty="0"/>
              <a:t>CO2, in ppm </a:t>
            </a:r>
          </a:p>
          <a:p>
            <a:pPr lvl="0"/>
            <a:r>
              <a:rPr lang="en-US" sz="2000" dirty="0"/>
              <a:t>Humidity Ratio, Derived quantity from temperature and relative humidity, in </a:t>
            </a:r>
            <a:r>
              <a:rPr lang="en-US" sz="2000" dirty="0" err="1"/>
              <a:t>kgwater</a:t>
            </a:r>
            <a:r>
              <a:rPr lang="en-US" sz="2000" dirty="0"/>
              <a:t>-vapor/kg-air </a:t>
            </a:r>
            <a:endParaRPr lang="en-US" sz="2000" dirty="0" smtClean="0"/>
          </a:p>
          <a:p>
            <a:r>
              <a:rPr lang="en-US" sz="2000" dirty="0" smtClean="0"/>
              <a:t>Weekend Status(Weekday or Weekend)</a:t>
            </a:r>
          </a:p>
          <a:p>
            <a:r>
              <a:rPr lang="en-US" sz="2000" dirty="0" smtClean="0"/>
              <a:t>Occupancy</a:t>
            </a:r>
            <a:r>
              <a:rPr lang="en-US" sz="2000" dirty="0"/>
              <a:t>( 0 or 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</a:t>
            </a:r>
            <a:r>
              <a:rPr lang="en-US" sz="2000" dirty="0"/>
              <a:t>(a) 0 for not occupied                    (b) 1 for occupied </a:t>
            </a:r>
            <a:r>
              <a:rPr lang="en-US" sz="2000" dirty="0" smtClean="0"/>
              <a:t>status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7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106" y="553329"/>
            <a:ext cx="3557041" cy="105038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Highlights: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02" y="1617365"/>
            <a:ext cx="8596668" cy="382809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set is divided into two sets: Training Data (40%) and Testing Data (60%).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High </a:t>
            </a:r>
            <a:r>
              <a:rPr lang="en-US" sz="2400" dirty="0">
                <a:solidFill>
                  <a:schemeClr val="tx1"/>
                </a:solidFill>
              </a:rPr>
              <a:t>accuracies were found when using </a:t>
            </a:r>
            <a:r>
              <a:rPr lang="en-US" sz="2400" dirty="0" smtClean="0">
                <a:solidFill>
                  <a:schemeClr val="tx1"/>
                </a:solidFill>
              </a:rPr>
              <a:t>LDA and </a:t>
            </a:r>
            <a:r>
              <a:rPr lang="en-US" sz="2400" dirty="0">
                <a:solidFill>
                  <a:schemeClr val="tx1"/>
                </a:solidFill>
              </a:rPr>
              <a:t>RF </a:t>
            </a:r>
            <a:r>
              <a:rPr lang="en-US" sz="2400" dirty="0" smtClean="0">
                <a:solidFill>
                  <a:schemeClr val="tx1"/>
                </a:solidFill>
              </a:rPr>
              <a:t>model.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Light and CO2 predictors have high importance among other predictors.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Two </a:t>
            </a:r>
            <a:r>
              <a:rPr lang="en-US" sz="2400" dirty="0">
                <a:solidFill>
                  <a:schemeClr val="tx1"/>
                </a:solidFill>
              </a:rPr>
              <a:t>predictor’s combinations are good enough for high accuracies.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chemeClr val="tx1"/>
                </a:solidFill>
              </a:rPr>
              <a:t>all the predictor’s may decrease the accuracy of the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4444"/>
            <a:ext cx="8596668" cy="85071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Below figure defines the variation of predictors with time. As we can see Humidity, Temperature &amp; CO2 are varying almost equally and they are high between 2:00 PM – 5:00 PM.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6" y="1930400"/>
            <a:ext cx="9096581" cy="453863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77922" y="491318"/>
            <a:ext cx="790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Analysis of Variables with Time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0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931" y="473122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Methodologies</a:t>
            </a:r>
            <a:r>
              <a:rPr lang="en-US" sz="3200" b="1" u="sng" dirty="0" smtClean="0"/>
              <a:t> </a:t>
            </a:r>
            <a:endParaRPr lang="en-US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87857" y="2047164"/>
            <a:ext cx="705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Linear Discriminant Analysis(LDA)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91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860" y="377590"/>
            <a:ext cx="8596668" cy="86435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Random Forest </a:t>
            </a:r>
            <a:r>
              <a:rPr lang="en-US" b="1" u="sng" dirty="0" smtClean="0">
                <a:solidFill>
                  <a:schemeClr val="tx1"/>
                </a:solidFill>
              </a:rPr>
              <a:t>Methodology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1542530"/>
            <a:ext cx="6408683" cy="5315470"/>
          </a:xfrm>
        </p:spPr>
      </p:pic>
      <p:sp>
        <p:nvSpPr>
          <p:cNvPr id="5" name="TextBox 4"/>
          <p:cNvSpPr txBox="1"/>
          <p:nvPr/>
        </p:nvSpPr>
        <p:spPr>
          <a:xfrm>
            <a:off x="941697" y="2304777"/>
            <a:ext cx="60050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dirty="0"/>
              <a:t>&gt; </a:t>
            </a:r>
            <a:r>
              <a:rPr lang="en-US" dirty="0" err="1">
                <a:solidFill>
                  <a:schemeClr val="accent1"/>
                </a:solidFill>
              </a:rPr>
              <a:t>varImp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ModelRF_ALL_b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atinLnBrk="1"/>
            <a:r>
              <a:rPr lang="en-US" b="1" dirty="0"/>
              <a:t> </a:t>
            </a:r>
            <a:r>
              <a:rPr lang="en-US" b="1" dirty="0" smtClean="0"/>
              <a:t>   R</a:t>
            </a:r>
            <a:r>
              <a:rPr lang="en-US" b="1" dirty="0"/>
              <a:t>F</a:t>
            </a:r>
            <a:r>
              <a:rPr lang="en-US" b="1" dirty="0" smtClean="0"/>
              <a:t> </a:t>
            </a:r>
            <a:r>
              <a:rPr lang="en-US" b="1" dirty="0"/>
              <a:t>variable importance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                   </a:t>
            </a:r>
            <a:r>
              <a:rPr lang="en-US" dirty="0" smtClean="0"/>
              <a:t>   		Overall</a:t>
            </a:r>
            <a:endParaRPr lang="en-US" dirty="0"/>
          </a:p>
          <a:p>
            <a:pPr latinLnBrk="1"/>
            <a:r>
              <a:rPr lang="en-US" dirty="0"/>
              <a:t>Light             </a:t>
            </a:r>
            <a:r>
              <a:rPr lang="en-US" dirty="0" smtClean="0"/>
              <a:t> 		100.0000</a:t>
            </a:r>
            <a:endParaRPr lang="en-US" dirty="0"/>
          </a:p>
          <a:p>
            <a:pPr latinLnBrk="1"/>
            <a:r>
              <a:rPr lang="en-US" dirty="0"/>
              <a:t>CO2               </a:t>
            </a:r>
            <a:r>
              <a:rPr lang="en-US" dirty="0" smtClean="0"/>
              <a:t>    		</a:t>
            </a:r>
            <a:r>
              <a:rPr lang="en-US" dirty="0" smtClean="0"/>
              <a:t> 44.4871</a:t>
            </a:r>
            <a:endParaRPr lang="en-US" dirty="0"/>
          </a:p>
          <a:p>
            <a:pPr latinLnBrk="1"/>
            <a:r>
              <a:rPr lang="en-US" dirty="0"/>
              <a:t>Temperature        </a:t>
            </a:r>
            <a:r>
              <a:rPr lang="en-US" dirty="0" smtClean="0"/>
              <a:t>		16.1103</a:t>
            </a:r>
            <a:endParaRPr lang="en-US" dirty="0"/>
          </a:p>
          <a:p>
            <a:pPr latinLnBrk="1"/>
            <a:r>
              <a:rPr lang="en-US" dirty="0"/>
              <a:t>HumidityRatio       </a:t>
            </a:r>
            <a:r>
              <a:rPr lang="en-US" dirty="0" smtClean="0"/>
              <a:t>	1.2959</a:t>
            </a:r>
            <a:endParaRPr lang="en-US" dirty="0"/>
          </a:p>
          <a:p>
            <a:pPr latinLnBrk="1"/>
            <a:r>
              <a:rPr lang="en-US" dirty="0"/>
              <a:t>WeekStatusWeekend   </a:t>
            </a:r>
            <a:r>
              <a:rPr lang="en-US" dirty="0" smtClean="0"/>
              <a:t>	0.3078</a:t>
            </a:r>
            <a:endParaRPr lang="en-US" dirty="0"/>
          </a:p>
          <a:p>
            <a:pPr latinLnBrk="1"/>
            <a:r>
              <a:rPr lang="en-US" dirty="0"/>
              <a:t>Humidity            </a:t>
            </a:r>
            <a:r>
              <a:rPr lang="en-US" dirty="0" smtClean="0"/>
              <a:t>		0.0000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696" y="1542529"/>
            <a:ext cx="60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7989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442" y="267661"/>
            <a:ext cx="8596668" cy="65964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</a:rPr>
              <a:t>Misclassification Error Rate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687862"/>
              </p:ext>
            </p:extLst>
          </p:nvPr>
        </p:nvGraphicFramePr>
        <p:xfrm>
          <a:off x="213306" y="2629300"/>
          <a:ext cx="45354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29"/>
                <a:gridCol w="1511829"/>
                <a:gridCol w="15118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06" y="1605461"/>
            <a:ext cx="460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Misclassification error rate of testing data with all predictors: ModelRF_ALL_b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06" y="4074182"/>
            <a:ext cx="460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Misclassification error rate = 0.0194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101" y="1605460"/>
            <a:ext cx="519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Misclassification error rate of testing data without CO2 &amp; Light: ModelRF_ALL_b 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15873"/>
              </p:ext>
            </p:extLst>
          </p:nvPr>
        </p:nvGraphicFramePr>
        <p:xfrm>
          <a:off x="5269499" y="2661699"/>
          <a:ext cx="45354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29"/>
                <a:gridCol w="1511829"/>
                <a:gridCol w="15118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0636" y="4074182"/>
            <a:ext cx="460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Misclassification error rate = 0.32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4969" y="5145209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Note:- </a:t>
            </a:r>
            <a:r>
              <a:rPr lang="en-US" dirty="0" smtClean="0"/>
              <a:t>From above figures we can depict that misclassification rate is increased with omitting variables CO2 &amp; Light.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539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Wingdings 3</vt:lpstr>
      <vt:lpstr>Facet</vt:lpstr>
      <vt:lpstr>Room Occupancy Detection</vt:lpstr>
      <vt:lpstr>Overview </vt:lpstr>
      <vt:lpstr>Data Set Description</vt:lpstr>
      <vt:lpstr>Attribute Information </vt:lpstr>
      <vt:lpstr>Highlights: </vt:lpstr>
      <vt:lpstr>Below figure defines the variation of predictors with time. As we can see Humidity, Temperature &amp; CO2 are varying almost equally and they are high between 2:00 PM – 5:00 PM.</vt:lpstr>
      <vt:lpstr>Methodologies </vt:lpstr>
      <vt:lpstr>Random Forest Methodology  </vt:lpstr>
      <vt:lpstr>Misclassification Error Rate</vt:lpstr>
      <vt:lpstr>Model Accuracy &amp; Error Rate</vt:lpstr>
      <vt:lpstr>LDA Methodology  </vt:lpstr>
      <vt:lpstr>Misclassification Error Rate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sameriya</dc:creator>
  <cp:lastModifiedBy>aakash parwani</cp:lastModifiedBy>
  <cp:revision>68</cp:revision>
  <dcterms:created xsi:type="dcterms:W3CDTF">2016-05-12T14:29:47Z</dcterms:created>
  <dcterms:modified xsi:type="dcterms:W3CDTF">2016-05-12T23:13:48Z</dcterms:modified>
</cp:coreProperties>
</file>