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0" r:id="rId8"/>
    <p:sldId id="261" r:id="rId9"/>
    <p:sldId id="262" r:id="rId10"/>
    <p:sldId id="263"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8F2B7A-A7D9-4DD1-8F63-B0AE53955EBA}"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07282-82AE-4732-A1DE-3D824E6183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8F2B7A-A7D9-4DD1-8F63-B0AE53955EBA}"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07282-82AE-4732-A1DE-3D824E6183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8F2B7A-A7D9-4DD1-8F63-B0AE53955EBA}"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07282-82AE-4732-A1DE-3D824E6183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8F2B7A-A7D9-4DD1-8F63-B0AE53955EBA}"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07282-82AE-4732-A1DE-3D824E6183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8F2B7A-A7D9-4DD1-8F63-B0AE53955EBA}"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07282-82AE-4732-A1DE-3D824E61832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8F2B7A-A7D9-4DD1-8F63-B0AE53955EBA}"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07282-82AE-4732-A1DE-3D824E61832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8F2B7A-A7D9-4DD1-8F63-B0AE53955EBA}" type="datetimeFigureOut">
              <a:rPr lang="en-US" smtClean="0"/>
              <a:t>3/10/2017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F07282-82AE-4732-A1DE-3D824E6183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8F2B7A-A7D9-4DD1-8F63-B0AE53955EBA}" type="datetimeFigureOut">
              <a:rPr lang="en-US" smtClean="0"/>
              <a:t>3/10/2017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F07282-82AE-4732-A1DE-3D824E61832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F2B7A-A7D9-4DD1-8F63-B0AE53955EBA}" type="datetimeFigureOut">
              <a:rPr lang="en-US" smtClean="0"/>
              <a:t>3/10/2017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F07282-82AE-4732-A1DE-3D824E6183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8F2B7A-A7D9-4DD1-8F63-B0AE53955EBA}"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07282-82AE-4732-A1DE-3D824E6183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8F2B7A-A7D9-4DD1-8F63-B0AE53955EBA}"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07282-82AE-4732-A1DE-3D824E61832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F2B7A-A7D9-4DD1-8F63-B0AE53955EBA}" type="datetimeFigureOut">
              <a:rPr lang="en-US" smtClean="0"/>
              <a:t>3/10/2017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07282-82AE-4732-A1DE-3D824E6183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iot.ee.surrey.ac.uk:8080/datasets.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Humidity"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srcRect/>
          <a:stretch>
            <a:fillRect/>
          </a:stretch>
        </p:blipFill>
        <p:spPr bwMode="auto">
          <a:xfrm>
            <a:off x="2057400" y="685800"/>
            <a:ext cx="6629400" cy="1295400"/>
          </a:xfrm>
          <a:prstGeom prst="rect">
            <a:avLst/>
          </a:prstGeom>
          <a:noFill/>
          <a:ln w="9525">
            <a:noFill/>
            <a:miter lim="800000"/>
            <a:headEnd/>
            <a:tailEnd/>
          </a:ln>
        </p:spPr>
      </p:pic>
      <p:sp>
        <p:nvSpPr>
          <p:cNvPr id="6" name="Subtitle 2"/>
          <p:cNvSpPr txBox="1">
            <a:spLocks/>
          </p:cNvSpPr>
          <p:nvPr/>
        </p:nvSpPr>
        <p:spPr>
          <a:xfrm>
            <a:off x="1676400" y="4800600"/>
            <a:ext cx="7391400" cy="1981200"/>
          </a:xfrm>
          <a:prstGeom prst="rect">
            <a:avLst/>
          </a:prstGeom>
        </p:spPr>
        <p:txBody>
          <a:bodyPr vert="horz">
            <a:normAutofit/>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000" b="1" i="0" u="none" strike="noStrike" kern="1200" cap="none" spc="0" normalizeH="0" baseline="0" noProof="0" dirty="0" smtClean="0">
                <a:ln>
                  <a:noFill/>
                </a:ln>
                <a:effectLst/>
                <a:uLnTx/>
                <a:uFillTx/>
                <a:latin typeface="+mn-lt"/>
                <a:ea typeface="+mn-ea"/>
                <a:cs typeface="+mn-cs"/>
              </a:rPr>
              <a:t>Presented by: 	Aakash Parwani</a:t>
            </a: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000" b="1" i="0" u="none" strike="noStrike" kern="1200" cap="none" spc="0" normalizeH="0" baseline="0" noProof="0" dirty="0" smtClean="0">
                <a:ln>
                  <a:noFill/>
                </a:ln>
                <a:effectLst/>
                <a:uLnTx/>
                <a:uFillTx/>
                <a:latin typeface="+mn-lt"/>
                <a:ea typeface="+mn-ea"/>
                <a:cs typeface="+mn-cs"/>
              </a:rPr>
              <a:t>Guided by: 	Professor Sylvain </a:t>
            </a:r>
            <a:r>
              <a:rPr kumimoji="0" lang="en-US" sz="2000" b="1" i="0" u="none" strike="noStrike" kern="1200" cap="none" spc="0" normalizeH="0" baseline="0" noProof="0" dirty="0" err="1" smtClean="0">
                <a:ln>
                  <a:noFill/>
                </a:ln>
                <a:effectLst/>
                <a:uLnTx/>
                <a:uFillTx/>
                <a:latin typeface="+mn-lt"/>
                <a:ea typeface="+mn-ea"/>
                <a:cs typeface="+mn-cs"/>
              </a:rPr>
              <a:t>Jaume</a:t>
            </a:r>
            <a:endParaRPr kumimoji="0" lang="en-US" sz="2000" b="1" i="0" u="none" strike="noStrike" kern="1200" cap="none" spc="0" normalizeH="0" baseline="0" noProof="0" dirty="0" smtClean="0">
              <a:ln>
                <a:noFill/>
              </a:ln>
              <a:effectLst/>
              <a:uLnTx/>
              <a:uFillTx/>
              <a:latin typeface="+mn-lt"/>
              <a:ea typeface="+mn-ea"/>
              <a:cs typeface="+mn-cs"/>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000" b="1" i="0" u="none" strike="noStrike" kern="1200" cap="none" spc="0" normalizeH="0" baseline="0" noProof="0" dirty="0" smtClean="0">
                <a:ln>
                  <a:noFill/>
                </a:ln>
                <a:effectLst/>
                <a:uLnTx/>
                <a:uFillTx/>
                <a:latin typeface="+mn-lt"/>
                <a:ea typeface="+mn-ea"/>
                <a:cs typeface="+mn-cs"/>
              </a:rPr>
              <a:t>Course:		DS670 –</a:t>
            </a:r>
            <a:r>
              <a:rPr kumimoji="0" lang="en-US" sz="2000" b="1" i="0" u="none" strike="noStrike" kern="1200" cap="none" spc="0" normalizeH="0" noProof="0" dirty="0" smtClean="0">
                <a:ln>
                  <a:noFill/>
                </a:ln>
                <a:effectLst/>
                <a:uLnTx/>
                <a:uFillTx/>
                <a:latin typeface="+mn-lt"/>
                <a:ea typeface="+mn-ea"/>
                <a:cs typeface="+mn-cs"/>
              </a:rPr>
              <a:t> Capstone Big Data &amp; Business </a:t>
            </a:r>
            <a:r>
              <a:rPr kumimoji="0" lang="en-US" sz="2000" b="1" i="0" u="none" strike="noStrike" kern="1200" cap="none" spc="0" normalizeH="0" noProof="0" dirty="0" smtClean="0">
                <a:ln>
                  <a:noFill/>
                </a:ln>
                <a:effectLst/>
                <a:uLnTx/>
                <a:uFillTx/>
                <a:latin typeface="+mn-lt"/>
                <a:ea typeface="+mn-ea"/>
                <a:cs typeface="+mn-cs"/>
              </a:rPr>
              <a:t>Analytics</a:t>
            </a:r>
            <a:endParaRPr kumimoji="0" lang="en-US" sz="2000" b="1" i="0" u="none" strike="noStrike" kern="1200" cap="none" spc="0" normalizeH="0" baseline="0" noProof="0" dirty="0">
              <a:ln>
                <a:noFill/>
              </a:ln>
              <a:effectLst/>
              <a:uLnTx/>
              <a:uFillTx/>
              <a:latin typeface="+mn-lt"/>
              <a:ea typeface="+mn-ea"/>
              <a:cs typeface="+mn-cs"/>
            </a:endParaRPr>
          </a:p>
        </p:txBody>
      </p:sp>
      <p:sp>
        <p:nvSpPr>
          <p:cNvPr id="7" name="Title 1"/>
          <p:cNvSpPr>
            <a:spLocks noGrp="1"/>
          </p:cNvSpPr>
          <p:nvPr>
            <p:ph type="ctrTitle"/>
          </p:nvPr>
        </p:nvSpPr>
        <p:spPr>
          <a:xfrm>
            <a:off x="1676400" y="2895600"/>
            <a:ext cx="7391400" cy="1066800"/>
          </a:xfrm>
        </p:spPr>
        <p:txBody>
          <a:bodyPr>
            <a:normAutofit fontScale="90000"/>
          </a:bodyPr>
          <a:lstStyle/>
          <a:p>
            <a:r>
              <a:rPr lang="en-US" dirty="0" smtClean="0"/>
              <a:t>Aarhus City </a:t>
            </a:r>
            <a:r>
              <a:rPr lang="en-US" dirty="0" smtClean="0"/>
              <a:t>Weather </a:t>
            </a:r>
            <a:r>
              <a:rPr lang="en-US" dirty="0" smtClean="0"/>
              <a:t>Data Analysis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Aakash_Documents\MS_Collections\AcceptanceFromSaintPeters\ClassStuff\DS_670_Capstone\FinalProject_WeatherReport\Air Pressure VS Wind Speed &amp; Temperature.png"/>
          <p:cNvPicPr>
            <a:picLocks noChangeAspect="1" noChangeArrowheads="1"/>
          </p:cNvPicPr>
          <p:nvPr/>
        </p:nvPicPr>
        <p:blipFill>
          <a:blip r:embed="rId2" cstate="print"/>
          <a:srcRect/>
          <a:stretch>
            <a:fillRect/>
          </a:stretch>
        </p:blipFill>
        <p:spPr bwMode="auto">
          <a:xfrm>
            <a:off x="76200" y="76199"/>
            <a:ext cx="8991600" cy="5029201"/>
          </a:xfrm>
          <a:prstGeom prst="rect">
            <a:avLst/>
          </a:prstGeom>
          <a:noFill/>
        </p:spPr>
      </p:pic>
      <p:sp>
        <p:nvSpPr>
          <p:cNvPr id="3" name="TextBox 2"/>
          <p:cNvSpPr txBox="1"/>
          <p:nvPr/>
        </p:nvSpPr>
        <p:spPr>
          <a:xfrm>
            <a:off x="228600" y="5562600"/>
            <a:ext cx="8763000" cy="1200329"/>
          </a:xfrm>
          <a:prstGeom prst="rect">
            <a:avLst/>
          </a:prstGeom>
          <a:noFill/>
        </p:spPr>
        <p:txBody>
          <a:bodyPr wrap="square" rtlCol="0">
            <a:spAutoFit/>
          </a:bodyPr>
          <a:lstStyle/>
          <a:p>
            <a:r>
              <a:rPr lang="en-US" b="1" dirty="0" smtClean="0"/>
              <a:t>Key Points: </a:t>
            </a:r>
            <a:r>
              <a:rPr lang="en-US" b="1" dirty="0" smtClean="0"/>
              <a:t>- </a:t>
            </a:r>
            <a:endParaRPr lang="en-US" b="1" dirty="0" smtClean="0"/>
          </a:p>
          <a:p>
            <a:r>
              <a:rPr lang="en-US" b="1" dirty="0" smtClean="0"/>
              <a:t>a. </a:t>
            </a:r>
            <a:r>
              <a:rPr lang="en-US" dirty="0" smtClean="0"/>
              <a:t>Temperature increases as Air Pressure increases.</a:t>
            </a:r>
            <a:r>
              <a:rPr lang="en-US" b="1" dirty="0" smtClean="0"/>
              <a:t> </a:t>
            </a:r>
          </a:p>
          <a:p>
            <a:r>
              <a:rPr lang="en-US" b="1" dirty="0" smtClean="0"/>
              <a:t>b. </a:t>
            </a:r>
            <a:r>
              <a:rPr lang="en-US" dirty="0" smtClean="0"/>
              <a:t>But as we have already seen in previous slides that Wind Speed decreases with increase in Air Pressure.</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76200"/>
            <a:ext cx="7851648"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sng" strike="noStrike" kern="1200" cap="small" spc="0" normalizeH="0" baseline="0" noProof="0" dirty="0" smtClean="0">
                <a:ln>
                  <a:noFill/>
                </a:ln>
                <a:effectLst/>
                <a:uLnTx/>
                <a:uFillTx/>
                <a:latin typeface="+mj-lt"/>
                <a:ea typeface="+mj-ea"/>
                <a:cs typeface="+mj-cs"/>
              </a:rPr>
              <a:t>Outcomes</a:t>
            </a:r>
            <a:endParaRPr kumimoji="0" lang="en-US" sz="3000" b="0" i="0" u="sng" strike="noStrike" kern="1200" cap="small" spc="0" normalizeH="0" baseline="0" noProof="0" dirty="0">
              <a:ln>
                <a:noFill/>
              </a:ln>
              <a:effectLst/>
              <a:uLnTx/>
              <a:uFillTx/>
              <a:latin typeface="+mj-lt"/>
              <a:ea typeface="+mj-ea"/>
              <a:cs typeface="+mj-cs"/>
            </a:endParaRPr>
          </a:p>
        </p:txBody>
      </p:sp>
      <p:sp>
        <p:nvSpPr>
          <p:cNvPr id="3" name="TextBox 2"/>
          <p:cNvSpPr txBox="1"/>
          <p:nvPr/>
        </p:nvSpPr>
        <p:spPr>
          <a:xfrm>
            <a:off x="228600" y="685800"/>
            <a:ext cx="8763000" cy="6093976"/>
          </a:xfrm>
          <a:prstGeom prst="rect">
            <a:avLst/>
          </a:prstGeom>
          <a:noFill/>
        </p:spPr>
        <p:txBody>
          <a:bodyPr wrap="square" rtlCol="0">
            <a:spAutoFit/>
          </a:bodyPr>
          <a:lstStyle/>
          <a:p>
            <a:r>
              <a:rPr lang="en-US" dirty="0" smtClean="0"/>
              <a:t>From initial analysis of Aarhus</a:t>
            </a:r>
            <a:r>
              <a:rPr lang="en-US" dirty="0" smtClean="0"/>
              <a:t> city </a:t>
            </a:r>
            <a:r>
              <a:rPr lang="en-US" dirty="0" smtClean="0"/>
              <a:t>weather data we can draw following conclusions:</a:t>
            </a:r>
          </a:p>
          <a:p>
            <a:endParaRPr lang="en-US" b="1" dirty="0"/>
          </a:p>
          <a:p>
            <a:pPr>
              <a:buFont typeface="Arial" pitchFamily="34" charset="0"/>
              <a:buChar char="•"/>
            </a:pPr>
            <a:r>
              <a:rPr lang="en-US" b="1" dirty="0" smtClean="0"/>
              <a:t> </a:t>
            </a:r>
            <a:r>
              <a:rPr lang="en-IN" dirty="0"/>
              <a:t>During the day the heating land will add energy to the atmosphere, allowing the wind to increase and quite possibly a sea breeze to develop</a:t>
            </a:r>
            <a:r>
              <a:rPr lang="en-IN" dirty="0" smtClean="0"/>
              <a:t>. </a:t>
            </a:r>
            <a:r>
              <a:rPr lang="en-IN" dirty="0"/>
              <a:t>If we measure wind speed against time we find that on average the maximum wind speed will be at the time of maximum temperature, which is mid-afternoon</a:t>
            </a:r>
            <a:r>
              <a:rPr lang="en-IN" dirty="0" smtClean="0"/>
              <a:t>.</a:t>
            </a:r>
          </a:p>
          <a:p>
            <a:pPr>
              <a:buFont typeface="Arial" pitchFamily="34" charset="0"/>
              <a:buChar char="•"/>
            </a:pPr>
            <a:endParaRPr lang="en-IN" b="1" dirty="0"/>
          </a:p>
          <a:p>
            <a:pPr>
              <a:buFont typeface="Arial" pitchFamily="34" charset="0"/>
              <a:buChar char="•"/>
            </a:pPr>
            <a:r>
              <a:rPr lang="en-IN" b="1" dirty="0" smtClean="0"/>
              <a:t> </a:t>
            </a:r>
            <a:r>
              <a:rPr lang="en-IN" dirty="0"/>
              <a:t>Wind is caused by the movement of air molecules from areas of higher temperature and pressure to areas of lower temperature and pressure</a:t>
            </a:r>
            <a:r>
              <a:rPr lang="en-IN" dirty="0" smtClean="0"/>
              <a:t>. At higher altitudes, or where the average pressure is generally lower, wind will move faster for the same given amount of energy.</a:t>
            </a:r>
          </a:p>
          <a:p>
            <a:pPr>
              <a:buFont typeface="Arial" pitchFamily="34" charset="0"/>
              <a:buChar char="•"/>
            </a:pPr>
            <a:endParaRPr lang="en-IN" dirty="0"/>
          </a:p>
          <a:p>
            <a:endParaRPr lang="en-IN" dirty="0" smtClean="0"/>
          </a:p>
          <a:p>
            <a:r>
              <a:rPr lang="en-IN" sz="2400" b="1" dirty="0" smtClean="0"/>
              <a:t>Future Enhancements:</a:t>
            </a:r>
          </a:p>
          <a:p>
            <a:endParaRPr lang="en-IN" sz="2400" b="1" dirty="0"/>
          </a:p>
          <a:p>
            <a:pPr>
              <a:buFont typeface="Arial" pitchFamily="34" charset="0"/>
              <a:buChar char="•"/>
            </a:pPr>
            <a:r>
              <a:rPr lang="en-IN" dirty="0"/>
              <a:t> </a:t>
            </a:r>
            <a:r>
              <a:rPr lang="en-IN" dirty="0" smtClean="0"/>
              <a:t> Research and Analysis of other important weather parameters like: Altitude etc. </a:t>
            </a:r>
          </a:p>
          <a:p>
            <a:pPr>
              <a:buFont typeface="Arial" pitchFamily="34" charset="0"/>
              <a:buChar char="•"/>
            </a:pPr>
            <a:endParaRPr lang="en-IN" dirty="0" smtClean="0"/>
          </a:p>
          <a:p>
            <a:pPr>
              <a:buFont typeface="Arial" pitchFamily="34" charset="0"/>
              <a:buChar char="•"/>
            </a:pPr>
            <a:r>
              <a:rPr lang="en-IN" dirty="0"/>
              <a:t> </a:t>
            </a:r>
            <a:r>
              <a:rPr lang="en-IN" dirty="0" smtClean="0"/>
              <a:t> And final outcome of this research would be to predict </a:t>
            </a:r>
            <a:r>
              <a:rPr lang="en-IN" b="1" dirty="0" smtClean="0"/>
              <a:t>Wind Speed</a:t>
            </a:r>
            <a:r>
              <a:rPr lang="en-IN" dirty="0" smtClean="0"/>
              <a:t> using the weather parameters we just analysed in this presentation.</a:t>
            </a:r>
          </a:p>
          <a:p>
            <a:endParaRPr lang="en-IN" b="1" dirty="0"/>
          </a:p>
          <a:p>
            <a:r>
              <a:rPr lang="en-IN" dirty="0" smtClean="0"/>
              <a:t>  </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hp\AppData\Local\Microsoft\Windows\INetCache\IE\DJHJ64NN\thank-you[1].gif"/>
          <p:cNvPicPr>
            <a:picLocks noChangeAspect="1" noChangeArrowheads="1"/>
          </p:cNvPicPr>
          <p:nvPr/>
        </p:nvPicPr>
        <p:blipFill>
          <a:blip r:embed="rId2" cstate="print"/>
          <a:srcRect/>
          <a:stretch>
            <a:fillRect/>
          </a:stretch>
        </p:blipFill>
        <p:spPr bwMode="auto">
          <a:xfrm>
            <a:off x="990600" y="2362200"/>
            <a:ext cx="6934200" cy="3333750"/>
          </a:xfrm>
          <a:prstGeom prst="rect">
            <a:avLst/>
          </a:prstGeom>
          <a:noFill/>
        </p:spPr>
      </p:pic>
      <p:pic>
        <p:nvPicPr>
          <p:cNvPr id="5128" name="Picture 8" descr="http://fontmeme.com/temporary/1d778e80b28069fbfbf73e9e5299ce4b.png"/>
          <p:cNvPicPr>
            <a:picLocks noChangeAspect="1" noChangeArrowheads="1"/>
          </p:cNvPicPr>
          <p:nvPr/>
        </p:nvPicPr>
        <p:blipFill>
          <a:blip r:embed="rId3" cstate="print"/>
          <a:srcRect/>
          <a:stretch>
            <a:fillRect/>
          </a:stretch>
        </p:blipFill>
        <p:spPr bwMode="auto">
          <a:xfrm>
            <a:off x="76200" y="304800"/>
            <a:ext cx="8915400" cy="1219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381000"/>
            <a:ext cx="7851648"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sng" strike="noStrike" kern="1200" cap="small" spc="0" normalizeH="0" baseline="0" noProof="0" dirty="0" smtClean="0">
                <a:ln>
                  <a:noFill/>
                </a:ln>
                <a:effectLst/>
                <a:uLnTx/>
                <a:uFillTx/>
                <a:latin typeface="+mj-lt"/>
                <a:ea typeface="+mj-ea"/>
                <a:cs typeface="+mj-cs"/>
              </a:rPr>
              <a:t>Objective</a:t>
            </a:r>
            <a:endParaRPr kumimoji="0" lang="en-US" sz="3000" b="0" i="0" u="sng" strike="noStrike" kern="1200" cap="small" spc="0" normalizeH="0" baseline="0" noProof="0" dirty="0">
              <a:ln>
                <a:noFill/>
              </a:ln>
              <a:effectLst/>
              <a:uLnTx/>
              <a:uFillTx/>
              <a:latin typeface="+mj-lt"/>
              <a:ea typeface="+mj-ea"/>
              <a:cs typeface="+mj-cs"/>
            </a:endParaRPr>
          </a:p>
        </p:txBody>
      </p:sp>
      <p:sp>
        <p:nvSpPr>
          <p:cNvPr id="3" name="TextBox 2"/>
          <p:cNvSpPr txBox="1"/>
          <p:nvPr/>
        </p:nvSpPr>
        <p:spPr>
          <a:xfrm>
            <a:off x="76200" y="1313795"/>
            <a:ext cx="8991600" cy="3477875"/>
          </a:xfrm>
          <a:prstGeom prst="rect">
            <a:avLst/>
          </a:prstGeom>
          <a:noFill/>
        </p:spPr>
        <p:txBody>
          <a:bodyPr wrap="square" rtlCol="0">
            <a:spAutoFit/>
          </a:bodyPr>
          <a:lstStyle/>
          <a:p>
            <a:pPr>
              <a:buFont typeface="Arial" pitchFamily="34" charset="0"/>
              <a:buChar char="•"/>
            </a:pPr>
            <a:r>
              <a:rPr lang="en-US" sz="2000" dirty="0" smtClean="0"/>
              <a:t> </a:t>
            </a:r>
            <a:r>
              <a:rPr lang="en-US" sz="2000" dirty="0"/>
              <a:t>This </a:t>
            </a:r>
            <a:r>
              <a:rPr lang="en-US" sz="2000" dirty="0" smtClean="0"/>
              <a:t>presentation </a:t>
            </a:r>
            <a:r>
              <a:rPr lang="en-US" sz="2000" dirty="0"/>
              <a:t>proposes a review of how atmosphere data examination and representation attempt can help in building framework for sharp urban ranges to stimulate the introduction of splendid city applications for atmosphere envisioning and takes note.</a:t>
            </a:r>
            <a:r>
              <a:rPr lang="en-US" sz="2000" dirty="0" smtClean="0"/>
              <a:t> </a:t>
            </a:r>
            <a:endParaRPr lang="en-US" sz="2000" dirty="0" smtClean="0"/>
          </a:p>
          <a:p>
            <a:r>
              <a:rPr lang="en-US" sz="2000" dirty="0" smtClean="0"/>
              <a:t> </a:t>
            </a:r>
          </a:p>
          <a:p>
            <a:pPr>
              <a:buFont typeface="Arial" pitchFamily="34" charset="0"/>
              <a:buChar char="•"/>
            </a:pPr>
            <a:r>
              <a:rPr lang="en-US" sz="2000" dirty="0" smtClean="0"/>
              <a:t>  We will understand important parameters that we will use in our analysis. </a:t>
            </a:r>
          </a:p>
          <a:p>
            <a:pPr>
              <a:buFont typeface="Arial" pitchFamily="34" charset="0"/>
              <a:buChar char="•"/>
            </a:pPr>
            <a:endParaRPr lang="en-US" sz="2000" dirty="0"/>
          </a:p>
          <a:p>
            <a:pPr>
              <a:buFont typeface="Arial" pitchFamily="34" charset="0"/>
              <a:buChar char="•"/>
            </a:pPr>
            <a:r>
              <a:rPr lang="en-US" sz="2000" dirty="0" smtClean="0"/>
              <a:t>  In </a:t>
            </a:r>
            <a:r>
              <a:rPr lang="en-US" sz="2000" dirty="0" smtClean="0"/>
              <a:t>this presentation our purpose would be </a:t>
            </a:r>
            <a:r>
              <a:rPr lang="en-US" sz="2000" dirty="0" smtClean="0"/>
              <a:t>to perform analysis on weather data and dig out important relationships between weather parameters.</a:t>
            </a:r>
          </a:p>
          <a:p>
            <a:pPr>
              <a:buFont typeface="Arial" pitchFamily="34" charset="0"/>
              <a:buChar char="•"/>
            </a:pPr>
            <a:endParaRPr lang="en-US" sz="2000" dirty="0"/>
          </a:p>
          <a:p>
            <a:pPr>
              <a:buFont typeface="Arial" pitchFamily="34" charset="0"/>
              <a:buChar char="•"/>
            </a:pPr>
            <a:r>
              <a:rPr lang="en-US" sz="2000" dirty="0" smtClean="0"/>
              <a:t>  And at the end we will figure out key features that really impact weather.</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3400" y="381000"/>
            <a:ext cx="7851648"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sng" strike="noStrike" kern="1200" cap="small" spc="0" normalizeH="0" baseline="0" noProof="0" dirty="0" smtClean="0">
                <a:ln>
                  <a:noFill/>
                </a:ln>
                <a:effectLst/>
                <a:uLnTx/>
                <a:uFillTx/>
                <a:latin typeface="+mj-lt"/>
                <a:ea typeface="+mj-ea"/>
                <a:cs typeface="+mj-cs"/>
              </a:rPr>
              <a:t>About Data</a:t>
            </a:r>
            <a:endParaRPr kumimoji="0" lang="en-US" sz="3000" b="0" i="0" u="sng" strike="noStrike" kern="1200" cap="small" spc="0" normalizeH="0" baseline="0" noProof="0" dirty="0">
              <a:ln>
                <a:noFill/>
              </a:ln>
              <a:effectLst/>
              <a:uLnTx/>
              <a:uFillTx/>
              <a:latin typeface="+mj-lt"/>
              <a:ea typeface="+mj-ea"/>
              <a:cs typeface="+mj-cs"/>
            </a:endParaRPr>
          </a:p>
        </p:txBody>
      </p:sp>
      <p:sp>
        <p:nvSpPr>
          <p:cNvPr id="4" name="TextBox 3"/>
          <p:cNvSpPr txBox="1"/>
          <p:nvPr/>
        </p:nvSpPr>
        <p:spPr>
          <a:xfrm>
            <a:off x="0" y="1010483"/>
            <a:ext cx="9144000" cy="5355312"/>
          </a:xfrm>
          <a:prstGeom prst="rect">
            <a:avLst/>
          </a:prstGeom>
          <a:noFill/>
        </p:spPr>
        <p:txBody>
          <a:bodyPr wrap="square" rtlCol="0">
            <a:spAutoFit/>
          </a:bodyPr>
          <a:lstStyle/>
          <a:p>
            <a:pPr>
              <a:buFont typeface="Arial" pitchFamily="34" charset="0"/>
              <a:buChar char="•"/>
            </a:pPr>
            <a:r>
              <a:rPr lang="en-IN" b="1" dirty="0" smtClean="0"/>
              <a:t> </a:t>
            </a:r>
            <a:r>
              <a:rPr lang="en-IN" dirty="0"/>
              <a:t>The city of Aarhus is the second largest city in Denmark situated by the sea in the heart of </a:t>
            </a:r>
            <a:r>
              <a:rPr lang="en-IN" dirty="0" smtClean="0"/>
              <a:t>Jutland.</a:t>
            </a:r>
            <a:r>
              <a:rPr lang="en-US" dirty="0" smtClean="0"/>
              <a:t> The </a:t>
            </a:r>
            <a:r>
              <a:rPr lang="en-US" dirty="0"/>
              <a:t>city has a catchment zone of 1.2 million people inside a one-hour travel go and is especially connected with Copenhagen and Hamburg</a:t>
            </a:r>
            <a:r>
              <a:rPr lang="en-US" dirty="0" smtClean="0"/>
              <a:t>.</a:t>
            </a:r>
          </a:p>
          <a:p>
            <a:endParaRPr lang="en-US" dirty="0" smtClean="0"/>
          </a:p>
          <a:p>
            <a:pPr>
              <a:buFont typeface="Arial" pitchFamily="34" charset="0"/>
              <a:buChar char="•"/>
            </a:pPr>
            <a:r>
              <a:rPr lang="en-US" dirty="0"/>
              <a:t> </a:t>
            </a:r>
            <a:r>
              <a:rPr lang="en-US" dirty="0" smtClean="0"/>
              <a:t>The </a:t>
            </a:r>
            <a:r>
              <a:rPr lang="en-US" dirty="0"/>
              <a:t>weather data for the city of Aarhus in Denmark is public for analyses purpose, available at </a:t>
            </a:r>
            <a:r>
              <a:rPr lang="en-US" u="sng" dirty="0">
                <a:hlinkClick r:id="rId2"/>
              </a:rPr>
              <a:t>Weather Data</a:t>
            </a:r>
            <a:r>
              <a:rPr lang="en-US" dirty="0"/>
              <a:t> . The dataset is a collection of weather observations from the city of Aarhus</a:t>
            </a:r>
            <a:r>
              <a:rPr lang="en-US" dirty="0" smtClean="0"/>
              <a:t>.</a:t>
            </a:r>
          </a:p>
          <a:p>
            <a:pPr>
              <a:buFont typeface="Arial" pitchFamily="34" charset="0"/>
              <a:buChar char="•"/>
            </a:pPr>
            <a:endParaRPr lang="en-US" dirty="0"/>
          </a:p>
          <a:p>
            <a:pPr>
              <a:buFont typeface="Arial" pitchFamily="34" charset="0"/>
              <a:buChar char="•"/>
            </a:pPr>
            <a:r>
              <a:rPr lang="en-US" dirty="0" smtClean="0"/>
              <a:t> </a:t>
            </a:r>
            <a:r>
              <a:rPr lang="en-US" dirty="0"/>
              <a:t>Measurements are recorded from February 2014 – June 2014 and August 2014 – September 2014</a:t>
            </a:r>
            <a:r>
              <a:rPr lang="en-US" dirty="0" smtClean="0"/>
              <a:t>.</a:t>
            </a:r>
          </a:p>
          <a:p>
            <a:endParaRPr lang="en-US" dirty="0" smtClean="0"/>
          </a:p>
          <a:p>
            <a:pPr>
              <a:buFont typeface="Arial" pitchFamily="34" charset="0"/>
              <a:buChar char="•"/>
            </a:pPr>
            <a:r>
              <a:rPr lang="en-US" dirty="0" smtClean="0"/>
              <a:t> </a:t>
            </a:r>
            <a:r>
              <a:rPr lang="en-US" dirty="0"/>
              <a:t>Weather data values </a:t>
            </a:r>
            <a:r>
              <a:rPr lang="en-US" dirty="0" smtClean="0"/>
              <a:t>are </a:t>
            </a:r>
            <a:r>
              <a:rPr lang="en-US" dirty="0"/>
              <a:t>analyzed on the basis of components like - Dew Point, Humidity, Pressure, Temperature, Wind Direction and Wind Speed</a:t>
            </a:r>
            <a:r>
              <a:rPr lang="en-US" dirty="0" smtClean="0"/>
              <a:t>.</a:t>
            </a:r>
          </a:p>
          <a:p>
            <a:pPr>
              <a:buFont typeface="Arial" pitchFamily="34" charset="0"/>
              <a:buChar char="•"/>
            </a:pPr>
            <a:endParaRPr lang="en-US" dirty="0"/>
          </a:p>
          <a:p>
            <a:pPr>
              <a:buFont typeface="Arial" pitchFamily="34" charset="0"/>
              <a:buChar char="•"/>
            </a:pPr>
            <a:r>
              <a:rPr lang="en-US" dirty="0" smtClean="0"/>
              <a:t> </a:t>
            </a:r>
            <a:r>
              <a:rPr lang="en-US" dirty="0"/>
              <a:t>Data provided in online repository is in </a:t>
            </a:r>
            <a:r>
              <a:rPr lang="en-US" b="1" u="sng" dirty="0"/>
              <a:t>.</a:t>
            </a:r>
            <a:r>
              <a:rPr lang="en-US" b="1" u="sng" dirty="0" err="1"/>
              <a:t>Json</a:t>
            </a:r>
            <a:r>
              <a:rPr lang="en-US" b="1" u="sng" dirty="0"/>
              <a:t> </a:t>
            </a:r>
            <a:r>
              <a:rPr lang="en-US" dirty="0"/>
              <a:t>file format. And in this project we will consider processing of only </a:t>
            </a:r>
            <a:r>
              <a:rPr lang="en-US" b="1" u="sng" dirty="0"/>
              <a:t>.</a:t>
            </a:r>
            <a:r>
              <a:rPr lang="en-US" b="1" u="sng" dirty="0" err="1"/>
              <a:t>Csv</a:t>
            </a:r>
            <a:r>
              <a:rPr lang="en-US" dirty="0"/>
              <a:t> file format. So, we will perform transformation of. </a:t>
            </a:r>
            <a:r>
              <a:rPr lang="en-US" dirty="0" err="1"/>
              <a:t>Json</a:t>
            </a:r>
            <a:r>
              <a:rPr lang="en-US" dirty="0"/>
              <a:t> to .</a:t>
            </a:r>
            <a:r>
              <a:rPr lang="en-US" dirty="0" err="1"/>
              <a:t>Csv</a:t>
            </a:r>
            <a:r>
              <a:rPr lang="en-US" dirty="0"/>
              <a:t> file format</a:t>
            </a:r>
            <a:r>
              <a:rPr lang="en-US" dirty="0" smtClean="0"/>
              <a:t>.</a:t>
            </a:r>
          </a:p>
          <a:p>
            <a:pPr>
              <a:buFont typeface="Arial" pitchFamily="34" charset="0"/>
              <a:buChar char="•"/>
            </a:pPr>
            <a:endParaRPr lang="en-US" dirty="0"/>
          </a:p>
          <a:p>
            <a:pPr>
              <a:buFont typeface="Arial" pitchFamily="34" charset="0"/>
              <a:buChar char="•"/>
            </a:pPr>
            <a:r>
              <a:rPr lang="en-US" dirty="0" smtClean="0"/>
              <a:t> </a:t>
            </a:r>
            <a:r>
              <a:rPr lang="en-US" dirty="0"/>
              <a:t>For data analyses and exploration we will use </a:t>
            </a:r>
            <a:r>
              <a:rPr lang="en-US" b="1" dirty="0"/>
              <a:t>Apache</a:t>
            </a:r>
            <a:r>
              <a:rPr lang="en-US" dirty="0"/>
              <a:t> </a:t>
            </a:r>
            <a:r>
              <a:rPr lang="en-US" b="1" dirty="0"/>
              <a:t>Zeppelin </a:t>
            </a:r>
            <a:r>
              <a:rPr lang="en-US" dirty="0"/>
              <a:t>environment more specifically </a:t>
            </a:r>
            <a:r>
              <a:rPr lang="en-US" b="1" dirty="0"/>
              <a:t>Spark Module.</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76200"/>
            <a:ext cx="7851648"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sng" strike="noStrike" kern="1200" cap="small" spc="0" normalizeH="0" baseline="0" noProof="0" dirty="0" smtClean="0">
                <a:ln>
                  <a:noFill/>
                </a:ln>
                <a:effectLst/>
                <a:uLnTx/>
                <a:uFillTx/>
                <a:latin typeface="+mj-lt"/>
                <a:ea typeface="+mj-ea"/>
                <a:cs typeface="+mj-cs"/>
              </a:rPr>
              <a:t>Weather Parameters</a:t>
            </a:r>
            <a:endParaRPr kumimoji="0" lang="en-US" sz="3000" b="0" i="0" u="sng" strike="noStrike" kern="1200" cap="small" spc="0" normalizeH="0" baseline="0" noProof="0" dirty="0">
              <a:ln>
                <a:noFill/>
              </a:ln>
              <a:effectLst/>
              <a:uLnTx/>
              <a:uFillTx/>
              <a:latin typeface="+mj-lt"/>
              <a:ea typeface="+mj-ea"/>
              <a:cs typeface="+mj-cs"/>
            </a:endParaRPr>
          </a:p>
        </p:txBody>
      </p:sp>
      <p:sp>
        <p:nvSpPr>
          <p:cNvPr id="3" name="TextBox 2"/>
          <p:cNvSpPr txBox="1"/>
          <p:nvPr/>
        </p:nvSpPr>
        <p:spPr>
          <a:xfrm>
            <a:off x="228600" y="609600"/>
            <a:ext cx="8763000" cy="6186309"/>
          </a:xfrm>
          <a:prstGeom prst="rect">
            <a:avLst/>
          </a:prstGeom>
          <a:noFill/>
        </p:spPr>
        <p:txBody>
          <a:bodyPr wrap="square" rtlCol="0">
            <a:spAutoFit/>
          </a:bodyPr>
          <a:lstStyle/>
          <a:p>
            <a:pPr>
              <a:buFont typeface="Arial" pitchFamily="34" charset="0"/>
              <a:buChar char="•"/>
            </a:pPr>
            <a:r>
              <a:rPr lang="en-US" b="1" smtClean="0"/>
              <a:t> Humidity</a:t>
            </a:r>
            <a:r>
              <a:rPr lang="en-US" b="1" dirty="0" smtClean="0"/>
              <a:t>: - </a:t>
            </a:r>
            <a:r>
              <a:rPr lang="en-US" dirty="0"/>
              <a:t>Humidity is the measure of water vapor noticeable all around. Water vapor is the vaporous condition of water and is imperceptible. Humidity shows the probability of precipitation, dew, or haze</a:t>
            </a:r>
            <a:r>
              <a:rPr lang="en-US" dirty="0" smtClean="0"/>
              <a:t>.</a:t>
            </a:r>
            <a:endParaRPr lang="en-US" dirty="0"/>
          </a:p>
          <a:p>
            <a:pPr>
              <a:buFont typeface="Arial" pitchFamily="34" charset="0"/>
              <a:buChar char="•"/>
            </a:pPr>
            <a:endParaRPr lang="en-US" b="1" dirty="0" smtClean="0"/>
          </a:p>
          <a:p>
            <a:pPr>
              <a:buFont typeface="Arial" pitchFamily="34" charset="0"/>
              <a:buChar char="•"/>
            </a:pPr>
            <a:r>
              <a:rPr lang="en-US" b="1" dirty="0"/>
              <a:t> </a:t>
            </a:r>
            <a:r>
              <a:rPr lang="en-US" b="1" dirty="0" smtClean="0"/>
              <a:t>Air Pressure: - </a:t>
            </a:r>
            <a:r>
              <a:rPr lang="en-US" dirty="0"/>
              <a:t>Atmospheric pressure, here and there additionally called barometric weight is the weight applied by the heaviness of air in the environment of Earth (or that of another planet</a:t>
            </a:r>
            <a:r>
              <a:rPr lang="en-US" dirty="0" smtClean="0"/>
              <a:t>).</a:t>
            </a:r>
            <a:endParaRPr lang="en-US" dirty="0" smtClean="0"/>
          </a:p>
          <a:p>
            <a:pPr>
              <a:buFont typeface="Arial" pitchFamily="34" charset="0"/>
              <a:buChar char="•"/>
            </a:pPr>
            <a:endParaRPr lang="en-US" b="1" dirty="0"/>
          </a:p>
          <a:p>
            <a:pPr>
              <a:buFont typeface="Arial" pitchFamily="34" charset="0"/>
              <a:buChar char="•"/>
            </a:pPr>
            <a:r>
              <a:rPr lang="en-US" b="1" dirty="0" smtClean="0"/>
              <a:t> Temperature: - </a:t>
            </a:r>
            <a:r>
              <a:rPr lang="en-US" dirty="0"/>
              <a:t>Temperature is a level of hotness or </a:t>
            </a:r>
            <a:r>
              <a:rPr lang="en-US" dirty="0" smtClean="0"/>
              <a:t>coldness. </a:t>
            </a:r>
            <a:r>
              <a:rPr lang="en-US" dirty="0"/>
              <a:t>It's likewise a measure of how quick the particles and atoms of a substance are moving</a:t>
            </a:r>
            <a:r>
              <a:rPr lang="en-US" dirty="0" smtClean="0"/>
              <a:t>.</a:t>
            </a:r>
          </a:p>
          <a:p>
            <a:pPr>
              <a:buFont typeface="Arial" pitchFamily="34" charset="0"/>
              <a:buChar char="•"/>
            </a:pPr>
            <a:endParaRPr lang="en-US" b="1" dirty="0"/>
          </a:p>
          <a:p>
            <a:pPr>
              <a:buFont typeface="Arial" pitchFamily="34" charset="0"/>
              <a:buChar char="•"/>
            </a:pPr>
            <a:r>
              <a:rPr lang="en-US" b="1" dirty="0" smtClean="0"/>
              <a:t> Wind Direction: - </a:t>
            </a:r>
            <a:r>
              <a:rPr lang="en-US" dirty="0" smtClean="0"/>
              <a:t>Wind direction is represented by the course from which it starts. For example, a northerly wind blows from the north toward the south. The wind bearing will vitally affect the ordinary atmosphere.</a:t>
            </a:r>
          </a:p>
          <a:p>
            <a:pPr>
              <a:buFont typeface="Arial" pitchFamily="34" charset="0"/>
              <a:buChar char="•"/>
            </a:pPr>
            <a:endParaRPr lang="en-US" b="1" dirty="0"/>
          </a:p>
          <a:p>
            <a:pPr>
              <a:buFont typeface="Arial" pitchFamily="34" charset="0"/>
              <a:buChar char="•"/>
            </a:pPr>
            <a:r>
              <a:rPr lang="en-US" b="1" dirty="0" smtClean="0"/>
              <a:t>  Dew Point: - </a:t>
            </a:r>
            <a:r>
              <a:rPr lang="en-US" dirty="0" smtClean="0"/>
              <a:t>Dew point is the temperature at which airborne water vapor will accumulate to shape liquid dew. A higher dew point suggests there will be more suddenness observable all around. The measurement of dew point is related to </a:t>
            </a:r>
            <a:r>
              <a:rPr lang="en-US" dirty="0" smtClean="0">
                <a:hlinkClick r:id="rId2" tooltip="Humidity"/>
              </a:rPr>
              <a:t>humidity</a:t>
            </a:r>
            <a:r>
              <a:rPr lang="en-US" dirty="0" smtClean="0"/>
              <a:t>.</a:t>
            </a:r>
          </a:p>
          <a:p>
            <a:pPr>
              <a:buFont typeface="Arial" pitchFamily="34" charset="0"/>
              <a:buChar char="•"/>
            </a:pPr>
            <a:endParaRPr lang="en-US" b="1" dirty="0"/>
          </a:p>
          <a:p>
            <a:pPr>
              <a:buFont typeface="Arial" pitchFamily="34" charset="0"/>
              <a:buChar char="•"/>
            </a:pPr>
            <a:r>
              <a:rPr lang="en-US" b="1" dirty="0" smtClean="0"/>
              <a:t> Wind Speed: - </a:t>
            </a:r>
            <a:r>
              <a:rPr lang="en-US" dirty="0" smtClean="0"/>
              <a:t>Wind speed, or wind stream speed, is a basic climatic amount. Wind speed is brought on via air moving from high weight to low weight, more often than not because of changes in temperature. </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3400" y="76200"/>
            <a:ext cx="7851648"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sng" strike="noStrike" kern="1200" cap="small" spc="0" normalizeH="0" baseline="0" noProof="0" dirty="0" smtClean="0">
                <a:ln>
                  <a:noFill/>
                </a:ln>
                <a:effectLst/>
                <a:uLnTx/>
                <a:uFillTx/>
                <a:latin typeface="+mj-lt"/>
                <a:ea typeface="+mj-ea"/>
                <a:cs typeface="+mj-cs"/>
              </a:rPr>
              <a:t>Algorithm Flowchart</a:t>
            </a:r>
            <a:endParaRPr kumimoji="0" lang="en-US" sz="3000" b="0" i="0" u="sng" strike="noStrike" kern="1200" cap="small" spc="0" normalizeH="0" baseline="0" noProof="0" dirty="0">
              <a:ln>
                <a:noFill/>
              </a:ln>
              <a:effectLst/>
              <a:uLnTx/>
              <a:uFillTx/>
              <a:latin typeface="+mj-lt"/>
              <a:ea typeface="+mj-ea"/>
              <a:cs typeface="+mj-cs"/>
            </a:endParaRPr>
          </a:p>
        </p:txBody>
      </p:sp>
      <p:pic>
        <p:nvPicPr>
          <p:cNvPr id="4" name="Picture 3" descr="D:\Aakash_Documents\MS_Collections\AcceptanceFromSaintPeters\ClassStuff\DS_670_Capstone\FinalProject_WeatherReport\AlgorithmFlowchart.jpg"/>
          <p:cNvPicPr/>
          <p:nvPr/>
        </p:nvPicPr>
        <p:blipFill>
          <a:blip r:embed="rId2" cstate="print">
            <a:lum bright="-30000"/>
          </a:blip>
          <a:srcRect/>
          <a:stretch>
            <a:fillRect/>
          </a:stretch>
        </p:blipFill>
        <p:spPr bwMode="auto">
          <a:xfrm>
            <a:off x="381000" y="838200"/>
            <a:ext cx="84582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762000"/>
            <a:ext cx="8534400" cy="5632311"/>
          </a:xfrm>
          <a:prstGeom prst="rect">
            <a:avLst/>
          </a:prstGeom>
          <a:noFill/>
        </p:spPr>
        <p:txBody>
          <a:bodyPr wrap="square" rtlCol="0">
            <a:spAutoFit/>
          </a:bodyPr>
          <a:lstStyle/>
          <a:p>
            <a:pPr>
              <a:buFont typeface="Arial" pitchFamily="34" charset="0"/>
              <a:buChar char="•"/>
            </a:pPr>
            <a:r>
              <a:rPr lang="en-US" sz="2000" dirty="0" smtClean="0"/>
              <a:t> For implementation of proposed algorithm, we will use Python programming language. Below given are tools and particular libraries .</a:t>
            </a:r>
          </a:p>
          <a:p>
            <a:pPr>
              <a:buFont typeface="Arial" pitchFamily="34" charset="0"/>
              <a:buChar char="•"/>
            </a:pPr>
            <a:endParaRPr lang="en-US" sz="2000" dirty="0"/>
          </a:p>
          <a:p>
            <a:pPr>
              <a:buFont typeface="Arial" pitchFamily="34" charset="0"/>
              <a:buChar char="•"/>
            </a:pPr>
            <a:r>
              <a:rPr lang="en-US" sz="2000" dirty="0" smtClean="0"/>
              <a:t> </a:t>
            </a:r>
            <a:r>
              <a:rPr lang="en-US" sz="2000" b="1" dirty="0" smtClean="0"/>
              <a:t>Tool: - </a:t>
            </a:r>
            <a:r>
              <a:rPr lang="en-US" sz="2000" b="1" dirty="0"/>
              <a:t>Apache Zeppelin</a:t>
            </a:r>
            <a:r>
              <a:rPr lang="en-US" sz="2000" b="1" dirty="0" smtClean="0"/>
              <a:t>.</a:t>
            </a:r>
          </a:p>
          <a:p>
            <a:pPr>
              <a:buFont typeface="Arial" pitchFamily="34" charset="0"/>
              <a:buChar char="•"/>
            </a:pPr>
            <a:endParaRPr lang="en-US" sz="2000" b="1" dirty="0"/>
          </a:p>
          <a:p>
            <a:pPr>
              <a:buFont typeface="Arial" pitchFamily="34" charset="0"/>
              <a:buChar char="•"/>
            </a:pPr>
            <a:r>
              <a:rPr lang="en-US" sz="2000" b="1" dirty="0" smtClean="0"/>
              <a:t> Programming Language: - Python.</a:t>
            </a:r>
          </a:p>
          <a:p>
            <a:pPr>
              <a:buFont typeface="Arial" pitchFamily="34" charset="0"/>
              <a:buChar char="•"/>
            </a:pPr>
            <a:endParaRPr lang="en-US" sz="2000" b="1" dirty="0"/>
          </a:p>
          <a:p>
            <a:pPr>
              <a:buFont typeface="Arial" pitchFamily="34" charset="0"/>
              <a:buChar char="•"/>
            </a:pPr>
            <a:r>
              <a:rPr lang="en-US" sz="2000" b="1" dirty="0" smtClean="0"/>
              <a:t> </a:t>
            </a:r>
            <a:r>
              <a:rPr lang="en-US" sz="2000" b="1" dirty="0"/>
              <a:t>Data Transformation &amp; Analysis: </a:t>
            </a:r>
            <a:r>
              <a:rPr lang="en-US" sz="2000" dirty="0"/>
              <a:t>Pandas, </a:t>
            </a:r>
            <a:r>
              <a:rPr lang="en-US" sz="2000" dirty="0" err="1"/>
              <a:t>Numpy</a:t>
            </a:r>
            <a:r>
              <a:rPr lang="en-US" sz="2000" dirty="0"/>
              <a:t>, </a:t>
            </a:r>
            <a:r>
              <a:rPr lang="en-US" sz="2000" dirty="0" err="1"/>
              <a:t>Scipy</a:t>
            </a:r>
            <a:r>
              <a:rPr lang="en-US" sz="2000" dirty="0"/>
              <a:t>, </a:t>
            </a:r>
            <a:r>
              <a:rPr lang="en-US" sz="2000" dirty="0" err="1"/>
              <a:t>Matplotlib</a:t>
            </a:r>
            <a:r>
              <a:rPr lang="en-US" sz="2000" dirty="0"/>
              <a:t> etc</a:t>
            </a:r>
            <a:r>
              <a:rPr lang="en-US" sz="2000" dirty="0" smtClean="0"/>
              <a:t>.</a:t>
            </a:r>
          </a:p>
          <a:p>
            <a:pPr>
              <a:buFont typeface="Arial" pitchFamily="34" charset="0"/>
              <a:buChar char="•"/>
            </a:pPr>
            <a:endParaRPr lang="en-US" sz="2000" b="1" dirty="0"/>
          </a:p>
          <a:p>
            <a:pPr>
              <a:buFont typeface="Arial" pitchFamily="34" charset="0"/>
              <a:buChar char="•"/>
            </a:pPr>
            <a:r>
              <a:rPr lang="en-US" sz="2000" b="1" dirty="0" smtClean="0"/>
              <a:t> </a:t>
            </a:r>
            <a:r>
              <a:rPr lang="en-US" sz="2000" b="1" dirty="0"/>
              <a:t>Data Cleaning: </a:t>
            </a:r>
            <a:r>
              <a:rPr lang="en-US" sz="2000" dirty="0"/>
              <a:t>replace (), </a:t>
            </a:r>
            <a:r>
              <a:rPr lang="en-US" sz="2000" dirty="0" err="1"/>
              <a:t>drop_duplicates</a:t>
            </a:r>
            <a:r>
              <a:rPr lang="en-US" sz="2000" dirty="0"/>
              <a:t> (), cut (), merge (), format () etc.</a:t>
            </a:r>
          </a:p>
          <a:p>
            <a:pPr>
              <a:buFont typeface="Arial" pitchFamily="34" charset="0"/>
              <a:buChar char="•"/>
            </a:pPr>
            <a:endParaRPr lang="en-US" sz="2000" b="1" dirty="0" smtClean="0"/>
          </a:p>
          <a:p>
            <a:pPr>
              <a:buFont typeface="Arial" pitchFamily="34" charset="0"/>
              <a:buChar char="•"/>
            </a:pPr>
            <a:r>
              <a:rPr lang="en-US" sz="2000" b="1" dirty="0"/>
              <a:t> Data Splitting: </a:t>
            </a:r>
            <a:r>
              <a:rPr lang="en-US" sz="2000" dirty="0"/>
              <a:t>partition (), </a:t>
            </a:r>
            <a:r>
              <a:rPr lang="en-US" sz="2000" dirty="0" err="1"/>
              <a:t>rpartition</a:t>
            </a:r>
            <a:r>
              <a:rPr lang="en-US" sz="2000" dirty="0"/>
              <a:t> (), </a:t>
            </a:r>
            <a:r>
              <a:rPr lang="en-US" sz="2000" dirty="0" err="1"/>
              <a:t>rsplit</a:t>
            </a:r>
            <a:r>
              <a:rPr lang="en-US" sz="2000" dirty="0"/>
              <a:t> () etc</a:t>
            </a:r>
            <a:r>
              <a:rPr lang="en-US" sz="2000" dirty="0" smtClean="0"/>
              <a:t>.</a:t>
            </a:r>
          </a:p>
          <a:p>
            <a:pPr>
              <a:buFont typeface="Arial" pitchFamily="34" charset="0"/>
              <a:buChar char="•"/>
            </a:pPr>
            <a:endParaRPr lang="en-US" sz="2000" dirty="0"/>
          </a:p>
          <a:p>
            <a:pPr>
              <a:buFont typeface="Arial" pitchFamily="34" charset="0"/>
              <a:buChar char="•"/>
            </a:pPr>
            <a:r>
              <a:rPr lang="en-US" sz="2000" dirty="0" smtClean="0"/>
              <a:t> </a:t>
            </a:r>
            <a:r>
              <a:rPr lang="en-US" sz="2000" b="1" dirty="0" smtClean="0"/>
              <a:t> Data Visualization: </a:t>
            </a:r>
            <a:r>
              <a:rPr lang="en-US" sz="2000" dirty="0" smtClean="0"/>
              <a:t>TABLEAU, PLOTLY, EXCEL.</a:t>
            </a:r>
            <a:endParaRPr lang="en-US" sz="2000" dirty="0"/>
          </a:p>
          <a:p>
            <a:pPr>
              <a:buFont typeface="Arial" pitchFamily="34" charset="0"/>
              <a:buChar char="•"/>
            </a:pPr>
            <a:endParaRPr lang="en-US" sz="2000" b="1" dirty="0" smtClean="0"/>
          </a:p>
          <a:p>
            <a:pPr>
              <a:buFont typeface="Arial" pitchFamily="34" charset="0"/>
              <a:buChar char="•"/>
            </a:pPr>
            <a:r>
              <a:rPr lang="en-US" sz="2000" b="1" dirty="0"/>
              <a:t> Principal Component Analysis: </a:t>
            </a:r>
            <a:r>
              <a:rPr lang="en-US" sz="2000" dirty="0" err="1"/>
              <a:t>Matplotlib</a:t>
            </a:r>
            <a:r>
              <a:rPr lang="en-US" sz="2000" dirty="0"/>
              <a:t>, </a:t>
            </a:r>
            <a:r>
              <a:rPr lang="en-US" sz="2000" dirty="0" err="1"/>
              <a:t>mlabpca</a:t>
            </a:r>
            <a:r>
              <a:rPr lang="en-US" sz="2000" dirty="0"/>
              <a:t> ().</a:t>
            </a:r>
          </a:p>
          <a:p>
            <a:pPr>
              <a:buFont typeface="Arial" pitchFamily="34" charset="0"/>
              <a:buChar char="•"/>
            </a:pPr>
            <a:endParaRPr lang="en-US" sz="2000" b="1" dirty="0" smtClean="0"/>
          </a:p>
          <a:p>
            <a:pPr>
              <a:buFont typeface="Arial" pitchFamily="34" charset="0"/>
              <a:buChar char="•"/>
            </a:pPr>
            <a:r>
              <a:rPr lang="en-US" sz="2000" b="1" dirty="0"/>
              <a:t> Model Building &amp; Evaluation: </a:t>
            </a:r>
            <a:r>
              <a:rPr lang="en-US" sz="2000" dirty="0" err="1"/>
              <a:t>scipy</a:t>
            </a:r>
            <a:r>
              <a:rPr lang="en-US" sz="2000" dirty="0"/>
              <a:t>, </a:t>
            </a:r>
            <a:r>
              <a:rPr lang="en-US" sz="2000" dirty="0" err="1" smtClean="0"/>
              <a:t>Scikit</a:t>
            </a:r>
            <a:r>
              <a:rPr lang="en-US" sz="2000" dirty="0" smtClean="0"/>
              <a:t> Learn </a:t>
            </a:r>
            <a:r>
              <a:rPr lang="en-US" sz="2000" dirty="0"/>
              <a:t>etc</a:t>
            </a:r>
            <a:r>
              <a:rPr lang="en-US" sz="2000" dirty="0" smtClean="0"/>
              <a:t>.</a:t>
            </a:r>
            <a:r>
              <a:rPr lang="en-US" sz="2000" b="1" dirty="0" smtClean="0"/>
              <a:t> </a:t>
            </a:r>
            <a:endParaRPr lang="en-US" sz="2000" dirty="0"/>
          </a:p>
        </p:txBody>
      </p:sp>
      <p:sp>
        <p:nvSpPr>
          <p:cNvPr id="4" name="Title 1"/>
          <p:cNvSpPr txBox="1">
            <a:spLocks/>
          </p:cNvSpPr>
          <p:nvPr/>
        </p:nvSpPr>
        <p:spPr>
          <a:xfrm>
            <a:off x="533400" y="76200"/>
            <a:ext cx="7851648"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sng" strike="noStrike" kern="1200" cap="small" spc="0" normalizeH="0" baseline="0" noProof="0" dirty="0" smtClean="0">
                <a:ln>
                  <a:noFill/>
                </a:ln>
                <a:effectLst/>
                <a:uLnTx/>
                <a:uFillTx/>
                <a:latin typeface="+mj-lt"/>
                <a:ea typeface="+mj-ea"/>
                <a:cs typeface="+mj-cs"/>
              </a:rPr>
              <a:t>Implementation</a:t>
            </a:r>
            <a:endParaRPr kumimoji="0" lang="en-US" sz="3000" b="0" i="0" u="sng" strike="noStrike" kern="1200" cap="small" spc="0" normalizeH="0" baseline="0" noProof="0" dirty="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akash_Documents\MS_Collections\AcceptanceFromSaintPeters\ClassStuff\DS_670_Capstone\FinalProject_WeatherReport\WindSpeed&amp;Temperature1.png"/>
          <p:cNvPicPr>
            <a:picLocks noChangeAspect="1" noChangeArrowheads="1"/>
          </p:cNvPicPr>
          <p:nvPr/>
        </p:nvPicPr>
        <p:blipFill>
          <a:blip r:embed="rId2" cstate="print"/>
          <a:srcRect/>
          <a:stretch>
            <a:fillRect/>
          </a:stretch>
        </p:blipFill>
        <p:spPr bwMode="auto">
          <a:xfrm>
            <a:off x="1" y="152400"/>
            <a:ext cx="9067800" cy="4953000"/>
          </a:xfrm>
          <a:prstGeom prst="rect">
            <a:avLst/>
          </a:prstGeom>
          <a:noFill/>
        </p:spPr>
      </p:pic>
      <p:sp>
        <p:nvSpPr>
          <p:cNvPr id="4" name="TextBox 3"/>
          <p:cNvSpPr txBox="1"/>
          <p:nvPr/>
        </p:nvSpPr>
        <p:spPr>
          <a:xfrm>
            <a:off x="228600" y="5334000"/>
            <a:ext cx="8763000" cy="1200329"/>
          </a:xfrm>
          <a:prstGeom prst="rect">
            <a:avLst/>
          </a:prstGeom>
          <a:noFill/>
        </p:spPr>
        <p:txBody>
          <a:bodyPr wrap="square" rtlCol="0">
            <a:spAutoFit/>
          </a:bodyPr>
          <a:lstStyle/>
          <a:p>
            <a:r>
              <a:rPr lang="en-US" b="1" dirty="0" smtClean="0"/>
              <a:t>Key Points: </a:t>
            </a:r>
            <a:r>
              <a:rPr lang="en-US" b="1" dirty="0" smtClean="0"/>
              <a:t>- </a:t>
            </a:r>
            <a:endParaRPr lang="en-US" b="1" dirty="0" smtClean="0"/>
          </a:p>
          <a:p>
            <a:r>
              <a:rPr lang="en-US" b="1" dirty="0" smtClean="0"/>
              <a:t>a. </a:t>
            </a:r>
            <a:r>
              <a:rPr lang="en-US" dirty="0" smtClean="0"/>
              <a:t>Temperature effects the Wind Speed, wind speed is low when temperature is low</a:t>
            </a:r>
            <a:r>
              <a:rPr lang="en-US" dirty="0" smtClean="0"/>
              <a:t>.</a:t>
            </a:r>
          </a:p>
          <a:p>
            <a:r>
              <a:rPr lang="en-US" b="1" dirty="0"/>
              <a:t>b</a:t>
            </a:r>
            <a:r>
              <a:rPr lang="en-US" dirty="0" smtClean="0"/>
              <a:t>. But there is not a directly proportional relationship. Wind Speed is at its peak when temperature is some what around </a:t>
            </a:r>
            <a:r>
              <a:rPr lang="en-US" b="1" dirty="0" smtClean="0"/>
              <a:t>6 to 10 degree Celsius</a:t>
            </a:r>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akash_Documents\MS_Collections\AcceptanceFromSaintPeters\ClassStuff\DS_670_Capstone\FinalProject_WeatherReport\WindSpeed&amp;Pressure.png"/>
          <p:cNvPicPr>
            <a:picLocks noChangeAspect="1" noChangeArrowheads="1"/>
          </p:cNvPicPr>
          <p:nvPr/>
        </p:nvPicPr>
        <p:blipFill>
          <a:blip r:embed="rId2" cstate="print"/>
          <a:srcRect/>
          <a:stretch>
            <a:fillRect/>
          </a:stretch>
        </p:blipFill>
        <p:spPr bwMode="auto">
          <a:xfrm>
            <a:off x="0" y="95250"/>
            <a:ext cx="9144000" cy="5238750"/>
          </a:xfrm>
          <a:prstGeom prst="rect">
            <a:avLst/>
          </a:prstGeom>
          <a:noFill/>
        </p:spPr>
      </p:pic>
      <p:sp>
        <p:nvSpPr>
          <p:cNvPr id="3" name="TextBox 2"/>
          <p:cNvSpPr txBox="1"/>
          <p:nvPr/>
        </p:nvSpPr>
        <p:spPr>
          <a:xfrm>
            <a:off x="228600" y="5638800"/>
            <a:ext cx="8763000" cy="923330"/>
          </a:xfrm>
          <a:prstGeom prst="rect">
            <a:avLst/>
          </a:prstGeom>
          <a:noFill/>
        </p:spPr>
        <p:txBody>
          <a:bodyPr wrap="square" rtlCol="0">
            <a:spAutoFit/>
          </a:bodyPr>
          <a:lstStyle/>
          <a:p>
            <a:r>
              <a:rPr lang="en-US" b="1" dirty="0" smtClean="0"/>
              <a:t>Key Points: </a:t>
            </a:r>
            <a:r>
              <a:rPr lang="en-US" b="1" dirty="0" smtClean="0"/>
              <a:t>- </a:t>
            </a:r>
            <a:endParaRPr lang="en-US" b="1" dirty="0" smtClean="0"/>
          </a:p>
          <a:p>
            <a:r>
              <a:rPr lang="en-US" b="1" dirty="0" smtClean="0"/>
              <a:t>a. </a:t>
            </a:r>
            <a:r>
              <a:rPr lang="en-US" dirty="0" smtClean="0"/>
              <a:t>There seems an inversely proportional relationship between Wind Speed &amp; Air Pressure</a:t>
            </a:r>
            <a:r>
              <a:rPr lang="en-US" dirty="0" smtClean="0"/>
              <a:t>.</a:t>
            </a:r>
            <a:r>
              <a:rPr lang="en-US" dirty="0"/>
              <a:t> </a:t>
            </a:r>
            <a:r>
              <a:rPr lang="en-US" dirty="0" smtClean="0"/>
              <a:t>Wind Speed decreases as air pressure increases.</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akash_Documents\MS_Collections\AcceptanceFromSaintPeters\ClassStuff\DS_670_Capstone\FinalProject_WeatherReport\Temperature VS Wind Speed &amp; Dew Point.png"/>
          <p:cNvPicPr>
            <a:picLocks noChangeAspect="1" noChangeArrowheads="1"/>
          </p:cNvPicPr>
          <p:nvPr/>
        </p:nvPicPr>
        <p:blipFill>
          <a:blip r:embed="rId2" cstate="print"/>
          <a:srcRect/>
          <a:stretch>
            <a:fillRect/>
          </a:stretch>
        </p:blipFill>
        <p:spPr bwMode="auto">
          <a:xfrm>
            <a:off x="152401" y="76199"/>
            <a:ext cx="8915399" cy="5105401"/>
          </a:xfrm>
          <a:prstGeom prst="rect">
            <a:avLst/>
          </a:prstGeom>
          <a:noFill/>
        </p:spPr>
      </p:pic>
      <p:sp>
        <p:nvSpPr>
          <p:cNvPr id="3" name="TextBox 2"/>
          <p:cNvSpPr txBox="1"/>
          <p:nvPr/>
        </p:nvSpPr>
        <p:spPr>
          <a:xfrm>
            <a:off x="228600" y="5334000"/>
            <a:ext cx="8763000" cy="1477328"/>
          </a:xfrm>
          <a:prstGeom prst="rect">
            <a:avLst/>
          </a:prstGeom>
          <a:noFill/>
        </p:spPr>
        <p:txBody>
          <a:bodyPr wrap="square" rtlCol="0">
            <a:spAutoFit/>
          </a:bodyPr>
          <a:lstStyle/>
          <a:p>
            <a:r>
              <a:rPr lang="en-US" b="1" dirty="0" smtClean="0"/>
              <a:t>Key Points: </a:t>
            </a:r>
            <a:r>
              <a:rPr lang="en-US" b="1" dirty="0" smtClean="0"/>
              <a:t>- </a:t>
            </a:r>
            <a:endParaRPr lang="en-US" b="1" dirty="0" smtClean="0"/>
          </a:p>
          <a:p>
            <a:r>
              <a:rPr lang="en-US" b="1" dirty="0" smtClean="0"/>
              <a:t>a. </a:t>
            </a:r>
            <a:r>
              <a:rPr lang="en-US" dirty="0" smtClean="0"/>
              <a:t>Temperature and Dew Point are directly proportional, as Temperature increases Dew Point will also rise </a:t>
            </a:r>
            <a:r>
              <a:rPr lang="en-US" dirty="0" smtClean="0"/>
              <a:t>.</a:t>
            </a:r>
          </a:p>
          <a:p>
            <a:r>
              <a:rPr lang="en-US" b="1" dirty="0"/>
              <a:t>b</a:t>
            </a:r>
            <a:r>
              <a:rPr lang="en-US" dirty="0" smtClean="0"/>
              <a:t>. But Wind Speed start decreasing after certain level of rise in temperature and in our case it is </a:t>
            </a:r>
            <a:r>
              <a:rPr lang="en-US" b="1" dirty="0" smtClean="0"/>
              <a:t>8 degree Celsius</a:t>
            </a:r>
            <a:r>
              <a:rPr lang="en-US" dirty="0" smtClean="0"/>
              <a: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917</Words>
  <Application>Microsoft Office PowerPoint</Application>
  <PresentationFormat>On-screen Show (4:3)</PresentationFormat>
  <Paragraphs>81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Aarhus City Weather Data Analysis</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Aarhus City Weather Data Analysis</dc:title>
  <dc:creator>aakash parwani</dc:creator>
  <cp:lastModifiedBy>aakash parwani</cp:lastModifiedBy>
  <cp:revision>52</cp:revision>
  <dcterms:created xsi:type="dcterms:W3CDTF">2017-03-10T19:38:03Z</dcterms:created>
  <dcterms:modified xsi:type="dcterms:W3CDTF">2017-03-10T21:47:27Z</dcterms:modified>
</cp:coreProperties>
</file>