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60" r:id="rId2"/>
    <p:sldId id="256" r:id="rId3"/>
    <p:sldId id="258" r:id="rId4"/>
    <p:sldId id="259" r:id="rId5"/>
    <p:sldId id="261" r:id="rId6"/>
    <p:sldId id="262" r:id="rId7"/>
    <p:sldId id="263" r:id="rId8"/>
    <p:sldId id="265" r:id="rId9"/>
    <p:sldId id="264" r:id="rId10"/>
    <p:sldId id="266" r:id="rId11"/>
    <p:sldId id="257" r:id="rId12"/>
    <p:sldId id="267" r:id="rId13"/>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2406" y="4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0FF6105-7F5A-4183-9BD4-CB42006942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050C154-3CF4-4007-9A05-8845487AF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476E63-7ABE-4C64-BD5A-4B2009334959}" type="datetimeFigureOut">
              <a:rPr lang="en-IN" smtClean="0"/>
              <a:t>07-12-2023</a:t>
            </a:fld>
            <a:endParaRPr lang="en-IN"/>
          </a:p>
        </p:txBody>
      </p:sp>
      <p:sp>
        <p:nvSpPr>
          <p:cNvPr id="4" name="Footer Placeholder 3">
            <a:extLst>
              <a:ext uri="{FF2B5EF4-FFF2-40B4-BE49-F238E27FC236}">
                <a16:creationId xmlns:a16="http://schemas.microsoft.com/office/drawing/2014/main" id="{5854FCFB-6419-457D-8993-D40F22F2DB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E22D3B6-8218-4D80-90A5-C3E1C114B2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E7B125-7802-4C3A-A3F8-821AAA6A0DC0}" type="slidenum">
              <a:rPr lang="en-IN" smtClean="0"/>
              <a:t>‹#›</a:t>
            </a:fld>
            <a:endParaRPr lang="en-IN"/>
          </a:p>
        </p:txBody>
      </p:sp>
    </p:spTree>
    <p:extLst>
      <p:ext uri="{BB962C8B-B14F-4D97-AF65-F5344CB8AC3E}">
        <p14:creationId xmlns:p14="http://schemas.microsoft.com/office/powerpoint/2010/main" val="16426428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43A84-17BA-44F6-AD73-C8F596515F4A}" type="datetimeFigureOut">
              <a:rPr lang="en-IN" smtClean="0"/>
              <a:t>07-12-2023</a:t>
            </a:fld>
            <a:endParaRPr lang="en-IN"/>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A97E3-1964-4232-9A0A-291AC0C08133}" type="slidenum">
              <a:rPr lang="en-IN" smtClean="0"/>
              <a:t>‹#›</a:t>
            </a:fld>
            <a:endParaRPr lang="en-IN"/>
          </a:p>
        </p:txBody>
      </p:sp>
    </p:spTree>
    <p:extLst>
      <p:ext uri="{BB962C8B-B14F-4D97-AF65-F5344CB8AC3E}">
        <p14:creationId xmlns:p14="http://schemas.microsoft.com/office/powerpoint/2010/main" val="130325770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3"/>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EC337F-F568-4FD1-898F-42940F10C3D1}" type="datetime1">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21385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913129-7C1B-4ACC-9702-7DA20DFB1FF0}" type="datetime1">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2650127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6" y="573264"/>
            <a:ext cx="3357563" cy="12208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9F159D-5E7F-4438-A900-C910209C531D}" type="datetime1">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41133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342BE3-9982-4210-857F-10EACD515271}" type="datetime1">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204707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25E3EC-E34D-4935-8B50-9745656EBC9F}" type="datetime1">
              <a:rPr lang="en-IN" smtClean="0"/>
              <a:t>07-12-2023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335159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6"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1" y="3338691"/>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3E717-5C6B-42E2-B268-7D12E85ACAF5}" type="datetime1">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364935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D6E9DC-6560-43CB-9AD8-1B91F689E96A}" type="datetime1">
              <a:rPr lang="en-IN" smtClean="0"/>
              <a:t>07-12-2023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141402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F3C949-60E2-4CC4-AF2F-46E024C50A82}" type="datetime1">
              <a:rPr lang="en-IN" smtClean="0"/>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378045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E0449-BEE8-4518-80F1-DD63421EC067}" type="datetime1">
              <a:rPr lang="en-IN" smtClean="0"/>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1668205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5"/>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69E436-6240-4AAB-BAE5-83AF6523741E}" type="datetime1">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137642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C6C82-C122-4C7D-81BD-C1590FE003B3}" type="datetime1">
              <a:rPr lang="en-IN" smtClean="0"/>
              <a:t>07-12-2023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6CC249-8491-4077-A0C4-3CA4F6E1C4A4}" type="slidenum">
              <a:rPr lang="en-IN" smtClean="0"/>
              <a:t>‹#›</a:t>
            </a:fld>
            <a:endParaRPr lang="en-IN"/>
          </a:p>
        </p:txBody>
      </p:sp>
    </p:spTree>
    <p:extLst>
      <p:ext uri="{BB962C8B-B14F-4D97-AF65-F5344CB8AC3E}">
        <p14:creationId xmlns:p14="http://schemas.microsoft.com/office/powerpoint/2010/main" val="88436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3C5ADF93-DF56-4BE2-8083-5A255B07459B}" type="datetime1">
              <a:rPr lang="en-IN" smtClean="0"/>
              <a:t>07-12-2023</a:t>
            </a:fld>
            <a:endParaRPr lang="en-IN"/>
          </a:p>
        </p:txBody>
      </p:sp>
      <p:sp>
        <p:nvSpPr>
          <p:cNvPr id="5" name="Footer Placehold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876CC249-8491-4077-A0C4-3CA4F6E1C4A4}" type="slidenum">
              <a:rPr lang="en-IN" smtClean="0"/>
              <a:t>‹#›</a:t>
            </a:fld>
            <a:endParaRPr lang="en-IN"/>
          </a:p>
        </p:txBody>
      </p:sp>
    </p:spTree>
    <p:extLst>
      <p:ext uri="{BB962C8B-B14F-4D97-AF65-F5344CB8AC3E}">
        <p14:creationId xmlns:p14="http://schemas.microsoft.com/office/powerpoint/2010/main" val="20077997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5FA6-9E08-4E04-A6A5-D183BCD7A030}"/>
              </a:ext>
            </a:extLst>
          </p:cNvPr>
          <p:cNvSpPr>
            <a:spLocks noGrp="1"/>
          </p:cNvSpPr>
          <p:nvPr>
            <p:ph type="title"/>
          </p:nvPr>
        </p:nvSpPr>
        <p:spPr/>
        <p:txBody>
          <a:bodyPr/>
          <a:lstStyle/>
          <a:p>
            <a:r>
              <a:rPr lang="en-US" dirty="0"/>
              <a:t>Group ID : 12</a:t>
            </a:r>
            <a:endParaRPr lang="en-IN" dirty="0"/>
          </a:p>
        </p:txBody>
      </p:sp>
      <p:sp>
        <p:nvSpPr>
          <p:cNvPr id="3" name="Content Placeholder 2">
            <a:extLst>
              <a:ext uri="{FF2B5EF4-FFF2-40B4-BE49-F238E27FC236}">
                <a16:creationId xmlns:a16="http://schemas.microsoft.com/office/drawing/2014/main" id="{47FC2F5C-AC82-4019-9B80-7D96008CC9C7}"/>
              </a:ext>
            </a:extLst>
          </p:cNvPr>
          <p:cNvSpPr>
            <a:spLocks noGrp="1"/>
          </p:cNvSpPr>
          <p:nvPr>
            <p:ph idx="1"/>
          </p:nvPr>
        </p:nvSpPr>
        <p:spPr/>
        <p:txBody>
          <a:bodyPr/>
          <a:lstStyle/>
          <a:p>
            <a:pPr marL="0" indent="0">
              <a:buNone/>
            </a:pPr>
            <a:r>
              <a:rPr lang="en-US" dirty="0"/>
              <a:t>Chapter – 2  : Proposed System requirement Gathering</a:t>
            </a:r>
          </a:p>
          <a:p>
            <a:pPr marL="0" indent="0">
              <a:buNone/>
            </a:pPr>
            <a:endParaRPr lang="en-US" dirty="0"/>
          </a:p>
          <a:p>
            <a:pPr>
              <a:buFont typeface="Wingdings" panose="05000000000000000000" pitchFamily="2" charset="2"/>
              <a:buChar char="v"/>
            </a:pPr>
            <a:r>
              <a:rPr lang="en-US" dirty="0"/>
              <a:t>2.1 – Stack Holder of System</a:t>
            </a:r>
          </a:p>
          <a:p>
            <a:pPr>
              <a:buFont typeface="Wingdings" panose="05000000000000000000" pitchFamily="2" charset="2"/>
              <a:buChar char="v"/>
            </a:pPr>
            <a:r>
              <a:rPr lang="en-US" dirty="0"/>
              <a:t>2.2 – Requirement Gathering Technique used</a:t>
            </a:r>
          </a:p>
          <a:p>
            <a:pPr>
              <a:buFont typeface="Wingdings" panose="05000000000000000000" pitchFamily="2" charset="2"/>
              <a:buChar char="v"/>
            </a:pPr>
            <a:r>
              <a:rPr lang="en-US" dirty="0"/>
              <a:t>2.3 – Consolidated List of Requirement</a:t>
            </a:r>
          </a:p>
          <a:p>
            <a:pPr>
              <a:buFont typeface="Wingdings" panose="05000000000000000000" pitchFamily="2" charset="2"/>
              <a:buChar char="v"/>
            </a:pPr>
            <a:r>
              <a:rPr lang="en-US" dirty="0"/>
              <a:t>2.4 – Project Definition</a:t>
            </a:r>
            <a:endParaRPr lang="en-IN" dirty="0"/>
          </a:p>
        </p:txBody>
      </p:sp>
      <p:sp>
        <p:nvSpPr>
          <p:cNvPr id="4" name="Footer Placeholder 3">
            <a:extLst>
              <a:ext uri="{FF2B5EF4-FFF2-40B4-BE49-F238E27FC236}">
                <a16:creationId xmlns:a16="http://schemas.microsoft.com/office/drawing/2014/main" id="{C0BA0616-8E13-4BFC-A2E7-1267F52F9179}"/>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51603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974" y="1666374"/>
            <a:ext cx="4638051" cy="2886576"/>
          </a:xfrm>
          <a:prstGeom prst="rect">
            <a:avLst/>
          </a:prstGeom>
          <a:ln>
            <a:solidFill>
              <a:schemeClr val="tx1"/>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974" y="4802605"/>
            <a:ext cx="4638051" cy="2960270"/>
          </a:xfrm>
          <a:prstGeom prst="rect">
            <a:avLst/>
          </a:prstGeom>
          <a:ln>
            <a:solidFill>
              <a:schemeClr val="tx1"/>
            </a:solidFill>
          </a:ln>
        </p:spPr>
      </p:pic>
    </p:spTree>
    <p:extLst>
      <p:ext uri="{BB962C8B-B14F-4D97-AF65-F5344CB8AC3E}">
        <p14:creationId xmlns:p14="http://schemas.microsoft.com/office/powerpoint/2010/main" val="134249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AD6D-2B9B-4275-A0D5-A9D667A42604}"/>
              </a:ext>
            </a:extLst>
          </p:cNvPr>
          <p:cNvSpPr>
            <a:spLocks noGrp="1"/>
          </p:cNvSpPr>
          <p:nvPr>
            <p:ph type="title"/>
          </p:nvPr>
        </p:nvSpPr>
        <p:spPr>
          <a:xfrm>
            <a:off x="342900" y="168099"/>
            <a:ext cx="6172200" cy="841551"/>
          </a:xfrm>
        </p:spPr>
        <p:txBody>
          <a:bodyPr/>
          <a:lstStyle/>
          <a:p>
            <a:r>
              <a:rPr lang="en-IN" dirty="0"/>
              <a:t>Project Definition</a:t>
            </a:r>
          </a:p>
        </p:txBody>
      </p:sp>
      <p:sp>
        <p:nvSpPr>
          <p:cNvPr id="3" name="Content Placeholder 2">
            <a:extLst>
              <a:ext uri="{FF2B5EF4-FFF2-40B4-BE49-F238E27FC236}">
                <a16:creationId xmlns:a16="http://schemas.microsoft.com/office/drawing/2014/main" id="{0AE639ED-6DEF-4E55-A742-009BC9C2F365}"/>
              </a:ext>
            </a:extLst>
          </p:cNvPr>
          <p:cNvSpPr>
            <a:spLocks noGrp="1"/>
          </p:cNvSpPr>
          <p:nvPr>
            <p:ph idx="1"/>
          </p:nvPr>
        </p:nvSpPr>
        <p:spPr>
          <a:xfrm>
            <a:off x="304800" y="1073152"/>
            <a:ext cx="6172200" cy="7937498"/>
          </a:xfrm>
        </p:spPr>
        <p:txBody>
          <a:bodyPr/>
          <a:lstStyle/>
          <a:p>
            <a:pPr marL="0" indent="0" algn="ctr">
              <a:buNone/>
            </a:pPr>
            <a:r>
              <a:rPr lang="en-IN" dirty="0"/>
              <a:t>Title : Futurix Bank</a:t>
            </a:r>
          </a:p>
          <a:p>
            <a:endParaRPr lang="en-IN" dirty="0"/>
          </a:p>
        </p:txBody>
      </p:sp>
      <p:sp>
        <p:nvSpPr>
          <p:cNvPr id="5" name="TextBox 4"/>
          <p:cNvSpPr txBox="1"/>
          <p:nvPr/>
        </p:nvSpPr>
        <p:spPr>
          <a:xfrm>
            <a:off x="235070" y="2201533"/>
            <a:ext cx="6432429" cy="594008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374151"/>
                </a:solidFill>
                <a:effectLst/>
                <a:latin typeface="Söhne"/>
              </a:rPr>
              <a:t>The Futurix Bank’s core aim is to break away from traditional banking limitations.</a:t>
            </a:r>
          </a:p>
          <a:p>
            <a:pPr marL="342900" indent="-342900">
              <a:buFont typeface="Arial" panose="020B0604020202020204" pitchFamily="34" charset="0"/>
              <a:buChar char="•"/>
            </a:pPr>
            <a:r>
              <a:rPr lang="en-US" sz="2000" b="0" i="0" dirty="0">
                <a:solidFill>
                  <a:srgbClr val="374151"/>
                </a:solidFill>
                <a:effectLst/>
                <a:latin typeface="Söhne"/>
              </a:rPr>
              <a:t>Neo banks prioritize digital accessibility over physical branches.</a:t>
            </a:r>
          </a:p>
          <a:p>
            <a:pPr marL="342900" indent="-342900">
              <a:buFont typeface="Arial" panose="020B0604020202020204" pitchFamily="34" charset="0"/>
              <a:buChar char="•"/>
            </a:pPr>
            <a:r>
              <a:rPr lang="en-US" sz="2000" b="0" i="0" dirty="0">
                <a:solidFill>
                  <a:srgbClr val="374151"/>
                </a:solidFill>
                <a:effectLst/>
                <a:latin typeface="Söhne"/>
              </a:rPr>
              <a:t>Operations primarily occur through online platforms rather than physical locations.</a:t>
            </a:r>
          </a:p>
          <a:p>
            <a:pPr marL="342900" indent="-342900">
              <a:buFont typeface="Arial" panose="020B0604020202020204" pitchFamily="34" charset="0"/>
              <a:buChar char="•"/>
            </a:pPr>
            <a:r>
              <a:rPr lang="en-US" sz="2000" b="0" i="0" dirty="0">
                <a:solidFill>
                  <a:srgbClr val="374151"/>
                </a:solidFill>
                <a:effectLst/>
                <a:latin typeface="Söhne"/>
              </a:rPr>
              <a:t>Emphasis is placed on user-friendly interfaces, personalized services, and quick transactions.</a:t>
            </a:r>
          </a:p>
          <a:p>
            <a:pPr marL="342900" indent="-342900">
              <a:buFont typeface="Arial" panose="020B0604020202020204" pitchFamily="34" charset="0"/>
              <a:buChar char="•"/>
            </a:pPr>
            <a:r>
              <a:rPr lang="en-US" sz="2000" b="0" i="0" dirty="0">
                <a:solidFill>
                  <a:srgbClr val="374151"/>
                </a:solidFill>
                <a:effectLst/>
                <a:latin typeface="Söhne"/>
              </a:rPr>
              <a:t>Neo banks adopt eco-friendly practices by reducing paper usage.</a:t>
            </a:r>
          </a:p>
          <a:p>
            <a:pPr marL="342900" indent="-342900">
              <a:buFont typeface="Arial" panose="020B0604020202020204" pitchFamily="34" charset="0"/>
              <a:buChar char="•"/>
            </a:pPr>
            <a:r>
              <a:rPr lang="en-US" sz="2000" b="0" i="0" dirty="0">
                <a:solidFill>
                  <a:srgbClr val="374151"/>
                </a:solidFill>
                <a:effectLst/>
                <a:latin typeface="Söhne"/>
              </a:rPr>
              <a:t>Artificial Intelligence is utilized for effective customer support and personalized experiences.</a:t>
            </a:r>
          </a:p>
          <a:p>
            <a:pPr marL="342900" indent="-342900">
              <a:buFont typeface="Arial" panose="020B0604020202020204" pitchFamily="34" charset="0"/>
              <a:buChar char="•"/>
            </a:pPr>
            <a:r>
              <a:rPr lang="en-US" sz="2000" b="0" i="0" dirty="0">
                <a:solidFill>
                  <a:srgbClr val="374151"/>
                </a:solidFill>
                <a:effectLst/>
                <a:latin typeface="Söhne"/>
              </a:rPr>
              <a:t>Lower operational costs result from the absence of physical branches.</a:t>
            </a:r>
          </a:p>
          <a:p>
            <a:pPr marL="342900" indent="-342900">
              <a:buFont typeface="Arial" panose="020B0604020202020204" pitchFamily="34" charset="0"/>
              <a:buChar char="•"/>
            </a:pPr>
            <a:r>
              <a:rPr lang="en-US" sz="2000" b="0" i="0" dirty="0">
                <a:solidFill>
                  <a:srgbClr val="374151"/>
                </a:solidFill>
                <a:effectLst/>
                <a:latin typeface="Söhne"/>
              </a:rPr>
              <a:t>Neo banks offer faster, streamlined account opening processes.</a:t>
            </a:r>
          </a:p>
          <a:p>
            <a:pPr marL="342900" indent="-342900">
              <a:buFont typeface="Arial" panose="020B0604020202020204" pitchFamily="34" charset="0"/>
              <a:buChar char="•"/>
            </a:pPr>
            <a:r>
              <a:rPr lang="en-US" sz="2000" b="0" i="0" dirty="0">
                <a:solidFill>
                  <a:srgbClr val="374151"/>
                </a:solidFill>
                <a:effectLst/>
                <a:latin typeface="Söhne"/>
              </a:rPr>
              <a:t>Reduced or zero fees for various services are provided.</a:t>
            </a:r>
          </a:p>
          <a:p>
            <a:pPr marL="342900" indent="-342900">
              <a:buFont typeface="Arial" panose="020B0604020202020204" pitchFamily="34" charset="0"/>
              <a:buChar char="•"/>
            </a:pPr>
            <a:r>
              <a:rPr lang="en-US" sz="2000" b="0" i="0" dirty="0">
                <a:solidFill>
                  <a:srgbClr val="374151"/>
                </a:solidFill>
                <a:effectLst/>
                <a:latin typeface="Söhne"/>
              </a:rPr>
              <a:t>Universal accessibility is a priority, enabling transactions from anywhere with internet access.</a:t>
            </a:r>
          </a:p>
        </p:txBody>
      </p:sp>
    </p:spTree>
    <p:extLst>
      <p:ext uri="{BB962C8B-B14F-4D97-AF65-F5344CB8AC3E}">
        <p14:creationId xmlns:p14="http://schemas.microsoft.com/office/powerpoint/2010/main" val="25467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CB02CA-B608-1039-2B6A-F17F23053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90" y="528927"/>
            <a:ext cx="6035419" cy="8496000"/>
          </a:xfrm>
          <a:prstGeom prst="rect">
            <a:avLst/>
          </a:prstGeom>
          <a:ln>
            <a:noFill/>
          </a:ln>
        </p:spPr>
      </p:pic>
      <p:sp>
        <p:nvSpPr>
          <p:cNvPr id="12" name="TextBox 11">
            <a:extLst>
              <a:ext uri="{FF2B5EF4-FFF2-40B4-BE49-F238E27FC236}">
                <a16:creationId xmlns:a16="http://schemas.microsoft.com/office/drawing/2014/main" id="{07B08A5B-E667-BB0B-816B-58045D73EF55}"/>
              </a:ext>
            </a:extLst>
          </p:cNvPr>
          <p:cNvSpPr txBox="1"/>
          <p:nvPr/>
        </p:nvSpPr>
        <p:spPr>
          <a:xfrm>
            <a:off x="943428" y="7561941"/>
            <a:ext cx="1712685" cy="369332"/>
          </a:xfrm>
          <a:prstGeom prst="rect">
            <a:avLst/>
          </a:prstGeom>
          <a:noFill/>
        </p:spPr>
        <p:txBody>
          <a:bodyPr wrap="square" rtlCol="0">
            <a:spAutoFit/>
          </a:bodyPr>
          <a:lstStyle/>
          <a:p>
            <a:r>
              <a:rPr lang="en-US" dirty="0">
                <a:highlight>
                  <a:srgbClr val="C0C0C0"/>
                </a:highlight>
                <a:latin typeface="Arial Rounded MT Bold" panose="020F0704030504030204" pitchFamily="34" charset="0"/>
                <a:cs typeface="Nirmala UI" panose="020B0502040204020203" pitchFamily="34" charset="0"/>
              </a:rPr>
              <a:t>Vishal Tanna</a:t>
            </a:r>
            <a:endParaRPr lang="en-IN" dirty="0">
              <a:highlight>
                <a:srgbClr val="C0C0C0"/>
              </a:highlight>
              <a:latin typeface="Arial Rounded MT Bold" panose="020F0704030504030204" pitchFamily="34" charset="0"/>
              <a:cs typeface="Nirmala UI" panose="020B0502040204020203" pitchFamily="34" charset="0"/>
            </a:endParaRPr>
          </a:p>
        </p:txBody>
      </p:sp>
    </p:spTree>
    <p:extLst>
      <p:ext uri="{BB962C8B-B14F-4D97-AF65-F5344CB8AC3E}">
        <p14:creationId xmlns:p14="http://schemas.microsoft.com/office/powerpoint/2010/main" val="289507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4DDA1-95CF-4E1D-BCE9-BD3EB9580973}"/>
              </a:ext>
            </a:extLst>
          </p:cNvPr>
          <p:cNvSpPr>
            <a:spLocks noGrp="1"/>
          </p:cNvSpPr>
          <p:nvPr>
            <p:ph type="title"/>
          </p:nvPr>
        </p:nvSpPr>
        <p:spPr/>
        <p:txBody>
          <a:bodyPr>
            <a:normAutofit fontScale="90000"/>
          </a:bodyPr>
          <a:lstStyle/>
          <a:p>
            <a:r>
              <a:rPr lang="en-IN" dirty="0"/>
              <a:t>Chapter – 2 </a:t>
            </a:r>
            <a:br>
              <a:rPr lang="en-IN" dirty="0"/>
            </a:br>
            <a:r>
              <a:rPr lang="en-IN" dirty="0"/>
              <a:t>Proposed System Requirement Gathering</a:t>
            </a:r>
          </a:p>
        </p:txBody>
      </p:sp>
      <p:sp>
        <p:nvSpPr>
          <p:cNvPr id="5" name="Content Placeholder 4">
            <a:extLst>
              <a:ext uri="{FF2B5EF4-FFF2-40B4-BE49-F238E27FC236}">
                <a16:creationId xmlns:a16="http://schemas.microsoft.com/office/drawing/2014/main" id="{714F10EF-560D-4585-9116-1C3D684408CF}"/>
              </a:ext>
            </a:extLst>
          </p:cNvPr>
          <p:cNvSpPr>
            <a:spLocks noGrp="1"/>
          </p:cNvSpPr>
          <p:nvPr>
            <p:ph idx="1"/>
          </p:nvPr>
        </p:nvSpPr>
        <p:spPr>
          <a:xfrm>
            <a:off x="342900" y="2631442"/>
            <a:ext cx="6172200" cy="5758178"/>
          </a:xfrm>
        </p:spPr>
        <p:txBody>
          <a:bodyPr/>
          <a:lstStyle/>
          <a:p>
            <a:pPr marL="0" indent="0">
              <a:lnSpc>
                <a:spcPct val="107000"/>
              </a:lnSpc>
              <a:spcAft>
                <a:spcPts val="800"/>
              </a:spcAft>
              <a:buNone/>
            </a:pPr>
            <a:r>
              <a:rPr lang="en-US" dirty="0"/>
              <a:t>2.1 - Stack holders of System :</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Admin :- Admin involved in user management, risk management (like managing risk and fraud prevention), transaction monitoring, customer support, product management , Technical Support , Account Management.</a:t>
            </a:r>
          </a:p>
          <a:p>
            <a:pPr lvl="0">
              <a:lnSpc>
                <a:spcPct val="107000"/>
              </a:lnSpc>
              <a:spcAft>
                <a:spcPts val="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Customer :- Account opening, perform transactions, apply for loans</a:t>
            </a:r>
          </a:p>
          <a:p>
            <a:pPr lvl="0">
              <a:lnSpc>
                <a:spcPct val="107000"/>
              </a:lnSpc>
              <a:spcAft>
                <a:spcPts val="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Visitor:- Visit the website</a:t>
            </a:r>
          </a:p>
          <a:p>
            <a:pPr lvl="0">
              <a:lnSpc>
                <a:spcPct val="107000"/>
              </a:lnSpc>
              <a:spcAft>
                <a:spcPts val="800"/>
              </a:spcAft>
              <a:buFont typeface="Wingdings"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Investors :- Equity investment , Manage investments , View Financial Activities.</a:t>
            </a:r>
          </a:p>
        </p:txBody>
      </p:sp>
      <p:sp>
        <p:nvSpPr>
          <p:cNvPr id="6" name="Footer Placeholder 5">
            <a:extLst>
              <a:ext uri="{FF2B5EF4-FFF2-40B4-BE49-F238E27FC236}">
                <a16:creationId xmlns:a16="http://schemas.microsoft.com/office/drawing/2014/main" id="{56EB044C-2FF1-419A-BD33-6E2CCF4F9AEB}"/>
              </a:ext>
            </a:extLst>
          </p:cNvPr>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32363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1132-3F74-48D0-9134-16AC8EFEFB95}"/>
              </a:ext>
            </a:extLst>
          </p:cNvPr>
          <p:cNvSpPr>
            <a:spLocks noGrp="1"/>
          </p:cNvSpPr>
          <p:nvPr>
            <p:ph type="title"/>
          </p:nvPr>
        </p:nvSpPr>
        <p:spPr>
          <a:xfrm>
            <a:off x="446089" y="259116"/>
            <a:ext cx="5915025" cy="1914702"/>
          </a:xfrm>
        </p:spPr>
        <p:txBody>
          <a:bodyPr>
            <a:normAutofit fontScale="90000"/>
          </a:bodyPr>
          <a:lstStyle/>
          <a:p>
            <a:pPr marL="228600">
              <a:lnSpc>
                <a:spcPct val="115000"/>
              </a:lnSpc>
              <a:spcAft>
                <a:spcPts val="1000"/>
              </a:spcAft>
            </a:pPr>
            <a:r>
              <a:rPr lang="en-US" dirty="0"/>
              <a:t>PROPOSED SYSTEM REQUIREMENT GATHERING</a:t>
            </a:r>
            <a:endParaRPr lang="en-IN" dirty="0"/>
          </a:p>
        </p:txBody>
      </p:sp>
      <p:sp>
        <p:nvSpPr>
          <p:cNvPr id="3" name="Content Placeholder 2">
            <a:extLst>
              <a:ext uri="{FF2B5EF4-FFF2-40B4-BE49-F238E27FC236}">
                <a16:creationId xmlns:a16="http://schemas.microsoft.com/office/drawing/2014/main" id="{EAF226D6-1053-4A3D-B78F-CB39099D4B72}"/>
              </a:ext>
            </a:extLst>
          </p:cNvPr>
          <p:cNvSpPr>
            <a:spLocks noGrp="1"/>
          </p:cNvSpPr>
          <p:nvPr>
            <p:ph idx="1"/>
          </p:nvPr>
        </p:nvSpPr>
        <p:spPr>
          <a:xfrm>
            <a:off x="471489" y="2392492"/>
            <a:ext cx="5915025" cy="6285266"/>
          </a:xfrm>
        </p:spPr>
        <p:txBody>
          <a:bodyPr>
            <a:normAutofit fontScale="70000" lnSpcReduction="20000"/>
          </a:bodyPr>
          <a:lstStyle/>
          <a:p>
            <a:pPr>
              <a:lnSpc>
                <a:spcPct val="150000"/>
              </a:lnSpc>
              <a:buClr>
                <a:schemeClr val="tx1"/>
              </a:buClr>
              <a:buFont typeface="Wingdings"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Every software project goes through up phase called requirement gathering. A successful project begins with a difficult set of discussion on what should be done. Its major responsibility of IT business analysis gathers the requirement from the client. Getting the correct requirement from the client can often be one of the biggest hurdles in any software project. If business analysis gathers correct and complete requirement, the project will yield richer crops.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3600" dirty="0"/>
          </a:p>
        </p:txBody>
      </p:sp>
      <p:sp>
        <p:nvSpPr>
          <p:cNvPr id="4" name="Footer Placeholder 3">
            <a:extLst>
              <a:ext uri="{FF2B5EF4-FFF2-40B4-BE49-F238E27FC236}">
                <a16:creationId xmlns:a16="http://schemas.microsoft.com/office/drawing/2014/main" id="{55B4EC2F-F5F0-4AF6-B74C-EC4B1EAD3460}"/>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689988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AB31-53DE-4681-9C20-EBB34B248955}"/>
              </a:ext>
            </a:extLst>
          </p:cNvPr>
          <p:cNvSpPr>
            <a:spLocks noGrp="1"/>
          </p:cNvSpPr>
          <p:nvPr>
            <p:ph type="title"/>
          </p:nvPr>
        </p:nvSpPr>
        <p:spPr>
          <a:xfrm>
            <a:off x="471487" y="308328"/>
            <a:ext cx="5915025" cy="1914702"/>
          </a:xfrm>
        </p:spPr>
        <p:txBody>
          <a:bodyPr>
            <a:normAutofit fontScale="90000"/>
          </a:bodyPr>
          <a:lstStyle/>
          <a:p>
            <a:pPr marL="228600">
              <a:lnSpc>
                <a:spcPct val="115000"/>
              </a:lnSpc>
              <a:spcAft>
                <a:spcPts val="1000"/>
              </a:spcAft>
            </a:pPr>
            <a:r>
              <a:rPr lang="en-US" dirty="0"/>
              <a:t>REQUIREMENT GATHERING TECHNIQUES USED</a:t>
            </a:r>
            <a:endParaRPr lang="en-IN" dirty="0"/>
          </a:p>
        </p:txBody>
      </p:sp>
      <p:sp>
        <p:nvSpPr>
          <p:cNvPr id="3" name="Content Placeholder 2">
            <a:extLst>
              <a:ext uri="{FF2B5EF4-FFF2-40B4-BE49-F238E27FC236}">
                <a16:creationId xmlns:a16="http://schemas.microsoft.com/office/drawing/2014/main" id="{4FB67E60-C9AF-4A9C-8F3D-BEB1BC154AB9}"/>
              </a:ext>
            </a:extLst>
          </p:cNvPr>
          <p:cNvSpPr>
            <a:spLocks noGrp="1"/>
          </p:cNvSpPr>
          <p:nvPr>
            <p:ph idx="1"/>
          </p:nvPr>
        </p:nvSpPr>
        <p:spPr>
          <a:xfrm>
            <a:off x="189363" y="2707662"/>
            <a:ext cx="6479274" cy="6285266"/>
          </a:xfrm>
        </p:spPr>
        <p:txBody>
          <a:bodyPr anchor="t">
            <a:normAutofit fontScale="92500" lnSpcReduction="20000"/>
          </a:bodyPr>
          <a:lstStyle/>
          <a:p>
            <a:pPr marL="571500" indent="-342900">
              <a:lnSpc>
                <a:spcPct val="115000"/>
              </a:lnSpc>
              <a:spcAft>
                <a:spcPts val="100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It’s difficult to build a solution if you don’t know the requirements. The “Elicitation” step is where the requirements are first gathered from the client. There are many techniques available for gathering the requirements. Each technique has value in certain scenario. Sometimes, It becomes necessary to use multiple techniques to gather complete and correct requirements from client and stakeholder.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571500" indent="-342900">
              <a:lnSpc>
                <a:spcPct val="115000"/>
              </a:lnSpc>
              <a:spcAft>
                <a:spcPts val="100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various ways to discover requirements some of them are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Interview</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Questionnaires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Observation</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Prototyping. Interview is the primary source of requirement gathering and in order to do it successfully interviewer have to ask both open and close ended questions. Questionnaires are used when stakeholders are geographically distributed. Observation is used when stakeholders are not able to explain their requirements. Prototyping is iterative technique and cannot complete without one of the above techniques. In our system we are going to use the Questionnaires because of this we are able to ask multiple questions to the Stakeholders for client purpose.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p:txBody>
      </p:sp>
      <p:sp>
        <p:nvSpPr>
          <p:cNvPr id="4" name="Footer Placeholder 3">
            <a:extLst>
              <a:ext uri="{FF2B5EF4-FFF2-40B4-BE49-F238E27FC236}">
                <a16:creationId xmlns:a16="http://schemas.microsoft.com/office/drawing/2014/main" id="{B842CE55-42BF-43F1-9572-2BBAB41BABB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84227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F6EB-6FD3-482C-A9FB-3741117DBDD6}"/>
              </a:ext>
            </a:extLst>
          </p:cNvPr>
          <p:cNvSpPr>
            <a:spLocks noGrp="1"/>
          </p:cNvSpPr>
          <p:nvPr>
            <p:ph type="title"/>
          </p:nvPr>
        </p:nvSpPr>
        <p:spPr>
          <a:xfrm>
            <a:off x="315625" y="1"/>
            <a:ext cx="5915025" cy="1463039"/>
          </a:xfrm>
        </p:spPr>
        <p:txBody>
          <a:bodyPr/>
          <a:lstStyle/>
          <a:p>
            <a:r>
              <a:rPr lang="en-US" dirty="0"/>
              <a:t>Interview</a:t>
            </a:r>
            <a:endParaRPr lang="en-IN" dirty="0"/>
          </a:p>
        </p:txBody>
      </p:sp>
      <p:sp>
        <p:nvSpPr>
          <p:cNvPr id="3" name="Content Placeholder 2">
            <a:extLst>
              <a:ext uri="{FF2B5EF4-FFF2-40B4-BE49-F238E27FC236}">
                <a16:creationId xmlns:a16="http://schemas.microsoft.com/office/drawing/2014/main" id="{474F58E8-0B34-4C9F-83C7-CB1BDD5FD0C2}"/>
              </a:ext>
            </a:extLst>
          </p:cNvPr>
          <p:cNvSpPr>
            <a:spLocks noGrp="1"/>
          </p:cNvSpPr>
          <p:nvPr>
            <p:ph idx="1"/>
          </p:nvPr>
        </p:nvSpPr>
        <p:spPr>
          <a:xfrm>
            <a:off x="184013" y="1625302"/>
            <a:ext cx="6479274" cy="7337280"/>
          </a:xfrm>
        </p:spPr>
        <p:txBody>
          <a:bodyPr>
            <a:noAutofit/>
          </a:bodyPr>
          <a:lstStyle/>
          <a:p>
            <a:pPr>
              <a:lnSpc>
                <a:spcPct val="115000"/>
              </a:lnSpc>
              <a:spcAft>
                <a:spcPts val="1000"/>
              </a:spcAft>
              <a:buFont typeface="Wingdings" panose="05000000000000000000" pitchFamily="2" charset="2"/>
              <a:buChar char="Ø"/>
            </a:pPr>
            <a:r>
              <a:rPr lang="en-US" sz="1800" b="1" i="1" dirty="0">
                <a:effectLst/>
                <a:latin typeface="Calibri" panose="020F0502020204030204" pitchFamily="34" charset="0"/>
                <a:ea typeface="Calibri" panose="020F0502020204030204" pitchFamily="34" charset="0"/>
                <a:cs typeface="Times New Roman" panose="02020603050405020304" pitchFamily="18" charset="0"/>
              </a:rPr>
              <a:t>         We had held an interview with the owner of the organization for the requirements of our system and the following questions asked.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1      What is the target market for the neobank?</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Small businesses</a:t>
            </a:r>
            <a:endParaRPr lang="en-IN" sz="1800" dirty="0">
              <a:effectLst/>
              <a:latin typeface="Lucida Sans"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2      What are the main objectives of your Neo Bank system project?</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The main objective of our neo bank system is to do things online that are currently running offline, like online account openings, etc.</a:t>
            </a:r>
            <a:endParaRPr lang="en-IN" sz="1800" dirty="0">
              <a:effectLst/>
              <a:latin typeface="Lucida Sans"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3       What are the demographics of the target market?</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Demographics include age, location, education, background, and their ideas, etc.</a:t>
            </a:r>
            <a:endParaRPr lang="en-IN" sz="1800" dirty="0">
              <a:effectLst/>
              <a:latin typeface="Lucida Sans"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effectLst/>
                <a:latin typeface="Lucida Sans" pitchFamily="34" charset="0"/>
                <a:ea typeface="Calibri" panose="020F0502020204030204" pitchFamily="34" charset="0"/>
                <a:cs typeface="Times New Roman" panose="02020603050405020304" pitchFamily="18" charset="0"/>
              </a:rPr>
              <a:t>4      What are the security and compliance requirements for the neobank?</a:t>
            </a:r>
            <a:endParaRPr lang="en-IN" sz="1800" dirty="0">
              <a:effectLst/>
              <a:latin typeface="Lucida Sans"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effectLst/>
                <a:latin typeface="Lucida Sans" pitchFamily="34" charset="0"/>
                <a:ea typeface="Calibri" panose="020F0502020204030204" pitchFamily="34" charset="0"/>
                <a:cs typeface="Times New Roman" panose="02020603050405020304" pitchFamily="18" charset="0"/>
              </a:rPr>
              <a:t>Requirements include the number of accounts opened, the number of transactions processed, and the customer satisfaction rate.</a:t>
            </a:r>
            <a:endParaRPr lang="en-IN" sz="1800" dirty="0">
              <a:effectLst/>
              <a:latin typeface="Lucida Sans"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6539273-4466-4782-95E6-0962EA4B2CA7}"/>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183494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46E8A-EF89-4CE2-8173-C4766A03CFF3}"/>
              </a:ext>
            </a:extLst>
          </p:cNvPr>
          <p:cNvSpPr>
            <a:spLocks noGrp="1"/>
          </p:cNvSpPr>
          <p:nvPr>
            <p:ph idx="1"/>
          </p:nvPr>
        </p:nvSpPr>
        <p:spPr>
          <a:xfrm>
            <a:off x="168541" y="580354"/>
            <a:ext cx="6541388" cy="8004848"/>
          </a:xfrm>
        </p:spPr>
        <p:txBody>
          <a:bodyPr>
            <a:noAutofit/>
          </a:bodyPr>
          <a:lstStyle/>
          <a:p>
            <a:pPr marL="342900" lvl="0" indent="-342900" algn="just">
              <a:lnSpc>
                <a:spcPct val="115000"/>
              </a:lnSpc>
              <a:spcAft>
                <a:spcPts val="0"/>
              </a:spcAft>
              <a:buAutoNum type="arabicPlain" startAt="5"/>
            </a:pPr>
            <a:r>
              <a:rPr lang="en-US" sz="1800" dirty="0">
                <a:latin typeface="Lucida Sans" pitchFamily="34" charset="0"/>
                <a:ea typeface="Calibri" panose="020F0502020204030204" pitchFamily="34" charset="0"/>
                <a:cs typeface="Times New Roman" panose="02020603050405020304" pitchFamily="18" charset="0"/>
              </a:rPr>
              <a:t>Are there specific banking regulations or compliance requirements that we need to address?</a:t>
            </a:r>
            <a:endParaRPr lang="en-IN" sz="1800" dirty="0">
              <a:latin typeface="Lucida Sans" pitchFamily="34" charset="0"/>
              <a:ea typeface="Calibri" panose="020F0502020204030204" pitchFamily="34" charset="0"/>
              <a:cs typeface="Times New Roman" panose="02020603050405020304" pitchFamily="18" charset="0"/>
            </a:endParaRPr>
          </a:p>
          <a:p>
            <a:pPr lvl="0" algn="just">
              <a:lnSpc>
                <a:spcPct val="115000"/>
              </a:lnSpc>
              <a:spcAft>
                <a:spcPts val="0"/>
              </a:spcAft>
              <a:buFont typeface="Wingdings" panose="05000000000000000000" pitchFamily="2" charset="2"/>
              <a:buChar char="§"/>
            </a:pPr>
            <a:r>
              <a:rPr lang="en-US" sz="1800" dirty="0">
                <a:latin typeface="Lucida Sans" pitchFamily="34" charset="0"/>
                <a:ea typeface="Calibri" panose="020F0502020204030204" pitchFamily="34" charset="0"/>
                <a:cs typeface="Times New Roman" panose="02020603050405020304" pitchFamily="18" charset="0"/>
              </a:rPr>
              <a:t>Yes, there are specific banking regulations and compliance requirements that apply to neo banks, such as KYC (Know Your Customer) and AML (Anti-Money Laundering) regulations.</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6.     How will users be able to transfer money within the neo bank system?</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Using online money transfer.	</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7.     What problems do neo banks solve?</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Neo banks solve problems such as lower fees, competitive exchange rates, and transparent pricing structures.</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8.     What are the services offered by neo banks?</a:t>
            </a:r>
          </a:p>
          <a:p>
            <a:pPr lvl="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   Services include savings accounts, debit/credit cards, money transfer, special loans, etc.</a:t>
            </a: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9.     How will customer support and communication with users be facilitated through the neo bank system?</a:t>
            </a:r>
          </a:p>
          <a:p>
            <a:pPr lvl="0">
              <a:lnSpc>
                <a:spcPct val="115000"/>
              </a:lnSpc>
              <a:spcAft>
                <a:spcPts val="0"/>
              </a:spcAft>
              <a:buFont typeface="Wingdings" panose="05000000000000000000" pitchFamily="2" charset="2"/>
              <a:buChar char="§"/>
            </a:pPr>
            <a:r>
              <a:rPr lang="en-US" sz="1800" dirty="0">
                <a:effectLst/>
                <a:latin typeface="Lucida Sans" panose="020B0602030504020204" pitchFamily="34" charset="0"/>
                <a:ea typeface="Calibri" panose="020F0502020204030204" pitchFamily="34" charset="0"/>
                <a:cs typeface="Times New Roman" panose="02020603050405020304" pitchFamily="18" charset="0"/>
              </a:rPr>
              <a:t>   Via chat box support or via email.</a:t>
            </a:r>
          </a:p>
          <a:p>
            <a:pPr marL="0" lvl="0" indent="0" algn="just">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10.   What is the maximum limit for transferring money?</a:t>
            </a:r>
          </a:p>
          <a:p>
            <a:pPr lvl="0" algn="just">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   You can transfer a maximum of Rs. 1, 00,000 in a day.</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0" lvl="0" indent="0">
              <a:lnSpc>
                <a:spcPct val="115000"/>
              </a:lnSpc>
              <a:spcAft>
                <a:spcPts val="0"/>
              </a:spcAft>
              <a:buNone/>
            </a:pPr>
            <a:endParaRPr lang="en-IN" sz="1800" dirty="0">
              <a:effectLst/>
              <a:latin typeface="Lucida Sans" panose="020B060203050402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5D0BB07-0809-4D37-BC94-2E34F2527F28}"/>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0554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210" y="395656"/>
            <a:ext cx="6429375" cy="8449701"/>
          </a:xfrm>
        </p:spPr>
        <p:txBody>
          <a:bodyPr>
            <a:normAutofit/>
          </a:bodyPr>
          <a:lstStyle/>
          <a:p>
            <a:pPr marL="0" lvl="0" indent="0">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11.   What are the primary goals of the bank for its users?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Primary goals include providing access to financial services, helping users save money, and manage their finances effectively.</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12.   Do we plan to provide educational resources to users on how to use our neo bank services effectively?</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Yes, we plan to provide educational resources like FAQs, videos, and guides.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0" lvl="0" indent="0" algn="just">
              <a:lnSpc>
                <a:spcPct val="115000"/>
              </a:lnSpc>
              <a:spcAft>
                <a:spcPts val="0"/>
              </a:spcAft>
              <a:buNone/>
            </a:pPr>
            <a:r>
              <a:rPr lang="en-US" sz="1800" dirty="0">
                <a:latin typeface="Lucida Sans" panose="020B0602030504020204" pitchFamily="34" charset="0"/>
                <a:ea typeface="Calibri" panose="020F0502020204030204" pitchFamily="34" charset="0"/>
                <a:cs typeface="Times New Roman" panose="02020603050405020304" pitchFamily="18" charset="0"/>
              </a:rPr>
              <a:t>13.   How  will the neobank raise capital and fund its operations?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Wingdings" panose="05000000000000000000"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Neo banks can raise capital through self-funding, using their own money or the money of their founders.</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lvl="0" algn="just">
              <a:lnSpc>
                <a:spcPct val="115000"/>
              </a:lnSpc>
              <a:spcBef>
                <a:spcPts val="600"/>
              </a:spcBef>
              <a:spcAft>
                <a:spcPts val="600"/>
              </a:spcAft>
              <a:buAutoNum type="arabicPeriod" startAt="14"/>
            </a:pPr>
            <a:r>
              <a:rPr lang="en-US" sz="1800" dirty="0">
                <a:latin typeface="Lucida Sans" panose="020B0602030504020204" pitchFamily="34" charset="0"/>
                <a:ea typeface="Calibri" panose="020F0502020204030204" pitchFamily="34" charset="0"/>
                <a:cs typeface="Times New Roman" panose="02020603050405020304" pitchFamily="18" charset="0"/>
              </a:rPr>
              <a:t>  How  will customer data be collected and managed within the Neo Bank system?</a:t>
            </a:r>
            <a:endParaRPr lang="en-IN" sz="1800" dirty="0">
              <a:latin typeface="Lucida Sans" panose="020B0602030504020204" pitchFamily="34" charset="0"/>
              <a:ea typeface="Calibri" panose="020F0502020204030204" pitchFamily="34" charset="0"/>
              <a:cs typeface="Times New Roman" panose="02020603050405020304" pitchFamily="18" charset="0"/>
            </a:endParaRPr>
          </a:p>
          <a:p>
            <a:pPr lvl="0" algn="just">
              <a:lnSpc>
                <a:spcPct val="115000"/>
              </a:lnSpc>
              <a:spcBef>
                <a:spcPts val="600"/>
              </a:spcBef>
              <a:spcAft>
                <a:spcPts val="600"/>
              </a:spcAft>
              <a:buFont typeface="Wingdings" pitchFamily="2" charset="2"/>
              <a:buChar char="§"/>
            </a:pPr>
            <a:r>
              <a:rPr lang="en-US" sz="1800" dirty="0">
                <a:latin typeface="Lucida Sans" panose="020B0602030504020204" pitchFamily="34" charset="0"/>
                <a:ea typeface="Calibri" panose="020F0502020204030204" pitchFamily="34" charset="0"/>
                <a:cs typeface="Times New Roman" panose="02020603050405020304" pitchFamily="18" charset="0"/>
              </a:rPr>
              <a:t>  Customer data will be collected via registration forms and business details and managed within our databases.</a:t>
            </a:r>
            <a:endParaRPr lang="en-IN" sz="1800" dirty="0">
              <a:latin typeface="Lucida Sans" panose="020B0602030504020204" pitchFamily="34" charset="0"/>
            </a:endParaRPr>
          </a:p>
          <a:p>
            <a:pPr marL="0" indent="0" algn="just">
              <a:buNone/>
            </a:pPr>
            <a:endParaRPr lang="en-US" sz="1800" dirty="0"/>
          </a:p>
        </p:txBody>
      </p:sp>
      <p:sp>
        <p:nvSpPr>
          <p:cNvPr id="4" name="Footer Placeholder 3"/>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5905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68099"/>
            <a:ext cx="6172200" cy="1651000"/>
          </a:xfrm>
        </p:spPr>
        <p:txBody>
          <a:bodyPr/>
          <a:lstStyle/>
          <a:p>
            <a:r>
              <a:rPr lang="en-US" dirty="0"/>
              <a:t>Consolidated List Of Requirements</a:t>
            </a:r>
          </a:p>
        </p:txBody>
      </p:sp>
      <p:sp>
        <p:nvSpPr>
          <p:cNvPr id="4" name="Footer Placeholder 3"/>
          <p:cNvSpPr>
            <a:spLocks noGrp="1"/>
          </p:cNvSpPr>
          <p:nvPr>
            <p:ph type="ftr" sz="quarter" idx="11"/>
          </p:nvPr>
        </p:nvSpPr>
        <p:spPr/>
        <p:txBody>
          <a:bodyPr/>
          <a:lstStyle/>
          <a:p>
            <a:endParaRPr lang="en-IN"/>
          </a:p>
        </p:txBody>
      </p:sp>
      <p:sp>
        <p:nvSpPr>
          <p:cNvPr id="5" name="Content Placeholder 2"/>
          <p:cNvSpPr>
            <a:spLocks noGrp="1"/>
          </p:cNvSpPr>
          <p:nvPr>
            <p:ph idx="1"/>
          </p:nvPr>
        </p:nvSpPr>
        <p:spPr>
          <a:xfrm>
            <a:off x="743472" y="2022387"/>
            <a:ext cx="5447778" cy="6950163"/>
          </a:xfrm>
        </p:spPr>
        <p:txBody>
          <a:bodyPr>
            <a:normAutofit lnSpcReduction="10000"/>
          </a:bodyPr>
          <a:lstStyle/>
          <a:p>
            <a:pPr marL="360000" algn="just">
              <a:buFont typeface="Wingdings" pitchFamily="2" charset="2"/>
              <a:buChar char="§"/>
            </a:pPr>
            <a:r>
              <a:rPr lang="en-US" sz="1800" dirty="0"/>
              <a:t>Signup or Login using OTP.</a:t>
            </a:r>
          </a:p>
          <a:p>
            <a:pPr marL="360000" algn="just">
              <a:buFont typeface="Wingdings" pitchFamily="2" charset="2"/>
              <a:buChar char="§"/>
            </a:pPr>
            <a:r>
              <a:rPr lang="en-US" sz="1800" dirty="0"/>
              <a:t>Enable efficient account creation and verification processes.</a:t>
            </a:r>
          </a:p>
          <a:p>
            <a:pPr marL="360000" algn="just">
              <a:buFont typeface="Wingdings" pitchFamily="2" charset="2"/>
              <a:buChar char="§"/>
            </a:pPr>
            <a:r>
              <a:rPr lang="en-US" sz="1800" dirty="0"/>
              <a:t>Customer can open Account online , can make payments , apply for loan , check account related details via website.</a:t>
            </a:r>
          </a:p>
          <a:p>
            <a:pPr marL="360000" algn="just">
              <a:buFont typeface="Wingdings" pitchFamily="2" charset="2"/>
              <a:buChar char="§"/>
            </a:pPr>
            <a:r>
              <a:rPr lang="en-US" sz="1800" dirty="0"/>
              <a:t>Special loans for small businesses.</a:t>
            </a:r>
          </a:p>
          <a:p>
            <a:pPr marL="360000" algn="just">
              <a:buFont typeface="Wingdings" pitchFamily="2" charset="2"/>
              <a:buChar char="§"/>
            </a:pPr>
            <a:r>
              <a:rPr lang="en-US" sz="1800" dirty="0"/>
              <a:t>Admin can manage overall website and generate the reports also.</a:t>
            </a:r>
          </a:p>
          <a:p>
            <a:pPr marL="360000" algn="just">
              <a:buFont typeface="Wingdings" pitchFamily="2" charset="2"/>
              <a:buChar char="§"/>
            </a:pPr>
            <a:r>
              <a:rPr lang="en-US" sz="1800" dirty="0"/>
              <a:t>Communicate with potential customer 24x7 through the chat Box.</a:t>
            </a:r>
          </a:p>
          <a:p>
            <a:pPr marL="360000" algn="just">
              <a:buFont typeface="Wingdings" pitchFamily="2" charset="2"/>
              <a:buChar char="§"/>
            </a:pPr>
            <a:r>
              <a:rPr lang="en-US" sz="1800" dirty="0"/>
              <a:t> Registration through GST number for small businesses.</a:t>
            </a:r>
          </a:p>
          <a:p>
            <a:pPr marL="360000" algn="just">
              <a:buFont typeface="Wingdings" pitchFamily="2" charset="2"/>
              <a:buChar char="§"/>
            </a:pPr>
            <a:r>
              <a:rPr lang="en-US" sz="1800" dirty="0"/>
              <a:t>Creating a wallet feature for a neo bank involves several technical and functional requirements to ensure security, functionality, and user-friendliness</a:t>
            </a:r>
          </a:p>
          <a:p>
            <a:pPr marL="360000" algn="just">
              <a:buFont typeface="Wingdings" pitchFamily="2" charset="2"/>
              <a:buChar char="§"/>
            </a:pPr>
            <a:r>
              <a:rPr lang="en-US" sz="1800" dirty="0"/>
              <a:t>Keeping track of EMI of running loans.</a:t>
            </a:r>
          </a:p>
          <a:p>
            <a:pPr marL="360000" indent="-285750" algn="just">
              <a:lnSpc>
                <a:spcPct val="150000"/>
              </a:lnSpc>
              <a:buFont typeface="Wingdings" pitchFamily="2" charset="2"/>
              <a:buChar char="§"/>
            </a:pPr>
            <a:r>
              <a:rPr lang="en-US" sz="1800" dirty="0"/>
              <a:t>Set transaction limits and spending controls for security.</a:t>
            </a:r>
          </a:p>
          <a:p>
            <a:pPr marL="360000" indent="-285750" algn="just">
              <a:buFont typeface="Wingdings" pitchFamily="2" charset="2"/>
              <a:buChar char="§"/>
            </a:pPr>
            <a:r>
              <a:rPr lang="en-US" sz="1800" dirty="0"/>
              <a:t>Effective notification integration is a critical aspect of the our neo bank, ensuring that users have a seamless and secure banking experience.</a:t>
            </a:r>
          </a:p>
          <a:p>
            <a:pPr>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sz="1800"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a:p>
            <a:pPr>
              <a:buFont typeface="Wingdings" pitchFamily="2" charset="2"/>
              <a:buChar char="§"/>
            </a:pPr>
            <a:endParaRPr lang="en-US" dirty="0"/>
          </a:p>
        </p:txBody>
      </p:sp>
    </p:spTree>
    <p:extLst>
      <p:ext uri="{BB962C8B-B14F-4D97-AF65-F5344CB8AC3E}">
        <p14:creationId xmlns:p14="http://schemas.microsoft.com/office/powerpoint/2010/main" val="221161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Questions Asked in Interview for Requirement Gathering</a:t>
            </a:r>
          </a:p>
        </p:txBody>
      </p:sp>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4" y="2744241"/>
            <a:ext cx="3167062" cy="2225603"/>
          </a:xfrm>
          <a:ln>
            <a:solidFill>
              <a:schemeClr val="tx1"/>
            </a:solidFill>
          </a:ln>
        </p:spPr>
      </p:pic>
      <p:sp>
        <p:nvSpPr>
          <p:cNvPr id="4" name="Footer Placeholder 3"/>
          <p:cNvSpPr>
            <a:spLocks noGrp="1"/>
          </p:cNvSpPr>
          <p:nvPr>
            <p:ph type="ftr" sz="quarter" idx="11"/>
          </p:nvPr>
        </p:nvSpPr>
        <p:spPr/>
        <p:txBody>
          <a:bodyPr/>
          <a:lstStyle/>
          <a:p>
            <a:endParaRPr lang="en-IN"/>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8050" y="2751562"/>
            <a:ext cx="3295650" cy="2210961"/>
          </a:xfrm>
          <a:prstGeom prst="rect">
            <a:avLst/>
          </a:prstGeom>
          <a:ln>
            <a:solidFill>
              <a:schemeClr val="tx1"/>
            </a:solidFill>
          </a:ln>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5195206"/>
            <a:ext cx="3152775" cy="2128157"/>
          </a:xfrm>
          <a:prstGeom prst="rect">
            <a:avLst/>
          </a:prstGeom>
          <a:ln>
            <a:solidFill>
              <a:schemeClr val="tx1"/>
            </a:solidFill>
          </a:ln>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8050" y="5195205"/>
            <a:ext cx="3295650" cy="2128158"/>
          </a:xfrm>
          <a:prstGeom prst="rect">
            <a:avLst/>
          </a:prstGeom>
          <a:ln>
            <a:solidFill>
              <a:schemeClr val="tx1"/>
            </a:solidFill>
          </a:ln>
        </p:spPr>
      </p:pic>
    </p:spTree>
    <p:extLst>
      <p:ext uri="{BB962C8B-B14F-4D97-AF65-F5344CB8AC3E}">
        <p14:creationId xmlns:p14="http://schemas.microsoft.com/office/powerpoint/2010/main" val="2389230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1087</Words>
  <Application>Microsoft Office PowerPoint</Application>
  <PresentationFormat>A4 Paper (210x297 mm)</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Rounded MT Bold</vt:lpstr>
      <vt:lpstr>Book Antiqua</vt:lpstr>
      <vt:lpstr>Calibri</vt:lpstr>
      <vt:lpstr>Lucida Sans</vt:lpstr>
      <vt:lpstr>Söhne</vt:lpstr>
      <vt:lpstr>Wingdings</vt:lpstr>
      <vt:lpstr>Office Theme</vt:lpstr>
      <vt:lpstr>Group ID : 12</vt:lpstr>
      <vt:lpstr>Chapter – 2  Proposed System Requirement Gathering</vt:lpstr>
      <vt:lpstr>PROPOSED SYSTEM REQUIREMENT GATHERING</vt:lpstr>
      <vt:lpstr>REQUIREMENT GATHERING TECHNIQUES USED</vt:lpstr>
      <vt:lpstr>Interview</vt:lpstr>
      <vt:lpstr>PowerPoint Presentation</vt:lpstr>
      <vt:lpstr>PowerPoint Presentation</vt:lpstr>
      <vt:lpstr>Consolidated List Of Requirements</vt:lpstr>
      <vt:lpstr>Questions Asked in Interview for Requirement Gathering</vt:lpstr>
      <vt:lpstr>PowerPoint Presentation</vt:lpstr>
      <vt:lpstr>Project Definition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Proposed System Requirement Gathering</dc:title>
  <dc:creator>Aakash Pavar</dc:creator>
  <cp:lastModifiedBy>Aakash Pavar</cp:lastModifiedBy>
  <cp:revision>35</cp:revision>
  <dcterms:created xsi:type="dcterms:W3CDTF">2023-09-07T09:53:56Z</dcterms:created>
  <dcterms:modified xsi:type="dcterms:W3CDTF">2023-12-07T09:10:11Z</dcterms:modified>
</cp:coreProperties>
</file>