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89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D06B-E024-EC9F-9403-29F237EB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103086"/>
            <a:ext cx="10572000" cy="2971051"/>
          </a:xfrm>
        </p:spPr>
        <p:txBody>
          <a:bodyPr anchor="t"/>
          <a:lstStyle/>
          <a:p>
            <a:pPr algn="ctr"/>
            <a:r>
              <a:rPr lang="en-US" dirty="0"/>
              <a:t>Customer and Sales Analysis: Insights from SQL 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34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EA55-FAC8-CBD0-20AC-FE738573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D56-B4A4-4827-E7DE-434A73BE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429000"/>
            <a:ext cx="10554574" cy="2429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		ALTER FUNCTION DATE_DIFF_BY_DAY (@STARTDATE DATE,@ENDDATE DATE)</a:t>
            </a:r>
          </a:p>
          <a:p>
            <a:pPr marL="0" indent="0">
              <a:buNone/>
            </a:pPr>
            <a:r>
              <a:rPr lang="en-US" sz="1400" dirty="0"/>
              <a:t>		RETURNS INT</a:t>
            </a:r>
          </a:p>
          <a:p>
            <a:pPr marL="0" indent="0">
              <a:buNone/>
            </a:pPr>
            <a:r>
              <a:rPr lang="en-US" sz="1400" dirty="0"/>
              <a:t>		AS</a:t>
            </a:r>
          </a:p>
          <a:p>
            <a:pPr marL="0" indent="0">
              <a:buNone/>
            </a:pPr>
            <a:r>
              <a:rPr lang="en-US" sz="1400" dirty="0"/>
              <a:t>		BEGIN </a:t>
            </a:r>
          </a:p>
          <a:p>
            <a:pPr marL="0" indent="0">
              <a:buNone/>
            </a:pPr>
            <a:r>
              <a:rPr lang="en-US" sz="1400" dirty="0"/>
              <a:t>		RETURN DATEDIFF(DAY,@STARTDATE,@ENDDATE)</a:t>
            </a:r>
          </a:p>
          <a:p>
            <a:pPr marL="0" indent="0">
              <a:buNone/>
            </a:pPr>
            <a:r>
              <a:rPr lang="en-US" sz="1400" dirty="0"/>
              <a:t>		END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0927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EA55-FAC8-CBD0-20AC-FE738573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D56-B4A4-4827-E7DE-434A73BE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429000"/>
            <a:ext cx="10554574" cy="2429798"/>
          </a:xfrm>
        </p:spPr>
        <p:txBody>
          <a:bodyPr>
            <a:noAutofit/>
          </a:bodyPr>
          <a:lstStyle/>
          <a:p>
            <a:r>
              <a:rPr lang="en-IN" sz="1400" dirty="0"/>
              <a:t>From this stored procedure we will have an overview of a customer.</a:t>
            </a:r>
          </a:p>
          <a:p>
            <a:r>
              <a:rPr lang="en-US" sz="1400" dirty="0"/>
              <a:t>we can identify how often customer purchases. So, we can identify frequent customers.</a:t>
            </a:r>
          </a:p>
          <a:p>
            <a:r>
              <a:rPr lang="en-US" sz="1400" dirty="0"/>
              <a:t>For example, customer “Brosina Hoffman” (customer id: BH-11710) have ordered in 8 days, and in an average In between 180 days this customer make an order.</a:t>
            </a:r>
          </a:p>
          <a:p>
            <a:r>
              <a:rPr lang="en-US" sz="1400" dirty="0"/>
              <a:t>We can find top frequent customer and provide more offers.</a:t>
            </a:r>
          </a:p>
          <a:p>
            <a:r>
              <a:rPr lang="en-US" sz="1400" dirty="0"/>
              <a:t>Also, we can identify avg number(2.43) of orders as well as avg amount (194.61) per each order date. 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8265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E686-9086-240D-0BF3-D570C32E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464458"/>
            <a:ext cx="10571998" cy="1074056"/>
          </a:xfrm>
        </p:spPr>
        <p:txBody>
          <a:bodyPr anchor="t"/>
          <a:lstStyle/>
          <a:p>
            <a:pPr algn="ctr"/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A0FA-8671-2C7A-2412-589681BD9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45658"/>
            <a:ext cx="10554574" cy="4512342"/>
          </a:xfrm>
        </p:spPr>
        <p:txBody>
          <a:bodyPr/>
          <a:lstStyle/>
          <a:p>
            <a:r>
              <a:rPr lang="en-IN" dirty="0"/>
              <a:t>In Our sales data set we didn’t have any non-atomic value issues; data is already in 1NF.</a:t>
            </a:r>
          </a:p>
          <a:p>
            <a:r>
              <a:rPr lang="en-IN" dirty="0"/>
              <a:t>We need to covert data into 2NF due to partial dependency and 3NF due to transitive dependency.</a:t>
            </a:r>
          </a:p>
          <a:p>
            <a:r>
              <a:rPr lang="en-IN" dirty="0"/>
              <a:t>Here we have 4 candidate keys. Row ID, Product ID, Postal Code and Customer ID and their dependencies.</a:t>
            </a:r>
          </a:p>
          <a:p>
            <a:r>
              <a:rPr lang="en-IN" dirty="0"/>
              <a:t>So, they all together in a table will create partial dependency.</a:t>
            </a:r>
          </a:p>
          <a:p>
            <a:r>
              <a:rPr lang="en-IN" dirty="0"/>
              <a:t>Also, subcategory in product table will create transitive dependency.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02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9B01-BFB7-2E0F-3158-D22B552F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977"/>
            <a:ext cx="10571998" cy="970450"/>
          </a:xfrm>
        </p:spPr>
        <p:txBody>
          <a:bodyPr anchor="t"/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2469-749B-A2E4-DFEF-C984CEB4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were two main cleaning were required in the data.</a:t>
            </a:r>
          </a:p>
          <a:p>
            <a:r>
              <a:rPr lang="en-IN" dirty="0"/>
              <a:t>For some different products there were same Product IDs, so new Product IDs were assigned to that products.</a:t>
            </a:r>
          </a:p>
          <a:p>
            <a:r>
              <a:rPr lang="en-IN" dirty="0"/>
              <a:t>There were a record which profit was null, so I calculate the profit based the product price</a:t>
            </a:r>
          </a:p>
        </p:txBody>
      </p:sp>
    </p:spTree>
    <p:extLst>
      <p:ext uri="{BB962C8B-B14F-4D97-AF65-F5344CB8AC3E}">
        <p14:creationId xmlns:p14="http://schemas.microsoft.com/office/powerpoint/2010/main" val="34293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8841-B856-C7F8-D006-2D23BE0E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Q1.	Find the top 5 customers with the highest lifetime value (LTV), where LTV is calculated as the sum of their profits divided by the number of years they have been customers.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255A-063A-0166-3B4B-7BD9AAC94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174876"/>
            <a:ext cx="5189856" cy="4235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dirty="0"/>
              <a:t>SELECT TOP 5 </a:t>
            </a:r>
          </a:p>
          <a:p>
            <a:pPr marL="0" indent="0">
              <a:buNone/>
            </a:pPr>
            <a:r>
              <a:rPr lang="en-IN" sz="1100" dirty="0"/>
              <a:t>	C.CUSTOMER_ID,</a:t>
            </a:r>
          </a:p>
          <a:p>
            <a:pPr marL="0" indent="0">
              <a:buNone/>
            </a:pPr>
            <a:r>
              <a:rPr lang="en-IN" sz="1100" dirty="0"/>
              <a:t>	C.CUSTOMER_NAME,</a:t>
            </a:r>
          </a:p>
          <a:p>
            <a:pPr marL="0" indent="0">
              <a:buNone/>
            </a:pPr>
            <a:r>
              <a:rPr lang="en-IN" sz="1100" dirty="0"/>
              <a:t>	SUM(PROFIT)/DATEDIFF(YEAR,MIN(ORDER_DATE),MAX(ORDER_DATE)	) AS 'LIFETIME VALUE',</a:t>
            </a:r>
          </a:p>
          <a:p>
            <a:pPr marL="0" indent="0">
              <a:buNone/>
            </a:pPr>
            <a:r>
              <a:rPr lang="en-IN" sz="1100" dirty="0"/>
              <a:t>	SUM(PROFIT) AS 'TOTAL_PROFIT',</a:t>
            </a:r>
          </a:p>
          <a:p>
            <a:pPr marL="0" indent="0">
              <a:buNone/>
            </a:pPr>
            <a:r>
              <a:rPr lang="en-IN" sz="1100" dirty="0"/>
              <a:t>	MIN(ORDER_DATE) AS 'FIRST ORDER DATE' ,</a:t>
            </a:r>
          </a:p>
          <a:p>
            <a:pPr marL="0" indent="0">
              <a:buNone/>
            </a:pPr>
            <a:r>
              <a:rPr lang="en-IN" sz="1100" dirty="0"/>
              <a:t>	MAX(ORDER_DATE) AS 'LAST ORDER DATE' ,</a:t>
            </a:r>
          </a:p>
          <a:p>
            <a:pPr marL="0" indent="0">
              <a:buNone/>
            </a:pPr>
            <a:r>
              <a:rPr lang="en-IN" sz="1100" dirty="0"/>
              <a:t>	DATEDIFF(YEAR,MIN(ORDER_DATE),MAX(ORDER_DATE)) AS 	'DIFFERENCE IN YEAR'</a:t>
            </a:r>
          </a:p>
          <a:p>
            <a:pPr marL="0" indent="0">
              <a:buNone/>
            </a:pPr>
            <a:r>
              <a:rPr lang="en-IN" sz="1100" dirty="0"/>
              <a:t>FROM TBL_ORDERS O</a:t>
            </a:r>
          </a:p>
          <a:p>
            <a:pPr marL="0" indent="0">
              <a:buNone/>
            </a:pPr>
            <a:r>
              <a:rPr lang="en-IN" sz="1100" dirty="0"/>
              <a:t>INNER JOIN TBL_CUSTOMER C</a:t>
            </a:r>
          </a:p>
          <a:p>
            <a:pPr marL="0" indent="0">
              <a:buNone/>
            </a:pPr>
            <a:r>
              <a:rPr lang="en-IN" sz="1100" dirty="0"/>
              <a:t>ON O.CUSTOMER_ID=C.CUSTOMER_ID</a:t>
            </a:r>
          </a:p>
          <a:p>
            <a:pPr marL="0" indent="0">
              <a:buNone/>
            </a:pPr>
            <a:r>
              <a:rPr lang="en-IN" sz="1100" dirty="0"/>
              <a:t>GROUP BY C.CUSTOMER_NAME,C.CUSTOMER_ID</a:t>
            </a:r>
          </a:p>
          <a:p>
            <a:pPr marL="0" indent="0">
              <a:buNone/>
            </a:pPr>
            <a:r>
              <a:rPr lang="en-IN" sz="1100" dirty="0"/>
              <a:t>HAVING DATEDIFF(YEAR,MIN(ORDER_DATE),MAX(ORDER_DATE)) &lt;&gt; 0</a:t>
            </a:r>
          </a:p>
          <a:p>
            <a:pPr marL="0" indent="0">
              <a:buNone/>
            </a:pPr>
            <a:r>
              <a:rPr lang="en-IN" sz="1100" dirty="0"/>
              <a:t>ORDER BY 'LIFETIME VALUE' DESC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86FA9-67E8-ED8B-969D-ABC991383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2400" dirty="0"/>
              <a:t>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96EF0-1CEF-3D62-406B-E524F323C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659674"/>
          </a:xfrm>
        </p:spPr>
        <p:txBody>
          <a:bodyPr>
            <a:normAutofit/>
          </a:bodyPr>
          <a:lstStyle/>
          <a:p>
            <a:r>
              <a:rPr lang="en-US" dirty="0"/>
              <a:t>LTV shows that how valuable that customer is, profit / years they have been customers shows</a:t>
            </a:r>
          </a:p>
          <a:p>
            <a:r>
              <a:rPr lang="en-US" dirty="0"/>
              <a:t>how much profit they give in a period.</a:t>
            </a:r>
          </a:p>
          <a:p>
            <a:r>
              <a:rPr lang="en-US" dirty="0"/>
              <a:t>it also help to identify purchasing power of customer as well.</a:t>
            </a:r>
          </a:p>
          <a:p>
            <a:r>
              <a:rPr lang="en-US" dirty="0"/>
              <a:t>giving more offers to this customer will be beneficial.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71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8841-B856-C7F8-D006-2D23BE0E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000" dirty="0"/>
              <a:t>Q2.Create a pivot table to show total sales by product category and sub-category.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255A-063A-0166-3B4B-7BD9AAC94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174875"/>
            <a:ext cx="5905386" cy="4487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dirty="0"/>
              <a:t>SELECT </a:t>
            </a:r>
          </a:p>
          <a:p>
            <a:pPr marL="0" indent="0">
              <a:buNone/>
            </a:pPr>
            <a:r>
              <a:rPr lang="en-IN" sz="1100" dirty="0"/>
              <a:t>	SUB_CATEGORY,ISNULL([FURNITURE],0) as FURNITURE,ISNULL([OFFICE 	SUPPLIES],0) as [OFFICE SUPPLIES],ISNULL([TECHNOLOGY],0) as [TECHNOLOGY]</a:t>
            </a:r>
          </a:p>
          <a:p>
            <a:pPr marL="0" indent="0">
              <a:buNone/>
            </a:pPr>
            <a:r>
              <a:rPr lang="en-IN" sz="1100" dirty="0"/>
              <a:t>	FROM (</a:t>
            </a:r>
          </a:p>
          <a:p>
            <a:pPr marL="0" indent="0">
              <a:buNone/>
            </a:pPr>
            <a:r>
              <a:rPr lang="en-IN" sz="1100" dirty="0"/>
              <a:t>		SELECT </a:t>
            </a:r>
          </a:p>
          <a:p>
            <a:pPr marL="0" indent="0">
              <a:buNone/>
            </a:pPr>
            <a:r>
              <a:rPr lang="en-IN" sz="1100" dirty="0"/>
              <a:t>			CATEGORY,S.SUB_CATEGORY,SALES</a:t>
            </a:r>
          </a:p>
          <a:p>
            <a:pPr marL="0" indent="0">
              <a:buNone/>
            </a:pPr>
            <a:r>
              <a:rPr lang="en-IN" sz="1100" dirty="0"/>
              <a:t>		FROM TBL_ORDERS O</a:t>
            </a:r>
          </a:p>
          <a:p>
            <a:pPr marL="0" indent="0">
              <a:buNone/>
            </a:pPr>
            <a:r>
              <a:rPr lang="en-IN" sz="1100" dirty="0"/>
              <a:t>		INNER JOIN TBL_PRODUCT P O O.PRODUCT_ID=P.PRODUCT_ID</a:t>
            </a:r>
          </a:p>
          <a:p>
            <a:pPr marL="0" indent="0">
              <a:buNone/>
            </a:pPr>
            <a:r>
              <a:rPr lang="en-IN" sz="1100" dirty="0"/>
              <a:t>		INNER JOIN TBL_SUBCATEGORY S ON 							P.SUB_CATEGORY=S.SUB_CATEGORY</a:t>
            </a:r>
          </a:p>
          <a:p>
            <a:pPr marL="0" indent="0">
              <a:buNone/>
            </a:pPr>
            <a:r>
              <a:rPr lang="en-IN" sz="1100" dirty="0"/>
              <a:t>		) AS SOURCETABLE</a:t>
            </a:r>
          </a:p>
          <a:p>
            <a:pPr marL="0" indent="0">
              <a:buNone/>
            </a:pPr>
            <a:r>
              <a:rPr lang="en-IN" sz="1100" dirty="0"/>
              <a:t>		PIVOT(</a:t>
            </a:r>
          </a:p>
          <a:p>
            <a:pPr marL="0" indent="0">
              <a:buNone/>
            </a:pPr>
            <a:r>
              <a:rPr lang="en-IN" sz="1100" dirty="0"/>
              <a:t>			SUM(SALES)</a:t>
            </a:r>
          </a:p>
          <a:p>
            <a:pPr marL="0" indent="0">
              <a:buNone/>
            </a:pPr>
            <a:r>
              <a:rPr lang="en-IN" sz="1100" dirty="0"/>
              <a:t>			FOR CATEGORY IN ([FURNITURE],[OFFICE 							SUPPLIES],[TECHNOLOGY])</a:t>
            </a:r>
          </a:p>
          <a:p>
            <a:pPr marL="0" indent="0">
              <a:buNone/>
            </a:pPr>
            <a:r>
              <a:rPr lang="en-IN" sz="1100" dirty="0"/>
              <a:t>		) AS PIVOTTABLE</a:t>
            </a:r>
          </a:p>
          <a:p>
            <a:pPr marL="0" indent="0">
              <a:buNone/>
            </a:pPr>
            <a:r>
              <a:rPr lang="en-IN" sz="1100" dirty="0"/>
              <a:t>ORDER BY [FURNITURE] DESC,[OFFICE SUPPLIES] DESC,[TECHNOLOGY] DESC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86FA9-67E8-ED8B-969D-ABC991383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3765" y="2068300"/>
            <a:ext cx="5194583" cy="417370"/>
          </a:xfrm>
        </p:spPr>
        <p:txBody>
          <a:bodyPr/>
          <a:lstStyle/>
          <a:p>
            <a:r>
              <a:rPr lang="en-IN" sz="2400" dirty="0"/>
              <a:t>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96EF0-1CEF-3D62-406B-E524F323C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0113" y="2485670"/>
            <a:ext cx="5194583" cy="4176386"/>
          </a:xfrm>
        </p:spPr>
        <p:txBody>
          <a:bodyPr>
            <a:noAutofit/>
          </a:bodyPr>
          <a:lstStyle/>
          <a:p>
            <a:r>
              <a:rPr lang="en-US" dirty="0"/>
              <a:t>Pivot table helps to summarize data effectively </a:t>
            </a:r>
          </a:p>
          <a:p>
            <a:r>
              <a:rPr lang="en-US" dirty="0"/>
              <a:t>Phones from technologies sales are higher than other  categories and subcategories. Followed by chairs in furniture categories</a:t>
            </a:r>
          </a:p>
          <a:p>
            <a:r>
              <a:rPr lang="en-US" dirty="0"/>
              <a:t>We can identify demands in each category. Like chairs in FURNITURE, Storage in OFFICE SUPPLIES and Phones in TECHNOLOGY</a:t>
            </a:r>
          </a:p>
          <a:p>
            <a:r>
              <a:rPr lang="en-US" dirty="0"/>
              <a:t>We can provide combo offer like chair and tables will increases sales of tables too. also, phones and Accessories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12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8841-B856-C7F8-D006-2D23BE0E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000" dirty="0"/>
              <a:t>Q4.	Find the top 3 products in each category based on their sales.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255A-063A-0166-3B4B-7BD9AAC94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174875"/>
            <a:ext cx="5905386" cy="4487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WITH CTE  AS (</a:t>
            </a:r>
          </a:p>
          <a:p>
            <a:pPr marL="0" indent="0">
              <a:buNone/>
            </a:pPr>
            <a:r>
              <a:rPr lang="en-US" sz="1100" dirty="0"/>
              <a:t>	SELECT </a:t>
            </a:r>
          </a:p>
          <a:p>
            <a:pPr marL="0" indent="0">
              <a:buNone/>
            </a:pPr>
            <a:r>
              <a:rPr lang="en-US" sz="1100" dirty="0"/>
              <a:t>		CATEGORY, P.PRODUCT_ID, SUM(SALES) AS 'TOTAL_SALES' ,</a:t>
            </a:r>
          </a:p>
          <a:p>
            <a:pPr marL="0" indent="0">
              <a:buNone/>
            </a:pPr>
            <a:r>
              <a:rPr lang="en-US" sz="1100" dirty="0"/>
              <a:t>		ROW_NUMBER() OVER(PARTITION BY CATEGORY ORDER BY 				CATEGORY,SUM(SALES) DESC) AS 'RANK'</a:t>
            </a:r>
          </a:p>
          <a:p>
            <a:pPr marL="0" indent="0">
              <a:buNone/>
            </a:pPr>
            <a:r>
              <a:rPr lang="en-US" sz="1100" dirty="0"/>
              <a:t>		FROM TBL_ORDERS O</a:t>
            </a:r>
          </a:p>
          <a:p>
            <a:pPr marL="0" indent="0">
              <a:buNone/>
            </a:pPr>
            <a:r>
              <a:rPr lang="en-US" sz="1100" dirty="0"/>
              <a:t>		INNER JOIN TBL_PRODUCT P ON O.PRODUCT_ID=P.PRODUCT_ID</a:t>
            </a:r>
          </a:p>
          <a:p>
            <a:pPr marL="0" indent="0">
              <a:buNone/>
            </a:pPr>
            <a:r>
              <a:rPr lang="en-US" sz="1100" dirty="0"/>
              <a:t>		INNER JOIN TBL_SUBCATEGORY S ON 							P.SUB_CATEGORY=S.SUB_CATEGORY</a:t>
            </a:r>
          </a:p>
          <a:p>
            <a:pPr marL="0" indent="0">
              <a:buNone/>
            </a:pPr>
            <a:r>
              <a:rPr lang="en-US" sz="1100" dirty="0"/>
              <a:t>		GROUP BY P.PRODUCT_ID,CATEGORY)</a:t>
            </a:r>
          </a:p>
          <a:p>
            <a:pPr marL="0" indent="0">
              <a:buNone/>
            </a:pPr>
            <a:r>
              <a:rPr lang="en-US" sz="1100" dirty="0"/>
              <a:t>		SELECT </a:t>
            </a:r>
          </a:p>
          <a:p>
            <a:pPr marL="0" indent="0">
              <a:buNone/>
            </a:pPr>
            <a:r>
              <a:rPr lang="en-US" sz="1100" dirty="0"/>
              <a:t>			</a:t>
            </a:r>
            <a:r>
              <a:rPr lang="en-US" sz="1100" dirty="0" err="1"/>
              <a:t>c.CATEGORY,s.sub_category,P.PRODUCT_ID,P.PRODUCT_NAME</a:t>
            </a:r>
            <a:r>
              <a:rPr lang="en-US" sz="1100" dirty="0"/>
              <a:t>,</a:t>
            </a:r>
          </a:p>
          <a:p>
            <a:pPr marL="0" indent="0">
              <a:buNone/>
            </a:pPr>
            <a:r>
              <a:rPr lang="en-US" sz="1100" dirty="0"/>
              <a:t>			TOTAL_SALES </a:t>
            </a:r>
          </a:p>
          <a:p>
            <a:pPr marL="0" indent="0">
              <a:buNone/>
            </a:pPr>
            <a:r>
              <a:rPr lang="en-US" sz="1100" dirty="0"/>
              <a:t>		FROM CTE C INNER JOIN TBL_PRODUCT P ON 			 			C.PRODUCT_ID=P.PRODUCT_ID</a:t>
            </a:r>
          </a:p>
          <a:p>
            <a:pPr marL="0" indent="0">
              <a:buNone/>
            </a:pPr>
            <a:r>
              <a:rPr lang="en-US" sz="1100" dirty="0"/>
              <a:t>		inner join </a:t>
            </a:r>
            <a:r>
              <a:rPr lang="en-US" sz="1100" dirty="0" err="1"/>
              <a:t>tbl_subcategory</a:t>
            </a:r>
            <a:r>
              <a:rPr lang="en-US" sz="1100" dirty="0"/>
              <a:t> s</a:t>
            </a:r>
          </a:p>
          <a:p>
            <a:pPr marL="0" indent="0">
              <a:buNone/>
            </a:pPr>
            <a:r>
              <a:rPr lang="en-US" sz="1100" dirty="0"/>
              <a:t>		on </a:t>
            </a:r>
            <a:r>
              <a:rPr lang="en-US" sz="1100" dirty="0" err="1"/>
              <a:t>p.sub_category</a:t>
            </a:r>
            <a:r>
              <a:rPr lang="en-US" sz="1100" dirty="0"/>
              <a:t>=</a:t>
            </a:r>
            <a:r>
              <a:rPr lang="en-US" sz="1100" dirty="0" err="1"/>
              <a:t>s.sub_category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	WHERE  [RANK] IN (1,2,3)</a:t>
            </a:r>
          </a:p>
          <a:p>
            <a:pPr marL="0" indent="0">
              <a:buNone/>
            </a:pPr>
            <a:r>
              <a:rPr lang="en-US" sz="1100" dirty="0"/>
              <a:t>		ORDER BY CATEGORY,TOTAL_SALES DESC</a:t>
            </a:r>
            <a:endParaRPr lang="en-IN" sz="1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86FA9-67E8-ED8B-969D-ABC991383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3765" y="2068300"/>
            <a:ext cx="5194583" cy="417370"/>
          </a:xfrm>
        </p:spPr>
        <p:txBody>
          <a:bodyPr/>
          <a:lstStyle/>
          <a:p>
            <a:r>
              <a:rPr lang="en-IN" sz="2400" dirty="0"/>
              <a:t>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96EF0-1CEF-3D62-406B-E524F323C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0113" y="2592244"/>
            <a:ext cx="5194583" cy="4069811"/>
          </a:xfrm>
        </p:spPr>
        <p:txBody>
          <a:bodyPr>
            <a:noAutofit/>
          </a:bodyPr>
          <a:lstStyle/>
          <a:p>
            <a:r>
              <a:rPr lang="en-US" dirty="0"/>
              <a:t>Here we gets valuable customer who purchased most in each category, so we can give more offers to then as they are potential customers.</a:t>
            </a:r>
          </a:p>
          <a:p>
            <a:r>
              <a:rPr lang="en-US" dirty="0"/>
              <a:t>Edward Hooks, Seth Vernon and Laura Armstrong are the top 3 customers who ordered most from Office Supplies, Furniture and Technology, respectively.</a:t>
            </a:r>
          </a:p>
          <a:p>
            <a:r>
              <a:rPr lang="en-US" dirty="0"/>
              <a:t>Edward Hooks is the top 1 with 26 order count in Office Supplies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9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8841-B856-C7F8-D006-2D23BE0E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</a:rPr>
              <a:t>Q4.	Find the top 3 products in each category based on their sales.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255A-063A-0166-3B4B-7BD9AAC94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174875"/>
            <a:ext cx="5905386" cy="4487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WITH CTE </a:t>
            </a:r>
          </a:p>
          <a:p>
            <a:pPr marL="0" indent="0">
              <a:buNone/>
            </a:pPr>
            <a:r>
              <a:rPr lang="en-US" sz="1100" dirty="0"/>
              <a:t>	AS</a:t>
            </a:r>
          </a:p>
          <a:p>
            <a:pPr marL="0" indent="0">
              <a:buNone/>
            </a:pPr>
            <a:r>
              <a:rPr lang="en-US" sz="1100" dirty="0"/>
              <a:t>	( SELECT </a:t>
            </a:r>
          </a:p>
          <a:p>
            <a:pPr marL="0" indent="0">
              <a:buNone/>
            </a:pPr>
            <a:r>
              <a:rPr lang="en-US" sz="1100" dirty="0"/>
              <a:t>		CATEGORY, CUSTOMER_ID, COUNT(ORDER_ID) AS 'ORDER_COUNT' ,</a:t>
            </a:r>
          </a:p>
          <a:p>
            <a:pPr marL="0" indent="0">
              <a:buNone/>
            </a:pPr>
            <a:r>
              <a:rPr lang="en-US" sz="1100" dirty="0"/>
              <a:t>		RANK() OVER(PARTITION BY CATEGORY ORDER BY 					CATEGORY, COUNT(ORDER_ID) DESC) AS 'RANK'</a:t>
            </a:r>
          </a:p>
          <a:p>
            <a:pPr marL="0" indent="0">
              <a:buNone/>
            </a:pPr>
            <a:r>
              <a:rPr lang="en-US" sz="1100" dirty="0"/>
              <a:t>		FROM TBL_ORDERS O</a:t>
            </a:r>
          </a:p>
          <a:p>
            <a:pPr marL="0" indent="0">
              <a:buNone/>
            </a:pPr>
            <a:r>
              <a:rPr lang="en-US" sz="1100" dirty="0"/>
              <a:t>		INNER JOIN TBL_PRODUCT P ON O.PRODUCT_ID=P.PRODUCT_ID</a:t>
            </a:r>
          </a:p>
          <a:p>
            <a:pPr marL="0" indent="0">
              <a:buNone/>
            </a:pPr>
            <a:r>
              <a:rPr lang="en-US" sz="1100" dirty="0"/>
              <a:t>		INNER JOIN TBL_SUBCATEGORY S ON 			 			            P.SUB_CATEGORY=S.SUB_CATEGORY</a:t>
            </a:r>
          </a:p>
          <a:p>
            <a:pPr marL="0" indent="0">
              <a:buNone/>
            </a:pPr>
            <a:r>
              <a:rPr lang="en-US" sz="1100" dirty="0"/>
              <a:t>		GROUP BY CUSTOMER_ID,CATEGORY)</a:t>
            </a:r>
          </a:p>
          <a:p>
            <a:pPr marL="0" indent="0">
              <a:buNone/>
            </a:pPr>
            <a:r>
              <a:rPr lang="en-US" sz="1100" dirty="0"/>
              <a:t>		SELECT </a:t>
            </a:r>
          </a:p>
          <a:p>
            <a:pPr marL="0" indent="0">
              <a:buNone/>
            </a:pPr>
            <a:r>
              <a:rPr lang="en-US" sz="1100" dirty="0"/>
              <a:t>			CATEGORY,CU.CUSTOMER_ID,CU.CUSTOMER_NAME,</a:t>
            </a:r>
          </a:p>
          <a:p>
            <a:pPr marL="0" indent="0">
              <a:buNone/>
            </a:pPr>
            <a:r>
              <a:rPr lang="en-US" sz="1100" dirty="0"/>
              <a:t>			ORDER_COUNT </a:t>
            </a:r>
          </a:p>
          <a:p>
            <a:pPr marL="0" indent="0">
              <a:buNone/>
            </a:pPr>
            <a:r>
              <a:rPr lang="en-US" sz="1100" dirty="0"/>
              <a:t>		FROM CTE C INNER JOIN TBL_CUSTOMER CU</a:t>
            </a:r>
          </a:p>
          <a:p>
            <a:pPr marL="0" indent="0">
              <a:buNone/>
            </a:pPr>
            <a:r>
              <a:rPr lang="en-US" sz="1100" dirty="0"/>
              <a:t>		ON C.CUSTOMER_ID=CU.CUSTOMER_ID</a:t>
            </a:r>
          </a:p>
          <a:p>
            <a:pPr marL="0" indent="0">
              <a:buNone/>
            </a:pPr>
            <a:r>
              <a:rPr lang="en-US" sz="1100" dirty="0"/>
              <a:t>		WHERE  [RANK]=1 ORDER BY ORDER_COUNT DESC</a:t>
            </a:r>
            <a:endParaRPr lang="en-IN" sz="1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86FA9-67E8-ED8B-969D-ABC991383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3765" y="2068300"/>
            <a:ext cx="5194583" cy="417370"/>
          </a:xfrm>
        </p:spPr>
        <p:txBody>
          <a:bodyPr/>
          <a:lstStyle/>
          <a:p>
            <a:r>
              <a:rPr lang="en-IN" sz="2400" dirty="0"/>
              <a:t>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96EF0-1CEF-3D62-406B-E524F323C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0114" y="2538957"/>
            <a:ext cx="5194583" cy="4123099"/>
          </a:xfrm>
        </p:spPr>
        <p:txBody>
          <a:bodyPr>
            <a:noAutofit/>
          </a:bodyPr>
          <a:lstStyle/>
          <a:p>
            <a:r>
              <a:rPr lang="en-US" dirty="0"/>
              <a:t>'HON 5400 Series Task Chairs for Big and Tall' in Furniture.</a:t>
            </a:r>
          </a:p>
          <a:p>
            <a:r>
              <a:rPr lang="en-US" dirty="0"/>
              <a:t>'Fellowes PB500 Electric Punch Plastic Comb Binding Machine with Manual Bind' in Office Supplies.</a:t>
            </a:r>
          </a:p>
          <a:p>
            <a:r>
              <a:rPr lang="en-US" dirty="0"/>
              <a:t>'Canon image CLASS 2200 Advanced Copier' in 'Technology’.</a:t>
            </a:r>
            <a:endParaRPr lang="en-IN" dirty="0"/>
          </a:p>
          <a:p>
            <a:r>
              <a:rPr lang="en-IN" dirty="0"/>
              <a:t>These are the top demanded products they contribute very much into the sales.</a:t>
            </a:r>
          </a:p>
          <a:p>
            <a:r>
              <a:rPr lang="en-IN" dirty="0"/>
              <a:t>We can see that top 3 products in Office Supplies are Binders which show the demand also Copiers in Technology kind of same.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1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8841-B856-C7F8-D006-2D23BE0E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82137"/>
            <a:ext cx="10561418" cy="4038059"/>
          </a:xfrm>
        </p:spPr>
        <p:txBody>
          <a:bodyPr anchor="t"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Q5.	In the table Orders with columns OrderID, CustomerID, OrderDate, TotalAmount, and Status.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You need to create a stored procedure Get_Customer_Orders that takes a CustomerID as input and returns a table with the following columns.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you will need to create a function also that calculates the number of days between two dates. 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cols: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OrderDate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TotalAmount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TotalOrders: The total number of orders made by the customer.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AvgAmount: The average total amount of orders made by the customer.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LastOrderDate: The date of the customer's most recent order.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DaysSinceLastOrder: The number of days since the customer's most recent order.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1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EA55-FAC8-CBD0-20AC-FE738573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D56-B4A4-4827-E7DE-434A73BE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429000"/>
            <a:ext cx="10554574" cy="2429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ALTER PROCEDURE GET_CUSTOMER_ORDERS @CUSTOMERID NVARCHAR(50)</a:t>
            </a:r>
          </a:p>
          <a:p>
            <a:pPr marL="0" indent="0">
              <a:buNone/>
            </a:pPr>
            <a:r>
              <a:rPr lang="en-US" sz="1400" dirty="0"/>
              <a:t>		AS</a:t>
            </a:r>
          </a:p>
          <a:p>
            <a:pPr marL="0" indent="0">
              <a:buNone/>
            </a:pPr>
            <a:r>
              <a:rPr lang="en-US" sz="1400" dirty="0"/>
              <a:t>			SELECT </a:t>
            </a:r>
          </a:p>
          <a:p>
            <a:pPr marL="0" indent="0">
              <a:buNone/>
            </a:pPr>
            <a:r>
              <a:rPr lang="en-US" sz="1400" dirty="0"/>
              <a:t>				ORDER_DATE, SUM(SALES) AS TOTALAMOUNT, COUNT(ORDER_ID) AS TOTALORDERS,</a:t>
            </a:r>
          </a:p>
          <a:p>
            <a:pPr marL="0" indent="0">
              <a:buNone/>
            </a:pPr>
            <a:r>
              <a:rPr lang="en-US" sz="1400" dirty="0"/>
              <a:t>				AVG(SALES) AS AVGAMOUNT,</a:t>
            </a:r>
          </a:p>
          <a:p>
            <a:pPr marL="0" indent="0">
              <a:buNone/>
            </a:pPr>
            <a:r>
              <a:rPr lang="en-US" sz="1400" dirty="0"/>
              <a:t>				(SELECT MAX(ORDER_DATE)  FROM TBL_ORDERS WHERE CUSTOMER_ID=@CUSTOMERID ) AS 						LASTORDERDATE,</a:t>
            </a:r>
          </a:p>
          <a:p>
            <a:pPr marL="0" indent="0">
              <a:buNone/>
            </a:pPr>
            <a:r>
              <a:rPr lang="en-US" sz="1400" dirty="0"/>
              <a:t>				DBO.DATE_DIFF_BY_DAY(ORDER_DATE,(SELECT MAX(ORDER_DATE)  FROM TBL_ORDERS WHERE 					CUSTOMER_ID=@CUSTOMERID)) AS DAYSSINCELASTORDER</a:t>
            </a:r>
          </a:p>
          <a:p>
            <a:pPr marL="0" indent="0">
              <a:buNone/>
            </a:pPr>
            <a:r>
              <a:rPr lang="en-US" sz="1400" dirty="0"/>
              <a:t>			FROM TBL_ORDERS </a:t>
            </a:r>
          </a:p>
          <a:p>
            <a:pPr marL="0" indent="0">
              <a:buNone/>
            </a:pPr>
            <a:r>
              <a:rPr lang="en-US" sz="1400" dirty="0"/>
              <a:t>			WHERE CUSTOMER_ID=@CUSTOMERID</a:t>
            </a:r>
          </a:p>
          <a:p>
            <a:pPr marL="0" indent="0">
              <a:buNone/>
            </a:pPr>
            <a:r>
              <a:rPr lang="en-US" sz="1400" dirty="0"/>
              <a:t>			GROUP BY ORDER_DATE</a:t>
            </a:r>
          </a:p>
          <a:p>
            <a:pPr marL="0" indent="0">
              <a:buNone/>
            </a:pPr>
            <a:r>
              <a:rPr lang="en-US" sz="1400" dirty="0"/>
              <a:t>			ORDER BY DAYSSINCELASTORDER DESC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69425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387</TotalTime>
  <Words>1677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Customer and Sales Analysis: Insights from SQL Queries</vt:lpstr>
      <vt:lpstr>Normalization</vt:lpstr>
      <vt:lpstr>Data Cleaning</vt:lpstr>
      <vt:lpstr>Q1. Find the top 5 customers with the highest lifetime value (LTV), where LTV is calculated as the sum of their profits divided by the number of years they have been customers.</vt:lpstr>
      <vt:lpstr>Q2.Create a pivot table to show total sales by product category and sub-category.</vt:lpstr>
      <vt:lpstr>Q4. Find the top 3 products in each category based on their sales.</vt:lpstr>
      <vt:lpstr>Q4. Find the top 3 products in each category based on their sales.</vt:lpstr>
      <vt:lpstr>Q5. In the table Orders with columns OrderID, CustomerID, OrderDate, TotalAmount, and Status. You need to create a stored procedure Get_Customer_Orders that takes a CustomerID as input and returns a table with the following columns. you will need to create a function also that calculates the number of days between two dates.    cols:  OrderDate  TotalAmount  TotalOrders: The total number of orders made by the customer.  AvgAmount: The average total amount of orders made by the customer.  LastOrderDate: The date of the customer's most recent order.  DaysSinceLastOrder: The number of days since the customer's most recent order.</vt:lpstr>
      <vt:lpstr>Stored Procedure</vt:lpstr>
      <vt:lpstr>User Defined Function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pokkanayil</dc:creator>
  <cp:lastModifiedBy>aakash pokkanayil</cp:lastModifiedBy>
  <cp:revision>4</cp:revision>
  <dcterms:created xsi:type="dcterms:W3CDTF">2024-05-26T08:53:24Z</dcterms:created>
  <dcterms:modified xsi:type="dcterms:W3CDTF">2024-05-26T15:21:20Z</dcterms:modified>
</cp:coreProperties>
</file>