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8" r:id="rId6"/>
    <p:sldId id="277" r:id="rId7"/>
    <p:sldId id="276" r:id="rId8"/>
    <p:sldId id="290" r:id="rId9"/>
    <p:sldId id="291" r:id="rId10"/>
    <p:sldId id="292" r:id="rId11"/>
    <p:sldId id="293" r:id="rId12"/>
    <p:sldId id="294" r:id="rId13"/>
    <p:sldId id="295" r:id="rId14"/>
    <p:sldId id="289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01895"/>
          </a:xfrm>
        </p:spPr>
        <p:txBody>
          <a:bodyPr lIns="0" tIns="0" rIns="0" bIns="0" anchor="t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FINACIAL RISK DETECTION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55E93B-DF6B-B250-3F37-33BA05709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804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3FC5F0-B5D2-6935-BCA1-664000A9D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42612" y="522898"/>
            <a:ext cx="29493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A09EC3D-A6A7-38CD-CC12-E321376D605F}"/>
              </a:ext>
            </a:extLst>
          </p:cNvPr>
          <p:cNvSpPr txBox="1"/>
          <p:nvPr/>
        </p:nvSpPr>
        <p:spPr>
          <a:xfrm>
            <a:off x="2330824" y="197224"/>
            <a:ext cx="725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MODEL BUILDING AND EVALUATION</a:t>
            </a:r>
            <a:endParaRPr lang="en-IN" sz="28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F5F12-79FB-2972-940D-7FAECB37F5E7}"/>
              </a:ext>
            </a:extLst>
          </p:cNvPr>
          <p:cNvSpPr txBox="1"/>
          <p:nvPr/>
        </p:nvSpPr>
        <p:spPr>
          <a:xfrm>
            <a:off x="573741" y="1237129"/>
            <a:ext cx="1106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ALOGRITHM USED : </a:t>
            </a:r>
            <a:r>
              <a:rPr lang="en-US" dirty="0"/>
              <a:t>Random Forest Classifier</a:t>
            </a:r>
          </a:p>
          <a:p>
            <a:endParaRPr lang="en-US" dirty="0"/>
          </a:p>
          <a:p>
            <a:r>
              <a:rPr lang="en-US" b="1" dirty="0"/>
              <a:t>EVALUATION METRICS : </a:t>
            </a:r>
            <a:r>
              <a:rPr lang="en-US" dirty="0"/>
              <a:t>Precision score, Accuracy score, F1-score, Recall, ROC-AUC score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A21AB-1D68-D075-ADE7-706B328E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3" y="2456330"/>
            <a:ext cx="406717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DDAF7-891B-1D9E-89D4-A1C679828206}"/>
              </a:ext>
            </a:extLst>
          </p:cNvPr>
          <p:cNvSpPr txBox="1"/>
          <p:nvPr/>
        </p:nvSpPr>
        <p:spPr>
          <a:xfrm>
            <a:off x="4805082" y="2554941"/>
            <a:ext cx="5342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Accuracy: 0.950842</a:t>
            </a:r>
          </a:p>
          <a:p>
            <a:r>
              <a:rPr lang="en-US"/>
              <a:t>Precision: 0.973602</a:t>
            </a:r>
          </a:p>
          <a:p>
            <a:r>
              <a:rPr lang="en-US"/>
              <a:t>Recall: 0.444372</a:t>
            </a:r>
          </a:p>
          <a:p>
            <a:r>
              <a:rPr lang="en-US"/>
              <a:t>F1 score: 0.610225</a:t>
            </a:r>
          </a:p>
          <a:p>
            <a:r>
              <a:rPr lang="en-US"/>
              <a:t>ROC AUC: 0.721615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06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21236-D7A7-145C-C1D8-0E275DE9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02C1BC-05C2-CF53-470D-01BC0F9B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438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F943FF-3F46-C7B7-BF50-081FE032D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04729" y="522898"/>
            <a:ext cx="348727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7DC36-6AE0-31E2-1679-3F9454F252F1}"/>
              </a:ext>
            </a:extLst>
          </p:cNvPr>
          <p:cNvSpPr txBox="1"/>
          <p:nvPr/>
        </p:nvSpPr>
        <p:spPr>
          <a:xfrm>
            <a:off x="519953" y="179294"/>
            <a:ext cx="1104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CONCLUSION &amp; SUGGESTION</a:t>
            </a:r>
            <a:endParaRPr lang="en-IN" sz="28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A7E6A-3A30-E295-7A9C-DBD0B0B4A924}"/>
              </a:ext>
            </a:extLst>
          </p:cNvPr>
          <p:cNvSpPr txBox="1"/>
          <p:nvPr/>
        </p:nvSpPr>
        <p:spPr>
          <a:xfrm>
            <a:off x="519953" y="1084729"/>
            <a:ext cx="111789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Bank should target the customers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low income i.e. below 1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in Others, Business Entity Type 3, Self Employed  org.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as Accountants, Core staff, Managers and Laborers.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house/apartment and are married and having children not more than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educated.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Preferably female.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Unaccompanied people can be safer -  default rate is ~8.5%.</a:t>
            </a:r>
            <a:endParaRPr lang="en-US" sz="2800" dirty="0"/>
          </a:p>
          <a:p>
            <a:r>
              <a:rPr lang="en-US" b="1" dirty="0"/>
              <a:t>Amount segment recommended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credit amount should not be more than 1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annuity can be made of 50K (depending on the eligibility).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bracket could be below 1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80-90% of the customer who were previously canceled/refused, are </a:t>
            </a:r>
            <a:r>
              <a:rPr lang="en-US" dirty="0" err="1"/>
              <a:t>repayers</a:t>
            </a:r>
            <a:r>
              <a:rPr lang="en-US" dirty="0"/>
              <a:t>. Bank can do the analysis and can consider to give loan to these segments</a:t>
            </a:r>
          </a:p>
          <a:p>
            <a:r>
              <a:rPr lang="en-US" b="1" dirty="0"/>
              <a:t>Precautions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Org. Transport type 3 should be avoided.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Low-Skill Laborers and drivers  should be avoided.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Offers prev. unused and high income customer should be avoided.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03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0F710CD-E370-9F79-6668-1ACAA3C9A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FA7679-0A43-0A50-CC86-B4338EEC6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7BF3EA-CC60-9C30-3F24-35C5F75150E2}"/>
              </a:ext>
            </a:extLst>
          </p:cNvPr>
          <p:cNvSpPr txBox="1"/>
          <p:nvPr/>
        </p:nvSpPr>
        <p:spPr>
          <a:xfrm>
            <a:off x="519953" y="179294"/>
            <a:ext cx="1104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PROBLEM</a:t>
            </a:r>
            <a:r>
              <a:rPr lang="en-US" b="1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STATEMENT</a:t>
            </a:r>
            <a:endParaRPr lang="en-IN" sz="28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C24CE-D855-87A9-1654-EAC48FC2345B}"/>
              </a:ext>
            </a:extLst>
          </p:cNvPr>
          <p:cNvSpPr txBox="1"/>
          <p:nvPr/>
        </p:nvSpPr>
        <p:spPr>
          <a:xfrm>
            <a:off x="519953" y="1084729"/>
            <a:ext cx="111789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project aims to leverage Exploratory Data Analysis (EDA) and machine learning to conduct risk analysis for loan default prediction in the context of a consumer finance company. By analyzing historical loan application data, we will identify patterns and factors that indicate whether a client is likely to default on their loan payments. This analysis will assist the company in minimizing financial losses while ensuring that creditworthy applicants are not unfairly rejected.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0222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 USED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23040" y="2744967"/>
            <a:ext cx="4336142" cy="2098689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WRANGLING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VISUALISATION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Pandas</a:t>
            </a:r>
          </a:p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Numpy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Matplotlib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Seaborn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130740" y="3653603"/>
            <a:ext cx="2109716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StandardScaler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Random Forest Classifier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Randomized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GridSearch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CV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82C0CB8C-7723-C72F-09B8-790AAF375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298133" y="277196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880A4-F9B2-4928-0F2D-E88681DF875F}"/>
              </a:ext>
            </a:extLst>
          </p:cNvPr>
          <p:cNvSpPr txBox="1"/>
          <p:nvPr/>
        </p:nvSpPr>
        <p:spPr>
          <a:xfrm>
            <a:off x="7678397" y="2944892"/>
            <a:ext cx="152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EVALUATION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862E8-DA52-063D-18FB-B7AC1DBDA390}"/>
              </a:ext>
            </a:extLst>
          </p:cNvPr>
          <p:cNvSpPr txBox="1"/>
          <p:nvPr/>
        </p:nvSpPr>
        <p:spPr>
          <a:xfrm>
            <a:off x="7577000" y="3695699"/>
            <a:ext cx="1708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Accuracy score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Precision score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RocCurveDisplay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UNDERSTANDING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97000" y="16339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DEVELOPEMENT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127700" y="539162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758096" y="3530425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40741" y="181725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B7564D2-0EE2-7C77-8C36-57BCEA78A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8D1E-C5D2-16A9-D69B-FEB589846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94FB0F-D047-9D72-595F-99B63555E948}"/>
              </a:ext>
            </a:extLst>
          </p:cNvPr>
          <p:cNvSpPr txBox="1"/>
          <p:nvPr/>
        </p:nvSpPr>
        <p:spPr>
          <a:xfrm>
            <a:off x="1290918" y="170329"/>
            <a:ext cx="9350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EDA INSIGHTS</a:t>
            </a:r>
            <a:endParaRPr lang="en-IN" sz="2800" dirty="0"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E7B67F-F72E-A733-B07A-82A5DB160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9" y="693549"/>
            <a:ext cx="4414746" cy="323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E2807F-845C-87E6-6AD8-2C1297AEE4E5}"/>
              </a:ext>
            </a:extLst>
          </p:cNvPr>
          <p:cNvSpPr txBox="1"/>
          <p:nvPr/>
        </p:nvSpPr>
        <p:spPr>
          <a:xfrm>
            <a:off x="5378824" y="1425388"/>
            <a:ext cx="5836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Imbalance: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8.07%(24825) clients are defaulters.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91.93%(282686) clients are non defaulters.</a:t>
            </a:r>
          </a:p>
          <a:p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736B3-81E9-0C9E-B72A-BD73F016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" y="3648634"/>
            <a:ext cx="5271248" cy="3209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38BB52-BF4A-FDDB-4053-4E22F0730FBF}"/>
              </a:ext>
            </a:extLst>
          </p:cNvPr>
          <p:cNvSpPr txBox="1"/>
          <p:nvPr/>
        </p:nvSpPr>
        <p:spPr>
          <a:xfrm>
            <a:off x="5513294" y="3845859"/>
            <a:ext cx="5127812" cy="148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number of female clients is almost double the number of male clients. Based on the percentage of defaulted credits, males have a higher chance of not returning their loans (10%), comparing with women (7%).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C97-18AA-70A9-23A7-1ACD6C62E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62E03C-E897-26B8-A263-C6B1B387C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7C72B8-E65A-8BD5-EB64-0E93E1D9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CCCDC0-64AD-9A89-645A-8E761D1C4A01}"/>
              </a:ext>
            </a:extLst>
          </p:cNvPr>
          <p:cNvSpPr txBox="1"/>
          <p:nvPr/>
        </p:nvSpPr>
        <p:spPr>
          <a:xfrm>
            <a:off x="1290918" y="170329"/>
            <a:ext cx="9350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EDA INSIGHTS</a:t>
            </a:r>
            <a:endParaRPr lang="en-IN" sz="2800" dirty="0">
              <a:latin typeface="+mj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875DFF-A514-F61F-7D42-82FB1CAB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4" y="693549"/>
            <a:ext cx="5939746" cy="30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4ED7A8-3222-A2BD-44B7-1FDE8329378E}"/>
              </a:ext>
            </a:extLst>
          </p:cNvPr>
          <p:cNvSpPr txBox="1"/>
          <p:nvPr/>
        </p:nvSpPr>
        <p:spPr>
          <a:xfrm>
            <a:off x="6355976" y="1129553"/>
            <a:ext cx="5522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in the age group range 20-40 have higher probability of defaulting.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above age of 50 have low probability of defaulting.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500B-0517-F97A-633E-A65C10CCA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5" y="3739119"/>
            <a:ext cx="5939746" cy="30113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3BF10-C662-F413-9AA6-FBE9553864E5}"/>
              </a:ext>
            </a:extLst>
          </p:cNvPr>
          <p:cNvSpPr txBox="1"/>
          <p:nvPr/>
        </p:nvSpPr>
        <p:spPr>
          <a:xfrm>
            <a:off x="6355976" y="3909771"/>
            <a:ext cx="5378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the applicants have been employed in between 0-5 years. The defaulting rating of this group is also the highest which is 10%.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increase of employment year, defaulting rate is gradually decreasing with people having 40+ year experience having less than 1% default 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15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D8A49-DCBB-D61A-7E53-994D774CC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6423DE-9C54-BD02-76D7-7A49D092C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817C91-143F-656D-6F59-FF0EEAD7F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33855C-142B-89C7-25DE-9CF083EEB4F4}"/>
              </a:ext>
            </a:extLst>
          </p:cNvPr>
          <p:cNvSpPr txBox="1"/>
          <p:nvPr/>
        </p:nvSpPr>
        <p:spPr>
          <a:xfrm>
            <a:off x="1290918" y="170329"/>
            <a:ext cx="9350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EDA INSIGHTS</a:t>
            </a:r>
            <a:endParaRPr lang="en-IN" sz="2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81F6A-8D05-422A-6EE2-84665C0C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5" y="609601"/>
            <a:ext cx="6078070" cy="2967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E38A6-AF33-A140-21B1-21936F52E738}"/>
              </a:ext>
            </a:extLst>
          </p:cNvPr>
          <p:cNvSpPr txBox="1"/>
          <p:nvPr/>
        </p:nvSpPr>
        <p:spPr>
          <a:xfrm>
            <a:off x="6382871" y="833718"/>
            <a:ext cx="5271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clients have income to debt ratio in range of 2-4%.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income to debt ratio has default rate more than 5%.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159D2-E5CD-D440-051F-7A0A9986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6" y="3656612"/>
            <a:ext cx="6078070" cy="2824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DC9A75-6B33-48DB-3112-AC754A9DE43A}"/>
              </a:ext>
            </a:extLst>
          </p:cNvPr>
          <p:cNvSpPr txBox="1"/>
          <p:nvPr/>
        </p:nvSpPr>
        <p:spPr>
          <a:xfrm>
            <a:off x="6562165" y="3810000"/>
            <a:ext cx="5091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90% of the applications have Income total less than 300,000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with Income less than 300,000 has high probability of defaulting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 with Income more than 700,000 are less likely to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29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E13648-7CBD-D659-3817-899D21E89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B64F01-414B-748A-0477-C036620BB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FE8284-3BCE-E3A0-B3F4-1A806D1C6A24}"/>
              </a:ext>
            </a:extLst>
          </p:cNvPr>
          <p:cNvSpPr txBox="1"/>
          <p:nvPr/>
        </p:nvSpPr>
        <p:spPr>
          <a:xfrm>
            <a:off x="3065929" y="1524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EDA INSIGHTS</a:t>
            </a:r>
            <a:endParaRPr lang="en-IN" sz="2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5A1FC-4003-64EB-8EAC-5E1C19E1A83C}"/>
              </a:ext>
            </a:extLst>
          </p:cNvPr>
          <p:cNvSpPr txBox="1"/>
          <p:nvPr/>
        </p:nvSpPr>
        <p:spPr>
          <a:xfrm>
            <a:off x="421341" y="788894"/>
            <a:ext cx="113672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All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customers have taken cash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Customers who have taken cash loans are less likely to default</a:t>
            </a:r>
          </a:p>
          <a:p>
            <a:r>
              <a:rPr lang="en-US" sz="1600" b="1" dirty="0"/>
              <a:t>CODE_GENDER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loans have been taken by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Default rate for females are just ~7% which is safer and lesser than male</a:t>
            </a:r>
          </a:p>
          <a:p>
            <a:r>
              <a:rPr lang="en-US" sz="1600" b="1" dirty="0"/>
              <a:t>NAME_TYPE_SUITE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Unaccompanied people had taken most of the loans and the default rate is ~8.5% which is still okay</a:t>
            </a:r>
          </a:p>
          <a:p>
            <a:r>
              <a:rPr lang="en-US" sz="1600" b="1" dirty="0"/>
              <a:t>NAME_INCOME_TYPE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safest segments are working, commercial associates and pensioners</a:t>
            </a:r>
          </a:p>
          <a:p>
            <a:r>
              <a:rPr lang="en-US" sz="1600" b="1" dirty="0"/>
              <a:t>NAME_EDUCATION_TYPE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Higher education is the safest segment to give the loan with a default rate of less than 5%</a:t>
            </a:r>
          </a:p>
          <a:p>
            <a:r>
              <a:rPr lang="en-US" sz="1600" b="1" dirty="0"/>
              <a:t>NAME_FAMILY_STATUS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Married people are safe to target, default rate is 8%</a:t>
            </a:r>
          </a:p>
          <a:p>
            <a:r>
              <a:rPr lang="en-US" sz="1600" b="1" dirty="0"/>
              <a:t>NAME_HOUSING_TYPE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having house/apartment are safe to give the loan with default rate of ~8%</a:t>
            </a:r>
          </a:p>
          <a:p>
            <a:r>
              <a:rPr lang="en-US" sz="1600" b="1" dirty="0"/>
              <a:t>OCCUPATION_TYPE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Low-Skill Laborers and drivers are highest defaulters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Accountants are less defaulters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Core staff, Managers and Laborers are safer to target with a default rate of &lt;= 7.5 to 10%</a:t>
            </a:r>
          </a:p>
          <a:p>
            <a:r>
              <a:rPr lang="en-US" sz="1600" b="1" dirty="0"/>
              <a:t>ORGANIZATION_TYPE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Transport type 3 highest defaulter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Others, Business Entity Type 3, Self Employed are good to go with default rate around 10 %</a:t>
            </a:r>
          </a:p>
        </p:txBody>
      </p:sp>
    </p:spTree>
    <p:extLst>
      <p:ext uri="{BB962C8B-B14F-4D97-AF65-F5344CB8AC3E}">
        <p14:creationId xmlns:p14="http://schemas.microsoft.com/office/powerpoint/2010/main" val="415798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38981-5BD3-3700-323F-78075C74D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B9FE0B-2749-DD54-5FE9-821A65F07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91CDA9-2A66-EA74-2E00-9C27B22A2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74DE8D-ABD1-0DD4-74C4-A7BD96156610}"/>
              </a:ext>
            </a:extLst>
          </p:cNvPr>
          <p:cNvSpPr txBox="1"/>
          <p:nvPr/>
        </p:nvSpPr>
        <p:spPr>
          <a:xfrm>
            <a:off x="3065929" y="1524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EDA INSIGHTS</a:t>
            </a:r>
            <a:endParaRPr lang="en-IN" sz="2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D2EBD-A6B7-2DBF-5A54-739A3C5E18F8}"/>
              </a:ext>
            </a:extLst>
          </p:cNvPr>
          <p:cNvSpPr txBox="1"/>
          <p:nvPr/>
        </p:nvSpPr>
        <p:spPr>
          <a:xfrm>
            <a:off x="421341" y="788894"/>
            <a:ext cx="113672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Univariate numeric variables analysis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loans were given for the goods price ranging between 0 to 1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loans were given for the credit amount of 0 to 1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customers are paying annuity of 0 to 50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Mostly the customers have income between 0 to 1 ml</a:t>
            </a:r>
          </a:p>
          <a:p>
            <a:endParaRPr lang="en-US" sz="1600" dirty="0"/>
          </a:p>
          <a:p>
            <a:r>
              <a:rPr lang="en-US" sz="1600" b="1" dirty="0"/>
              <a:t>Bivariate analysis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AMT_CREDIT and AMT_GOODS_PRICE are linearly corelated, if the AMT_CREDIT increases the defaulters are decreasing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having income less than or equals to 1 ml, are more like to take loans out of which who are taking loan of less than 1.5 million, could turn out to be defaulters. we can target income below 1 million and loan amount greater than 1.5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having children 1 to less than 5 are safer to give the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who can pay the annuity of 100K are more like to get the loan and that's up to less than 2ml (safer segment)</a:t>
            </a:r>
          </a:p>
          <a:p>
            <a:endParaRPr lang="en-US" sz="1600" dirty="0"/>
          </a:p>
          <a:p>
            <a:r>
              <a:rPr lang="en-US" sz="1600" b="1" dirty="0"/>
              <a:t>Analysis on merged data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the repairing purpose customers had applied mostly prev. and the same purpose has most number of cancelations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app. which were prev. either canceled or refused 80-90% of them are </a:t>
            </a:r>
            <a:r>
              <a:rPr lang="en-US" sz="1600" dirty="0" err="1"/>
              <a:t>repayer</a:t>
            </a:r>
            <a:r>
              <a:rPr lang="en-US" sz="1600" dirty="0"/>
              <a:t> in the current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Offers which were unused prev. now have maximum number of defaulters despite of having high income band customers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4565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123</TotalTime>
  <Words>1058</Words>
  <Application>Microsoft Office PowerPoint</Application>
  <PresentationFormat>Widescreen</PresentationFormat>
  <Paragraphs>121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Segoe UI</vt:lpstr>
      <vt:lpstr>Segoe UI Light</vt:lpstr>
      <vt:lpstr>Office Theme</vt:lpstr>
      <vt:lpstr>FINACIAL RISK DETECTION Presentation</vt:lpstr>
      <vt:lpstr>PowerPoint Presentation</vt:lpstr>
      <vt:lpstr>Project analysis slide 3</vt:lpstr>
      <vt:lpstr>Project analysis slide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FINACIAL RISK DETECTION Presentation</dc:title>
  <dc:creator>Aakash R</dc:creator>
  <cp:lastModifiedBy>Aakash R</cp:lastModifiedBy>
  <cp:revision>5</cp:revision>
  <dcterms:created xsi:type="dcterms:W3CDTF">2024-03-06T17:45:43Z</dcterms:created>
  <dcterms:modified xsi:type="dcterms:W3CDTF">2024-03-07T17:14:00Z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