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1" r:id="rId6"/>
    <p:sldId id="262" r:id="rId7"/>
    <p:sldId id="263" r:id="rId8"/>
    <p:sldId id="267" r:id="rId9"/>
    <p:sldId id="269"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6780" y="1246505"/>
            <a:ext cx="7364095" cy="836295"/>
          </a:xfrm>
        </p:spPr>
        <p:txBody>
          <a:bodyPr>
            <a:normAutofit fontScale="90000"/>
          </a:bodyPr>
          <a:lstStyle/>
          <a:p>
            <a:r>
              <a:rPr lang="en-US" dirty="0"/>
              <a:t>Parametrized Route</a:t>
            </a:r>
            <a:endParaRPr lang="en-US" dirty="0"/>
          </a:p>
        </p:txBody>
      </p:sp>
      <p:sp>
        <p:nvSpPr>
          <p:cNvPr id="3" name="Subtitle 2"/>
          <p:cNvSpPr>
            <a:spLocks noGrp="1"/>
          </p:cNvSpPr>
          <p:nvPr>
            <p:ph type="subTitle" idx="1"/>
          </p:nvPr>
        </p:nvSpPr>
        <p:spPr>
          <a:xfrm>
            <a:off x="1524000" y="2395220"/>
            <a:ext cx="9144000" cy="3764915"/>
          </a:xfrm>
        </p:spPr>
        <p:txBody>
          <a:bodyPr/>
          <a:lstStyle/>
          <a:p>
            <a:pPr marL="457200" indent="-457200" algn="l">
              <a:buFont typeface="Wingdings" panose="05000000000000000000" charset="0"/>
              <a:buChar char="Ø"/>
            </a:pPr>
            <a:r>
              <a:rPr lang="en-US" sz="2800"/>
              <a:t>In Angular, you can create parametrized routes to pass parameters to your components via the URL.</a:t>
            </a:r>
            <a:endParaRPr lang="en-US" sz="2800"/>
          </a:p>
          <a:p>
            <a:pPr marL="457200" indent="-457200" algn="l">
              <a:buFont typeface="Wingdings" panose="05000000000000000000" charset="0"/>
              <a:buChar char="Ø"/>
            </a:pPr>
            <a:r>
              <a:rPr lang="en-US" sz="2800"/>
              <a:t> This can be useful for things like displaying details of a specific item based on its ID or query string.</a:t>
            </a:r>
            <a:endParaRPr 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Various ways of passing data to route</a:t>
            </a:r>
            <a:endParaRPr lang="en-US"/>
          </a:p>
        </p:txBody>
      </p:sp>
      <p:sp>
        <p:nvSpPr>
          <p:cNvPr id="3" name="Content Placeholder 2"/>
          <p:cNvSpPr>
            <a:spLocks noGrp="1"/>
          </p:cNvSpPr>
          <p:nvPr>
            <p:ph idx="1"/>
          </p:nvPr>
        </p:nvSpPr>
        <p:spPr/>
        <p:txBody>
          <a:bodyPr/>
          <a:p>
            <a:pPr>
              <a:buFont typeface="Wingdings" panose="05000000000000000000" charset="0"/>
              <a:buChar char="Ø"/>
            </a:pPr>
            <a:r>
              <a:rPr lang="en-US"/>
              <a:t>Route Parameters: Used for required parts of the route.</a:t>
            </a:r>
            <a:endParaRPr lang="en-US"/>
          </a:p>
          <a:p>
            <a:pPr>
              <a:buFont typeface="Wingdings" panose="05000000000000000000" charset="0"/>
              <a:buChar char="Ø"/>
            </a:pPr>
            <a:r>
              <a:rPr lang="en-US"/>
              <a:t>Query Parameters: Used for optional parts of the route.</a:t>
            </a:r>
            <a:endParaRPr lang="en-US"/>
          </a:p>
          <a:p>
            <a:pPr>
              <a:buFont typeface="Wingdings" panose="05000000000000000000" charset="0"/>
              <a:buChar char="Ø"/>
            </a:pPr>
            <a:r>
              <a:rPr lang="en-US"/>
              <a:t>Route Data: Used for static, predefined data.</a:t>
            </a:r>
            <a:endParaRPr lang="en-US"/>
          </a:p>
          <a:p>
            <a:pPr>
              <a:buFont typeface="Wingdings" panose="05000000000000000000" charset="0"/>
              <a:buChar char="Ø"/>
            </a:pPr>
            <a:r>
              <a:rPr lang="en-US"/>
              <a:t>State Object: Used for passing dynamic data during navigation</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Uses of  Angular Route Guards</a:t>
            </a:r>
            <a:endParaRPr lang="en-US"/>
          </a:p>
        </p:txBody>
      </p:sp>
      <p:sp>
        <p:nvSpPr>
          <p:cNvPr id="3" name="Content Placeholder 2"/>
          <p:cNvSpPr>
            <a:spLocks noGrp="1"/>
          </p:cNvSpPr>
          <p:nvPr>
            <p:ph idx="1"/>
          </p:nvPr>
        </p:nvSpPr>
        <p:spPr/>
        <p:txBody>
          <a:bodyPr/>
          <a:p>
            <a:pPr>
              <a:buFont typeface="Wingdings" panose="05000000000000000000" charset="0"/>
              <a:buChar char="Ø"/>
            </a:pPr>
            <a:r>
              <a:rPr lang="en-US"/>
              <a:t>To Confirm the navigational operation</a:t>
            </a:r>
            <a:endParaRPr lang="en-US"/>
          </a:p>
          <a:p>
            <a:pPr>
              <a:buFont typeface="Wingdings" panose="05000000000000000000" charset="0"/>
              <a:buChar char="Ø"/>
            </a:pPr>
            <a:r>
              <a:rPr lang="en-US"/>
              <a:t>Asking whether to save before moving away from a view</a:t>
            </a:r>
            <a:endParaRPr lang="en-US"/>
          </a:p>
          <a:p>
            <a:pPr>
              <a:buFont typeface="Wingdings" panose="05000000000000000000" charset="0"/>
              <a:buChar char="Ø"/>
            </a:pPr>
            <a:r>
              <a:rPr lang="en-US"/>
              <a:t>Allow access to certain parts of the application to specific users.</a:t>
            </a:r>
            <a:endParaRPr lang="en-US"/>
          </a:p>
          <a:p>
            <a:pPr>
              <a:buFont typeface="Wingdings" panose="05000000000000000000" charset="0"/>
              <a:buChar char="Ø"/>
            </a:pPr>
            <a:r>
              <a:rPr lang="en-US"/>
              <a:t>Validating the route parameters before navigating to the route</a:t>
            </a:r>
            <a:endParaRPr lang="en-US"/>
          </a:p>
          <a:p>
            <a:pPr>
              <a:buFont typeface="Wingdings" panose="05000000000000000000" charset="0"/>
              <a:buChar char="Ø"/>
            </a:pPr>
            <a:r>
              <a:rPr lang="en-US"/>
              <a:t>Fetching some data before you display the component.</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Types of Route Guards</a:t>
            </a:r>
            <a:endParaRPr lang="en-US">
              <a:sym typeface="+mn-ea"/>
            </a:endParaRPr>
          </a:p>
        </p:txBody>
      </p:sp>
      <p:sp>
        <p:nvSpPr>
          <p:cNvPr id="3" name="Content Placeholder 2"/>
          <p:cNvSpPr>
            <a:spLocks noGrp="1"/>
          </p:cNvSpPr>
          <p:nvPr>
            <p:ph idx="1"/>
          </p:nvPr>
        </p:nvSpPr>
        <p:spPr/>
        <p:txBody>
          <a:bodyPr>
            <a:normAutofit lnSpcReduction="10000"/>
          </a:bodyPr>
          <a:p>
            <a:pPr marL="514350" indent="-514350">
              <a:buFont typeface="+mj-lt"/>
              <a:buAutoNum type="arabicPeriod"/>
            </a:pPr>
            <a:r>
              <a:rPr lang="en-US"/>
              <a:t>CanActivate</a:t>
            </a:r>
            <a:endParaRPr lang="en-US"/>
          </a:p>
          <a:p>
            <a:pPr marL="514350" indent="-514350">
              <a:buFont typeface="+mj-lt"/>
              <a:buAutoNum type="arabicPeriod"/>
            </a:pPr>
            <a:r>
              <a:rPr lang="en-US">
                <a:sym typeface="+mn-ea"/>
              </a:rPr>
              <a:t>CanActivateChild </a:t>
            </a:r>
            <a:endParaRPr lang="en-US">
              <a:sym typeface="+mn-ea"/>
            </a:endParaRPr>
          </a:p>
          <a:p>
            <a:pPr marL="514350" indent="-514350">
              <a:buFont typeface="+mj-lt"/>
              <a:buAutoNum type="arabicPeriod"/>
            </a:pPr>
            <a:r>
              <a:rPr lang="en-US"/>
              <a:t>CanDeactivate</a:t>
            </a:r>
            <a:endParaRPr lang="en-US"/>
          </a:p>
          <a:p>
            <a:pPr marL="514350" indent="-514350">
              <a:buFont typeface="+mj-lt"/>
              <a:buAutoNum type="arabicPeriod"/>
            </a:pPr>
            <a:r>
              <a:rPr lang="en-US">
                <a:sym typeface="+mn-ea"/>
              </a:rPr>
              <a:t>CanMatch</a:t>
            </a:r>
            <a:endParaRPr lang="en-US"/>
          </a:p>
          <a:p>
            <a:pPr marL="514350" indent="-514350">
              <a:buFont typeface="+mj-lt"/>
              <a:buAutoNum type="arabicPeriod"/>
            </a:pPr>
            <a:r>
              <a:rPr lang="en-US"/>
              <a:t>Resolve</a:t>
            </a:r>
            <a:endParaRPr lang="en-US"/>
          </a:p>
          <a:p>
            <a:pPr marL="514350" indent="-514350">
              <a:buFont typeface="+mj-lt"/>
              <a:buAutoNum type="arabicPeriod"/>
            </a:pPr>
            <a:endParaRPr lang="en-US"/>
          </a:p>
          <a:p>
            <a:pPr marL="0" indent="0">
              <a:buFont typeface="+mj-lt"/>
              <a:buNone/>
            </a:pPr>
            <a:r>
              <a:rPr lang="en-US">
                <a:highlight>
                  <a:srgbClr val="FF0000"/>
                </a:highlight>
              </a:rPr>
              <a:t>CanLoad : deprecated</a:t>
            </a:r>
            <a:r>
              <a:rPr lang="en-US"/>
              <a:t>, use CanMatch for it.</a:t>
            </a:r>
            <a:endParaRPr lang="en-US"/>
          </a:p>
          <a:p>
            <a:pPr marL="514350" indent="-514350">
              <a:buFont typeface="+mj-lt"/>
              <a:buAutoNum type="arabicPeriod"/>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CanActivate</a:t>
            </a:r>
            <a:endParaRPr lang="en-US"/>
          </a:p>
        </p:txBody>
      </p:sp>
      <p:sp>
        <p:nvSpPr>
          <p:cNvPr id="3" name="Content Placeholder 2"/>
          <p:cNvSpPr>
            <a:spLocks noGrp="1"/>
          </p:cNvSpPr>
          <p:nvPr>
            <p:ph idx="1"/>
          </p:nvPr>
        </p:nvSpPr>
        <p:spPr/>
        <p:txBody>
          <a:bodyPr/>
          <a:p>
            <a:pPr>
              <a:buFont typeface="Wingdings" panose="05000000000000000000" charset="0"/>
              <a:buChar char="Ø"/>
            </a:pPr>
            <a:r>
              <a:rPr lang="en-US">
                <a:sym typeface="+mn-ea"/>
              </a:rPr>
              <a:t>The Angular CanActivate guard decides if a route can be activated ( or the component gets rendered).</a:t>
            </a:r>
            <a:endParaRPr lang="en-US">
              <a:sym typeface="+mn-ea"/>
            </a:endParaRPr>
          </a:p>
          <a:p>
            <a:pPr>
              <a:buFont typeface="Wingdings" panose="05000000000000000000" charset="0"/>
              <a:buChar char="Ø"/>
            </a:pPr>
            <a:r>
              <a:rPr lang="en-US">
                <a:sym typeface="+mn-ea"/>
              </a:rPr>
              <a:t>We use this guard when we want to check on some condition, before activating the component or showing it to the user. This allows us to cancel the navigation.</a:t>
            </a:r>
            <a:endParaRPr lang="en-US">
              <a:sym typeface="+mn-ea"/>
            </a:endParaRPr>
          </a:p>
          <a:p>
            <a:pPr marL="0" indent="0">
              <a:buNone/>
            </a:pPr>
            <a:endParaRPr lang="en-US">
              <a:sym typeface="+mn-ea"/>
            </a:endParaRPr>
          </a:p>
          <a:p>
            <a:pPr marL="0" indent="0">
              <a:buNone/>
            </a:pPr>
            <a:r>
              <a:rPr lang="en-US">
                <a:sym typeface="+mn-ea"/>
              </a:rPr>
              <a:t>Use cases:</a:t>
            </a:r>
            <a:endParaRPr lang="en-US">
              <a:sym typeface="+mn-ea"/>
            </a:endParaRPr>
          </a:p>
          <a:p>
            <a:pPr>
              <a:buFont typeface="Wingdings" panose="05000000000000000000" charset="0"/>
              <a:buChar char="ü"/>
            </a:pPr>
            <a:r>
              <a:rPr lang="en-US">
                <a:sym typeface="+mn-ea"/>
              </a:rPr>
              <a:t>Checking if a user has logged in</a:t>
            </a:r>
            <a:endParaRPr lang="en-US">
              <a:sym typeface="+mn-ea"/>
            </a:endParaRPr>
          </a:p>
          <a:p>
            <a:pPr>
              <a:buFont typeface="Wingdings" panose="05000000000000000000" charset="0"/>
              <a:buChar char="ü"/>
            </a:pPr>
            <a:r>
              <a:rPr lang="en-US">
                <a:sym typeface="+mn-ea"/>
              </a:rPr>
              <a:t>Checking if a user has permission</a:t>
            </a:r>
            <a:endParaRPr lang="en-US">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CanActivateChild</a:t>
            </a:r>
            <a:endParaRPr lang="en-US"/>
          </a:p>
        </p:txBody>
      </p:sp>
      <p:sp>
        <p:nvSpPr>
          <p:cNvPr id="3" name="Content Placeholder 2"/>
          <p:cNvSpPr>
            <a:spLocks noGrp="1"/>
          </p:cNvSpPr>
          <p:nvPr>
            <p:ph idx="1"/>
          </p:nvPr>
        </p:nvSpPr>
        <p:spPr/>
        <p:txBody>
          <a:bodyPr/>
          <a:p>
            <a:pPr>
              <a:buFont typeface="Wingdings" panose="05000000000000000000" charset="0"/>
              <a:buChar char="Ø"/>
            </a:pPr>
            <a:r>
              <a:rPr lang="en-US">
                <a:sym typeface="+mn-ea"/>
              </a:rPr>
              <a:t>CanActivateChild guard determines whether a child route can be activated. </a:t>
            </a:r>
            <a:endParaRPr lang="en-US">
              <a:sym typeface="+mn-ea"/>
            </a:endParaRPr>
          </a:p>
          <a:p>
            <a:pPr>
              <a:buFont typeface="Wingdings" panose="05000000000000000000" charset="0"/>
              <a:buChar char="Ø"/>
            </a:pPr>
            <a:r>
              <a:rPr lang="en-US">
                <a:sym typeface="+mn-ea"/>
              </a:rPr>
              <a:t>This guard is very similar to CanActivateGuard. We apply this guard to the parent route. </a:t>
            </a:r>
            <a:endParaRPr lang="en-US">
              <a:sym typeface="+mn-ea"/>
            </a:endParaRPr>
          </a:p>
          <a:p>
            <a:pPr>
              <a:buFont typeface="Wingdings" panose="05000000000000000000" charset="0"/>
              <a:buChar char="Ø"/>
            </a:pPr>
            <a:r>
              <a:rPr lang="en-US">
                <a:sym typeface="+mn-ea"/>
              </a:rPr>
              <a:t>The Angular invokes this guard whenever the user tries to navigate to any of its child routes. This allows us to check some conditions and decide whether to proceed with the navigation or cancel it.</a:t>
            </a:r>
            <a:endParaRPr lang="en-US">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CanDeactivate</a:t>
            </a:r>
            <a:endParaRPr lang="en-US"/>
          </a:p>
        </p:txBody>
      </p:sp>
      <p:sp>
        <p:nvSpPr>
          <p:cNvPr id="3" name="Content Placeholder 2"/>
          <p:cNvSpPr>
            <a:spLocks noGrp="1"/>
          </p:cNvSpPr>
          <p:nvPr>
            <p:ph idx="1"/>
          </p:nvPr>
        </p:nvSpPr>
        <p:spPr/>
        <p:txBody>
          <a:bodyPr/>
          <a:p>
            <a:pPr>
              <a:buFont typeface="Wingdings" panose="05000000000000000000" charset="0"/>
              <a:buChar char="Ø"/>
            </a:pPr>
            <a:r>
              <a:rPr lang="en-US">
                <a:sym typeface="+mn-ea"/>
              </a:rPr>
              <a:t>This Angular Guard decides if the user can leave the component (navigate away from the current route). </a:t>
            </a:r>
            <a:endParaRPr lang="en-US">
              <a:sym typeface="+mn-ea"/>
            </a:endParaRPr>
          </a:p>
          <a:p>
            <a:pPr>
              <a:buFont typeface="Wingdings" panose="05000000000000000000" charset="0"/>
              <a:buChar char="Ø"/>
            </a:pPr>
            <a:r>
              <a:rPr lang="en-US">
                <a:sym typeface="+mn-ea"/>
              </a:rPr>
              <a:t>This route is useful when the user might have some pending changes, which is not yet saved. </a:t>
            </a:r>
            <a:endParaRPr lang="en-US">
              <a:sym typeface="+mn-ea"/>
            </a:endParaRPr>
          </a:p>
          <a:p>
            <a:pPr>
              <a:buFont typeface="Wingdings" panose="05000000000000000000" charset="0"/>
              <a:buChar char="Ø"/>
            </a:pPr>
            <a:r>
              <a:rPr lang="en-US">
                <a:sym typeface="+mn-ea"/>
              </a:rPr>
              <a:t>The CanDeactivate route allows us to ask for user confirmation before leaving the component.  </a:t>
            </a:r>
            <a:endParaRPr lang="en-US">
              <a:sym typeface="+mn-ea"/>
            </a:endParaRPr>
          </a:p>
          <a:p>
            <a:pPr>
              <a:buFont typeface="Wingdings" panose="05000000000000000000" charset="0"/>
              <a:buChar char="Ø"/>
            </a:pPr>
            <a:r>
              <a:rPr lang="en-US">
                <a:sym typeface="+mn-ea"/>
              </a:rPr>
              <a:t>You might ask the user if it’s OK to discard pending changes rather than save them.</a:t>
            </a:r>
            <a:endParaRPr lang="en-US">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CanMatch</a:t>
            </a:r>
            <a:endParaRPr lang="en-US"/>
          </a:p>
        </p:txBody>
      </p:sp>
      <p:sp>
        <p:nvSpPr>
          <p:cNvPr id="3" name="Content Placeholder 2"/>
          <p:cNvSpPr>
            <a:spLocks noGrp="1"/>
          </p:cNvSpPr>
          <p:nvPr>
            <p:ph idx="1"/>
          </p:nvPr>
        </p:nvSpPr>
        <p:spPr/>
        <p:txBody>
          <a:bodyPr/>
          <a:p>
            <a:pPr>
              <a:buFont typeface="Wingdings" panose="05000000000000000000" charset="0"/>
              <a:buChar char="Ø"/>
            </a:pPr>
            <a:r>
              <a:rPr lang="en-US"/>
              <a:t>Prevents Route Matching: If the guard returns false, the route is not matched, and the associated component is not loaded.</a:t>
            </a:r>
            <a:endParaRPr lang="en-US"/>
          </a:p>
          <a:p>
            <a:pPr>
              <a:buFont typeface="Wingdings" panose="05000000000000000000" charset="0"/>
              <a:buChar char="Ø"/>
            </a:pPr>
            <a:r>
              <a:rPr lang="en-US"/>
              <a:t>Granular Control: It provides control over individual routes rather than entire modules, allowing more specific access control.</a:t>
            </a:r>
            <a:endParaRPr lang="en-US"/>
          </a:p>
          <a:p>
            <a:pPr>
              <a:buFont typeface="Wingdings" panose="05000000000000000000" charset="0"/>
              <a:buChar char="Ø"/>
            </a:pPr>
            <a:r>
              <a:rPr lang="en-US"/>
              <a:t>By using canMatch, you ensure that protected routes are only accessible under specific conditions, preventing the unnecessary loading of component or module and improving the performance and security of your Angular application.</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Resolve</a:t>
            </a:r>
            <a:endParaRPr lang="en-US"/>
          </a:p>
        </p:txBody>
      </p:sp>
      <p:sp>
        <p:nvSpPr>
          <p:cNvPr id="3" name="Content Placeholder 2"/>
          <p:cNvSpPr>
            <a:spLocks noGrp="1"/>
          </p:cNvSpPr>
          <p:nvPr>
            <p:ph idx="1"/>
          </p:nvPr>
        </p:nvSpPr>
        <p:spPr/>
        <p:txBody>
          <a:bodyPr/>
          <a:p>
            <a:pPr>
              <a:buFont typeface="Wingdings" panose="05000000000000000000" charset="0"/>
              <a:buChar char="Ø"/>
            </a:pPr>
            <a:r>
              <a:rPr lang="en-US"/>
              <a:t>Resolve Route Guard in Angular allows us to provide the needed data for a route before the route is activated</a:t>
            </a:r>
            <a:endParaRPr lang="en-US"/>
          </a:p>
          <a:p>
            <a:pPr>
              <a:buFont typeface="Wingdings" panose="05000000000000000000" charset="0"/>
              <a:buChar char="Ø"/>
            </a:pPr>
            <a:r>
              <a:rPr lang="en-US"/>
              <a:t>Resolve Route guard is very useful in such situation where data for component is very critical and we don't want to land on view with partial Data</a:t>
            </a:r>
            <a:endParaRPr lang="en-US"/>
          </a:p>
          <a:p>
            <a:pPr>
              <a:buFont typeface="Wingdings" panose="05000000000000000000" charset="0"/>
              <a:buChar char="Ø"/>
            </a:pPr>
            <a:r>
              <a:rPr lang="en-US"/>
              <a:t>You can use the guard to pre-fetch the data from the backend API before activating the route.</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2839</Words>
  <Application>WPS Presentation</Application>
  <PresentationFormat>Widescreen</PresentationFormat>
  <Paragraphs>65</Paragraphs>
  <Slides>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SimSun</vt:lpstr>
      <vt:lpstr>Wingdings</vt:lpstr>
      <vt:lpstr>Calibri Light</vt:lpstr>
      <vt:lpstr>Calibri</vt:lpstr>
      <vt:lpstr>Microsoft YaHei</vt:lpstr>
      <vt:lpstr>Arial Unicode MS</vt:lpstr>
      <vt:lpstr>Wingdings</vt:lpstr>
      <vt:lpstr>Office Theme</vt:lpstr>
      <vt:lpstr>Parametrized Route</vt:lpstr>
      <vt:lpstr>Various ways of passing data to route</vt:lpstr>
      <vt:lpstr>1.Route Parameters</vt:lpstr>
      <vt:lpstr>2.Query Parameters</vt:lpstr>
      <vt:lpstr>3. Route Data</vt:lpstr>
      <vt:lpstr>4. State object</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navigateByUrl</dc:title>
  <dc:creator/>
  <cp:lastModifiedBy>aakas</cp:lastModifiedBy>
  <cp:revision>2</cp:revision>
  <dcterms:created xsi:type="dcterms:W3CDTF">2024-05-19T19:31:00Z</dcterms:created>
  <dcterms:modified xsi:type="dcterms:W3CDTF">2024-05-20T18:14:04Z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0D7284A0F6E04D34AAAFCBDC8485049C_11</vt:lpwstr>
  </property>
  <property fmtid="{D5CDD505-2E9C-101B-9397-08002B2CF9AE}" pid="3" name="KSOProductBuildVer">
    <vt:lpwstr>1033-12.2.0.13472</vt:lpwstr>
  </property>
</Properties>
</file>