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71391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173161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811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1656714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275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3298603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362532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372883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418775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A9210-7BAC-4EC9-9D85-5C5AA61751C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234622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3A9210-7BAC-4EC9-9D85-5C5AA61751C6}"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274926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3A9210-7BAC-4EC9-9D85-5C5AA61751C6}" type="datetimeFigureOut">
              <a:rPr lang="en-IN" smtClean="0"/>
              <a:t>04-08-2020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2946114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3A9210-7BAC-4EC9-9D85-5C5AA61751C6}" type="datetimeFigureOut">
              <a:rPr lang="en-IN" smtClean="0"/>
              <a:t>04-08-2020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4516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A9210-7BAC-4EC9-9D85-5C5AA61751C6}" type="datetimeFigureOut">
              <a:rPr lang="en-IN" smtClean="0"/>
              <a:t>04-08-2020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107278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A9210-7BAC-4EC9-9D85-5C5AA61751C6}"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178572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3A9210-7BAC-4EC9-9D85-5C5AA61751C6}"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B7D0C-75A5-4099-B2AD-784B633D8CB8}" type="slidenum">
              <a:rPr lang="en-IN" smtClean="0"/>
              <a:t>‹#›</a:t>
            </a:fld>
            <a:endParaRPr lang="en-IN"/>
          </a:p>
        </p:txBody>
      </p:sp>
    </p:spTree>
    <p:extLst>
      <p:ext uri="{BB962C8B-B14F-4D97-AF65-F5344CB8AC3E}">
        <p14:creationId xmlns:p14="http://schemas.microsoft.com/office/powerpoint/2010/main" val="45961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3A9210-7BAC-4EC9-9D85-5C5AA61751C6}" type="datetimeFigureOut">
              <a:rPr lang="en-IN" smtClean="0"/>
              <a:t>04-08-2020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0B7D0C-75A5-4099-B2AD-784B633D8CB8}" type="slidenum">
              <a:rPr lang="en-IN" smtClean="0"/>
              <a:t>‹#›</a:t>
            </a:fld>
            <a:endParaRPr lang="en-IN"/>
          </a:p>
        </p:txBody>
      </p:sp>
    </p:spTree>
    <p:extLst>
      <p:ext uri="{BB962C8B-B14F-4D97-AF65-F5344CB8AC3E}">
        <p14:creationId xmlns:p14="http://schemas.microsoft.com/office/powerpoint/2010/main" val="372733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AD4D-0A4F-42F4-BD2B-1082B96B5619}"/>
              </a:ext>
            </a:extLst>
          </p:cNvPr>
          <p:cNvSpPr>
            <a:spLocks noGrp="1"/>
          </p:cNvSpPr>
          <p:nvPr>
            <p:ph type="ctrTitle"/>
          </p:nvPr>
        </p:nvSpPr>
        <p:spPr/>
        <p:txBody>
          <a:bodyPr/>
          <a:lstStyle/>
          <a:p>
            <a:r>
              <a:rPr lang="en-IN" dirty="0"/>
              <a:t>Review 1 - Accidents analysis</a:t>
            </a:r>
          </a:p>
        </p:txBody>
      </p:sp>
      <p:sp>
        <p:nvSpPr>
          <p:cNvPr id="3" name="Subtitle 2">
            <a:extLst>
              <a:ext uri="{FF2B5EF4-FFF2-40B4-BE49-F238E27FC236}">
                <a16:creationId xmlns:a16="http://schemas.microsoft.com/office/drawing/2014/main" id="{B8775E6B-95A3-45B9-99E3-DE4D494D510D}"/>
              </a:ext>
            </a:extLst>
          </p:cNvPr>
          <p:cNvSpPr>
            <a:spLocks noGrp="1"/>
          </p:cNvSpPr>
          <p:nvPr>
            <p:ph type="subTitle" idx="1"/>
          </p:nvPr>
        </p:nvSpPr>
        <p:spPr/>
        <p:txBody>
          <a:bodyPr>
            <a:normAutofit lnSpcReduction="10000"/>
          </a:bodyPr>
          <a:lstStyle/>
          <a:p>
            <a:r>
              <a:rPr lang="en-IN" dirty="0"/>
              <a:t>Submitted by :</a:t>
            </a:r>
          </a:p>
          <a:p>
            <a:r>
              <a:rPr lang="en-IN" dirty="0"/>
              <a:t>Aakash Ratha</a:t>
            </a:r>
          </a:p>
          <a:p>
            <a:r>
              <a:rPr lang="en-IN" dirty="0"/>
              <a:t>18BCE1237</a:t>
            </a:r>
          </a:p>
        </p:txBody>
      </p:sp>
    </p:spTree>
    <p:extLst>
      <p:ext uri="{BB962C8B-B14F-4D97-AF65-F5344CB8AC3E}">
        <p14:creationId xmlns:p14="http://schemas.microsoft.com/office/powerpoint/2010/main" val="78547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4D75-7C90-48E5-BE6E-55B7B80F41C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EDBB479-66CB-4D47-AC82-97B10EB04B1A}"/>
              </a:ext>
            </a:extLst>
          </p:cNvPr>
          <p:cNvSpPr>
            <a:spLocks noGrp="1"/>
          </p:cNvSpPr>
          <p:nvPr>
            <p:ph idx="1"/>
          </p:nvPr>
        </p:nvSpPr>
        <p:spPr/>
        <p:txBody>
          <a:bodyPr/>
          <a:lstStyle/>
          <a:p>
            <a:r>
              <a:rPr lang="en-IN" dirty="0"/>
              <a:t>According to a survey, it has been found out that each year 1.35 million people are killed on roadways around the world.</a:t>
            </a:r>
          </a:p>
          <a:p>
            <a:r>
              <a:rPr lang="en-US" dirty="0"/>
              <a:t>Every day, almost 3,700 people are killed globally in road traffic crashes involving cars, buses, motorcycles, bicycles, trucks, or pedestrians.</a:t>
            </a:r>
          </a:p>
          <a:p>
            <a:r>
              <a:rPr lang="en-US" dirty="0"/>
              <a:t>Road traffic injuries are estimated to be the eighth leading cause of death globally for all age groups and the leading cause of death for children and young people 5–29 years of age. More people now die in road traffic crashes than from HIV/AIDS.</a:t>
            </a:r>
          </a:p>
          <a:p>
            <a:r>
              <a:rPr lang="en-US" dirty="0"/>
              <a:t>So, There is a need to reduce this number of accidents happening around the world.</a:t>
            </a:r>
            <a:endParaRPr lang="en-IN" dirty="0"/>
          </a:p>
        </p:txBody>
      </p:sp>
    </p:spTree>
    <p:extLst>
      <p:ext uri="{BB962C8B-B14F-4D97-AF65-F5344CB8AC3E}">
        <p14:creationId xmlns:p14="http://schemas.microsoft.com/office/powerpoint/2010/main" val="369158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FF6A-1395-4736-A6FB-F8BD64BA62D1}"/>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7B92678A-F553-4154-9497-9D7A96616A30}"/>
              </a:ext>
            </a:extLst>
          </p:cNvPr>
          <p:cNvSpPr>
            <a:spLocks noGrp="1"/>
          </p:cNvSpPr>
          <p:nvPr>
            <p:ph idx="1"/>
          </p:nvPr>
        </p:nvSpPr>
        <p:spPr/>
        <p:txBody>
          <a:bodyPr/>
          <a:lstStyle/>
          <a:p>
            <a:r>
              <a:rPr lang="en-US" dirty="0"/>
              <a:t>This is a countrywide car accident Dataset, which covers 49 states of the USA. The accident data is collected from February 2016 to June 2020.Currently, there are about 3.5 million accident records in this dataset.</a:t>
            </a:r>
          </a:p>
          <a:p>
            <a:r>
              <a:rPr lang="en-US" dirty="0"/>
              <a:t>I have used the Dataset from </a:t>
            </a:r>
            <a:r>
              <a:rPr lang="en-US" dirty="0" err="1"/>
              <a:t>kaggle</a:t>
            </a:r>
            <a:r>
              <a:rPr lang="en-US" dirty="0"/>
              <a:t>. Link for this Dataset : </a:t>
            </a:r>
            <a:r>
              <a:rPr lang="en-US" dirty="0">
                <a:hlinkClick r:id="rId2"/>
              </a:rPr>
              <a:t>https://www.kaggle.com/sobhanmoosavi/us-accidents</a:t>
            </a:r>
            <a:endParaRPr lang="en-US" dirty="0"/>
          </a:p>
          <a:p>
            <a:r>
              <a:rPr lang="en-IN" dirty="0"/>
              <a:t>Applications : </a:t>
            </a:r>
          </a:p>
          <a:p>
            <a:pPr marL="0" indent="0">
              <a:buNone/>
            </a:pPr>
            <a:r>
              <a:rPr lang="en-US" dirty="0"/>
              <a:t>This Dataset can be used for numerous applications such as real-time accident prediction, studying accident hotspot locations, casualty analysis and extracting cause and effect rules to predict accidents, or studying the impact of precipitation or other environmental stimuli on accident occurrence.</a:t>
            </a:r>
            <a:endParaRPr lang="en-IN" dirty="0"/>
          </a:p>
        </p:txBody>
      </p:sp>
    </p:spTree>
    <p:extLst>
      <p:ext uri="{BB962C8B-B14F-4D97-AF65-F5344CB8AC3E}">
        <p14:creationId xmlns:p14="http://schemas.microsoft.com/office/powerpoint/2010/main" val="14455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4914-6C24-4208-973F-551AA10BF50A}"/>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52F4F41-2098-466E-91E6-0741C4039DCD}"/>
              </a:ext>
            </a:extLst>
          </p:cNvPr>
          <p:cNvSpPr>
            <a:spLocks noGrp="1"/>
          </p:cNvSpPr>
          <p:nvPr>
            <p:ph idx="1"/>
          </p:nvPr>
        </p:nvSpPr>
        <p:spPr/>
        <p:txBody>
          <a:bodyPr/>
          <a:lstStyle/>
          <a:p>
            <a:r>
              <a:rPr lang="en-US" dirty="0"/>
              <a:t>Complete analysis of each accident.</a:t>
            </a:r>
          </a:p>
          <a:p>
            <a:r>
              <a:rPr lang="en-US" dirty="0"/>
              <a:t>Understanding the factors due to which accident takes place.</a:t>
            </a:r>
          </a:p>
          <a:p>
            <a:r>
              <a:rPr lang="en-IN" dirty="0"/>
              <a:t>Data Visualization</a:t>
            </a:r>
          </a:p>
          <a:p>
            <a:r>
              <a:rPr lang="en-US" dirty="0"/>
              <a:t>Developing some kind of algorithm which helps the driver to identify accident zones in order to reduce the count of accidents taking place.</a:t>
            </a:r>
          </a:p>
          <a:p>
            <a:r>
              <a:rPr lang="en-US" dirty="0"/>
              <a:t>Predicting results with the help of existing R models.</a:t>
            </a:r>
            <a:endParaRPr lang="en-IN" dirty="0"/>
          </a:p>
        </p:txBody>
      </p:sp>
    </p:spTree>
    <p:extLst>
      <p:ext uri="{BB962C8B-B14F-4D97-AF65-F5344CB8AC3E}">
        <p14:creationId xmlns:p14="http://schemas.microsoft.com/office/powerpoint/2010/main" val="284745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DC57-AC95-41C0-AEDC-5072688221A5}"/>
              </a:ext>
            </a:extLst>
          </p:cNvPr>
          <p:cNvSpPr>
            <a:spLocks noGrp="1"/>
          </p:cNvSpPr>
          <p:nvPr>
            <p:ph type="title"/>
          </p:nvPr>
        </p:nvSpPr>
        <p:spPr/>
        <p:txBody>
          <a:bodyPr/>
          <a:lstStyle/>
          <a:p>
            <a:r>
              <a:rPr lang="en-IN" dirty="0"/>
              <a:t>Format</a:t>
            </a:r>
          </a:p>
        </p:txBody>
      </p:sp>
      <p:sp>
        <p:nvSpPr>
          <p:cNvPr id="3" name="Content Placeholder 2">
            <a:extLst>
              <a:ext uri="{FF2B5EF4-FFF2-40B4-BE49-F238E27FC236}">
                <a16:creationId xmlns:a16="http://schemas.microsoft.com/office/drawing/2014/main" id="{54BBA402-0C43-4332-A2E6-33B4C918817C}"/>
              </a:ext>
            </a:extLst>
          </p:cNvPr>
          <p:cNvSpPr>
            <a:spLocks noGrp="1"/>
          </p:cNvSpPr>
          <p:nvPr>
            <p:ph idx="1"/>
          </p:nvPr>
        </p:nvSpPr>
        <p:spPr/>
        <p:txBody>
          <a:bodyPr/>
          <a:lstStyle/>
          <a:p>
            <a:r>
              <a:rPr lang="en-US" dirty="0"/>
              <a:t>The data is provided in terms of a CSV file.</a:t>
            </a:r>
          </a:p>
          <a:p>
            <a:r>
              <a:rPr lang="en-IN" dirty="0"/>
              <a:t>                                                    </a:t>
            </a:r>
          </a:p>
          <a:p>
            <a:endParaRPr lang="en-IN" dirty="0"/>
          </a:p>
          <a:p>
            <a:endParaRPr lang="en-IN" dirty="0"/>
          </a:p>
          <a:p>
            <a:endParaRPr lang="en-IN" dirty="0"/>
          </a:p>
          <a:p>
            <a:endParaRPr lang="en-IN" dirty="0"/>
          </a:p>
          <a:p>
            <a:endParaRPr lang="en-IN" dirty="0"/>
          </a:p>
          <a:p>
            <a:endParaRPr lang="en-IN" dirty="0"/>
          </a:p>
          <a:p>
            <a:r>
              <a:rPr lang="en-IN" dirty="0"/>
              <a:t>Total number of Columns = 49             </a:t>
            </a:r>
          </a:p>
          <a:p>
            <a:pPr marL="0" indent="0">
              <a:buNone/>
            </a:pPr>
            <a:endParaRPr lang="en-IN" dirty="0"/>
          </a:p>
        </p:txBody>
      </p:sp>
      <p:pic>
        <p:nvPicPr>
          <p:cNvPr id="4" name="Picture 3">
            <a:extLst>
              <a:ext uri="{FF2B5EF4-FFF2-40B4-BE49-F238E27FC236}">
                <a16:creationId xmlns:a16="http://schemas.microsoft.com/office/drawing/2014/main" id="{0258006F-C562-4B29-8922-EE757DBD7E2C}"/>
              </a:ext>
            </a:extLst>
          </p:cNvPr>
          <p:cNvPicPr>
            <a:picLocks noChangeAspect="1"/>
          </p:cNvPicPr>
          <p:nvPr/>
        </p:nvPicPr>
        <p:blipFill>
          <a:blip r:embed="rId2"/>
          <a:stretch>
            <a:fillRect/>
          </a:stretch>
        </p:blipFill>
        <p:spPr>
          <a:xfrm>
            <a:off x="762357" y="2709644"/>
            <a:ext cx="3331471" cy="2416030"/>
          </a:xfrm>
          <a:prstGeom prst="rect">
            <a:avLst/>
          </a:prstGeom>
        </p:spPr>
      </p:pic>
      <p:pic>
        <p:nvPicPr>
          <p:cNvPr id="5" name="Picture 4">
            <a:extLst>
              <a:ext uri="{FF2B5EF4-FFF2-40B4-BE49-F238E27FC236}">
                <a16:creationId xmlns:a16="http://schemas.microsoft.com/office/drawing/2014/main" id="{B0426F7B-7035-4F3C-8FC4-D296D71C13A9}"/>
              </a:ext>
            </a:extLst>
          </p:cNvPr>
          <p:cNvPicPr>
            <a:picLocks noChangeAspect="1"/>
          </p:cNvPicPr>
          <p:nvPr/>
        </p:nvPicPr>
        <p:blipFill>
          <a:blip r:embed="rId3"/>
          <a:stretch>
            <a:fillRect/>
          </a:stretch>
        </p:blipFill>
        <p:spPr>
          <a:xfrm>
            <a:off x="4093828" y="2709644"/>
            <a:ext cx="3742532" cy="2416030"/>
          </a:xfrm>
          <a:prstGeom prst="rect">
            <a:avLst/>
          </a:prstGeom>
        </p:spPr>
      </p:pic>
      <p:pic>
        <p:nvPicPr>
          <p:cNvPr id="6" name="Picture 5">
            <a:extLst>
              <a:ext uri="{FF2B5EF4-FFF2-40B4-BE49-F238E27FC236}">
                <a16:creationId xmlns:a16="http://schemas.microsoft.com/office/drawing/2014/main" id="{58A1EAB5-C0D0-479E-9C42-50D01E746C0A}"/>
              </a:ext>
            </a:extLst>
          </p:cNvPr>
          <p:cNvPicPr>
            <a:picLocks noChangeAspect="1"/>
          </p:cNvPicPr>
          <p:nvPr/>
        </p:nvPicPr>
        <p:blipFill>
          <a:blip r:embed="rId4"/>
          <a:stretch>
            <a:fillRect/>
          </a:stretch>
        </p:blipFill>
        <p:spPr>
          <a:xfrm>
            <a:off x="7836360" y="2709644"/>
            <a:ext cx="2515655" cy="2416030"/>
          </a:xfrm>
          <a:prstGeom prst="rect">
            <a:avLst/>
          </a:prstGeom>
        </p:spPr>
      </p:pic>
    </p:spTree>
    <p:extLst>
      <p:ext uri="{BB962C8B-B14F-4D97-AF65-F5344CB8AC3E}">
        <p14:creationId xmlns:p14="http://schemas.microsoft.com/office/powerpoint/2010/main" val="161945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D49D-D5A6-43F9-8CDE-DA4D22F37B10}"/>
              </a:ext>
            </a:extLst>
          </p:cNvPr>
          <p:cNvSpPr>
            <a:spLocks noGrp="1"/>
          </p:cNvSpPr>
          <p:nvPr>
            <p:ph type="title"/>
          </p:nvPr>
        </p:nvSpPr>
        <p:spPr/>
        <p:txBody>
          <a:bodyPr/>
          <a:lstStyle/>
          <a:p>
            <a:r>
              <a:rPr lang="en-IN" dirty="0"/>
              <a:t>Previously work done</a:t>
            </a:r>
          </a:p>
        </p:txBody>
      </p:sp>
      <p:sp>
        <p:nvSpPr>
          <p:cNvPr id="3" name="Content Placeholder 2">
            <a:extLst>
              <a:ext uri="{FF2B5EF4-FFF2-40B4-BE49-F238E27FC236}">
                <a16:creationId xmlns:a16="http://schemas.microsoft.com/office/drawing/2014/main" id="{E2CEC387-D69D-4098-8771-6D90071C9BC4}"/>
              </a:ext>
            </a:extLst>
          </p:cNvPr>
          <p:cNvSpPr>
            <a:spLocks noGrp="1"/>
          </p:cNvSpPr>
          <p:nvPr>
            <p:ph idx="1"/>
          </p:nvPr>
        </p:nvSpPr>
        <p:spPr/>
        <p:txBody>
          <a:bodyPr/>
          <a:lstStyle/>
          <a:p>
            <a:r>
              <a:rPr lang="en-US" dirty="0"/>
              <a:t>Every month this data is getting updated as the traffic condition and road conditions are also rapidly changing. Many people have done research on the old data, since this data is getting updated frequently on monthly basis, that's the reason why still analysis is going on.</a:t>
            </a:r>
            <a:endParaRPr lang="en-IN" dirty="0"/>
          </a:p>
        </p:txBody>
      </p:sp>
    </p:spTree>
    <p:extLst>
      <p:ext uri="{BB962C8B-B14F-4D97-AF65-F5344CB8AC3E}">
        <p14:creationId xmlns:p14="http://schemas.microsoft.com/office/powerpoint/2010/main" val="142032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7E6C-8432-481F-9E81-2B7B70B596B7}"/>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85E7014F-334A-4760-B677-FB53DA617DAC}"/>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268235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369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Review 1 - Accidents analysis</vt:lpstr>
      <vt:lpstr>Problem Statement</vt:lpstr>
      <vt:lpstr>DATA</vt:lpstr>
      <vt:lpstr>Objectives</vt:lpstr>
      <vt:lpstr>Format</vt:lpstr>
      <vt:lpstr>Previously work done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 Accidents analysis</dc:title>
  <dc:creator>aakash ratha</dc:creator>
  <cp:lastModifiedBy>aakash ratha</cp:lastModifiedBy>
  <cp:revision>5</cp:revision>
  <dcterms:created xsi:type="dcterms:W3CDTF">2020-08-04T07:02:46Z</dcterms:created>
  <dcterms:modified xsi:type="dcterms:W3CDTF">2020-08-04T08:35:32Z</dcterms:modified>
</cp:coreProperties>
</file>