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
      <p:font typeface="Source Code Pr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SourceCodePro-bold.fntdata"/><Relationship Id="rId27" Type="http://schemas.openxmlformats.org/officeDocument/2006/relationships/font" Target="fonts/SourceCodePr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SourceCodePr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72b3667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72b3667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72b3667a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72b3667a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77349e338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7349e338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7349e338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7349e338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7349e33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7349e33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7349e338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7349e338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7349e338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7349e338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7349e3380_1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7349e3380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7349e338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7349e338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7349e338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7349e338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7349e338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7349e338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77349e3380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7349e3380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osf.io/um7kc/?view_only=1c79efb782e54b05acd3b1aa2dd375fd"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37650" y="591250"/>
            <a:ext cx="61296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Enhancing DARPA-NET Scores Dataset</a:t>
            </a:r>
            <a:endParaRPr sz="3600"/>
          </a:p>
        </p:txBody>
      </p:sp>
      <p:sp>
        <p:nvSpPr>
          <p:cNvPr id="135" name="Google Shape;135;p13"/>
          <p:cNvSpPr txBox="1"/>
          <p:nvPr>
            <p:ph idx="1" type="subTitle"/>
          </p:nvPr>
        </p:nvSpPr>
        <p:spPr>
          <a:xfrm>
            <a:off x="6161800" y="3413775"/>
            <a:ext cx="2636400" cy="1338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800"/>
              <a:t>      </a:t>
            </a:r>
            <a:r>
              <a:rPr lang="en" sz="1800">
                <a:latin typeface="Source Code Pro"/>
                <a:ea typeface="Source Code Pro"/>
                <a:cs typeface="Source Code Pro"/>
                <a:sym typeface="Source Code Pro"/>
              </a:rPr>
              <a:t>Team 3:</a:t>
            </a:r>
            <a:endParaRPr sz="1800">
              <a:latin typeface="Source Code Pro"/>
              <a:ea typeface="Source Code Pro"/>
              <a:cs typeface="Source Code Pro"/>
              <a:sym typeface="Source Code Pro"/>
            </a:endParaRPr>
          </a:p>
          <a:p>
            <a:pPr indent="0" lvl="0" marL="457200" rtl="0" algn="l">
              <a:spcBef>
                <a:spcPts val="0"/>
              </a:spcBef>
              <a:spcAft>
                <a:spcPts val="0"/>
              </a:spcAft>
              <a:buNone/>
            </a:pPr>
            <a:r>
              <a:rPr lang="en" sz="1800">
                <a:latin typeface="Source Code Pro"/>
                <a:ea typeface="Source Code Pro"/>
                <a:cs typeface="Source Code Pro"/>
                <a:sym typeface="Source Code Pro"/>
              </a:rPr>
              <a:t>Aakash Rami</a:t>
            </a:r>
            <a:endParaRPr sz="1800">
              <a:latin typeface="Source Code Pro"/>
              <a:ea typeface="Source Code Pro"/>
              <a:cs typeface="Source Code Pro"/>
              <a:sym typeface="Source Code Pro"/>
            </a:endParaRPr>
          </a:p>
          <a:p>
            <a:pPr indent="0" lvl="0" marL="457200" rtl="0" algn="l">
              <a:spcBef>
                <a:spcPts val="0"/>
              </a:spcBef>
              <a:spcAft>
                <a:spcPts val="0"/>
              </a:spcAft>
              <a:buNone/>
            </a:pPr>
            <a:r>
              <a:rPr lang="en" sz="1800">
                <a:latin typeface="Source Code Pro"/>
                <a:ea typeface="Source Code Pro"/>
                <a:cs typeface="Source Code Pro"/>
                <a:sym typeface="Source Code Pro"/>
              </a:rPr>
              <a:t>Hariom Mehta</a:t>
            </a:r>
            <a:endParaRPr sz="1800">
              <a:latin typeface="Source Code Pro"/>
              <a:ea typeface="Source Code Pro"/>
              <a:cs typeface="Source Code Pro"/>
              <a:sym typeface="Source Code Pro"/>
            </a:endParaRPr>
          </a:p>
          <a:p>
            <a:pPr indent="0" lvl="0" marL="457200" rtl="0" algn="l">
              <a:spcBef>
                <a:spcPts val="0"/>
              </a:spcBef>
              <a:spcAft>
                <a:spcPts val="0"/>
              </a:spcAft>
              <a:buNone/>
            </a:pPr>
            <a:r>
              <a:rPr lang="en" sz="1800">
                <a:latin typeface="Source Code Pro"/>
                <a:ea typeface="Source Code Pro"/>
                <a:cs typeface="Source Code Pro"/>
                <a:sym typeface="Source Code Pro"/>
              </a:rPr>
              <a:t>Nitin Hazarani</a:t>
            </a:r>
            <a:endParaRPr sz="1800">
              <a:latin typeface="Source Code Pro"/>
              <a:ea typeface="Source Code Pro"/>
              <a:cs typeface="Source Code Pro"/>
              <a:sym typeface="Source Code Pro"/>
            </a:endParaRPr>
          </a:p>
          <a:p>
            <a:pPr indent="0" lvl="0" marL="457200" rtl="0" algn="l">
              <a:spcBef>
                <a:spcPts val="0"/>
              </a:spcBef>
              <a:spcAft>
                <a:spcPts val="0"/>
              </a:spcAft>
              <a:buNone/>
            </a:pPr>
            <a:r>
              <a:rPr lang="en" sz="1800">
                <a:latin typeface="Source Code Pro"/>
                <a:ea typeface="Source Code Pro"/>
                <a:cs typeface="Source Code Pro"/>
                <a:sym typeface="Source Code Pro"/>
              </a:rPr>
              <a:t>Manvi Sharma</a:t>
            </a:r>
            <a:endParaRPr sz="1800">
              <a:latin typeface="Source Code Pro"/>
              <a:ea typeface="Source Code Pro"/>
              <a:cs typeface="Source Code Pro"/>
              <a:sym typeface="Source Code Pro"/>
            </a:endParaRPr>
          </a:p>
          <a:p>
            <a:pPr indent="0" lvl="0" marL="457200" rtl="0" algn="l">
              <a:spcBef>
                <a:spcPts val="0"/>
              </a:spcBef>
              <a:spcAft>
                <a:spcPts val="0"/>
              </a:spcAft>
              <a:buNone/>
            </a:pPr>
            <a:r>
              <a:t/>
            </a:r>
            <a:endParaRPr sz="1800">
              <a:latin typeface="Source Code Pro"/>
              <a:ea typeface="Source Code Pro"/>
              <a:cs typeface="Source Code Pro"/>
              <a:sym typeface="Source Code Pro"/>
            </a:endParaRPr>
          </a:p>
          <a:p>
            <a:pPr indent="0" lvl="0" marL="457200" rtl="0" algn="l">
              <a:spcBef>
                <a:spcPts val="0"/>
              </a:spcBef>
              <a:spcAft>
                <a:spcPts val="0"/>
              </a:spcAft>
              <a:buNone/>
            </a:pPr>
            <a:r>
              <a:rPr lang="en" sz="1800">
                <a:latin typeface="Source Code Pro"/>
                <a:ea typeface="Source Code Pro"/>
                <a:cs typeface="Source Code Pro"/>
                <a:sym typeface="Source Code Pro"/>
              </a:rPr>
              <a:t> </a:t>
            </a:r>
            <a:endParaRPr sz="1800">
              <a:latin typeface="Source Code Pro"/>
              <a:ea typeface="Source Code Pro"/>
              <a:cs typeface="Source Code Pro"/>
              <a:sym typeface="Source Code Pro"/>
            </a:endParaRPr>
          </a:p>
          <a:p>
            <a:pPr indent="0" lvl="0" marL="457200" rtl="0" algn="l">
              <a:spcBef>
                <a:spcPts val="0"/>
              </a:spcBef>
              <a:spcAft>
                <a:spcPts val="0"/>
              </a:spcAft>
              <a:buNone/>
            </a:pPr>
            <a:r>
              <a:t/>
            </a:r>
            <a:endParaRPr sz="1400">
              <a:latin typeface="Source Code Pro"/>
              <a:ea typeface="Source Code Pro"/>
              <a:cs typeface="Source Code Pro"/>
              <a:sym typeface="Source Code Pro"/>
            </a:endParaRPr>
          </a:p>
          <a:p>
            <a:pPr indent="0" lvl="0" marL="0" rtl="0" algn="l">
              <a:spcBef>
                <a:spcPts val="0"/>
              </a:spcBef>
              <a:spcAft>
                <a:spcPts val="0"/>
              </a:spcAft>
              <a:buNone/>
            </a:pPr>
            <a:r>
              <a:t/>
            </a:r>
            <a:endParaRPr sz="1700"/>
          </a:p>
        </p:txBody>
      </p:sp>
      <p:sp>
        <p:nvSpPr>
          <p:cNvPr id="136" name="Google Shape;136;p13"/>
          <p:cNvSpPr txBox="1"/>
          <p:nvPr/>
        </p:nvSpPr>
        <p:spPr>
          <a:xfrm>
            <a:off x="206425" y="3413775"/>
            <a:ext cx="2000100" cy="5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Source Code Pro"/>
                <a:ea typeface="Source Code Pro"/>
                <a:cs typeface="Source Code Pro"/>
                <a:sym typeface="Source Code Pro"/>
              </a:rPr>
              <a:t>Professor:</a:t>
            </a:r>
            <a:endParaRPr sz="1800">
              <a:solidFill>
                <a:schemeClr val="lt1"/>
              </a:solidFill>
              <a:latin typeface="Source Code Pro"/>
              <a:ea typeface="Source Code Pro"/>
              <a:cs typeface="Source Code Pro"/>
              <a:sym typeface="Source Code Pro"/>
            </a:endParaRPr>
          </a:p>
          <a:p>
            <a:pPr indent="0" lvl="0" marL="0" rtl="0" algn="l">
              <a:spcBef>
                <a:spcPts val="0"/>
              </a:spcBef>
              <a:spcAft>
                <a:spcPts val="0"/>
              </a:spcAft>
              <a:buNone/>
            </a:pPr>
            <a:r>
              <a:rPr lang="en" sz="1800">
                <a:solidFill>
                  <a:schemeClr val="lt1"/>
                </a:solidFill>
                <a:latin typeface="Source Code Pro"/>
                <a:ea typeface="Source Code Pro"/>
                <a:cs typeface="Source Code Pro"/>
                <a:sym typeface="Source Code Pro"/>
              </a:rPr>
              <a:t>Jordan Suchow </a:t>
            </a:r>
            <a:endParaRPr sz="1800">
              <a:solidFill>
                <a:schemeClr val="lt1"/>
              </a:solidFill>
              <a:latin typeface="Source Code Pro"/>
              <a:ea typeface="Source Code Pro"/>
              <a:cs typeface="Source Code Pro"/>
              <a:sym typeface="Source Code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Sample Output</a:t>
            </a:r>
            <a:endParaRPr b="1" sz="2600"/>
          </a:p>
        </p:txBody>
      </p:sp>
      <p:pic>
        <p:nvPicPr>
          <p:cNvPr id="192" name="Google Shape;192;p22"/>
          <p:cNvPicPr preferRelativeResize="0"/>
          <p:nvPr/>
        </p:nvPicPr>
        <p:blipFill>
          <a:blip r:embed="rId3">
            <a:alphaModFix/>
          </a:blip>
          <a:stretch>
            <a:fillRect/>
          </a:stretch>
        </p:blipFill>
        <p:spPr>
          <a:xfrm>
            <a:off x="798950" y="1365901"/>
            <a:ext cx="3282374" cy="3460574"/>
          </a:xfrm>
          <a:prstGeom prst="rect">
            <a:avLst/>
          </a:prstGeom>
          <a:noFill/>
          <a:ln>
            <a:noFill/>
          </a:ln>
        </p:spPr>
      </p:pic>
      <p:pic>
        <p:nvPicPr>
          <p:cNvPr id="193" name="Google Shape;193;p22"/>
          <p:cNvPicPr preferRelativeResize="0"/>
          <p:nvPr/>
        </p:nvPicPr>
        <p:blipFill>
          <a:blip r:embed="rId4">
            <a:alphaModFix/>
          </a:blip>
          <a:stretch>
            <a:fillRect/>
          </a:stretch>
        </p:blipFill>
        <p:spPr>
          <a:xfrm>
            <a:off x="4313050" y="1414700"/>
            <a:ext cx="4519248" cy="33629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12863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Output</a:t>
            </a:r>
            <a:endParaRPr/>
          </a:p>
        </p:txBody>
      </p:sp>
      <p:pic>
        <p:nvPicPr>
          <p:cNvPr id="199" name="Google Shape;199;p23"/>
          <p:cNvPicPr preferRelativeResize="0"/>
          <p:nvPr/>
        </p:nvPicPr>
        <p:blipFill>
          <a:blip r:embed="rId3">
            <a:alphaModFix/>
          </a:blip>
          <a:stretch>
            <a:fillRect/>
          </a:stretch>
        </p:blipFill>
        <p:spPr>
          <a:xfrm>
            <a:off x="4870100" y="1187825"/>
            <a:ext cx="2780525" cy="3874700"/>
          </a:xfrm>
          <a:prstGeom prst="rect">
            <a:avLst/>
          </a:prstGeom>
          <a:noFill/>
          <a:ln>
            <a:noFill/>
          </a:ln>
        </p:spPr>
      </p:pic>
      <p:pic>
        <p:nvPicPr>
          <p:cNvPr id="200" name="Google Shape;200;p23"/>
          <p:cNvPicPr preferRelativeResize="0"/>
          <p:nvPr/>
        </p:nvPicPr>
        <p:blipFill>
          <a:blip r:embed="rId4">
            <a:alphaModFix/>
          </a:blip>
          <a:stretch>
            <a:fillRect/>
          </a:stretch>
        </p:blipFill>
        <p:spPr>
          <a:xfrm>
            <a:off x="1743625" y="1258825"/>
            <a:ext cx="2559424" cy="37326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&amp; Future Enhancement</a:t>
            </a:r>
            <a:endParaRPr/>
          </a:p>
        </p:txBody>
      </p:sp>
      <p:sp>
        <p:nvSpPr>
          <p:cNvPr id="206" name="Google Shape;206;p24"/>
          <p:cNvSpPr txBox="1"/>
          <p:nvPr/>
        </p:nvSpPr>
        <p:spPr>
          <a:xfrm>
            <a:off x="515500" y="1307850"/>
            <a:ext cx="8269800" cy="3000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200"/>
              </a:spcBef>
              <a:spcAft>
                <a:spcPts val="0"/>
              </a:spcAft>
              <a:buClr>
                <a:srgbClr val="FFFFFF"/>
              </a:buClr>
              <a:buSzPts val="1800"/>
              <a:buFont typeface="Source Code Pro"/>
              <a:buChar char="●"/>
            </a:pPr>
            <a:r>
              <a:rPr lang="en" sz="1800">
                <a:solidFill>
                  <a:srgbClr val="FFFFFF"/>
                </a:solidFill>
                <a:latin typeface="Source Code Pro"/>
                <a:ea typeface="Source Code Pro"/>
                <a:cs typeface="Source Code Pro"/>
                <a:sym typeface="Source Code Pro"/>
              </a:rPr>
              <a:t>Verifying email Id affiliated with google scholar for missing rows</a:t>
            </a:r>
            <a:endParaRPr sz="1800">
              <a:solidFill>
                <a:srgbClr val="FFFFFF"/>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rgbClr val="FFFFFF"/>
              </a:buClr>
              <a:buSzPts val="1800"/>
              <a:buFont typeface="Source Code Pro"/>
              <a:buChar char="●"/>
            </a:pPr>
            <a:r>
              <a:rPr lang="en" sz="1800">
                <a:solidFill>
                  <a:srgbClr val="FFFFFF"/>
                </a:solidFill>
                <a:latin typeface="Source Code Pro"/>
                <a:ea typeface="Source Code Pro"/>
                <a:cs typeface="Source Code Pro"/>
                <a:sym typeface="Source Code Pro"/>
              </a:rPr>
              <a:t>Preparing an predictive </a:t>
            </a:r>
            <a:r>
              <a:rPr lang="en" sz="1800">
                <a:solidFill>
                  <a:srgbClr val="FFFFFF"/>
                </a:solidFill>
                <a:latin typeface="Source Code Pro"/>
                <a:ea typeface="Source Code Pro"/>
                <a:cs typeface="Source Code Pro"/>
                <a:sym typeface="Source Code Pro"/>
              </a:rPr>
              <a:t>algorithm</a:t>
            </a:r>
            <a:r>
              <a:rPr lang="en" sz="1800">
                <a:solidFill>
                  <a:srgbClr val="FFFFFF"/>
                </a:solidFill>
                <a:latin typeface="Source Code Pro"/>
                <a:ea typeface="Source Code Pro"/>
                <a:cs typeface="Source Code Pro"/>
                <a:sym typeface="Source Code Pro"/>
              </a:rPr>
              <a:t> that measures category of authors by their area of expertise</a:t>
            </a:r>
            <a:endParaRPr sz="1800">
              <a:solidFill>
                <a:srgbClr val="FFFFFF"/>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rgbClr val="FFFFFF"/>
              </a:buClr>
              <a:buSzPts val="1800"/>
              <a:buFont typeface="Source Code Pro"/>
              <a:buChar char="●"/>
            </a:pPr>
            <a:r>
              <a:rPr lang="en" sz="1800">
                <a:solidFill>
                  <a:srgbClr val="FFFFFF"/>
                </a:solidFill>
                <a:latin typeface="Source Code Pro"/>
                <a:ea typeface="Source Code Pro"/>
                <a:cs typeface="Source Code Pro"/>
                <a:sym typeface="Source Code Pro"/>
              </a:rPr>
              <a:t>Weighing authenticity of author’s via social media handles like twitter, LinkedIN.</a:t>
            </a:r>
            <a:endParaRPr sz="1800">
              <a:solidFill>
                <a:srgbClr val="FFFFFF"/>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rgbClr val="FFFFFF"/>
              </a:buClr>
              <a:buSzPts val="1800"/>
              <a:buFont typeface="Source Code Pro"/>
              <a:buChar char="●"/>
            </a:pPr>
            <a:r>
              <a:rPr lang="en" sz="1800">
                <a:solidFill>
                  <a:srgbClr val="FFFFFF"/>
                </a:solidFill>
                <a:latin typeface="Source Code Pro"/>
                <a:ea typeface="Source Code Pro"/>
                <a:cs typeface="Source Code Pro"/>
                <a:sym typeface="Source Code Pro"/>
              </a:rPr>
              <a:t>Currently </a:t>
            </a:r>
            <a:r>
              <a:rPr lang="en" sz="1800">
                <a:solidFill>
                  <a:srgbClr val="FFFFFF"/>
                </a:solidFill>
                <a:latin typeface="Source Code Pro"/>
                <a:ea typeface="Source Code Pro"/>
                <a:cs typeface="Source Code Pro"/>
                <a:sym typeface="Source Code Pro"/>
              </a:rPr>
              <a:t>results are fetched from google scholar site and contains some missing values. In future  by crawling other websites those values can be filled.</a:t>
            </a:r>
            <a:endParaRPr sz="1800">
              <a:solidFill>
                <a:srgbClr val="FFFFFF"/>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rgbClr val="FFFFFF"/>
              </a:buClr>
              <a:buSzPts val="1800"/>
              <a:buFont typeface="Source Code Pro"/>
              <a:buChar char="●"/>
            </a:pPr>
            <a:r>
              <a:rPr lang="en" sz="1800">
                <a:solidFill>
                  <a:srgbClr val="FFFFFF"/>
                </a:solidFill>
                <a:latin typeface="Source Code Pro"/>
                <a:ea typeface="Source Code Pro"/>
                <a:cs typeface="Source Code Pro"/>
                <a:sym typeface="Source Code Pro"/>
              </a:rPr>
              <a:t>Using tools like Scrapy - fast and non blocking mechanism, more accurate output</a:t>
            </a:r>
            <a:endParaRPr sz="1800">
              <a:solidFill>
                <a:srgbClr val="FFFFFF"/>
              </a:solidFill>
              <a:latin typeface="Source Code Pro"/>
              <a:ea typeface="Source Code Pro"/>
              <a:cs typeface="Source Code Pro"/>
              <a:sym typeface="Source Code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5"/>
          <p:cNvSpPr txBox="1"/>
          <p:nvPr>
            <p:ph idx="1" type="body"/>
          </p:nvPr>
        </p:nvSpPr>
        <p:spPr>
          <a:xfrm>
            <a:off x="1297500" y="1567550"/>
            <a:ext cx="7038900" cy="29112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3700">
                <a:latin typeface="Source Code Pro"/>
                <a:ea typeface="Source Code Pro"/>
                <a:cs typeface="Source Code Pro"/>
                <a:sym typeface="Source Code Pro"/>
              </a:rPr>
              <a:t>Thank you for Listening!</a:t>
            </a:r>
            <a:endParaRPr sz="3700">
              <a:latin typeface="Source Code Pro"/>
              <a:ea typeface="Source Code Pro"/>
              <a:cs typeface="Source Code Pro"/>
              <a:sym typeface="Source Code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185450" y="5954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t>Agenda</a:t>
            </a:r>
            <a:endParaRPr b="1" sz="2800"/>
          </a:p>
        </p:txBody>
      </p:sp>
      <p:sp>
        <p:nvSpPr>
          <p:cNvPr id="142" name="Google Shape;142;p14"/>
          <p:cNvSpPr txBox="1"/>
          <p:nvPr>
            <p:ph idx="1" type="body"/>
          </p:nvPr>
        </p:nvSpPr>
        <p:spPr>
          <a:xfrm>
            <a:off x="311700" y="1106000"/>
            <a:ext cx="8520600" cy="3148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342900" lvl="0" marL="457200" rtl="0" algn="l">
              <a:spcBef>
                <a:spcPts val="1600"/>
              </a:spcBef>
              <a:spcAft>
                <a:spcPts val="0"/>
              </a:spcAft>
              <a:buSzPts val="1800"/>
              <a:buFont typeface="Source Code Pro"/>
              <a:buAutoNum type="arabicPeriod"/>
            </a:pPr>
            <a:r>
              <a:rPr lang="en" sz="1800">
                <a:latin typeface="Source Code Pro"/>
                <a:ea typeface="Source Code Pro"/>
                <a:cs typeface="Source Code Pro"/>
                <a:sym typeface="Source Code Pro"/>
              </a:rPr>
              <a:t>Project Objective</a:t>
            </a:r>
            <a:endParaRPr sz="1800">
              <a:latin typeface="Source Code Pro"/>
              <a:ea typeface="Source Code Pro"/>
              <a:cs typeface="Source Code Pro"/>
              <a:sym typeface="Source Code Pro"/>
            </a:endParaRPr>
          </a:p>
          <a:p>
            <a:pPr indent="-342900" lvl="0" marL="457200" rtl="0" algn="l">
              <a:spcBef>
                <a:spcPts val="0"/>
              </a:spcBef>
              <a:spcAft>
                <a:spcPts val="0"/>
              </a:spcAft>
              <a:buSzPts val="1800"/>
              <a:buFont typeface="Source Code Pro"/>
              <a:buAutoNum type="arabicPeriod"/>
            </a:pPr>
            <a:r>
              <a:rPr lang="en" sz="1800">
                <a:latin typeface="Source Code Pro"/>
                <a:ea typeface="Source Code Pro"/>
                <a:cs typeface="Source Code Pro"/>
                <a:sym typeface="Source Code Pro"/>
              </a:rPr>
              <a:t>Findings and Enhancements</a:t>
            </a:r>
            <a:endParaRPr sz="1800">
              <a:latin typeface="Source Code Pro"/>
              <a:ea typeface="Source Code Pro"/>
              <a:cs typeface="Source Code Pro"/>
              <a:sym typeface="Source Code Pro"/>
            </a:endParaRPr>
          </a:p>
          <a:p>
            <a:pPr indent="-342900" lvl="0" marL="457200" rtl="0" algn="l">
              <a:spcBef>
                <a:spcPts val="0"/>
              </a:spcBef>
              <a:spcAft>
                <a:spcPts val="0"/>
              </a:spcAft>
              <a:buSzPts val="1800"/>
              <a:buFont typeface="Source Code Pro"/>
              <a:buAutoNum type="arabicPeriod"/>
            </a:pPr>
            <a:r>
              <a:rPr lang="en" sz="1800">
                <a:latin typeface="Source Code Pro"/>
                <a:ea typeface="Source Code Pro"/>
                <a:cs typeface="Source Code Pro"/>
                <a:sym typeface="Source Code Pro"/>
              </a:rPr>
              <a:t>Data Set</a:t>
            </a:r>
            <a:endParaRPr sz="1800">
              <a:latin typeface="Source Code Pro"/>
              <a:ea typeface="Source Code Pro"/>
              <a:cs typeface="Source Code Pro"/>
              <a:sym typeface="Source Code Pro"/>
            </a:endParaRPr>
          </a:p>
          <a:p>
            <a:pPr indent="-342900" lvl="0" marL="457200" rtl="0" algn="l">
              <a:spcBef>
                <a:spcPts val="0"/>
              </a:spcBef>
              <a:spcAft>
                <a:spcPts val="0"/>
              </a:spcAft>
              <a:buSzPts val="1800"/>
              <a:buFont typeface="Source Code Pro"/>
              <a:buAutoNum type="arabicPeriod"/>
            </a:pPr>
            <a:r>
              <a:rPr lang="en" sz="1800">
                <a:latin typeface="Source Code Pro"/>
                <a:ea typeface="Source Code Pro"/>
                <a:cs typeface="Source Code Pro"/>
                <a:sym typeface="Source Code Pro"/>
              </a:rPr>
              <a:t>Libraries &amp; Extraction</a:t>
            </a:r>
            <a:endParaRPr sz="1800">
              <a:latin typeface="Source Code Pro"/>
              <a:ea typeface="Source Code Pro"/>
              <a:cs typeface="Source Code Pro"/>
              <a:sym typeface="Source Code Pro"/>
            </a:endParaRPr>
          </a:p>
          <a:p>
            <a:pPr indent="-342900" lvl="0" marL="457200" rtl="0" algn="l">
              <a:spcBef>
                <a:spcPts val="0"/>
              </a:spcBef>
              <a:spcAft>
                <a:spcPts val="0"/>
              </a:spcAft>
              <a:buSzPts val="1800"/>
              <a:buFont typeface="Source Code Pro"/>
              <a:buAutoNum type="arabicPeriod"/>
            </a:pPr>
            <a:r>
              <a:rPr lang="en" sz="1800">
                <a:latin typeface="Source Code Pro"/>
                <a:ea typeface="Source Code Pro"/>
                <a:cs typeface="Source Code Pro"/>
                <a:sym typeface="Source Code Pro"/>
              </a:rPr>
              <a:t>Issues faced</a:t>
            </a:r>
            <a:endParaRPr sz="1800">
              <a:latin typeface="Source Code Pro"/>
              <a:ea typeface="Source Code Pro"/>
              <a:cs typeface="Source Code Pro"/>
              <a:sym typeface="Source Code Pro"/>
            </a:endParaRPr>
          </a:p>
          <a:p>
            <a:pPr indent="-342900" lvl="0" marL="457200" rtl="0" algn="l">
              <a:spcBef>
                <a:spcPts val="0"/>
              </a:spcBef>
              <a:spcAft>
                <a:spcPts val="0"/>
              </a:spcAft>
              <a:buSzPts val="1800"/>
              <a:buFont typeface="Source Code Pro"/>
              <a:buAutoNum type="arabicPeriod"/>
            </a:pPr>
            <a:r>
              <a:rPr lang="en" sz="1800">
                <a:latin typeface="Source Code Pro"/>
                <a:ea typeface="Source Code Pro"/>
                <a:cs typeface="Source Code Pro"/>
                <a:sym typeface="Source Code Pro"/>
              </a:rPr>
              <a:t>Advantages</a:t>
            </a:r>
            <a:endParaRPr sz="1800">
              <a:latin typeface="Source Code Pro"/>
              <a:ea typeface="Source Code Pro"/>
              <a:cs typeface="Source Code Pro"/>
              <a:sym typeface="Source Code Pro"/>
            </a:endParaRPr>
          </a:p>
          <a:p>
            <a:pPr indent="-342900" lvl="0" marL="457200" rtl="0" algn="l">
              <a:spcBef>
                <a:spcPts val="0"/>
              </a:spcBef>
              <a:spcAft>
                <a:spcPts val="0"/>
              </a:spcAft>
              <a:buSzPts val="1800"/>
              <a:buFont typeface="Source Code Pro"/>
              <a:buAutoNum type="arabicPeriod"/>
            </a:pPr>
            <a:r>
              <a:rPr lang="en" sz="1800">
                <a:latin typeface="Source Code Pro"/>
                <a:ea typeface="Source Code Pro"/>
                <a:cs typeface="Source Code Pro"/>
                <a:sym typeface="Source Code Pro"/>
              </a:rPr>
              <a:t>Sample Output</a:t>
            </a:r>
            <a:endParaRPr sz="1800">
              <a:latin typeface="Source Code Pro"/>
              <a:ea typeface="Source Code Pro"/>
              <a:cs typeface="Source Code Pro"/>
              <a:sym typeface="Source Code Pro"/>
            </a:endParaRPr>
          </a:p>
          <a:p>
            <a:pPr indent="-342900" lvl="0" marL="457200" rtl="0" algn="l">
              <a:spcBef>
                <a:spcPts val="0"/>
              </a:spcBef>
              <a:spcAft>
                <a:spcPts val="0"/>
              </a:spcAft>
              <a:buSzPts val="1800"/>
              <a:buFont typeface="Source Code Pro"/>
              <a:buAutoNum type="arabicPeriod"/>
            </a:pPr>
            <a:r>
              <a:rPr lang="en" sz="1800">
                <a:latin typeface="Source Code Pro"/>
                <a:ea typeface="Source Code Pro"/>
                <a:cs typeface="Source Code Pro"/>
                <a:sym typeface="Source Code Pro"/>
              </a:rPr>
              <a:t>Conclusion &amp; Future Enhancement</a:t>
            </a:r>
            <a:endParaRPr sz="1800">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311700" y="573225"/>
            <a:ext cx="8520600" cy="8313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Clr>
                <a:schemeClr val="dk1"/>
              </a:buClr>
              <a:buSzPts val="1100"/>
              <a:buFont typeface="Arial"/>
              <a:buNone/>
            </a:pPr>
            <a:r>
              <a:rPr b="1" lang="en" sz="2600"/>
              <a:t>Project Objective </a:t>
            </a:r>
            <a:endParaRPr b="1" sz="3800">
              <a:solidFill>
                <a:srgbClr val="000000"/>
              </a:solidFill>
            </a:endParaRPr>
          </a:p>
        </p:txBody>
      </p:sp>
      <p:sp>
        <p:nvSpPr>
          <p:cNvPr id="148" name="Google Shape;148;p15"/>
          <p:cNvSpPr txBox="1"/>
          <p:nvPr>
            <p:ph idx="1" type="body"/>
          </p:nvPr>
        </p:nvSpPr>
        <p:spPr>
          <a:xfrm>
            <a:off x="152750" y="1404525"/>
            <a:ext cx="8520600" cy="33540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Source Code Pro"/>
              <a:buChar char="●"/>
            </a:pPr>
            <a:r>
              <a:rPr lang="en" sz="1800">
                <a:latin typeface="Source Code Pro"/>
                <a:ea typeface="Source Code Pro"/>
                <a:cs typeface="Source Code Pro"/>
                <a:sym typeface="Source Code Pro"/>
              </a:rPr>
              <a:t>The Goal is to enhance columns in the dataset provided by DARPA-NET Scores claims dataset which could help to improve credibility and claims provided in dataset about Articles of different Authors.</a:t>
            </a:r>
            <a:endParaRPr sz="1800">
              <a:latin typeface="Source Code Pro"/>
              <a:ea typeface="Source Code Pro"/>
              <a:cs typeface="Source Code Pro"/>
              <a:sym typeface="Source Code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196650" y="6768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Findings for Enhancement </a:t>
            </a:r>
            <a:endParaRPr b="1"/>
          </a:p>
        </p:txBody>
      </p:sp>
      <p:sp>
        <p:nvSpPr>
          <p:cNvPr id="154" name="Google Shape;154;p16"/>
          <p:cNvSpPr txBox="1"/>
          <p:nvPr>
            <p:ph idx="1" type="body"/>
          </p:nvPr>
        </p:nvSpPr>
        <p:spPr>
          <a:xfrm>
            <a:off x="311700" y="1590950"/>
            <a:ext cx="8520600" cy="3824100"/>
          </a:xfrm>
          <a:prstGeom prst="rect">
            <a:avLst/>
          </a:prstGeom>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Source Code Pro"/>
              <a:buChar char="●"/>
            </a:pPr>
            <a:r>
              <a:rPr lang="en" sz="1800">
                <a:solidFill>
                  <a:srgbClr val="FFFFFF"/>
                </a:solidFill>
                <a:latin typeface="Source Code Pro"/>
                <a:ea typeface="Source Code Pro"/>
                <a:cs typeface="Source Code Pro"/>
                <a:sym typeface="Source Code Pro"/>
              </a:rPr>
              <a:t>h-index is an author-level metric that attempts to measure both the productivity and citation impact of the publications of an author. </a:t>
            </a:r>
            <a:endParaRPr sz="1800">
              <a:solidFill>
                <a:srgbClr val="FFFFFF"/>
              </a:solidFill>
              <a:latin typeface="Source Code Pro"/>
              <a:ea typeface="Source Code Pro"/>
              <a:cs typeface="Source Code Pro"/>
              <a:sym typeface="Source Code Pro"/>
            </a:endParaRPr>
          </a:p>
          <a:p>
            <a:pPr indent="-342900" lvl="0" marL="457200" rtl="0" algn="l">
              <a:spcBef>
                <a:spcPts val="0"/>
              </a:spcBef>
              <a:spcAft>
                <a:spcPts val="0"/>
              </a:spcAft>
              <a:buClr>
                <a:srgbClr val="FFFFFF"/>
              </a:buClr>
              <a:buSzPts val="1800"/>
              <a:buFont typeface="Source Code Pro"/>
              <a:buChar char="●"/>
            </a:pPr>
            <a:r>
              <a:rPr lang="en" sz="1800">
                <a:solidFill>
                  <a:srgbClr val="FFFFFF"/>
                </a:solidFill>
                <a:highlight>
                  <a:schemeClr val="dk1"/>
                </a:highlight>
                <a:latin typeface="Source Code Pro"/>
                <a:ea typeface="Source Code Pro"/>
                <a:cs typeface="Source Code Pro"/>
                <a:sym typeface="Source Code Pro"/>
              </a:rPr>
              <a:t>h-index is based on the set of the author’s most cited papers and the number of citations that they have received in other publications.</a:t>
            </a:r>
            <a:endParaRPr sz="1800">
              <a:solidFill>
                <a:srgbClr val="FFFFFF"/>
              </a:solidFill>
              <a:highlight>
                <a:schemeClr val="dk1"/>
              </a:highlight>
              <a:latin typeface="Source Code Pro"/>
              <a:ea typeface="Source Code Pro"/>
              <a:cs typeface="Source Code Pro"/>
              <a:sym typeface="Source Code Pro"/>
            </a:endParaRPr>
          </a:p>
          <a:p>
            <a:pPr indent="-342900" lvl="0" marL="457200" rtl="0" algn="l">
              <a:spcBef>
                <a:spcPts val="0"/>
              </a:spcBef>
              <a:spcAft>
                <a:spcPts val="0"/>
              </a:spcAft>
              <a:buClr>
                <a:srgbClr val="FFFFFF"/>
              </a:buClr>
              <a:buSzPts val="1800"/>
              <a:buFont typeface="Source Code Pro"/>
              <a:buChar char="●"/>
            </a:pPr>
            <a:r>
              <a:rPr lang="en" sz="1800">
                <a:solidFill>
                  <a:srgbClr val="FFFFFF"/>
                </a:solidFill>
                <a:highlight>
                  <a:schemeClr val="dk1"/>
                </a:highlight>
                <a:latin typeface="Source Code Pro"/>
                <a:ea typeface="Source Code Pro"/>
                <a:cs typeface="Source Code Pro"/>
                <a:sym typeface="Source Code Pro"/>
              </a:rPr>
              <a:t>h index of 20 is good, 40 is outstanding, and 60 is truly exceptional. </a:t>
            </a:r>
            <a:endParaRPr sz="2600">
              <a:solidFill>
                <a:srgbClr val="FFFFFF"/>
              </a:solidFill>
              <a:highlight>
                <a:schemeClr val="dk1"/>
              </a:highlight>
              <a:latin typeface="Source Code Pro"/>
              <a:ea typeface="Source Code Pro"/>
              <a:cs typeface="Source Code Pro"/>
              <a:sym typeface="Source Code Pro"/>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None/>
            </a:pPr>
            <a:r>
              <a:rPr b="1" lang="en" sz="2600"/>
              <a:t>Findings for Enhancement</a:t>
            </a:r>
            <a:endParaRPr b="1" sz="2600"/>
          </a:p>
        </p:txBody>
      </p:sp>
      <p:sp>
        <p:nvSpPr>
          <p:cNvPr id="160" name="Google Shape;160;p17"/>
          <p:cNvSpPr txBox="1"/>
          <p:nvPr>
            <p:ph idx="1" type="body"/>
          </p:nvPr>
        </p:nvSpPr>
        <p:spPr>
          <a:xfrm>
            <a:off x="430575" y="1567550"/>
            <a:ext cx="8391300" cy="29112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SzPts val="1600"/>
              <a:buFont typeface="Source Code Pro"/>
              <a:buChar char="●"/>
            </a:pPr>
            <a:r>
              <a:rPr lang="en" sz="1600">
                <a:latin typeface="Source Code Pro"/>
                <a:ea typeface="Source Code Pro"/>
                <a:cs typeface="Source Code Pro"/>
                <a:sym typeface="Source Code Pro"/>
              </a:rPr>
              <a:t>i10-index is the newest in the line of journal metrics and was introduced by Google Scholar in 2011. It is a simple and straightforward indexing measure found by tallying a journal’s total number of published papers with at least 10 citations.</a:t>
            </a:r>
            <a:endParaRPr sz="1600">
              <a:latin typeface="Source Code Pro"/>
              <a:ea typeface="Source Code Pro"/>
              <a:cs typeface="Source Code Pro"/>
              <a:sym typeface="Source Code Pro"/>
            </a:endParaRPr>
          </a:p>
          <a:p>
            <a:pPr indent="0" lvl="0" marL="457200" rtl="0" algn="just">
              <a:spcBef>
                <a:spcPts val="1600"/>
              </a:spcBef>
              <a:spcAft>
                <a:spcPts val="0"/>
              </a:spcAft>
              <a:buNone/>
            </a:pPr>
            <a:r>
              <a:t/>
            </a:r>
            <a:endParaRPr sz="1600">
              <a:latin typeface="Source Code Pro"/>
              <a:ea typeface="Source Code Pro"/>
              <a:cs typeface="Source Code Pro"/>
              <a:sym typeface="Source Code Pro"/>
            </a:endParaRPr>
          </a:p>
          <a:p>
            <a:pPr indent="-342900" lvl="0" marL="457200" rtl="0" algn="just">
              <a:spcBef>
                <a:spcPts val="1600"/>
              </a:spcBef>
              <a:spcAft>
                <a:spcPts val="0"/>
              </a:spcAft>
              <a:buClr>
                <a:srgbClr val="FFFFFF"/>
              </a:buClr>
              <a:buSzPts val="1800"/>
              <a:buFont typeface="Source Code Pro"/>
              <a:buChar char="●"/>
            </a:pPr>
            <a:r>
              <a:rPr lang="en" sz="1800">
                <a:solidFill>
                  <a:srgbClr val="FFFFFF"/>
                </a:solidFill>
                <a:latin typeface="Source Code Pro"/>
                <a:ea typeface="Source Code Pro"/>
                <a:cs typeface="Source Code Pro"/>
                <a:sym typeface="Source Code Pro"/>
              </a:rPr>
              <a:t>Citation is a simple way for authors to keep track of citations to their articles.</a:t>
            </a:r>
            <a:endParaRPr sz="1800">
              <a:solidFill>
                <a:srgbClr val="FFFFFF"/>
              </a:solidFill>
              <a:latin typeface="Source Code Pro"/>
              <a:ea typeface="Source Code Pro"/>
              <a:cs typeface="Source Code Pro"/>
              <a:sym typeface="Source Code Pro"/>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500"/>
              <a:t>Data Set </a:t>
            </a:r>
            <a:endParaRPr b="1" sz="3200"/>
          </a:p>
        </p:txBody>
      </p:sp>
      <p:sp>
        <p:nvSpPr>
          <p:cNvPr id="166" name="Google Shape;166;p18"/>
          <p:cNvSpPr txBox="1"/>
          <p:nvPr>
            <p:ph idx="1" type="body"/>
          </p:nvPr>
        </p:nvSpPr>
        <p:spPr>
          <a:xfrm>
            <a:off x="50600" y="1567425"/>
            <a:ext cx="3264000" cy="396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u="sng">
                <a:solidFill>
                  <a:schemeClr val="hlink"/>
                </a:solidFill>
                <a:hlinkClick r:id="rId3"/>
              </a:rPr>
              <a:t>https://osf.io/um7kc/?view_only=1c79efb782e54b05acd3b1aa2dd375fd</a:t>
            </a:r>
            <a:endParaRPr/>
          </a:p>
          <a:p>
            <a:pPr indent="0" lvl="0" marL="0" rtl="0" algn="l">
              <a:spcBef>
                <a:spcPts val="1600"/>
              </a:spcBef>
              <a:spcAft>
                <a:spcPts val="1600"/>
              </a:spcAft>
              <a:buNone/>
            </a:pPr>
            <a:r>
              <a:t/>
            </a:r>
            <a:endParaRPr/>
          </a:p>
        </p:txBody>
      </p:sp>
      <p:pic>
        <p:nvPicPr>
          <p:cNvPr id="167" name="Google Shape;167;p18"/>
          <p:cNvPicPr preferRelativeResize="0"/>
          <p:nvPr/>
        </p:nvPicPr>
        <p:blipFill>
          <a:blip r:embed="rId4">
            <a:alphaModFix/>
          </a:blip>
          <a:stretch>
            <a:fillRect/>
          </a:stretch>
        </p:blipFill>
        <p:spPr>
          <a:xfrm>
            <a:off x="4062850" y="269050"/>
            <a:ext cx="4914899" cy="4748624"/>
          </a:xfrm>
          <a:prstGeom prst="rect">
            <a:avLst/>
          </a:prstGeom>
          <a:noFill/>
          <a:ln>
            <a:noFill/>
          </a:ln>
        </p:spPr>
      </p:pic>
      <p:sp>
        <p:nvSpPr>
          <p:cNvPr id="168" name="Google Shape;168;p18"/>
          <p:cNvSpPr txBox="1"/>
          <p:nvPr/>
        </p:nvSpPr>
        <p:spPr>
          <a:xfrm>
            <a:off x="50600" y="2650250"/>
            <a:ext cx="3479100" cy="22581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FFFFFF"/>
              </a:buClr>
              <a:buSzPts val="1500"/>
              <a:buFont typeface="Source Code Pro"/>
              <a:buChar char="●"/>
            </a:pPr>
            <a:r>
              <a:rPr lang="en" sz="1500">
                <a:solidFill>
                  <a:srgbClr val="FFFFFF"/>
                </a:solidFill>
                <a:latin typeface="Source Code Pro"/>
                <a:ea typeface="Source Code Pro"/>
                <a:cs typeface="Source Code Pro"/>
                <a:sym typeface="Source Code Pro"/>
              </a:rPr>
              <a:t>Dataset has around 2600 rows that contain information regarding claims provided for articles to enhance its credibility. </a:t>
            </a:r>
            <a:endParaRPr sz="15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a:solidFill>
                <a:schemeClr val="lt1"/>
              </a:solidFill>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Libraries &amp; Extraction</a:t>
            </a:r>
            <a:endParaRPr/>
          </a:p>
        </p:txBody>
      </p:sp>
      <p:sp>
        <p:nvSpPr>
          <p:cNvPr id="174" name="Google Shape;174;p19"/>
          <p:cNvSpPr txBox="1"/>
          <p:nvPr>
            <p:ph idx="1" type="body"/>
          </p:nvPr>
        </p:nvSpPr>
        <p:spPr>
          <a:xfrm>
            <a:off x="613075" y="1588350"/>
            <a:ext cx="80634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Source Code Pro"/>
                <a:ea typeface="Source Code Pro"/>
                <a:cs typeface="Source Code Pro"/>
                <a:sym typeface="Source Code Pro"/>
              </a:rPr>
              <a:t>Beautifulsoup</a:t>
            </a:r>
            <a:r>
              <a:rPr lang="en" sz="1800">
                <a:latin typeface="Source Code Pro"/>
                <a:ea typeface="Source Code Pro"/>
                <a:cs typeface="Source Code Pro"/>
                <a:sym typeface="Source Code Pro"/>
              </a:rPr>
              <a:t>:- It is an </a:t>
            </a:r>
            <a:r>
              <a:rPr lang="en" sz="1800">
                <a:highlight>
                  <a:schemeClr val="dk1"/>
                </a:highlight>
                <a:latin typeface="Source Code Pro"/>
                <a:ea typeface="Source Code Pro"/>
                <a:cs typeface="Source Code Pro"/>
                <a:sym typeface="Source Code Pro"/>
              </a:rPr>
              <a:t>Python library for pulling data out of HTML and XML files. It allows you to interact with HTML in a similar way to how you would interact with a web page using developer tools and scrape information from a page.</a:t>
            </a:r>
            <a:endParaRPr sz="1800">
              <a:highlight>
                <a:schemeClr val="dk1"/>
              </a:highlight>
              <a:latin typeface="Source Code Pro"/>
              <a:ea typeface="Source Code Pro"/>
              <a:cs typeface="Source Code Pro"/>
              <a:sym typeface="Source Code Pro"/>
            </a:endParaRPr>
          </a:p>
          <a:p>
            <a:pPr indent="0" lvl="0" marL="0" rtl="0" algn="l">
              <a:spcBef>
                <a:spcPts val="1600"/>
              </a:spcBef>
              <a:spcAft>
                <a:spcPts val="0"/>
              </a:spcAft>
              <a:buNone/>
            </a:pPr>
            <a:r>
              <a:rPr b="1" lang="en" sz="1800">
                <a:highlight>
                  <a:schemeClr val="dk1"/>
                </a:highlight>
                <a:latin typeface="Source Code Pro"/>
                <a:ea typeface="Source Code Pro"/>
                <a:cs typeface="Source Code Pro"/>
                <a:sym typeface="Source Code Pro"/>
              </a:rPr>
              <a:t>Web Crawler</a:t>
            </a:r>
            <a:r>
              <a:rPr lang="en" sz="1800">
                <a:highlight>
                  <a:schemeClr val="dk1"/>
                </a:highlight>
                <a:latin typeface="Source Code Pro"/>
                <a:ea typeface="Source Code Pro"/>
                <a:cs typeface="Source Code Pro"/>
                <a:sym typeface="Source Code Pro"/>
              </a:rPr>
              <a:t>:- A crawler is a computer program that automatically searches documents on the Web. Crawlers are primarily programmed for repetitive actions so that browsing is automated. Search engines use crawlers most frequently to browse the internet and build an index</a:t>
            </a:r>
            <a:endParaRPr sz="1800">
              <a:highlight>
                <a:schemeClr val="dk1"/>
              </a:highlight>
              <a:latin typeface="Source Code Pro"/>
              <a:ea typeface="Source Code Pro"/>
              <a:cs typeface="Source Code Pro"/>
              <a:sym typeface="Source Code Pro"/>
            </a:endParaRPr>
          </a:p>
          <a:p>
            <a:pPr indent="0" lvl="0" marL="0" rtl="0" algn="l">
              <a:spcBef>
                <a:spcPts val="1600"/>
              </a:spcBef>
              <a:spcAft>
                <a:spcPts val="1600"/>
              </a:spcAft>
              <a:buNone/>
            </a:pPr>
            <a:r>
              <a:t/>
            </a:r>
            <a:endParaRPr sz="1400">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255675" y="393925"/>
            <a:ext cx="8520600" cy="8313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Clr>
                <a:schemeClr val="dk1"/>
              </a:buClr>
              <a:buSzPts val="1100"/>
              <a:buFont typeface="Arial"/>
              <a:buNone/>
            </a:pPr>
            <a:r>
              <a:rPr b="1" lang="en" sz="2600"/>
              <a:t>Issues Faced </a:t>
            </a:r>
            <a:endParaRPr b="1" sz="3800">
              <a:solidFill>
                <a:srgbClr val="000000"/>
              </a:solidFill>
            </a:endParaRPr>
          </a:p>
        </p:txBody>
      </p:sp>
      <p:sp>
        <p:nvSpPr>
          <p:cNvPr id="180" name="Google Shape;180;p20"/>
          <p:cNvSpPr txBox="1"/>
          <p:nvPr>
            <p:ph idx="1" type="body"/>
          </p:nvPr>
        </p:nvSpPr>
        <p:spPr>
          <a:xfrm>
            <a:off x="571500" y="1567550"/>
            <a:ext cx="7764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Source Code Pro"/>
              <a:buChar char="●"/>
            </a:pPr>
            <a:r>
              <a:rPr lang="en">
                <a:latin typeface="Source Code Pro"/>
                <a:ea typeface="Source Code Pro"/>
                <a:cs typeface="Source Code Pro"/>
                <a:sym typeface="Source Code Pro"/>
              </a:rPr>
              <a:t>Blocked by website after visiting in shorter span of time</a:t>
            </a:r>
            <a:endParaRPr>
              <a:latin typeface="Source Code Pro"/>
              <a:ea typeface="Source Code Pro"/>
              <a:cs typeface="Source Code Pro"/>
              <a:sym typeface="Source Code Pro"/>
            </a:endParaRPr>
          </a:p>
          <a:p>
            <a:pPr indent="-311150" lvl="0" marL="457200" rtl="0" algn="l">
              <a:spcBef>
                <a:spcPts val="0"/>
              </a:spcBef>
              <a:spcAft>
                <a:spcPts val="0"/>
              </a:spcAft>
              <a:buSzPts val="1300"/>
              <a:buFont typeface="Source Code Pro"/>
              <a:buChar char="●"/>
            </a:pPr>
            <a:r>
              <a:rPr lang="en">
                <a:latin typeface="Source Code Pro"/>
                <a:ea typeface="Source Code Pro"/>
                <a:cs typeface="Source Code Pro"/>
                <a:sym typeface="Source Code Pro"/>
              </a:rPr>
              <a:t>Finding the only important html tags from the source code of webpage</a:t>
            </a:r>
            <a:endParaRPr>
              <a:latin typeface="Source Code Pro"/>
              <a:ea typeface="Source Code Pro"/>
              <a:cs typeface="Source Code Pro"/>
              <a:sym typeface="Source Code Pro"/>
            </a:endParaRPr>
          </a:p>
          <a:p>
            <a:pPr indent="-311150" lvl="0" marL="457200" rtl="0" algn="l">
              <a:spcBef>
                <a:spcPts val="0"/>
              </a:spcBef>
              <a:spcAft>
                <a:spcPts val="0"/>
              </a:spcAft>
              <a:buSzPts val="1300"/>
              <a:buFont typeface="Source Code Pro"/>
              <a:buChar char="●"/>
            </a:pPr>
            <a:r>
              <a:rPr lang="en">
                <a:latin typeface="Source Code Pro"/>
                <a:ea typeface="Source Code Pro"/>
                <a:cs typeface="Source Code Pro"/>
                <a:sym typeface="Source Code Pro"/>
              </a:rPr>
              <a:t>Optimizing the code and output</a:t>
            </a:r>
            <a:endParaRPr>
              <a:latin typeface="Source Code Pro"/>
              <a:ea typeface="Source Code Pro"/>
              <a:cs typeface="Source Code Pro"/>
              <a:sym typeface="Source Code Pro"/>
            </a:endParaRPr>
          </a:p>
          <a:p>
            <a:pPr indent="-311150" lvl="0" marL="457200" rtl="0" algn="l">
              <a:spcBef>
                <a:spcPts val="0"/>
              </a:spcBef>
              <a:spcAft>
                <a:spcPts val="0"/>
              </a:spcAft>
              <a:buSzPts val="1300"/>
              <a:buFont typeface="Source Code Pro"/>
              <a:buChar char="●"/>
            </a:pPr>
            <a:r>
              <a:rPr lang="en">
                <a:latin typeface="Source Code Pro"/>
                <a:ea typeface="Source Code Pro"/>
                <a:cs typeface="Source Code Pro"/>
                <a:sym typeface="Source Code Pro"/>
              </a:rPr>
              <a:t>Data was not 100 % accurate</a:t>
            </a:r>
            <a:endParaRPr>
              <a:latin typeface="Source Code Pro"/>
              <a:ea typeface="Source Code Pro"/>
              <a:cs typeface="Source Code Pro"/>
              <a:sym typeface="Source Code Pro"/>
            </a:endParaRPr>
          </a:p>
          <a:p>
            <a:pPr indent="-311150" lvl="0" marL="457200" rtl="0" algn="l">
              <a:spcBef>
                <a:spcPts val="0"/>
              </a:spcBef>
              <a:spcAft>
                <a:spcPts val="0"/>
              </a:spcAft>
              <a:buSzPts val="1300"/>
              <a:buFont typeface="Source Code Pro"/>
              <a:buChar char="●"/>
            </a:pPr>
            <a:r>
              <a:rPr lang="en">
                <a:latin typeface="Source Code Pro"/>
                <a:ea typeface="Source Code Pro"/>
                <a:cs typeface="Source Code Pro"/>
                <a:sym typeface="Source Code Pro"/>
              </a:rPr>
              <a:t>Unable to Find some authors profile while crawling</a:t>
            </a:r>
            <a:endParaRPr>
              <a:latin typeface="Source Code Pro"/>
              <a:ea typeface="Source Code Pro"/>
              <a:cs typeface="Source Code Pro"/>
              <a:sym typeface="Source Code Pro"/>
            </a:endParaRPr>
          </a:p>
          <a:p>
            <a:pPr indent="-311150" lvl="0" marL="457200" rtl="0" algn="l">
              <a:spcBef>
                <a:spcPts val="0"/>
              </a:spcBef>
              <a:spcAft>
                <a:spcPts val="0"/>
              </a:spcAft>
              <a:buSzPts val="1300"/>
              <a:buFont typeface="Source Code Pro"/>
              <a:buChar char="●"/>
            </a:pPr>
            <a:r>
              <a:rPr lang="en">
                <a:latin typeface="Source Code Pro"/>
                <a:ea typeface="Source Code Pro"/>
                <a:cs typeface="Source Code Pro"/>
                <a:sym typeface="Source Code Pro"/>
              </a:rPr>
              <a:t>Unable to fetch data from Google scholar API</a:t>
            </a:r>
            <a:endParaRPr>
              <a:latin typeface="Source Code Pro"/>
              <a:ea typeface="Source Code Pro"/>
              <a:cs typeface="Source Code Pro"/>
              <a:sym typeface="Source Code Pro"/>
            </a:endParaRPr>
          </a:p>
          <a:p>
            <a:pPr indent="-311150" lvl="0" marL="457200" rtl="0" algn="l">
              <a:spcBef>
                <a:spcPts val="0"/>
              </a:spcBef>
              <a:spcAft>
                <a:spcPts val="0"/>
              </a:spcAft>
              <a:buSzPts val="1300"/>
              <a:buFont typeface="Source Code Pro"/>
              <a:buChar char="●"/>
            </a:pPr>
            <a:r>
              <a:rPr lang="en">
                <a:latin typeface="Source Code Pro"/>
                <a:ea typeface="Source Code Pro"/>
                <a:cs typeface="Source Code Pro"/>
                <a:sym typeface="Source Code Pro"/>
              </a:rPr>
              <a:t>Some data was behind osi login, it was hard to get in everytime</a:t>
            </a:r>
            <a:endParaRPr>
              <a:latin typeface="Source Code Pro"/>
              <a:ea typeface="Source Code Pro"/>
              <a:cs typeface="Source Code Pro"/>
              <a:sym typeface="Source Code Pro"/>
            </a:endParaRPr>
          </a:p>
          <a:p>
            <a:pPr indent="0" lvl="0" marL="457200" rtl="0" algn="l">
              <a:spcBef>
                <a:spcPts val="1600"/>
              </a:spcBef>
              <a:spcAft>
                <a:spcPts val="0"/>
              </a:spcAft>
              <a:buNone/>
            </a:pPr>
            <a:r>
              <a:t/>
            </a:r>
            <a:endParaRPr>
              <a:latin typeface="Source Code Pro"/>
              <a:ea typeface="Source Code Pro"/>
              <a:cs typeface="Source Code Pro"/>
              <a:sym typeface="Source Code Pro"/>
            </a:endParaRPr>
          </a:p>
          <a:p>
            <a:pPr indent="0" lvl="0" marL="457200" rtl="0" algn="l">
              <a:spcBef>
                <a:spcPts val="1600"/>
              </a:spcBef>
              <a:spcAft>
                <a:spcPts val="1600"/>
              </a:spcAft>
              <a:buNone/>
            </a:pP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Advantages </a:t>
            </a:r>
            <a:endParaRPr b="1" sz="2600"/>
          </a:p>
        </p:txBody>
      </p:sp>
      <p:sp>
        <p:nvSpPr>
          <p:cNvPr id="186" name="Google Shape;186;p21"/>
          <p:cNvSpPr txBox="1"/>
          <p:nvPr>
            <p:ph idx="1" type="body"/>
          </p:nvPr>
        </p:nvSpPr>
        <p:spPr>
          <a:xfrm>
            <a:off x="675400" y="1567550"/>
            <a:ext cx="76611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highlight>
                  <a:schemeClr val="dk1"/>
                </a:highlight>
                <a:latin typeface="Source Code Pro"/>
                <a:ea typeface="Source Code Pro"/>
                <a:cs typeface="Source Code Pro"/>
                <a:sym typeface="Source Code Pro"/>
              </a:rPr>
              <a:t>h</a:t>
            </a:r>
            <a:r>
              <a:rPr lang="en" sz="1800">
                <a:highlight>
                  <a:schemeClr val="dk1"/>
                </a:highlight>
                <a:latin typeface="Source Code Pro"/>
                <a:ea typeface="Source Code Pro"/>
                <a:cs typeface="Source Code Pro"/>
                <a:sym typeface="Source Code Pro"/>
              </a:rPr>
              <a:t>-</a:t>
            </a:r>
            <a:r>
              <a:rPr b="1" lang="en" sz="1800">
                <a:highlight>
                  <a:schemeClr val="dk1"/>
                </a:highlight>
                <a:latin typeface="Source Code Pro"/>
                <a:ea typeface="Source Code Pro"/>
                <a:cs typeface="Source Code Pro"/>
                <a:sym typeface="Source Code Pro"/>
              </a:rPr>
              <a:t>index</a:t>
            </a:r>
            <a:r>
              <a:rPr lang="en" sz="1800">
                <a:highlight>
                  <a:schemeClr val="dk1"/>
                </a:highlight>
                <a:latin typeface="Source Code Pro"/>
                <a:ea typeface="Source Code Pro"/>
                <a:cs typeface="Source Code Pro"/>
                <a:sym typeface="Source Code Pro"/>
              </a:rPr>
              <a:t> is an index that attempts to measure both productivity and impact of </a:t>
            </a:r>
            <a:r>
              <a:rPr lang="en" sz="1800">
                <a:highlight>
                  <a:schemeClr val="dk1"/>
                </a:highlight>
                <a:latin typeface="Source Code Pro"/>
                <a:ea typeface="Source Code Pro"/>
                <a:cs typeface="Source Code Pro"/>
                <a:sym typeface="Source Code Pro"/>
              </a:rPr>
              <a:t>published work of an </a:t>
            </a:r>
            <a:r>
              <a:rPr lang="en" sz="1800">
                <a:highlight>
                  <a:schemeClr val="dk1"/>
                </a:highlight>
                <a:latin typeface="Source Code Pro"/>
                <a:ea typeface="Source Code Pro"/>
                <a:cs typeface="Source Code Pro"/>
                <a:sym typeface="Source Code Pro"/>
              </a:rPr>
              <a:t>author or scholar.</a:t>
            </a:r>
            <a:endParaRPr sz="1800">
              <a:highlight>
                <a:schemeClr val="dk1"/>
              </a:highlight>
              <a:latin typeface="Source Code Pro"/>
              <a:ea typeface="Source Code Pro"/>
              <a:cs typeface="Source Code Pro"/>
              <a:sym typeface="Source Code Pro"/>
            </a:endParaRPr>
          </a:p>
          <a:p>
            <a:pPr indent="-342900" lvl="0" marL="457200" rtl="0" algn="l">
              <a:spcBef>
                <a:spcPts val="0"/>
              </a:spcBef>
              <a:spcAft>
                <a:spcPts val="0"/>
              </a:spcAft>
              <a:buSzPts val="1800"/>
              <a:buFont typeface="Source Code Pro"/>
              <a:buChar char="❏"/>
            </a:pPr>
            <a:r>
              <a:rPr lang="en" sz="1800">
                <a:highlight>
                  <a:schemeClr val="dk1"/>
                </a:highlight>
                <a:latin typeface="Source Code Pro"/>
                <a:ea typeface="Source Code Pro"/>
                <a:cs typeface="Source Code Pro"/>
                <a:sym typeface="Source Code Pro"/>
              </a:rPr>
              <a:t>Adds Veracity to author’s articles and claims provided in the dataset.</a:t>
            </a:r>
            <a:endParaRPr sz="1800">
              <a:highlight>
                <a:schemeClr val="dk1"/>
              </a:highlight>
              <a:latin typeface="Source Code Pro"/>
              <a:ea typeface="Source Code Pro"/>
              <a:cs typeface="Source Code Pro"/>
              <a:sym typeface="Source Code Pro"/>
            </a:endParaRPr>
          </a:p>
          <a:p>
            <a:pPr indent="-342900" lvl="0" marL="457200" rtl="0" algn="l">
              <a:spcBef>
                <a:spcPts val="0"/>
              </a:spcBef>
              <a:spcAft>
                <a:spcPts val="0"/>
              </a:spcAft>
              <a:buSzPts val="1800"/>
              <a:buChar char="❏"/>
            </a:pPr>
            <a:r>
              <a:rPr b="1" lang="en" sz="1800">
                <a:highlight>
                  <a:schemeClr val="dk1"/>
                </a:highlight>
                <a:latin typeface="Source Code Pro"/>
                <a:ea typeface="Source Code Pro"/>
                <a:cs typeface="Source Code Pro"/>
                <a:sym typeface="Source Code Pro"/>
              </a:rPr>
              <a:t>i10-index</a:t>
            </a:r>
            <a:r>
              <a:rPr lang="en" sz="1800">
                <a:highlight>
                  <a:schemeClr val="dk1"/>
                </a:highlight>
                <a:latin typeface="Source Code Pro"/>
                <a:ea typeface="Source Code Pro"/>
                <a:cs typeface="Source Code Pro"/>
                <a:sym typeface="Source Code Pro"/>
              </a:rPr>
              <a:t> and </a:t>
            </a:r>
            <a:r>
              <a:rPr b="1" lang="en" sz="1800">
                <a:highlight>
                  <a:schemeClr val="dk1"/>
                </a:highlight>
                <a:latin typeface="Source Code Pro"/>
                <a:ea typeface="Source Code Pro"/>
                <a:cs typeface="Source Code Pro"/>
                <a:sym typeface="Source Code Pro"/>
              </a:rPr>
              <a:t>citations</a:t>
            </a:r>
            <a:r>
              <a:rPr lang="en" sz="1800">
                <a:highlight>
                  <a:schemeClr val="dk1"/>
                </a:highlight>
                <a:latin typeface="Source Code Pro"/>
                <a:ea typeface="Source Code Pro"/>
                <a:cs typeface="Source Code Pro"/>
                <a:sym typeface="Source Code Pro"/>
              </a:rPr>
              <a:t> will assist in estimating productivity of authors and popularity of their articles.</a:t>
            </a:r>
            <a:endParaRPr sz="1800">
              <a:highlight>
                <a:schemeClr val="dk1"/>
              </a:highlight>
              <a:latin typeface="Source Code Pro"/>
              <a:ea typeface="Source Code Pro"/>
              <a:cs typeface="Source Code Pro"/>
              <a:sym typeface="Source Code Pro"/>
            </a:endParaRPr>
          </a:p>
          <a:p>
            <a:pPr indent="0" lvl="0" marL="457200" rtl="0" algn="l">
              <a:spcBef>
                <a:spcPts val="1600"/>
              </a:spcBef>
              <a:spcAft>
                <a:spcPts val="0"/>
              </a:spcAft>
              <a:buNone/>
            </a:pPr>
            <a:r>
              <a:t/>
            </a:r>
            <a:endParaRPr sz="1600">
              <a:solidFill>
                <a:srgbClr val="222222"/>
              </a:solidFill>
              <a:highlight>
                <a:srgbClr val="FFFFFF"/>
              </a:highlight>
            </a:endParaRPr>
          </a:p>
          <a:p>
            <a:pPr indent="0" lvl="0" marL="457200" rtl="0" algn="l">
              <a:spcBef>
                <a:spcPts val="1600"/>
              </a:spcBef>
              <a:spcAft>
                <a:spcPts val="0"/>
              </a:spcAft>
              <a:buNone/>
            </a:pPr>
            <a:r>
              <a:t/>
            </a:r>
            <a:endParaRPr sz="1600">
              <a:solidFill>
                <a:srgbClr val="222222"/>
              </a:solidFill>
              <a:highlight>
                <a:srgbClr val="FFFFFF"/>
              </a:highlight>
            </a:endParaRPr>
          </a:p>
          <a:p>
            <a:pPr indent="0" lvl="0" marL="457200" rtl="0" algn="l">
              <a:spcBef>
                <a:spcPts val="1600"/>
              </a:spcBef>
              <a:spcAft>
                <a:spcPts val="1600"/>
              </a:spcAft>
              <a:buNone/>
            </a:pPr>
            <a:r>
              <a:t/>
            </a:r>
            <a:endParaRPr sz="1600">
              <a:solidFill>
                <a:srgbClr val="222222"/>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