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59" d="100"/>
          <a:sy n="59" d="100"/>
        </p:scale>
        <p:origin x="9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767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409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760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915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210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82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9089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01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244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1246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840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7511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1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0D0422D-EB4A-DC75-E951-FC32B16B2364}"/>
              </a:ext>
            </a:extLst>
          </p:cNvPr>
          <p:cNvSpPr>
            <a:spLocks noGrp="1"/>
          </p:cNvSpPr>
          <p:nvPr>
            <p:ph type="ctrTitle"/>
          </p:nvPr>
        </p:nvSpPr>
        <p:spPr>
          <a:xfrm>
            <a:off x="5116783" y="516835"/>
            <a:ext cx="5977937" cy="1666501"/>
          </a:xfrm>
        </p:spPr>
        <p:txBody>
          <a:bodyPr vert="horz" lIns="91440" tIns="45720" rIns="91440" bIns="45720" rtlCol="0" anchor="b">
            <a:normAutofit/>
          </a:bodyPr>
          <a:lstStyle/>
          <a:p>
            <a:r>
              <a:rPr lang="en-US" sz="4000">
                <a:solidFill>
                  <a:srgbClr val="FFFFFF"/>
                </a:solidFill>
              </a:rPr>
              <a:t>HealthCare Management System</a:t>
            </a:r>
          </a:p>
        </p:txBody>
      </p:sp>
      <p:pic>
        <p:nvPicPr>
          <p:cNvPr id="4" name="Picture 3" descr="Bright blue glacial flow">
            <a:extLst>
              <a:ext uri="{FF2B5EF4-FFF2-40B4-BE49-F238E27FC236}">
                <a16:creationId xmlns:a16="http://schemas.microsoft.com/office/drawing/2014/main" id="{412A980A-473B-415A-067E-C289FD05378F}"/>
              </a:ext>
            </a:extLst>
          </p:cNvPr>
          <p:cNvPicPr>
            <a:picLocks noChangeAspect="1"/>
          </p:cNvPicPr>
          <p:nvPr/>
        </p:nvPicPr>
        <p:blipFill rotWithShape="1">
          <a:blip r:embed="rId2"/>
          <a:srcRect l="16143" r="33769"/>
          <a:stretch/>
        </p:blipFill>
        <p:spPr>
          <a:xfrm>
            <a:off x="20" y="10"/>
            <a:ext cx="4580077" cy="6857990"/>
          </a:xfrm>
          <a:prstGeom prst="rect">
            <a:avLst/>
          </a:prstGeom>
        </p:spPr>
      </p:pic>
      <p:cxnSp>
        <p:nvCxnSpPr>
          <p:cNvPr id="27" name="Straight Connector 2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D54B74D-EFEB-B1EB-559D-64D0945BEFF6}"/>
              </a:ext>
            </a:extLst>
          </p:cNvPr>
          <p:cNvSpPr>
            <a:spLocks noGrp="1"/>
          </p:cNvSpPr>
          <p:nvPr>
            <p:ph type="subTitle" idx="1"/>
          </p:nvPr>
        </p:nvSpPr>
        <p:spPr>
          <a:xfrm>
            <a:off x="5116784" y="2546224"/>
            <a:ext cx="5977938" cy="3342747"/>
          </a:xfrm>
        </p:spPr>
        <p:txBody>
          <a:bodyPr vert="horz" lIns="0" tIns="45720" rIns="0" bIns="45720" rtlCol="0">
            <a:normAutofit/>
          </a:bodyPr>
          <a:lstStyle/>
          <a:p>
            <a:pPr>
              <a:lnSpc>
                <a:spcPct val="90000"/>
              </a:lnSpc>
            </a:pPr>
            <a:r>
              <a:rPr lang="en-US" sz="1500" dirty="0">
                <a:solidFill>
                  <a:srgbClr val="FFFFFF"/>
                </a:solidFill>
              </a:rPr>
              <a:t>Project by </a:t>
            </a:r>
          </a:p>
          <a:p>
            <a:pPr>
              <a:lnSpc>
                <a:spcPct val="90000"/>
              </a:lnSpc>
            </a:pPr>
            <a:r>
              <a:rPr lang="en-US" sz="1500" dirty="0" err="1">
                <a:solidFill>
                  <a:srgbClr val="FFFFFF"/>
                </a:solidFill>
              </a:rPr>
              <a:t>Deeksha</a:t>
            </a:r>
            <a:r>
              <a:rPr lang="en-US" sz="1500" dirty="0">
                <a:solidFill>
                  <a:srgbClr val="FFFFFF"/>
                </a:solidFill>
              </a:rPr>
              <a:t> Khajuria - 001027844 </a:t>
            </a:r>
          </a:p>
          <a:p>
            <a:pPr>
              <a:lnSpc>
                <a:spcPct val="90000"/>
              </a:lnSpc>
            </a:pPr>
            <a:r>
              <a:rPr lang="en-US" sz="1500" dirty="0">
                <a:solidFill>
                  <a:srgbClr val="FFFFFF"/>
                </a:solidFill>
              </a:rPr>
              <a:t>Riya </a:t>
            </a:r>
            <a:r>
              <a:rPr lang="en-US" sz="1500" dirty="0" err="1">
                <a:solidFill>
                  <a:srgbClr val="FFFFFF"/>
                </a:solidFill>
              </a:rPr>
              <a:t>Moitra</a:t>
            </a:r>
            <a:r>
              <a:rPr lang="en-US" sz="1500" dirty="0">
                <a:solidFill>
                  <a:srgbClr val="FFFFFF"/>
                </a:solidFill>
              </a:rPr>
              <a:t> - 001528940 </a:t>
            </a:r>
          </a:p>
          <a:p>
            <a:pPr>
              <a:lnSpc>
                <a:spcPct val="90000"/>
              </a:lnSpc>
            </a:pPr>
            <a:r>
              <a:rPr lang="en-US" sz="1500" dirty="0">
                <a:solidFill>
                  <a:srgbClr val="FFFFFF"/>
                </a:solidFill>
              </a:rPr>
              <a:t>Aakash Shukla - 001557554 </a:t>
            </a:r>
          </a:p>
          <a:p>
            <a:pPr>
              <a:lnSpc>
                <a:spcPct val="90000"/>
              </a:lnSpc>
            </a:pPr>
            <a:r>
              <a:rPr lang="en-US" sz="1500" dirty="0">
                <a:solidFill>
                  <a:srgbClr val="FFFFFF"/>
                </a:solidFill>
              </a:rPr>
              <a:t>Srividya Burra - 002985163 </a:t>
            </a:r>
          </a:p>
          <a:p>
            <a:pPr>
              <a:lnSpc>
                <a:spcPct val="90000"/>
              </a:lnSpc>
            </a:pPr>
            <a:r>
              <a:rPr lang="en-US" sz="1500" dirty="0">
                <a:solidFill>
                  <a:srgbClr val="FFFFFF"/>
                </a:solidFill>
              </a:rPr>
              <a:t>Siddhi </a:t>
            </a:r>
            <a:r>
              <a:rPr lang="en-US" sz="1500" dirty="0" err="1">
                <a:solidFill>
                  <a:srgbClr val="FFFFFF"/>
                </a:solidFill>
              </a:rPr>
              <a:t>Telang</a:t>
            </a:r>
            <a:r>
              <a:rPr lang="en-US" sz="1500" dirty="0">
                <a:solidFill>
                  <a:srgbClr val="FFFFFF"/>
                </a:solidFill>
              </a:rPr>
              <a:t> - 002198703 </a:t>
            </a:r>
          </a:p>
          <a:p>
            <a:pPr>
              <a:lnSpc>
                <a:spcPct val="90000"/>
              </a:lnSpc>
            </a:pPr>
            <a:br>
              <a:rPr lang="en-US" sz="1500" dirty="0">
                <a:solidFill>
                  <a:srgbClr val="FFFFFF"/>
                </a:solidFill>
              </a:rPr>
            </a:br>
            <a:endParaRPr lang="en-US" sz="1500" dirty="0">
              <a:solidFill>
                <a:srgbClr val="FFFFFF"/>
              </a:solidFill>
            </a:endParaRPr>
          </a:p>
          <a:p>
            <a:pPr>
              <a:lnSpc>
                <a:spcPct val="90000"/>
              </a:lnSpc>
            </a:pPr>
            <a:r>
              <a:rPr lang="en-US" sz="1500" dirty="0">
                <a:solidFill>
                  <a:srgbClr val="FFFFFF"/>
                </a:solidFill>
              </a:rPr>
              <a:t> </a:t>
            </a:r>
          </a:p>
        </p:txBody>
      </p:sp>
    </p:spTree>
    <p:extLst>
      <p:ext uri="{BB962C8B-B14F-4D97-AF65-F5344CB8AC3E}">
        <p14:creationId xmlns:p14="http://schemas.microsoft.com/office/powerpoint/2010/main" val="16070578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D2A603-75DA-D08C-13F5-48FC18295888}"/>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Github Contibuters</a:t>
            </a:r>
          </a:p>
        </p:txBody>
      </p:sp>
      <p:pic>
        <p:nvPicPr>
          <p:cNvPr id="5" name="Content Placeholder 4">
            <a:extLst>
              <a:ext uri="{FF2B5EF4-FFF2-40B4-BE49-F238E27FC236}">
                <a16:creationId xmlns:a16="http://schemas.microsoft.com/office/drawing/2014/main" id="{F6ED9AD6-7BFE-4F33-A910-0C9A3713D27B}"/>
              </a:ext>
            </a:extLst>
          </p:cNvPr>
          <p:cNvPicPr>
            <a:picLocks noGrp="1" noChangeAspect="1"/>
          </p:cNvPicPr>
          <p:nvPr>
            <p:ph idx="1"/>
          </p:nvPr>
        </p:nvPicPr>
        <p:blipFill>
          <a:blip r:embed="rId2"/>
          <a:stretch>
            <a:fillRect/>
          </a:stretch>
        </p:blipFill>
        <p:spPr>
          <a:xfrm>
            <a:off x="4753428" y="135916"/>
            <a:ext cx="7457565" cy="6373741"/>
          </a:xfrm>
        </p:spPr>
      </p:pic>
    </p:spTree>
    <p:extLst>
      <p:ext uri="{BB962C8B-B14F-4D97-AF65-F5344CB8AC3E}">
        <p14:creationId xmlns:p14="http://schemas.microsoft.com/office/powerpoint/2010/main" val="161388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6BB2BB-92A9-58C0-96B6-16FCF688F200}"/>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Team Contribution</a:t>
            </a:r>
          </a:p>
        </p:txBody>
      </p:sp>
      <p:sp>
        <p:nvSpPr>
          <p:cNvPr id="3" name="Content Placeholder 2">
            <a:extLst>
              <a:ext uri="{FF2B5EF4-FFF2-40B4-BE49-F238E27FC236}">
                <a16:creationId xmlns:a16="http://schemas.microsoft.com/office/drawing/2014/main" id="{55FE467C-78DC-E742-F693-634E861163D8}"/>
              </a:ext>
            </a:extLst>
          </p:cNvPr>
          <p:cNvSpPr>
            <a:spLocks noGrp="1"/>
          </p:cNvSpPr>
          <p:nvPr>
            <p:ph idx="1"/>
          </p:nvPr>
        </p:nvSpPr>
        <p:spPr>
          <a:xfrm>
            <a:off x="5231958" y="605896"/>
            <a:ext cx="5923721" cy="5646208"/>
          </a:xfrm>
        </p:spPr>
        <p:txBody>
          <a:bodyPr anchor="ctr">
            <a:normAutofit/>
          </a:bodyPr>
          <a:lstStyle/>
          <a:p>
            <a:pPr>
              <a:lnSpc>
                <a:spcPct val="90000"/>
              </a:lnSpc>
            </a:pPr>
            <a:r>
              <a:rPr lang="en-US" sz="2400" dirty="0" err="1">
                <a:solidFill>
                  <a:schemeClr val="tx1">
                    <a:lumMod val="95000"/>
                    <a:lumOff val="5000"/>
                  </a:schemeClr>
                </a:solidFill>
              </a:rPr>
              <a:t>Deeksha</a:t>
            </a:r>
            <a:r>
              <a:rPr lang="en-US" sz="2400" dirty="0">
                <a:solidFill>
                  <a:schemeClr val="tx1">
                    <a:lumMod val="95000"/>
                    <a:lumOff val="5000"/>
                  </a:schemeClr>
                </a:solidFill>
              </a:rPr>
              <a:t> Khajuria-Tables, Constraints, stored procedures</a:t>
            </a:r>
          </a:p>
          <a:p>
            <a:pPr>
              <a:lnSpc>
                <a:spcPct val="90000"/>
              </a:lnSpc>
            </a:pPr>
            <a:r>
              <a:rPr lang="en-US" sz="2400" dirty="0">
                <a:solidFill>
                  <a:schemeClr val="tx1">
                    <a:lumMod val="95000"/>
                    <a:lumOff val="5000"/>
                  </a:schemeClr>
                </a:solidFill>
              </a:rPr>
              <a:t>Riya </a:t>
            </a:r>
            <a:r>
              <a:rPr lang="en-US" sz="2400" dirty="0" err="1">
                <a:solidFill>
                  <a:schemeClr val="tx1">
                    <a:lumMod val="95000"/>
                    <a:lumOff val="5000"/>
                  </a:schemeClr>
                </a:solidFill>
              </a:rPr>
              <a:t>Moitra</a:t>
            </a:r>
            <a:r>
              <a:rPr lang="en-US" sz="2400" dirty="0">
                <a:solidFill>
                  <a:schemeClr val="tx1">
                    <a:lumMod val="95000"/>
                    <a:lumOff val="5000"/>
                  </a:schemeClr>
                </a:solidFill>
              </a:rPr>
              <a:t>- Tables, Views, Presentation, Report</a:t>
            </a:r>
          </a:p>
          <a:p>
            <a:pPr>
              <a:lnSpc>
                <a:spcPct val="90000"/>
              </a:lnSpc>
            </a:pPr>
            <a:r>
              <a:rPr lang="en-US" sz="2400" dirty="0">
                <a:solidFill>
                  <a:schemeClr val="tx1">
                    <a:lumMod val="95000"/>
                    <a:lumOff val="5000"/>
                  </a:schemeClr>
                </a:solidFill>
              </a:rPr>
              <a:t>Aakash Shukla – Stored procedures, Views, Report, Presentation, Tables, Triggers, Functions, Constraints, </a:t>
            </a:r>
            <a:r>
              <a:rPr lang="en-US" sz="2400">
                <a:solidFill>
                  <a:schemeClr val="tx1">
                    <a:lumMod val="95000"/>
                    <a:lumOff val="5000"/>
                  </a:schemeClr>
                </a:solidFill>
              </a:rPr>
              <a:t>ER Diagram</a:t>
            </a:r>
            <a:endParaRPr lang="en-US" sz="2400" dirty="0">
              <a:solidFill>
                <a:schemeClr val="tx1">
                  <a:lumMod val="95000"/>
                  <a:lumOff val="5000"/>
                </a:schemeClr>
              </a:solidFill>
            </a:endParaRPr>
          </a:p>
          <a:p>
            <a:pPr>
              <a:lnSpc>
                <a:spcPct val="90000"/>
              </a:lnSpc>
            </a:pPr>
            <a:r>
              <a:rPr lang="en-US" sz="2400" dirty="0">
                <a:solidFill>
                  <a:schemeClr val="tx1">
                    <a:lumMod val="95000"/>
                    <a:lumOff val="5000"/>
                  </a:schemeClr>
                </a:solidFill>
              </a:rPr>
              <a:t>Srividya Burra -  Dummy data creation </a:t>
            </a:r>
          </a:p>
          <a:p>
            <a:pPr>
              <a:lnSpc>
                <a:spcPct val="90000"/>
              </a:lnSpc>
            </a:pPr>
            <a:r>
              <a:rPr lang="en-US" sz="2400" dirty="0">
                <a:solidFill>
                  <a:schemeClr val="tx1">
                    <a:lumMod val="95000"/>
                    <a:lumOff val="5000"/>
                  </a:schemeClr>
                </a:solidFill>
              </a:rPr>
              <a:t>Siddhi </a:t>
            </a:r>
            <a:r>
              <a:rPr lang="en-US" sz="2400" dirty="0" err="1">
                <a:solidFill>
                  <a:schemeClr val="tx1">
                    <a:lumMod val="95000"/>
                    <a:lumOff val="5000"/>
                  </a:schemeClr>
                </a:solidFill>
              </a:rPr>
              <a:t>Telang</a:t>
            </a:r>
            <a:r>
              <a:rPr lang="en-US" sz="2400" dirty="0">
                <a:solidFill>
                  <a:schemeClr val="tx1">
                    <a:lumMod val="95000"/>
                    <a:lumOff val="5000"/>
                  </a:schemeClr>
                </a:solidFill>
              </a:rPr>
              <a:t> – Dummy data creation, ERD </a:t>
            </a:r>
          </a:p>
          <a:p>
            <a:endParaRPr lang="en-US" sz="2400" dirty="0"/>
          </a:p>
        </p:txBody>
      </p:sp>
    </p:spTree>
    <p:extLst>
      <p:ext uri="{BB962C8B-B14F-4D97-AF65-F5344CB8AC3E}">
        <p14:creationId xmlns:p14="http://schemas.microsoft.com/office/powerpoint/2010/main" val="55686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AB3E78-07DC-0E09-24B8-2D19D3CAB573}"/>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Problem Statement</a:t>
            </a:r>
          </a:p>
        </p:txBody>
      </p:sp>
      <p:sp>
        <p:nvSpPr>
          <p:cNvPr id="3" name="Content Placeholder 2">
            <a:extLst>
              <a:ext uri="{FF2B5EF4-FFF2-40B4-BE49-F238E27FC236}">
                <a16:creationId xmlns:a16="http://schemas.microsoft.com/office/drawing/2014/main" id="{32068B24-88CE-C866-8583-3452CE92F21B}"/>
              </a:ext>
            </a:extLst>
          </p:cNvPr>
          <p:cNvSpPr>
            <a:spLocks noGrp="1"/>
          </p:cNvSpPr>
          <p:nvPr>
            <p:ph idx="1"/>
          </p:nvPr>
        </p:nvSpPr>
        <p:spPr>
          <a:xfrm>
            <a:off x="5231958" y="191385"/>
            <a:ext cx="5923721" cy="6262577"/>
          </a:xfrm>
        </p:spPr>
        <p:txBody>
          <a:bodyPr anchor="ctr">
            <a:normAutofit fontScale="70000" lnSpcReduction="20000"/>
          </a:bodyPr>
          <a:lstStyle/>
          <a:p>
            <a:r>
              <a:rPr lang="en-US" dirty="0"/>
              <a:t>Healthcare industry is experiencing a massive transition. The erstwhile legacy manual filing system has plethora of problems associated with it. Some of these problems include insecurities of files, inefficient retrieval, inefficient billing system, data portability etc. to name a few. </a:t>
            </a:r>
          </a:p>
          <a:p>
            <a:r>
              <a:rPr lang="en-US" dirty="0"/>
              <a:t>According to PwC’s report there are 5 main aspects that are driving this growth. </a:t>
            </a:r>
          </a:p>
          <a:p>
            <a:r>
              <a:rPr lang="en-US" dirty="0"/>
              <a:t>1. Growing influence of consumerism – Patients have a greater access to data, and it is easier for them to find options that suit them well. It has become easier for healthcare providers to reach out to consumers. </a:t>
            </a:r>
          </a:p>
          <a:p>
            <a:r>
              <a:rPr lang="en-US" dirty="0"/>
              <a:t>2. Transition to value-based care – Transition to alternative payment models has yielded a more immediate, wide scale results and helped in producing new sources of revenue for healthcare facilities. </a:t>
            </a:r>
          </a:p>
          <a:p>
            <a:r>
              <a:rPr lang="en-US" dirty="0"/>
              <a:t>3. Widespread use of technology – With the shift to electronic health records, new technologies are changing the way clinics provide health care and how patients connect with them. </a:t>
            </a:r>
          </a:p>
          <a:p>
            <a:r>
              <a:rPr lang="en-US" dirty="0"/>
              <a:t>4. Decentralization of care – Remote patient monitoring and virtual clinics have brought care programs directly to patients. This decentralization has brought health care providers directly to consumers without the need to bring consumers to a centralized location. </a:t>
            </a:r>
          </a:p>
          <a:p>
            <a:r>
              <a:rPr lang="en-US" dirty="0"/>
              <a:t>5. Increased focus on wellness – There is an increased focus on personal health in the current times. Patients, insurers, and healthcare providers have all benefited from this. </a:t>
            </a:r>
          </a:p>
          <a:p>
            <a:endParaRPr lang="en-US" sz="2400" dirty="0"/>
          </a:p>
        </p:txBody>
      </p:sp>
    </p:spTree>
    <p:extLst>
      <p:ext uri="{BB962C8B-B14F-4D97-AF65-F5344CB8AC3E}">
        <p14:creationId xmlns:p14="http://schemas.microsoft.com/office/powerpoint/2010/main" val="282673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14D45B-7F88-B69B-CFBA-B5E91AF6C6A4}"/>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Proposed Solution</a:t>
            </a:r>
          </a:p>
        </p:txBody>
      </p:sp>
      <p:sp>
        <p:nvSpPr>
          <p:cNvPr id="3" name="Content Placeholder 2">
            <a:extLst>
              <a:ext uri="{FF2B5EF4-FFF2-40B4-BE49-F238E27FC236}">
                <a16:creationId xmlns:a16="http://schemas.microsoft.com/office/drawing/2014/main" id="{76B83748-A94C-6B0C-76B5-DBC7E73ACE7D}"/>
              </a:ext>
            </a:extLst>
          </p:cNvPr>
          <p:cNvSpPr>
            <a:spLocks noGrp="1"/>
          </p:cNvSpPr>
          <p:nvPr>
            <p:ph idx="1"/>
          </p:nvPr>
        </p:nvSpPr>
        <p:spPr>
          <a:xfrm>
            <a:off x="5231958" y="605896"/>
            <a:ext cx="5923721" cy="5646208"/>
          </a:xfrm>
        </p:spPr>
        <p:txBody>
          <a:bodyPr anchor="ctr">
            <a:normAutofit fontScale="70000" lnSpcReduction="20000"/>
          </a:bodyPr>
          <a:lstStyle/>
          <a:p>
            <a:r>
              <a:rPr lang="en-US" dirty="0"/>
              <a:t>For this project we are designing a healthcare management system to provide accessibility, data management and information transfer among various entities. We are integrating multiple entities including doctors, hospital staff, pharmacy, testing labs, hospital rooms, ambulances, patients etc. into a single unified system. </a:t>
            </a:r>
          </a:p>
          <a:p>
            <a:r>
              <a:rPr lang="en-US" dirty="0"/>
              <a:t>The system will have multiple views for the different categories of users. </a:t>
            </a:r>
          </a:p>
          <a:p>
            <a:r>
              <a:rPr lang="en-US" dirty="0"/>
              <a:t>• Doctors </a:t>
            </a:r>
          </a:p>
          <a:p>
            <a:r>
              <a:rPr lang="en-US" dirty="0"/>
              <a:t>• Lab Assistants </a:t>
            </a:r>
          </a:p>
          <a:p>
            <a:r>
              <a:rPr lang="en-US" dirty="0"/>
              <a:t>• Pharmacists </a:t>
            </a:r>
          </a:p>
          <a:p>
            <a:r>
              <a:rPr lang="en-US" dirty="0"/>
              <a:t>• Receptionists </a:t>
            </a:r>
          </a:p>
          <a:p>
            <a:r>
              <a:rPr lang="en-US" dirty="0"/>
              <a:t>• Patients </a:t>
            </a:r>
          </a:p>
          <a:p>
            <a:r>
              <a:rPr lang="en-US" dirty="0"/>
              <a:t>The system will also incorporate a role-based system that will provide a layer of abstraction as to who has access to what data as health records are considered confidential. </a:t>
            </a:r>
          </a:p>
          <a:p>
            <a:r>
              <a:rPr lang="en-US" dirty="0"/>
              <a:t>At the heart of the system will be a master employee and patient tables that will have records of all active and inactive staff and patients, respectively. Putting the nitty gritty aside we will have multiple tables channeling data to demonstrate normalization. </a:t>
            </a:r>
          </a:p>
          <a:p>
            <a:endParaRPr lang="en-US" sz="2400" dirty="0"/>
          </a:p>
        </p:txBody>
      </p:sp>
    </p:spTree>
    <p:extLst>
      <p:ext uri="{BB962C8B-B14F-4D97-AF65-F5344CB8AC3E}">
        <p14:creationId xmlns:p14="http://schemas.microsoft.com/office/powerpoint/2010/main" val="261580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9403E1-65FD-E64A-3BC8-063919A8D786}"/>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Key Features</a:t>
            </a:r>
          </a:p>
        </p:txBody>
      </p:sp>
      <p:sp>
        <p:nvSpPr>
          <p:cNvPr id="3" name="Content Placeholder 2">
            <a:extLst>
              <a:ext uri="{FF2B5EF4-FFF2-40B4-BE49-F238E27FC236}">
                <a16:creationId xmlns:a16="http://schemas.microsoft.com/office/drawing/2014/main" id="{58F2BCB7-B534-71C6-6C45-5CC3A23A56A2}"/>
              </a:ext>
            </a:extLst>
          </p:cNvPr>
          <p:cNvSpPr>
            <a:spLocks noGrp="1"/>
          </p:cNvSpPr>
          <p:nvPr>
            <p:ph idx="1"/>
          </p:nvPr>
        </p:nvSpPr>
        <p:spPr>
          <a:xfrm>
            <a:off x="5231958" y="166255"/>
            <a:ext cx="5923721" cy="6377049"/>
          </a:xfrm>
        </p:spPr>
        <p:txBody>
          <a:bodyPr anchor="ctr">
            <a:normAutofit/>
          </a:bodyPr>
          <a:lstStyle/>
          <a:p>
            <a:pPr marL="457200" indent="-457200">
              <a:buFont typeface="+mj-lt"/>
              <a:buAutoNum type="arabicPeriod"/>
            </a:pPr>
            <a:r>
              <a:rPr lang="en-US" dirty="0"/>
              <a:t>Appointment Scheduling.</a:t>
            </a:r>
          </a:p>
          <a:p>
            <a:pPr marL="457200" indent="-457200">
              <a:buFont typeface="+mj-lt"/>
              <a:buAutoNum type="arabicPeriod"/>
            </a:pPr>
            <a:r>
              <a:rPr lang="en-US" dirty="0"/>
              <a:t>Electronic Health Records.</a:t>
            </a:r>
          </a:p>
          <a:p>
            <a:pPr marL="457200" indent="-457200">
              <a:buFont typeface="+mj-lt"/>
              <a:buAutoNum type="arabicPeriod"/>
            </a:pPr>
            <a:r>
              <a:rPr lang="en-US" dirty="0"/>
              <a:t>Accounting Management.</a:t>
            </a:r>
          </a:p>
          <a:p>
            <a:pPr marL="457200" indent="-457200">
              <a:buFont typeface="+mj-lt"/>
              <a:buAutoNum type="arabicPeriod"/>
            </a:pPr>
            <a:r>
              <a:rPr lang="en-US" dirty="0"/>
              <a:t>Doctors' Information.</a:t>
            </a:r>
          </a:p>
          <a:p>
            <a:pPr marL="457200" indent="-457200">
              <a:buFont typeface="+mj-lt"/>
              <a:buAutoNum type="arabicPeriod"/>
            </a:pPr>
            <a:r>
              <a:rPr lang="en-US" dirty="0"/>
              <a:t>Inventory management for Pharmacy.</a:t>
            </a:r>
          </a:p>
          <a:p>
            <a:pPr marL="457200" indent="-457200">
              <a:buFont typeface="+mj-lt"/>
              <a:buAutoNum type="arabicPeriod"/>
            </a:pPr>
            <a:r>
              <a:rPr lang="en-US" dirty="0"/>
              <a:t>Laboratory Management.</a:t>
            </a:r>
          </a:p>
          <a:p>
            <a:pPr marL="457200" indent="-457200">
              <a:buFont typeface="+mj-lt"/>
              <a:buAutoNum type="arabicPeriod"/>
            </a:pPr>
            <a:r>
              <a:rPr lang="en-US" dirty="0"/>
              <a:t>Cumulative Bill generation.</a:t>
            </a:r>
          </a:p>
          <a:p>
            <a:pPr marL="457200" indent="-457200">
              <a:buFont typeface="+mj-lt"/>
              <a:buAutoNum type="arabicPeriod"/>
            </a:pPr>
            <a:r>
              <a:rPr lang="en-US" dirty="0"/>
              <a:t>Insurance record management</a:t>
            </a:r>
          </a:p>
          <a:p>
            <a:pPr marL="457200" indent="-457200">
              <a:buFont typeface="+mj-lt"/>
              <a:buAutoNum type="arabicPeriod"/>
            </a:pPr>
            <a:r>
              <a:rPr lang="en-US" dirty="0"/>
              <a:t>Hospital rooms availability/reservation.</a:t>
            </a:r>
          </a:p>
          <a:p>
            <a:pPr marL="457200" indent="-457200">
              <a:buFont typeface="+mj-lt"/>
              <a:buAutoNum type="arabicPeriod"/>
            </a:pPr>
            <a:r>
              <a:rPr lang="en-US" dirty="0"/>
              <a:t>Employee Information.</a:t>
            </a:r>
          </a:p>
          <a:p>
            <a:pPr marL="457200" indent="-457200">
              <a:buFont typeface="+mj-lt"/>
              <a:buAutoNum type="arabicPeriod"/>
            </a:pPr>
            <a:r>
              <a:rPr lang="en-US" dirty="0"/>
              <a:t>Payroll management.</a:t>
            </a:r>
          </a:p>
          <a:p>
            <a:endParaRPr lang="en-US" sz="2400" dirty="0"/>
          </a:p>
        </p:txBody>
      </p:sp>
    </p:spTree>
    <p:extLst>
      <p:ext uri="{BB962C8B-B14F-4D97-AF65-F5344CB8AC3E}">
        <p14:creationId xmlns:p14="http://schemas.microsoft.com/office/powerpoint/2010/main" val="272806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C9FA1C-0EA1-A2B7-D7FC-AD6129DE70EB}"/>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Implemented Concepts</a:t>
            </a:r>
          </a:p>
        </p:txBody>
      </p:sp>
      <p:sp>
        <p:nvSpPr>
          <p:cNvPr id="3" name="Content Placeholder 2">
            <a:extLst>
              <a:ext uri="{FF2B5EF4-FFF2-40B4-BE49-F238E27FC236}">
                <a16:creationId xmlns:a16="http://schemas.microsoft.com/office/drawing/2014/main" id="{E4B44883-81D3-3C62-0477-1D3D5FD6596C}"/>
              </a:ext>
            </a:extLst>
          </p:cNvPr>
          <p:cNvSpPr>
            <a:spLocks noGrp="1"/>
          </p:cNvSpPr>
          <p:nvPr>
            <p:ph idx="1"/>
          </p:nvPr>
        </p:nvSpPr>
        <p:spPr>
          <a:xfrm>
            <a:off x="5231958" y="201881"/>
            <a:ext cx="5923721" cy="6341423"/>
          </a:xfrm>
        </p:spPr>
        <p:txBody>
          <a:bodyPr anchor="ctr">
            <a:normAutofit fontScale="92500" lnSpcReduction="20000"/>
          </a:bodyPr>
          <a:lstStyle/>
          <a:p>
            <a:pPr marL="457200" indent="-457200">
              <a:buFont typeface="+mj-lt"/>
              <a:buAutoNum type="arabicPeriod"/>
            </a:pPr>
            <a:endParaRPr lang="en-US" sz="1800" dirty="0"/>
          </a:p>
          <a:p>
            <a:pPr marL="457200" indent="-457200">
              <a:buFont typeface="+mj-lt"/>
              <a:buAutoNum type="arabicPeriod"/>
            </a:pPr>
            <a:endParaRPr lang="en-US" sz="1800" dirty="0"/>
          </a:p>
          <a:p>
            <a:pPr marL="457200" indent="-457200">
              <a:buFont typeface="+mj-lt"/>
              <a:buAutoNum type="arabicPeriod"/>
            </a:pPr>
            <a:r>
              <a:rPr lang="en-US" sz="1800" dirty="0"/>
              <a:t>Relational Database (Relationships)</a:t>
            </a:r>
          </a:p>
          <a:p>
            <a:pPr marL="457200" indent="-457200">
              <a:buFont typeface="+mj-lt"/>
              <a:buAutoNum type="arabicPeriod"/>
            </a:pPr>
            <a:r>
              <a:rPr lang="en-US" sz="1800" dirty="0"/>
              <a:t>Cardinality</a:t>
            </a:r>
          </a:p>
          <a:p>
            <a:pPr marL="457200" indent="-457200">
              <a:buFont typeface="+mj-lt"/>
              <a:buAutoNum type="arabicPeriod"/>
            </a:pPr>
            <a:r>
              <a:rPr lang="en-US" sz="1800" dirty="0"/>
              <a:t>Ordinality (Modality)</a:t>
            </a:r>
          </a:p>
          <a:p>
            <a:pPr marL="457200" indent="-457200">
              <a:buFont typeface="+mj-lt"/>
              <a:buAutoNum type="arabicPeriod"/>
            </a:pPr>
            <a:r>
              <a:rPr lang="en-US" sz="1800" dirty="0"/>
              <a:t>SQL Constrains</a:t>
            </a:r>
          </a:p>
          <a:p>
            <a:pPr marL="457200" indent="-457200">
              <a:buFont typeface="+mj-lt"/>
              <a:buAutoNum type="arabicPeriod"/>
            </a:pPr>
            <a:r>
              <a:rPr lang="en-US" sz="1800" dirty="0"/>
              <a:t>Normalization</a:t>
            </a:r>
          </a:p>
          <a:p>
            <a:pPr marL="457200" indent="-457200">
              <a:buFont typeface="+mj-lt"/>
              <a:buAutoNum type="arabicPeriod"/>
            </a:pPr>
            <a:r>
              <a:rPr lang="en-US" sz="1800" dirty="0"/>
              <a:t>Triggers</a:t>
            </a:r>
          </a:p>
          <a:p>
            <a:pPr marL="457200" indent="-457200">
              <a:buFont typeface="+mj-lt"/>
              <a:buAutoNum type="arabicPeriod"/>
            </a:pPr>
            <a:r>
              <a:rPr lang="en-US" sz="1800" dirty="0"/>
              <a:t>Keys – Primary, foreign, unique</a:t>
            </a:r>
          </a:p>
          <a:p>
            <a:pPr marL="457200" indent="-457200">
              <a:buFont typeface="+mj-lt"/>
              <a:buAutoNum type="arabicPeriod"/>
            </a:pPr>
            <a:r>
              <a:rPr lang="en-US" sz="1800" dirty="0"/>
              <a:t>Data Integrity</a:t>
            </a:r>
          </a:p>
          <a:p>
            <a:pPr marL="457200" indent="-457200">
              <a:buFont typeface="+mj-lt"/>
              <a:buAutoNum type="arabicPeriod"/>
            </a:pPr>
            <a:r>
              <a:rPr lang="en-US" sz="1800" dirty="0"/>
              <a:t>Views</a:t>
            </a:r>
          </a:p>
          <a:p>
            <a:pPr marL="457200" indent="-457200">
              <a:buFont typeface="+mj-lt"/>
              <a:buAutoNum type="arabicPeriod"/>
            </a:pPr>
            <a:r>
              <a:rPr lang="en-US" sz="1800" dirty="0"/>
              <a:t>Joins</a:t>
            </a:r>
          </a:p>
          <a:p>
            <a:pPr marL="457200" indent="-457200">
              <a:buFont typeface="+mj-lt"/>
              <a:buAutoNum type="arabicPeriod"/>
            </a:pPr>
            <a:r>
              <a:rPr lang="en-US" sz="1800" dirty="0"/>
              <a:t>Transactions</a:t>
            </a:r>
          </a:p>
          <a:p>
            <a:pPr marL="457200" indent="-457200">
              <a:buFont typeface="+mj-lt"/>
              <a:buAutoNum type="arabicPeriod"/>
            </a:pPr>
            <a:r>
              <a:rPr lang="en-US" sz="1800" dirty="0"/>
              <a:t>Subqueries</a:t>
            </a:r>
          </a:p>
          <a:p>
            <a:pPr marL="457200" indent="-457200">
              <a:buFont typeface="+mj-lt"/>
              <a:buAutoNum type="arabicPeriod"/>
            </a:pPr>
            <a:r>
              <a:rPr lang="en-US" sz="1800" dirty="0"/>
              <a:t>SQL Sequence</a:t>
            </a:r>
          </a:p>
          <a:p>
            <a:pPr marL="457200" indent="-457200">
              <a:buFont typeface="+mj-lt"/>
              <a:buAutoNum type="arabicPeriod"/>
            </a:pP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71906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771D99-0722-327A-423F-ECD554FA554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Reports</a:t>
            </a:r>
          </a:p>
        </p:txBody>
      </p:sp>
      <p:sp>
        <p:nvSpPr>
          <p:cNvPr id="3" name="Content Placeholder 2">
            <a:extLst>
              <a:ext uri="{FF2B5EF4-FFF2-40B4-BE49-F238E27FC236}">
                <a16:creationId xmlns:a16="http://schemas.microsoft.com/office/drawing/2014/main" id="{C0B2ED02-7333-4F7B-42EA-C2ACC857F0F2}"/>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321171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2" name="Rectangle 6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4A64F-A2F7-D562-0078-48BF6F728D68}"/>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THANK YOU</a:t>
            </a:r>
          </a:p>
        </p:txBody>
      </p:sp>
      <p:cxnSp>
        <p:nvCxnSpPr>
          <p:cNvPr id="64" name="Straight Connector 6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62931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1B242F"/>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1958</TotalTime>
  <Words>559</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Avenir Next LT Pro</vt:lpstr>
      <vt:lpstr>Avenir Next LT Pro Light</vt:lpstr>
      <vt:lpstr>Calibri</vt:lpstr>
      <vt:lpstr>RetrospectVTI</vt:lpstr>
      <vt:lpstr>HealthCare Management System</vt:lpstr>
      <vt:lpstr>Github Contibuters</vt:lpstr>
      <vt:lpstr>Team Contribution</vt:lpstr>
      <vt:lpstr>Problem Statement</vt:lpstr>
      <vt:lpstr>Proposed Solution</vt:lpstr>
      <vt:lpstr>Key Features</vt:lpstr>
      <vt:lpstr>Implemented Concepts</vt:lpstr>
      <vt:lpstr>Reports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Management System</dc:title>
  <dc:creator>Riya Moitra</dc:creator>
  <cp:lastModifiedBy>Aakash Shukla</cp:lastModifiedBy>
  <cp:revision>4</cp:revision>
  <dcterms:created xsi:type="dcterms:W3CDTF">2022-04-26T15:33:21Z</dcterms:created>
  <dcterms:modified xsi:type="dcterms:W3CDTF">2022-04-28T01:38:29Z</dcterms:modified>
</cp:coreProperties>
</file>