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32BF6C-0B61-4630-B6CD-1810109BB863}">
  <a:tblStyle styleId="{9B32BF6C-0B61-4630-B6CD-1810109BB8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rxiv.org/find/cs/1/au:+Mikolov_T/0/1/0/all/0/1" TargetMode="External"/><Relationship Id="rId4" Type="http://schemas.openxmlformats.org/officeDocument/2006/relationships/hyperlink" Target="https://arxiv.org/find/cs/1/au:+Chen_K/0/1/0/all/0/1" TargetMode="External"/><Relationship Id="rId5" Type="http://schemas.openxmlformats.org/officeDocument/2006/relationships/hyperlink" Target="https://arxiv.org/find/cs/1/au:+Corrado_G/0/1/0/all/0/1" TargetMode="External"/><Relationship Id="rId6" Type="http://schemas.openxmlformats.org/officeDocument/2006/relationships/hyperlink" Target="https://arxiv.org/find/cs/1/au:+Dean_J/0/1/0/all/0/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983550"/>
            <a:ext cx="5017500" cy="367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CS 392 - Capstone Project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02 - Final Phase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FEATURES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Document Search Engine.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Semantic Search Capabilities.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User can upload documents of supported format.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Can search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.pdf, .doc, .xls, .rtf, .html, .odt, etc</a:t>
            </a:r>
            <a:r>
              <a:rPr lang="en" sz="1800">
                <a:solidFill>
                  <a:srgbClr val="000000"/>
                </a:solidFill>
              </a:rPr>
              <a:t> 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Can work on both internet and intranet.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75" y="449850"/>
            <a:ext cx="6982725" cy="44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Architecture Overview</a:t>
            </a:r>
            <a:r>
              <a:rPr lang="en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297500" y="2105425"/>
            <a:ext cx="7038900" cy="237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Developed a dynamic web application in Eclipse framework.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Based on Java Server Pages (JSP) and Java Servlets.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Handled Elastic Search in java for document indexing, searching and retrieval.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Semantic search is implemented using word2vec and gensim library in Python.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3595475" y="1916625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Progress so far...</a:t>
            </a:r>
          </a:p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Work Done So Far (Phase I and Phase II)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297500" y="1259625"/>
            <a:ext cx="3403200" cy="321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Phase I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Wireframe design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Data Flow Diagram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JSP - Servlets architecture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Front Controller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Research on Elastic Search.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Research on Semantic Search.</a:t>
            </a:r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4933225" y="1307850"/>
            <a:ext cx="3403200" cy="42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Phase II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Back controller to handle API calls to Elastic Search Engine and its capabilities.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Semantic search implemented using word2vec.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Roles </a:t>
            </a:r>
          </a:p>
        </p:txBody>
      </p:sp>
      <p:graphicFrame>
        <p:nvGraphicFramePr>
          <p:cNvPr id="220" name="Shape 220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{9B32BF6C-0B61-4630-B6CD-1810109BB863}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Team Members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Roles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Aakash Sinha 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Karanjit Singh Gill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Mohit Raj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UI / UX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Aakash Sinha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Karanjit SIngh Gill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NVS Abhilash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Elastic Search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Deep Parikh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NVS Abhilash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Prateek Agarwal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Semantic Search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Deep Parikh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Mohit Raj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Prateek Agarwal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Java Servlet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Shape 221"/>
          <p:cNvSpPr txBox="1"/>
          <p:nvPr>
            <p:ph idx="1" type="body"/>
          </p:nvPr>
        </p:nvSpPr>
        <p:spPr>
          <a:xfrm>
            <a:off x="4426325" y="1567550"/>
            <a:ext cx="3910200" cy="139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NLTK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Java Server Pages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Java Servlets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Elastic Search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GitHub for project collaboration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Trello &amp; Slack for project management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TECHNOLOGIES USED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21266" l="40850" r="43787" t="0"/>
          <a:stretch/>
        </p:blipFill>
        <p:spPr>
          <a:xfrm>
            <a:off x="7827000" y="2534788"/>
            <a:ext cx="1027824" cy="131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 b="9360" l="11821" r="10611" t="11242"/>
          <a:stretch/>
        </p:blipFill>
        <p:spPr>
          <a:xfrm>
            <a:off x="7827000" y="3942094"/>
            <a:ext cx="1027825" cy="105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1450" y="140750"/>
            <a:ext cx="978925" cy="9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8400" y="1389774"/>
            <a:ext cx="1145025" cy="11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Implementation of ElasticSearch  </a:t>
            </a:r>
          </a:p>
        </p:txBody>
      </p:sp>
      <p:sp>
        <p:nvSpPr>
          <p:cNvPr id="237" name="Shape 23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ElasticSearch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It is accessible from RESTful web service interface.</a:t>
            </a:r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Uses schema less JSON (JavaScript Object Notation) documents to store data.</a:t>
            </a:r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Built on Java programming language, hence it is cross platform.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8037" y="219675"/>
            <a:ext cx="1262250" cy="12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the Index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1600">
                <a:solidFill>
                  <a:srgbClr val="000000"/>
                </a:solidFill>
              </a:rPr>
              <a:t>Index</a:t>
            </a:r>
            <a:r>
              <a:rPr lang="en" sz="1600">
                <a:solidFill>
                  <a:srgbClr val="000000"/>
                </a:solidFill>
              </a:rPr>
              <a:t> − It is a collection of different type of documents and document properties.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Type/Mapping</a:t>
            </a:r>
            <a:r>
              <a:rPr lang="en" sz="1600">
                <a:solidFill>
                  <a:srgbClr val="000000"/>
                </a:solidFill>
              </a:rPr>
              <a:t> − It is a collection of documents sharing a set of common fields present in the same index.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Document</a:t>
            </a:r>
            <a:r>
              <a:rPr lang="en" sz="1600">
                <a:solidFill>
                  <a:srgbClr val="000000"/>
                </a:solidFill>
              </a:rPr>
              <a:t> − It is a collection of fields in a specific manner defined in JSON format.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Replicas</a:t>
            </a:r>
            <a:r>
              <a:rPr lang="en" sz="1600">
                <a:solidFill>
                  <a:srgbClr val="000000"/>
                </a:solidFill>
              </a:rPr>
              <a:t> − Elasticsearch allows a user to create replicas of their indexes and shards.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GROUP MEMBERS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60925" y="2255400"/>
            <a:ext cx="4139700" cy="63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TEAM MEMBERS </a:t>
            </a:r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Aakash Sinha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Deep Parikh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Karanjit Singh Gill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Mohit Raj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NVS Abhilash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Prateek Agarwal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ElasticSearch RESTful API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search( ) : </a:t>
            </a: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GET  </a:t>
            </a:r>
            <a:r>
              <a:rPr i="1" lang="en" sz="1800">
                <a:solidFill>
                  <a:srgbClr val="000000"/>
                </a:solidFill>
              </a:rPr>
              <a:t>http:// server:port /index/type/ _search?q={query}</a:t>
            </a: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1 index</a:t>
            </a: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2 types : </a:t>
            </a:r>
          </a:p>
          <a:p>
            <a:pPr indent="-342900" lvl="3" marL="18288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text</a:t>
            </a:r>
          </a:p>
          <a:p>
            <a:pPr indent="-342900" lvl="3" marL="18288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doc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ElasticSearch RESTful API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297500" y="14691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index( ) : 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PUT  </a:t>
            </a:r>
            <a:r>
              <a:rPr i="1" lang="en" sz="1800">
                <a:solidFill>
                  <a:srgbClr val="000000"/>
                </a:solidFill>
              </a:rPr>
              <a:t>http:// server:port </a:t>
            </a:r>
            <a:r>
              <a:rPr i="1" lang="en" sz="1800" u="sng">
                <a:solidFill>
                  <a:srgbClr val="000000"/>
                </a:solidFill>
              </a:rPr>
              <a:t>/index/type</a:t>
            </a:r>
            <a:r>
              <a:rPr i="1" lang="en" sz="1800">
                <a:solidFill>
                  <a:srgbClr val="000000"/>
                </a:solidFill>
              </a:rPr>
              <a:t> with request JSON body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JSON body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i="1" lang="en" sz="1800">
                <a:solidFill>
                  <a:srgbClr val="000000"/>
                </a:solidFill>
              </a:rPr>
              <a:t>{ 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	“authorName” :  { name }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	“content” :            { content}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	“Timestamp” :   { time }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Semantic Search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1297500" y="1567550"/>
            <a:ext cx="7038900" cy="178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Semantic Search using Query Expansion</a:t>
            </a:r>
          </a:p>
          <a:p>
            <a:pPr indent="0" lvl="0" marL="0" algn="just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We pad the queries with similar meaning words from the corpus to    increase the length of search query and subsequently increasing the semantic search size for a user  </a:t>
            </a:r>
          </a:p>
        </p:txBody>
      </p:sp>
      <p:pic>
        <p:nvPicPr>
          <p:cNvPr descr="gensim.png"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30736">
            <a:off x="5852325" y="668125"/>
            <a:ext cx="30099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157975" y="3766950"/>
            <a:ext cx="21678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“High Level Java”</a:t>
            </a:r>
          </a:p>
        </p:txBody>
      </p:sp>
      <p:cxnSp>
        <p:nvCxnSpPr>
          <p:cNvPr id="275" name="Shape 275"/>
          <p:cNvCxnSpPr>
            <a:stCxn id="274" idx="3"/>
          </p:cNvCxnSpPr>
          <p:nvPr/>
        </p:nvCxnSpPr>
        <p:spPr>
          <a:xfrm>
            <a:off x="3325775" y="4036200"/>
            <a:ext cx="1535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6" name="Shape 276"/>
          <p:cNvSpPr txBox="1"/>
          <p:nvPr/>
        </p:nvSpPr>
        <p:spPr>
          <a:xfrm>
            <a:off x="5051100" y="3766950"/>
            <a:ext cx="32853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“Advanced Level Java”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425800" y="335425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Efficient Estimation of Word Representations in Vector Space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Word2vec helps in predicting the context of the words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Why not use synonyms instead?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Thresholding is possible</a:t>
            </a:r>
          </a:p>
        </p:txBody>
      </p:sp>
      <p:pic>
        <p:nvPicPr>
          <p:cNvPr descr="word2vec-king-queen-vectors.png"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050" y="2057075"/>
            <a:ext cx="3650225" cy="21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O2 User Interface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O2 UI : Landing Page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4058"/>
          <a:stretch/>
        </p:blipFill>
        <p:spPr>
          <a:xfrm>
            <a:off x="1498025" y="1232050"/>
            <a:ext cx="6637848" cy="35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O2 UI : Search Result Page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2553"/>
          <a:stretch/>
        </p:blipFill>
        <p:spPr>
          <a:xfrm>
            <a:off x="1297500" y="1094050"/>
            <a:ext cx="7038902" cy="38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Future Work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Support multiple file formats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Experiment with other Semantic Search functions like LSA.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References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1000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Efficient Estimation of Word Representations in Vector Space. 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Tomas Mikolov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Kai Chen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Greg Corrado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Jeffrey Dean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2013)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512150" y="928850"/>
            <a:ext cx="7038900" cy="334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Overview of O</a:t>
            </a:r>
            <a:r>
              <a:rPr baseline="-25000" lang="en" sz="1600">
                <a:solidFill>
                  <a:srgbClr val="000000"/>
                </a:solidFill>
              </a:rPr>
              <a:t>2</a:t>
            </a:r>
            <a:r>
              <a:rPr lang="en" sz="1600">
                <a:solidFill>
                  <a:srgbClr val="000000"/>
                </a:solidFill>
              </a:rPr>
              <a:t>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Demo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Objectives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Work Done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Technologies Used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ElasticSearch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Semantic Search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Future work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References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Thank You!</a:t>
            </a:r>
          </a:p>
        </p:txBody>
      </p:sp>
      <p:sp>
        <p:nvSpPr>
          <p:cNvPr id="321" name="Shape 32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Overview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O</a:t>
            </a:r>
            <a:r>
              <a:rPr baseline="-25000" lang="en" sz="2800">
                <a:solidFill>
                  <a:srgbClr val="000000"/>
                </a:solidFill>
              </a:rPr>
              <a:t>2</a:t>
            </a:r>
          </a:p>
        </p:txBody>
      </p:sp>
      <p:pic>
        <p:nvPicPr>
          <p:cNvPr descr="INTRO.png" id="160" name="Shape 160"/>
          <p:cNvPicPr preferRelativeResize="0"/>
          <p:nvPr/>
        </p:nvPicPr>
        <p:blipFill rotWithShape="1">
          <a:blip r:embed="rId3">
            <a:alphaModFix/>
          </a:blip>
          <a:srcRect b="28520" l="0" r="7114" t="0"/>
          <a:stretch/>
        </p:blipFill>
        <p:spPr>
          <a:xfrm>
            <a:off x="764750" y="1493775"/>
            <a:ext cx="7614500" cy="25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How about a Demo first!</a:t>
            </a:r>
          </a:p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Objectives</a:t>
            </a:r>
          </a:p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23850" y="443200"/>
            <a:ext cx="5124300" cy="435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To Develop a semantic search engine which uses </a:t>
            </a:r>
            <a:r>
              <a:rPr b="1" lang="en" sz="1600">
                <a:solidFill>
                  <a:srgbClr val="000000"/>
                </a:solidFill>
              </a:rPr>
              <a:t>ElasticSearch</a:t>
            </a:r>
            <a:r>
              <a:rPr lang="en" sz="1600">
                <a:solidFill>
                  <a:srgbClr val="000000"/>
                </a:solidFill>
              </a:rPr>
              <a:t> capabilities for searching documents, stored remotely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To provide a </a:t>
            </a:r>
            <a:r>
              <a:rPr b="1" lang="en" sz="1600">
                <a:solidFill>
                  <a:srgbClr val="000000"/>
                </a:solidFill>
              </a:rPr>
              <a:t>minimalist UI</a:t>
            </a:r>
            <a:r>
              <a:rPr lang="en" sz="1600">
                <a:solidFill>
                  <a:srgbClr val="000000"/>
                </a:solidFill>
              </a:rPr>
              <a:t> which has upload and search options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The </a:t>
            </a:r>
            <a:r>
              <a:rPr b="1" lang="en" sz="1600">
                <a:solidFill>
                  <a:srgbClr val="000000"/>
                </a:solidFill>
              </a:rPr>
              <a:t>Upload</a:t>
            </a:r>
            <a:r>
              <a:rPr lang="en" sz="1600">
                <a:solidFill>
                  <a:srgbClr val="000000"/>
                </a:solidFill>
              </a:rPr>
              <a:t> function helps the user to upload all kinds of documents and store them in the local database.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The </a:t>
            </a:r>
            <a:r>
              <a:rPr b="1" lang="en" sz="1600">
                <a:solidFill>
                  <a:srgbClr val="000000"/>
                </a:solidFill>
              </a:rPr>
              <a:t>Search </a:t>
            </a:r>
            <a:r>
              <a:rPr lang="en" sz="1600">
                <a:solidFill>
                  <a:srgbClr val="000000"/>
                </a:solidFill>
              </a:rPr>
              <a:t>function implements Elasticsearch and query expansion to increase the size of retrieved documents.</a:t>
            </a:r>
          </a:p>
          <a:p>
            <a:pPr indent="-330200" lvl="0" marL="45720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It will be used as a part of an ongoing live project at </a:t>
            </a:r>
            <a:r>
              <a:rPr b="1" lang="en" sz="1600">
                <a:solidFill>
                  <a:srgbClr val="000000"/>
                </a:solidFill>
              </a:rPr>
              <a:t>NIIT Ltd.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Project Timeline : Gantt Chart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16225"/>
            <a:ext cx="7038900" cy="296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4675"/>
            <a:ext cx="9144001" cy="38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