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61" r:id="rId4"/>
    <p:sldId id="257" r:id="rId5"/>
    <p:sldId id="259" r:id="rId6"/>
    <p:sldId id="266" r:id="rId7"/>
    <p:sldId id="260" r:id="rId8"/>
    <p:sldId id="262" r:id="rId9"/>
    <p:sldId id="265" r:id="rId10"/>
    <p:sldId id="263" r:id="rId11"/>
    <p:sldId id="264" r:id="rId12"/>
    <p:sldId id="269" r:id="rId13"/>
    <p:sldId id="268" r:id="rId14"/>
    <p:sldId id="270" r:id="rId15"/>
    <p:sldId id="271" r:id="rId16"/>
    <p:sldId id="273" r:id="rId17"/>
    <p:sldId id="272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6383-BC38-4A56-8007-83C09D292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0DD41-97FD-4F2B-BD4C-8AA83C2A2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098B9-3E7B-484C-A684-97C00235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56839-EA0E-4C12-8013-A95B87DD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8194-002C-41E2-AC66-1CA532C1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5B10-96F1-45A2-9D16-9248F0D3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A6BCD-FF67-42A1-A89E-E9F1DE7F8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27AB-CAC1-438E-B9C3-C09CF760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6188-612E-4939-B018-A3DEA42A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FD293-82A5-4F92-B6A0-0DA1B6BD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AED98-AF06-46E5-9FA1-C6ABFE70B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657F6-7B51-4139-8C05-48F934156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A00A-1C7E-4E5B-BAA4-396CDDD5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C0BC-C07F-4657-AA0C-B0928E75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72C8-D731-4F6E-8011-9424602C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D4F8-746D-427E-B8E4-252364CA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0739-0164-4851-85A2-A927DE2A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C696-A2F7-4189-96CF-C7621978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EB94-F7FC-446D-A0FE-5216FA54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66AB-94CC-4A8D-8501-9913071E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8BCF-CA55-4999-BAAF-50F099A5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2894D-8BAD-468F-9D4D-DC0D88F4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57877-2BC7-406B-B4D9-ADE014EF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E2DF-738D-4689-A437-7E2D025E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81CD-B32B-4E49-A235-52E34726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5D61-D34A-47A2-801C-CB8C69D6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05A6-68AC-4A9D-A591-ECF86CC15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82F81-C56A-41CA-BCB2-9662DBC56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0C02-F9F0-4790-9EC2-E1FD5CB2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77BA1-F891-4183-BF3E-C6CE1ED2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95B1-75C0-47CD-8B2F-D09FE51A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5D59-B4FA-491C-B6EC-6E0FB54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537A-D67C-4067-8382-FEBE3EFB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5A2DB-DAB5-4522-A6FA-0770DF5FB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4DB75-CDE2-4E18-B14D-D1AC85426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A829-5BC2-468E-A7FB-222A7863C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52DBC-0DE6-4346-A1CF-60D87D0F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69DBC-C682-48D0-A2D0-3514825B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EB90D-23CB-4244-9065-F50AF003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2646-A049-41AE-BE13-002FA3D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D6815-421A-4E0F-A779-6D93773C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FC580-B958-470D-8B5F-C80DA20E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9AA87-AF68-478D-A188-F2B777B7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32565-59F1-4CCC-84BB-38BF80CF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CCC41-C776-4D05-8B81-2DF3EDD5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CD44A-55B5-4A94-8CF9-5F8C347B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9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9A57-E4A2-435F-AA2C-B3D43188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55B3-8167-4201-857B-8D1BD4EC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6BD27-6DBE-4C14-B8BD-DAF0DF29E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7D5D7-575D-48F8-B3A4-40298F47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BECE2-C77C-4081-922B-93777568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74509-4C8B-44AE-8927-97FE6E9E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9862-CDF6-48F5-9A4F-75C75952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0A2CD-7D62-464B-BFD4-08A238D67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08198-128B-4733-8621-D021A22E5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82484-BE02-48E6-9B02-3F61A898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F8357-5B0C-48FC-BFFA-0D8F1739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22385-DD11-4797-B5FC-D85D58AA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2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BF8C2-F7C5-4EC3-80EE-781135E6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E5C1-EBAF-40A8-88CB-858EAD31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A98B-33E6-4C33-BE7B-8E23A98E3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BB7B-1D2C-4AA7-B1D8-CE96514AD479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89C6-FEAD-4BA8-AA24-B1A2D1C7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81-E08F-4E0A-ACD4-879A84129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EDB1-E737-47A4-B14A-CB9932B06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B142-0107-4F2D-8EDA-62DAA4C4D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Decision control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BECEF-FD5B-44CC-A93B-A459C9C05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1FEE8-AF72-40CA-B179-773FC2A674CF}"/>
              </a:ext>
            </a:extLst>
          </p:cNvPr>
          <p:cNvSpPr txBox="1"/>
          <p:nvPr/>
        </p:nvSpPr>
        <p:spPr>
          <a:xfrm>
            <a:off x="1205553" y="216386"/>
            <a:ext cx="435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80158-AAAD-4366-A97A-1C7CD15F7FA2}"/>
              </a:ext>
            </a:extLst>
          </p:cNvPr>
          <p:cNvSpPr txBox="1"/>
          <p:nvPr/>
        </p:nvSpPr>
        <p:spPr>
          <a:xfrm>
            <a:off x="1355678" y="956925"/>
            <a:ext cx="4203511" cy="4247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#include&lt;stdio.h&gt;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 main()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 a=19;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if(a&lt;18)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(“You are a teenager.\n”);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(“You are an adult.”);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return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E80F2-BB36-4578-B90C-A28524933F27}"/>
              </a:ext>
            </a:extLst>
          </p:cNvPr>
          <p:cNvSpPr txBox="1"/>
          <p:nvPr/>
        </p:nvSpPr>
        <p:spPr>
          <a:xfrm>
            <a:off x="6632812" y="2292824"/>
            <a:ext cx="409432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You are an adult.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5FBA3F-68FD-429D-9DBB-546D95130D38}"/>
              </a:ext>
            </a:extLst>
          </p:cNvPr>
          <p:cNvCxnSpPr/>
          <p:nvPr/>
        </p:nvCxnSpPr>
        <p:spPr>
          <a:xfrm>
            <a:off x="4531057" y="2623930"/>
            <a:ext cx="156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1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3310A-4457-4457-9CBD-540FEA4E2DDB}"/>
              </a:ext>
            </a:extLst>
          </p:cNvPr>
          <p:cNvSpPr txBox="1"/>
          <p:nvPr/>
        </p:nvSpPr>
        <p:spPr>
          <a:xfrm>
            <a:off x="778911" y="281679"/>
            <a:ext cx="574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if-else if ladder: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BC8B3-1471-44FD-9B84-6D88774C17EE}"/>
              </a:ext>
            </a:extLst>
          </p:cNvPr>
          <p:cNvSpPr txBox="1"/>
          <p:nvPr/>
        </p:nvSpPr>
        <p:spPr>
          <a:xfrm>
            <a:off x="778911" y="830572"/>
            <a:ext cx="8639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statement allows us to create a chain of if statements. These statements are checked in order until one of the statement is true. If the end of this chain is reached without a true expression then the last else statement is executed.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22F8F-EB1A-4BA7-B103-F74A424E6235}"/>
              </a:ext>
            </a:extLst>
          </p:cNvPr>
          <p:cNvSpPr txBox="1"/>
          <p:nvPr/>
        </p:nvSpPr>
        <p:spPr>
          <a:xfrm>
            <a:off x="950794" y="2536377"/>
            <a:ext cx="514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general structure of if-else if ladder: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1595D-0554-447B-8EC7-4AB1CBCE897A}"/>
              </a:ext>
            </a:extLst>
          </p:cNvPr>
          <p:cNvSpPr txBox="1"/>
          <p:nvPr/>
        </p:nvSpPr>
        <p:spPr>
          <a:xfrm>
            <a:off x="1228300" y="3116015"/>
            <a:ext cx="27432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if(condition-1)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statement-1;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else if(condition-2)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statement-2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statement-3</a:t>
            </a:r>
          </a:p>
          <a:p>
            <a:r>
              <a:rPr lang="en-US" b="1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956AF-AF61-41D6-B19E-BCAC66DF20FE}"/>
              </a:ext>
            </a:extLst>
          </p:cNvPr>
          <p:cNvSpPr txBox="1"/>
          <p:nvPr/>
        </p:nvSpPr>
        <p:spPr>
          <a:xfrm>
            <a:off x="5559188" y="3336878"/>
            <a:ext cx="53226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at first, the </a:t>
            </a:r>
            <a:r>
              <a:rPr lang="en-US" sz="2000" b="1" dirty="0"/>
              <a:t>condition-1</a:t>
            </a:r>
            <a:r>
              <a:rPr lang="en-US" sz="2000" dirty="0"/>
              <a:t> will be checked and if it is true then </a:t>
            </a:r>
            <a:r>
              <a:rPr lang="en-US" sz="2000" b="1" dirty="0"/>
              <a:t>statement-1 </a:t>
            </a:r>
            <a:r>
              <a:rPr lang="en-US" sz="2000" dirty="0"/>
              <a:t>will be executed. But if the </a:t>
            </a:r>
            <a:r>
              <a:rPr lang="en-US" sz="2000" b="1" dirty="0"/>
              <a:t>condition-1 </a:t>
            </a:r>
            <a:r>
              <a:rPr lang="en-US" sz="2000" dirty="0"/>
              <a:t>is false then </a:t>
            </a:r>
            <a:r>
              <a:rPr lang="en-US" sz="2000" b="1" dirty="0"/>
              <a:t>statement-1 </a:t>
            </a:r>
            <a:r>
              <a:rPr lang="en-US" sz="2000" dirty="0"/>
              <a:t>won’t be executed and </a:t>
            </a:r>
            <a:r>
              <a:rPr lang="en-US" sz="2000" b="1" dirty="0"/>
              <a:t>condition-2 </a:t>
            </a:r>
            <a:r>
              <a:rPr lang="en-US" sz="2000" dirty="0"/>
              <a:t>will be checked and if it is true then </a:t>
            </a:r>
            <a:r>
              <a:rPr lang="en-US" sz="2000" b="1" dirty="0"/>
              <a:t>statement-2</a:t>
            </a:r>
            <a:r>
              <a:rPr lang="en-US" sz="2000" dirty="0"/>
              <a:t> will be executed. But if the </a:t>
            </a:r>
            <a:r>
              <a:rPr lang="en-US" sz="2000" b="1" dirty="0"/>
              <a:t>condition-2 </a:t>
            </a:r>
            <a:r>
              <a:rPr lang="en-US" sz="2000" dirty="0"/>
              <a:t>is not true then </a:t>
            </a:r>
            <a:r>
              <a:rPr lang="en-US" sz="2000" b="1" dirty="0"/>
              <a:t>statement-2</a:t>
            </a:r>
            <a:r>
              <a:rPr lang="en-US" sz="2000" dirty="0"/>
              <a:t> won’t be executed and directly </a:t>
            </a:r>
            <a:r>
              <a:rPr lang="en-US" sz="2000" b="1" dirty="0"/>
              <a:t>statement-3 </a:t>
            </a:r>
            <a:r>
              <a:rPr lang="en-US" sz="2000" dirty="0"/>
              <a:t>will be executed.</a:t>
            </a:r>
            <a:endParaRPr lang="en-US" sz="20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301A7D-3775-4AE3-9AB5-E9853075CAF0}"/>
              </a:ext>
            </a:extLst>
          </p:cNvPr>
          <p:cNvCxnSpPr>
            <a:endCxn id="6" idx="1"/>
          </p:cNvCxnSpPr>
          <p:nvPr/>
        </p:nvCxnSpPr>
        <p:spPr>
          <a:xfrm>
            <a:off x="4258101" y="4614150"/>
            <a:ext cx="13010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9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D9023-7CCB-4411-8CDD-429AAEA50783}"/>
              </a:ext>
            </a:extLst>
          </p:cNvPr>
          <p:cNvSpPr txBox="1"/>
          <p:nvPr/>
        </p:nvSpPr>
        <p:spPr>
          <a:xfrm>
            <a:off x="956627" y="12518"/>
            <a:ext cx="630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if-else if ladder 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7C7A8F-6884-7B4C-AB47-D64629AB0819}"/>
              </a:ext>
            </a:extLst>
          </p:cNvPr>
          <p:cNvGrpSpPr/>
          <p:nvPr/>
        </p:nvGrpSpPr>
        <p:grpSpPr>
          <a:xfrm>
            <a:off x="1980355" y="590192"/>
            <a:ext cx="8653667" cy="5890832"/>
            <a:chOff x="1477618" y="620053"/>
            <a:chExt cx="8653667" cy="58908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909F375-0D68-AECC-3724-37B3AB2A6A68}"/>
                </a:ext>
              </a:extLst>
            </p:cNvPr>
            <p:cNvGrpSpPr/>
            <p:nvPr/>
          </p:nvGrpSpPr>
          <p:grpSpPr>
            <a:xfrm>
              <a:off x="1477618" y="620053"/>
              <a:ext cx="8140972" cy="5890832"/>
              <a:chOff x="1477618" y="695498"/>
              <a:chExt cx="8140972" cy="589083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DB7C972-F083-C93C-D781-3B069F72D90C}"/>
                  </a:ext>
                </a:extLst>
              </p:cNvPr>
              <p:cNvGrpSpPr/>
              <p:nvPr/>
            </p:nvGrpSpPr>
            <p:grpSpPr>
              <a:xfrm>
                <a:off x="1477618" y="695498"/>
                <a:ext cx="8140972" cy="5890832"/>
                <a:chOff x="1477618" y="695498"/>
                <a:chExt cx="8140972" cy="5890832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EF9730C1-E5B1-A1F3-B5BB-1B973AAC7812}"/>
                    </a:ext>
                  </a:extLst>
                </p:cNvPr>
                <p:cNvGrpSpPr/>
                <p:nvPr/>
              </p:nvGrpSpPr>
              <p:grpSpPr>
                <a:xfrm>
                  <a:off x="1477618" y="695498"/>
                  <a:ext cx="8140972" cy="5413754"/>
                  <a:chOff x="496957" y="821635"/>
                  <a:chExt cx="8140972" cy="6257495"/>
                </a:xfrm>
              </p:grpSpPr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DEE26823-51FD-4913-BC64-59B04610791E}"/>
                      </a:ext>
                    </a:extLst>
                  </p:cNvPr>
                  <p:cNvCxnSpPr/>
                  <p:nvPr/>
                </p:nvCxnSpPr>
                <p:spPr>
                  <a:xfrm>
                    <a:off x="1762539" y="821635"/>
                    <a:ext cx="0" cy="6891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Flowchart: Decision 76">
                    <a:extLst>
                      <a:ext uri="{FF2B5EF4-FFF2-40B4-BE49-F238E27FC236}">
                        <a16:creationId xmlns:a16="http://schemas.microsoft.com/office/drawing/2014/main" id="{FD37D545-AEA1-9ACB-53CC-96DE545BF248}"/>
                      </a:ext>
                    </a:extLst>
                  </p:cNvPr>
                  <p:cNvSpPr/>
                  <p:nvPr/>
                </p:nvSpPr>
                <p:spPr>
                  <a:xfrm>
                    <a:off x="496957" y="1510748"/>
                    <a:ext cx="2531163" cy="1745974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condition-1</a:t>
                    </a:r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12919A19-8DE2-939C-19D9-86BE47605A78}"/>
                      </a:ext>
                    </a:extLst>
                  </p:cNvPr>
                  <p:cNvCxnSpPr>
                    <a:cxnSpLocks/>
                    <a:stCxn id="77" idx="2"/>
                  </p:cNvCxnSpPr>
                  <p:nvPr/>
                </p:nvCxnSpPr>
                <p:spPr>
                  <a:xfrm>
                    <a:off x="1762539" y="3256722"/>
                    <a:ext cx="0" cy="199113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9F55A06F-B0F1-AFE4-BC4B-CA209279040A}"/>
                      </a:ext>
                    </a:extLst>
                  </p:cNvPr>
                  <p:cNvCxnSpPr>
                    <a:stCxn id="77" idx="3"/>
                  </p:cNvCxnSpPr>
                  <p:nvPr/>
                </p:nvCxnSpPr>
                <p:spPr>
                  <a:xfrm>
                    <a:off x="3028120" y="2383735"/>
                    <a:ext cx="105355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AA9284D4-8955-FBD7-6035-7D48CA587B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1670" y="2383735"/>
                    <a:ext cx="0" cy="20706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Flowchart: Decision 82">
                    <a:extLst>
                      <a:ext uri="{FF2B5EF4-FFF2-40B4-BE49-F238E27FC236}">
                        <a16:creationId xmlns:a16="http://schemas.microsoft.com/office/drawing/2014/main" id="{68EB33F0-CF79-1969-A3AC-B1C523C90567}"/>
                      </a:ext>
                    </a:extLst>
                  </p:cNvPr>
                  <p:cNvSpPr/>
                  <p:nvPr/>
                </p:nvSpPr>
                <p:spPr>
                  <a:xfrm>
                    <a:off x="2756452" y="2590799"/>
                    <a:ext cx="2637184" cy="1745971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condition-2</a:t>
                    </a:r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266F66D2-F007-BAB4-A751-EA9E779025F1}"/>
                      </a:ext>
                    </a:extLst>
                  </p:cNvPr>
                  <p:cNvCxnSpPr/>
                  <p:nvPr/>
                </p:nvCxnSpPr>
                <p:spPr>
                  <a:xfrm>
                    <a:off x="1762539" y="6361043"/>
                    <a:ext cx="232575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A0159095-FC10-ED9B-6D61-E55274F9B7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1670" y="4336770"/>
                    <a:ext cx="6626" cy="108005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83132F7C-9B7B-6C78-6BBA-02EADE1AA516}"/>
                      </a:ext>
                    </a:extLst>
                  </p:cNvPr>
                  <p:cNvCxnSpPr>
                    <a:stCxn id="83" idx="3"/>
                  </p:cNvCxnSpPr>
                  <p:nvPr/>
                </p:nvCxnSpPr>
                <p:spPr>
                  <a:xfrm>
                    <a:off x="5393636" y="3463785"/>
                    <a:ext cx="1484242" cy="49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E1F84889-183B-2B94-9429-4E07359298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59225" y="5813937"/>
                    <a:ext cx="1" cy="55634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D69D6067-B6C5-2305-B024-A9441613DF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8296" y="6361043"/>
                    <a:ext cx="318963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1D0AAD18-AE49-F623-89DA-8927E7864A08}"/>
                      </a:ext>
                    </a:extLst>
                  </p:cNvPr>
                  <p:cNvCxnSpPr>
                    <a:cxnSpLocks/>
                    <a:stCxn id="91" idx="2"/>
                    <a:endCxn id="90" idx="0"/>
                  </p:cNvCxnSpPr>
                  <p:nvPr/>
                </p:nvCxnSpPr>
                <p:spPr>
                  <a:xfrm flipH="1">
                    <a:off x="7957930" y="3808103"/>
                    <a:ext cx="16562" cy="200984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Flowchart: Connector 89">
                    <a:extLst>
                      <a:ext uri="{FF2B5EF4-FFF2-40B4-BE49-F238E27FC236}">
                        <a16:creationId xmlns:a16="http://schemas.microsoft.com/office/drawing/2014/main" id="{107A1720-E669-10B4-2104-47970F3298B9}"/>
                      </a:ext>
                    </a:extLst>
                  </p:cNvPr>
                  <p:cNvSpPr/>
                  <p:nvPr/>
                </p:nvSpPr>
                <p:spPr>
                  <a:xfrm>
                    <a:off x="7277930" y="5817946"/>
                    <a:ext cx="1359999" cy="1261184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E2B5390-57DC-6FDA-6F20-01A6A9D525FB}"/>
                    </a:ext>
                  </a:extLst>
                </p:cNvPr>
                <p:cNvCxnSpPr>
                  <a:cxnSpLocks/>
                  <a:stCxn id="90" idx="4"/>
                </p:cNvCxnSpPr>
                <p:nvPr/>
              </p:nvCxnSpPr>
              <p:spPr>
                <a:xfrm>
                  <a:off x="8938591" y="6109252"/>
                  <a:ext cx="8281" cy="4770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8681770-4B75-C4BA-3029-E48AF8C15217}"/>
                  </a:ext>
                </a:extLst>
              </p:cNvPr>
              <p:cNvSpPr txBox="1"/>
              <p:nvPr/>
            </p:nvSpPr>
            <p:spPr>
              <a:xfrm>
                <a:off x="4131363" y="1732092"/>
                <a:ext cx="1060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81BD919-F776-CA2A-5649-4F80AA94F2DA}"/>
                  </a:ext>
                </a:extLst>
              </p:cNvPr>
              <p:cNvSpPr txBox="1"/>
              <p:nvPr/>
            </p:nvSpPr>
            <p:spPr>
              <a:xfrm>
                <a:off x="6761925" y="2600593"/>
                <a:ext cx="1623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4289A25-D931-1B79-E128-03AF2381C849}"/>
                  </a:ext>
                </a:extLst>
              </p:cNvPr>
              <p:cNvSpPr txBox="1"/>
              <p:nvPr/>
            </p:nvSpPr>
            <p:spPr>
              <a:xfrm>
                <a:off x="2651516" y="3138964"/>
                <a:ext cx="461665" cy="831226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dirty="0"/>
                  <a:t>True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7B3EA2-DA2F-25C3-0797-31E78AC5E83D}"/>
                  </a:ext>
                </a:extLst>
              </p:cNvPr>
              <p:cNvSpPr txBox="1"/>
              <p:nvPr/>
            </p:nvSpPr>
            <p:spPr>
              <a:xfrm>
                <a:off x="4995495" y="3940288"/>
                <a:ext cx="461665" cy="831226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dirty="0"/>
                  <a:t>True</a:t>
                </a:r>
              </a:p>
            </p:txBody>
          </p:sp>
        </p:grpSp>
        <p:sp>
          <p:nvSpPr>
            <p:cNvPr id="91" name="Flowchart: Process 90">
              <a:extLst>
                <a:ext uri="{FF2B5EF4-FFF2-40B4-BE49-F238E27FC236}">
                  <a16:creationId xmlns:a16="http://schemas.microsoft.com/office/drawing/2014/main" id="{B5619A0F-4F28-B45D-1EDD-D4B59A97DEF7}"/>
                </a:ext>
              </a:extLst>
            </p:cNvPr>
            <p:cNvSpPr/>
            <p:nvPr/>
          </p:nvSpPr>
          <p:spPr>
            <a:xfrm>
              <a:off x="7779021" y="2711790"/>
              <a:ext cx="2352264" cy="55423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statement-3</a:t>
              </a:r>
            </a:p>
          </p:txBody>
        </p:sp>
        <p:sp>
          <p:nvSpPr>
            <p:cNvPr id="92" name="Flowchart: Process 91">
              <a:extLst>
                <a:ext uri="{FF2B5EF4-FFF2-40B4-BE49-F238E27FC236}">
                  <a16:creationId xmlns:a16="http://schemas.microsoft.com/office/drawing/2014/main" id="{216CC47C-742D-3071-3F8E-647AC1D6DD65}"/>
                </a:ext>
              </a:extLst>
            </p:cNvPr>
            <p:cNvSpPr/>
            <p:nvPr/>
          </p:nvSpPr>
          <p:spPr>
            <a:xfrm>
              <a:off x="4008781" y="4657831"/>
              <a:ext cx="2153475" cy="48133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statement-2</a:t>
              </a:r>
            </a:p>
          </p:txBody>
        </p:sp>
        <p:sp>
          <p:nvSpPr>
            <p:cNvPr id="93" name="Flowchart: Process 92">
              <a:extLst>
                <a:ext uri="{FF2B5EF4-FFF2-40B4-BE49-F238E27FC236}">
                  <a16:creationId xmlns:a16="http://schemas.microsoft.com/office/drawing/2014/main" id="{B1B2A1DC-6025-1169-D731-36300A06A78E}"/>
                </a:ext>
              </a:extLst>
            </p:cNvPr>
            <p:cNvSpPr/>
            <p:nvPr/>
          </p:nvSpPr>
          <p:spPr>
            <a:xfrm>
              <a:off x="1669775" y="4458646"/>
              <a:ext cx="2150164" cy="473324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1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0735E-82A1-42F9-AB3E-2CA544C8B08C}"/>
              </a:ext>
            </a:extLst>
          </p:cNvPr>
          <p:cNvSpPr txBox="1"/>
          <p:nvPr/>
        </p:nvSpPr>
        <p:spPr>
          <a:xfrm>
            <a:off x="1145226" y="0"/>
            <a:ext cx="506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1AD4A-96F8-4200-82AC-E058EFA7B833}"/>
              </a:ext>
            </a:extLst>
          </p:cNvPr>
          <p:cNvSpPr txBox="1"/>
          <p:nvPr/>
        </p:nvSpPr>
        <p:spPr>
          <a:xfrm>
            <a:off x="1145226" y="646331"/>
            <a:ext cx="7315200" cy="67403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#include&lt;stdio.h&gt;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 main()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 a=24;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if(a&lt;=12)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(“Your room no. is 3”);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else if(a&lt;=24)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(“Your room no. is 4”);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else if(a&gt;40)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(“Not  valid roll no. Please enter your correct roll no.”);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(“Your room no. Is 5”);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return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45794-B518-4623-A845-6820829DFF99}"/>
              </a:ext>
            </a:extLst>
          </p:cNvPr>
          <p:cNvSpPr txBox="1"/>
          <p:nvPr/>
        </p:nvSpPr>
        <p:spPr>
          <a:xfrm>
            <a:off x="8111319" y="2897479"/>
            <a:ext cx="388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Your room no. is 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7352D2-7626-48D1-89DD-4EBFF1141BCD}"/>
              </a:ext>
            </a:extLst>
          </p:cNvPr>
          <p:cNvCxnSpPr/>
          <p:nvPr/>
        </p:nvCxnSpPr>
        <p:spPr>
          <a:xfrm>
            <a:off x="6096000" y="3257087"/>
            <a:ext cx="1643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28031-15B6-4F56-87BA-DFB031C8469F}"/>
              </a:ext>
            </a:extLst>
          </p:cNvPr>
          <p:cNvSpPr txBox="1"/>
          <p:nvPr/>
        </p:nvSpPr>
        <p:spPr>
          <a:xfrm>
            <a:off x="622852" y="265043"/>
            <a:ext cx="4903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Nested if statement: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7212E-5CBF-4118-AF2C-C2F91CA6FFEA}"/>
              </a:ext>
            </a:extLst>
          </p:cNvPr>
          <p:cNvSpPr txBox="1"/>
          <p:nvPr/>
        </p:nvSpPr>
        <p:spPr>
          <a:xfrm>
            <a:off x="397566" y="844964"/>
            <a:ext cx="1091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2800" dirty="0"/>
              <a:t>&gt; This statement is a if statement inside another if statement. 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5750A-8B96-43AA-BB91-17CAF9DB6F13}"/>
              </a:ext>
            </a:extLst>
          </p:cNvPr>
          <p:cNvSpPr txBox="1"/>
          <p:nvPr/>
        </p:nvSpPr>
        <p:spPr>
          <a:xfrm>
            <a:off x="755374" y="1699136"/>
            <a:ext cx="930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see it’s general form: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7D052-1733-40AC-9226-847513594F40}"/>
              </a:ext>
            </a:extLst>
          </p:cNvPr>
          <p:cNvSpPr txBox="1"/>
          <p:nvPr/>
        </p:nvSpPr>
        <p:spPr>
          <a:xfrm>
            <a:off x="768626" y="2375371"/>
            <a:ext cx="299499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if(condition-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If(condition-j)</a:t>
            </a:r>
          </a:p>
          <a:p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statement-1;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40A73-2941-4432-8FD3-3E2FD07394BC}"/>
              </a:ext>
            </a:extLst>
          </p:cNvPr>
          <p:cNvCxnSpPr/>
          <p:nvPr/>
        </p:nvCxnSpPr>
        <p:spPr>
          <a:xfrm>
            <a:off x="3750365" y="3429000"/>
            <a:ext cx="2213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F217B6-00B7-4BAF-9465-AADC13053895}"/>
              </a:ext>
            </a:extLst>
          </p:cNvPr>
          <p:cNvSpPr txBox="1"/>
          <p:nvPr/>
        </p:nvSpPr>
        <p:spPr>
          <a:xfrm>
            <a:off x="6096000" y="2033061"/>
            <a:ext cx="5327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at first, </a:t>
            </a:r>
            <a:r>
              <a:rPr lang="en-US" b="1" dirty="0"/>
              <a:t>condition-1</a:t>
            </a:r>
            <a:r>
              <a:rPr lang="en-US" dirty="0"/>
              <a:t> will be checked and if its false  then </a:t>
            </a:r>
            <a:r>
              <a:rPr lang="en-US" b="1" dirty="0"/>
              <a:t>statement-1</a:t>
            </a:r>
            <a:r>
              <a:rPr lang="en-US" dirty="0"/>
              <a:t> won’t be executed.</a:t>
            </a:r>
          </a:p>
          <a:p>
            <a:endParaRPr lang="en-US" dirty="0"/>
          </a:p>
          <a:p>
            <a:r>
              <a:rPr lang="en-US" dirty="0"/>
              <a:t>And if </a:t>
            </a:r>
            <a:r>
              <a:rPr lang="en-US" b="1" dirty="0"/>
              <a:t>condition-1</a:t>
            </a:r>
            <a:r>
              <a:rPr lang="en-US" dirty="0"/>
              <a:t> is true then </a:t>
            </a:r>
            <a:r>
              <a:rPr lang="en-US" b="1" dirty="0"/>
              <a:t>condition-2</a:t>
            </a:r>
            <a:r>
              <a:rPr lang="en-US" dirty="0"/>
              <a:t> will be checked and if both the conditions are true then </a:t>
            </a:r>
            <a:r>
              <a:rPr lang="en-US" b="1" dirty="0"/>
              <a:t>statement-1</a:t>
            </a:r>
            <a:r>
              <a:rPr lang="en-US" dirty="0"/>
              <a:t> will be executed.</a:t>
            </a:r>
          </a:p>
          <a:p>
            <a:endParaRPr lang="en-US" dirty="0"/>
          </a:p>
          <a:p>
            <a:r>
              <a:rPr lang="en-US" dirty="0"/>
              <a:t>And if </a:t>
            </a:r>
            <a:r>
              <a:rPr lang="en-US" b="1" dirty="0"/>
              <a:t>condition-1</a:t>
            </a:r>
            <a:r>
              <a:rPr lang="en-US" dirty="0"/>
              <a:t> is true and </a:t>
            </a:r>
            <a:r>
              <a:rPr lang="en-US" b="1" dirty="0"/>
              <a:t>condition-2</a:t>
            </a:r>
            <a:r>
              <a:rPr lang="en-US" dirty="0"/>
              <a:t> is false then </a:t>
            </a:r>
            <a:r>
              <a:rPr lang="en-US" b="1" dirty="0"/>
              <a:t>statement-1</a:t>
            </a:r>
            <a:r>
              <a:rPr lang="en-US" dirty="0"/>
              <a:t> won’t be executed.</a:t>
            </a:r>
          </a:p>
        </p:txBody>
      </p:sp>
    </p:spTree>
    <p:extLst>
      <p:ext uri="{BB962C8B-B14F-4D97-AF65-F5344CB8AC3E}">
        <p14:creationId xmlns:p14="http://schemas.microsoft.com/office/powerpoint/2010/main" val="11559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F2EBE-3F17-43D0-8A0F-7C60C2BBC10E}"/>
              </a:ext>
            </a:extLst>
          </p:cNvPr>
          <p:cNvSpPr txBox="1"/>
          <p:nvPr/>
        </p:nvSpPr>
        <p:spPr>
          <a:xfrm>
            <a:off x="1086683" y="93990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Flowchart of nested if statement: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B77B3AA-2F6F-47B8-888F-EB540109FFC7}"/>
              </a:ext>
            </a:extLst>
          </p:cNvPr>
          <p:cNvGrpSpPr/>
          <p:nvPr/>
        </p:nvGrpSpPr>
        <p:grpSpPr>
          <a:xfrm>
            <a:off x="1086683" y="605279"/>
            <a:ext cx="8931960" cy="5777948"/>
            <a:chOff x="1086683" y="605279"/>
            <a:chExt cx="8931960" cy="577794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BB2AC2-9BD6-47ED-924A-91C7F9A47DE7}"/>
                </a:ext>
              </a:extLst>
            </p:cNvPr>
            <p:cNvGrpSpPr/>
            <p:nvPr/>
          </p:nvGrpSpPr>
          <p:grpSpPr>
            <a:xfrm>
              <a:off x="1086683" y="605279"/>
              <a:ext cx="8931960" cy="5777948"/>
              <a:chOff x="2146857" y="861391"/>
              <a:chExt cx="8931960" cy="577794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FD1FAE5-371B-49A3-980D-CDA16E80E3EC}"/>
                  </a:ext>
                </a:extLst>
              </p:cNvPr>
              <p:cNvGrpSpPr/>
              <p:nvPr/>
            </p:nvGrpSpPr>
            <p:grpSpPr>
              <a:xfrm>
                <a:off x="2146857" y="861391"/>
                <a:ext cx="8931960" cy="5777948"/>
                <a:chOff x="2146857" y="861391"/>
                <a:chExt cx="8931960" cy="5777948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64E790AF-7F83-4A9E-A7E0-053676698035}"/>
                    </a:ext>
                  </a:extLst>
                </p:cNvPr>
                <p:cNvCxnSpPr/>
                <p:nvPr/>
              </p:nvCxnSpPr>
              <p:spPr>
                <a:xfrm>
                  <a:off x="3379304" y="861391"/>
                  <a:ext cx="0" cy="5300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Flowchart: Decision 4">
                  <a:extLst>
                    <a:ext uri="{FF2B5EF4-FFF2-40B4-BE49-F238E27FC236}">
                      <a16:creationId xmlns:a16="http://schemas.microsoft.com/office/drawing/2014/main" id="{AB3FE287-A6F3-4242-88B6-05C2F7E33407}"/>
                    </a:ext>
                  </a:extLst>
                </p:cNvPr>
                <p:cNvSpPr/>
                <p:nvPr/>
              </p:nvSpPr>
              <p:spPr>
                <a:xfrm>
                  <a:off x="2146857" y="1391478"/>
                  <a:ext cx="2464902" cy="157700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condition-</a:t>
                  </a:r>
                  <a:r>
                    <a:rPr lang="en-US" dirty="0" err="1"/>
                    <a:t>i</a:t>
                  </a:r>
                  <a:endParaRPr lang="en-US" dirty="0"/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C4E27A-E4CC-4F76-9A6F-BE465CB46F89}"/>
                    </a:ext>
                  </a:extLst>
                </p:cNvPr>
                <p:cNvCxnSpPr>
                  <a:stCxn id="5" idx="3"/>
                </p:cNvCxnSpPr>
                <p:nvPr/>
              </p:nvCxnSpPr>
              <p:spPr>
                <a:xfrm flipV="1">
                  <a:off x="4611759" y="2173357"/>
                  <a:ext cx="1166189" cy="66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Flowchart: Decision 7">
                  <a:extLst>
                    <a:ext uri="{FF2B5EF4-FFF2-40B4-BE49-F238E27FC236}">
                      <a16:creationId xmlns:a16="http://schemas.microsoft.com/office/drawing/2014/main" id="{D55F5C78-612F-49FE-8EE7-0354C8E7CB0A}"/>
                    </a:ext>
                  </a:extLst>
                </p:cNvPr>
                <p:cNvSpPr/>
                <p:nvPr/>
              </p:nvSpPr>
              <p:spPr>
                <a:xfrm>
                  <a:off x="5777948" y="1391478"/>
                  <a:ext cx="2464902" cy="157700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condition-j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FA41D6DD-0F72-4A48-A092-5039F4372179}"/>
                    </a:ext>
                  </a:extLst>
                </p:cNvPr>
                <p:cNvCxnSpPr>
                  <a:stCxn id="8" idx="3"/>
                </p:cNvCxnSpPr>
                <p:nvPr/>
              </p:nvCxnSpPr>
              <p:spPr>
                <a:xfrm flipV="1">
                  <a:off x="8242850" y="2179982"/>
                  <a:ext cx="940907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ACE958D-B2B6-4750-881C-8E8F08E67656}"/>
                    </a:ext>
                  </a:extLst>
                </p:cNvPr>
                <p:cNvCxnSpPr>
                  <a:cxnSpLocks/>
                  <a:stCxn id="36" idx="2"/>
                  <a:endCxn id="30" idx="0"/>
                </p:cNvCxnSpPr>
                <p:nvPr/>
              </p:nvCxnSpPr>
              <p:spPr>
                <a:xfrm>
                  <a:off x="10141225" y="2398643"/>
                  <a:ext cx="9943" cy="28194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B9F7C99-F5B9-41AD-B94E-16D516B81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10399" y="4123562"/>
                  <a:ext cx="13252" cy="16444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48889B7-5E5E-4C64-BCFD-DFCFAFC46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1513" y="5768009"/>
                  <a:ext cx="234564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800D592-C47D-43EE-A2C0-5A51301F2ED0}"/>
                    </a:ext>
                  </a:extLst>
                </p:cNvPr>
                <p:cNvCxnSpPr>
                  <a:cxnSpLocks/>
                  <a:endCxn id="30" idx="2"/>
                </p:cNvCxnSpPr>
                <p:nvPr/>
              </p:nvCxnSpPr>
              <p:spPr>
                <a:xfrm>
                  <a:off x="7023650" y="5768009"/>
                  <a:ext cx="25311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Flowchart: Connector 29">
                  <a:extLst>
                    <a:ext uri="{FF2B5EF4-FFF2-40B4-BE49-F238E27FC236}">
                      <a16:creationId xmlns:a16="http://schemas.microsoft.com/office/drawing/2014/main" id="{D5A012C8-D8B4-4C91-9BC2-C2573716018D}"/>
                    </a:ext>
                  </a:extLst>
                </p:cNvPr>
                <p:cNvSpPr/>
                <p:nvPr/>
              </p:nvSpPr>
              <p:spPr>
                <a:xfrm>
                  <a:off x="9554822" y="5218047"/>
                  <a:ext cx="1192691" cy="1099923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A2C664A-2A3C-4DC3-BBF4-CAF3B4FC1D15}"/>
                    </a:ext>
                  </a:extLst>
                </p:cNvPr>
                <p:cNvCxnSpPr>
                  <a:stCxn id="30" idx="4"/>
                </p:cNvCxnSpPr>
                <p:nvPr/>
              </p:nvCxnSpPr>
              <p:spPr>
                <a:xfrm flipH="1">
                  <a:off x="10151167" y="6317970"/>
                  <a:ext cx="1" cy="3213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lowchart: Process 35">
                  <a:extLst>
                    <a:ext uri="{FF2B5EF4-FFF2-40B4-BE49-F238E27FC236}">
                      <a16:creationId xmlns:a16="http://schemas.microsoft.com/office/drawing/2014/main" id="{38E62118-4A71-4792-8D52-455F26AE9381}"/>
                    </a:ext>
                  </a:extLst>
                </p:cNvPr>
                <p:cNvSpPr/>
                <p:nvPr/>
              </p:nvSpPr>
              <p:spPr>
                <a:xfrm>
                  <a:off x="9203633" y="1901689"/>
                  <a:ext cx="1875184" cy="496954"/>
                </a:xfrm>
                <a:prstGeom prst="flowChart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statement-1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CCECCD-2B41-4F70-9B8A-29B08E14F640}"/>
                  </a:ext>
                </a:extLst>
              </p:cNvPr>
              <p:cNvSpPr txBox="1"/>
              <p:nvPr/>
            </p:nvSpPr>
            <p:spPr>
              <a:xfrm>
                <a:off x="4876796" y="1855304"/>
                <a:ext cx="1139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True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F42C0F-7A15-4518-BFC4-95F7F378E14C}"/>
                  </a:ext>
                </a:extLst>
              </p:cNvPr>
              <p:cNvSpPr txBox="1"/>
              <p:nvPr/>
            </p:nvSpPr>
            <p:spPr>
              <a:xfrm>
                <a:off x="8388625" y="1855304"/>
                <a:ext cx="1139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True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57EA37-694A-42D0-9ADE-DD29EB6A2420}"/>
                  </a:ext>
                </a:extLst>
              </p:cNvPr>
              <p:cNvSpPr txBox="1"/>
              <p:nvPr/>
            </p:nvSpPr>
            <p:spPr>
              <a:xfrm>
                <a:off x="3354952" y="3647948"/>
                <a:ext cx="461665" cy="743851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4F3504-183D-4794-A14C-E54B99B9746C}"/>
                  </a:ext>
                </a:extLst>
              </p:cNvPr>
              <p:cNvSpPr txBox="1"/>
              <p:nvPr/>
            </p:nvSpPr>
            <p:spPr>
              <a:xfrm>
                <a:off x="6971795" y="3546024"/>
                <a:ext cx="461665" cy="73103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86AE2CD-D93E-4F8D-86C7-2CF5FD5A4983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2294778" y="2712375"/>
              <a:ext cx="24356" cy="2789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935585B-2590-4013-80A4-B93600D63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778" y="5507000"/>
              <a:ext cx="1296562" cy="48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D1D4EA-EFF5-48C9-B3BF-8775EF49A31B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5950225" y="2712375"/>
              <a:ext cx="13251" cy="1155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0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46B2A-D30E-4C80-A2EB-FAC7D029FF29}"/>
              </a:ext>
            </a:extLst>
          </p:cNvPr>
          <p:cNvSpPr txBox="1"/>
          <p:nvPr/>
        </p:nvSpPr>
        <p:spPr>
          <a:xfrm>
            <a:off x="530087" y="0"/>
            <a:ext cx="57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836BB1-35CB-42AA-A067-84FF6ECC0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6" y="997376"/>
            <a:ext cx="4691269" cy="4038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#include&lt;stdio.h&gt;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Int main()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Int a=-6;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If(a%2==0)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    if(a&lt;0)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    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         </a:t>
            </a:r>
            <a:r>
              <a:rPr lang="en-US" altLang="en-US" dirty="0" err="1"/>
              <a:t>printf</a:t>
            </a:r>
            <a:r>
              <a:rPr lang="en-US" altLang="en-US" dirty="0"/>
              <a:t>(“</a:t>
            </a:r>
            <a:r>
              <a:rPr lang="en-US" altLang="en-US" dirty="0" err="1"/>
              <a:t>It’a</a:t>
            </a:r>
            <a:r>
              <a:rPr lang="en-US" altLang="en-US" dirty="0"/>
              <a:t> an even negative number”);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     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return 0;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4189A-1983-4344-9DE8-C4A2682311B4}"/>
              </a:ext>
            </a:extLst>
          </p:cNvPr>
          <p:cNvSpPr txBox="1"/>
          <p:nvPr/>
        </p:nvSpPr>
        <p:spPr>
          <a:xfrm>
            <a:off x="7566991" y="2360373"/>
            <a:ext cx="363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It’s an even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3280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5008B0-9465-4CB3-B192-566A224F8E2A}"/>
              </a:ext>
            </a:extLst>
          </p:cNvPr>
          <p:cNvSpPr txBox="1"/>
          <p:nvPr/>
        </p:nvSpPr>
        <p:spPr>
          <a:xfrm>
            <a:off x="649357" y="26504"/>
            <a:ext cx="724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Nested if-else: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B80BA-544D-4571-8E45-9AFE1C2A97AC}"/>
              </a:ext>
            </a:extLst>
          </p:cNvPr>
          <p:cNvSpPr txBox="1"/>
          <p:nvPr/>
        </p:nvSpPr>
        <p:spPr>
          <a:xfrm>
            <a:off x="516836" y="472715"/>
            <a:ext cx="113968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22426"/>
                </a:solidFill>
                <a:effectLst/>
              </a:rPr>
              <a:t>-</a:t>
            </a:r>
            <a:r>
              <a:rPr lang="en-US" sz="2400" b="0" i="0" dirty="0">
                <a:solidFill>
                  <a:srgbClr val="222426"/>
                </a:solidFill>
                <a:effectLst/>
              </a:rPr>
              <a:t>&gt;When an if else statement is present inside the body of another “if” or “else” then this is called nested if else.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2B69A-0B01-45EA-A806-43B693D633AA}"/>
              </a:ext>
            </a:extLst>
          </p:cNvPr>
          <p:cNvSpPr txBox="1"/>
          <p:nvPr/>
        </p:nvSpPr>
        <p:spPr>
          <a:xfrm>
            <a:off x="649357" y="1406503"/>
            <a:ext cx="624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It’s general form is as  follows: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DED57-9C36-4F60-A5AA-5CD7315FCC3E}"/>
              </a:ext>
            </a:extLst>
          </p:cNvPr>
          <p:cNvSpPr txBox="1"/>
          <p:nvPr/>
        </p:nvSpPr>
        <p:spPr>
          <a:xfrm>
            <a:off x="1623391" y="2208431"/>
            <a:ext cx="38298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if(condition-1)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if (condition-2)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statement-1;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statement-2;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statement-3;</a:t>
            </a:r>
          </a:p>
          <a:p>
            <a:r>
              <a:rPr lang="en-US" b="1" dirty="0"/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5F6E02-318A-4674-8E89-3E777BC49A0E}"/>
              </a:ext>
            </a:extLst>
          </p:cNvPr>
          <p:cNvCxnSpPr>
            <a:cxnSpLocks/>
          </p:cNvCxnSpPr>
          <p:nvPr/>
        </p:nvCxnSpPr>
        <p:spPr>
          <a:xfrm>
            <a:off x="3538330" y="4002156"/>
            <a:ext cx="3074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6268B1-BDA8-4CC1-9528-BF6B4CDABC35}"/>
              </a:ext>
            </a:extLst>
          </p:cNvPr>
          <p:cNvSpPr txBox="1"/>
          <p:nvPr/>
        </p:nvSpPr>
        <p:spPr>
          <a:xfrm>
            <a:off x="7421217" y="2623930"/>
            <a:ext cx="4373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at first, </a:t>
            </a:r>
            <a:r>
              <a:rPr lang="en-US" b="1" dirty="0"/>
              <a:t>condition-1</a:t>
            </a:r>
            <a:r>
              <a:rPr lang="en-US" dirty="0"/>
              <a:t> is checked and if it’s false then directly </a:t>
            </a:r>
            <a:r>
              <a:rPr lang="en-US" b="1" dirty="0"/>
              <a:t>statement-3</a:t>
            </a:r>
            <a:r>
              <a:rPr lang="en-US" dirty="0"/>
              <a:t> will be executed.</a:t>
            </a:r>
          </a:p>
          <a:p>
            <a:endParaRPr lang="en-US" dirty="0"/>
          </a:p>
          <a:p>
            <a:r>
              <a:rPr lang="en-US" dirty="0"/>
              <a:t>But if </a:t>
            </a:r>
            <a:r>
              <a:rPr lang="en-US" b="1" dirty="0"/>
              <a:t>condition-1</a:t>
            </a:r>
            <a:r>
              <a:rPr lang="en-US" dirty="0"/>
              <a:t> becomes true then it will again check </a:t>
            </a:r>
            <a:r>
              <a:rPr lang="en-US" b="1" dirty="0"/>
              <a:t>condition-2</a:t>
            </a:r>
            <a:r>
              <a:rPr lang="en-US" dirty="0"/>
              <a:t> and if both conditions are true then </a:t>
            </a:r>
            <a:r>
              <a:rPr lang="en-US" b="1" dirty="0"/>
              <a:t>statement-1</a:t>
            </a:r>
            <a:r>
              <a:rPr lang="en-US" dirty="0"/>
              <a:t> will be executed. </a:t>
            </a:r>
          </a:p>
          <a:p>
            <a:endParaRPr lang="en-US" dirty="0"/>
          </a:p>
          <a:p>
            <a:r>
              <a:rPr lang="en-US" dirty="0"/>
              <a:t>But if</a:t>
            </a:r>
            <a:r>
              <a:rPr lang="en-US" b="1" dirty="0"/>
              <a:t> condition-1</a:t>
            </a:r>
            <a:r>
              <a:rPr lang="en-US" dirty="0"/>
              <a:t> is true and </a:t>
            </a:r>
            <a:r>
              <a:rPr lang="en-US" b="1" dirty="0"/>
              <a:t>condition-2</a:t>
            </a:r>
            <a:r>
              <a:rPr lang="en-US" dirty="0"/>
              <a:t> is false then </a:t>
            </a:r>
            <a:r>
              <a:rPr lang="en-US" b="1" dirty="0"/>
              <a:t>statement-2</a:t>
            </a:r>
            <a:r>
              <a:rPr lang="en-US" dirty="0"/>
              <a:t>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2903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4802B-B09D-45B1-B61D-4A4E3F413951}"/>
              </a:ext>
            </a:extLst>
          </p:cNvPr>
          <p:cNvSpPr txBox="1"/>
          <p:nvPr/>
        </p:nvSpPr>
        <p:spPr>
          <a:xfrm>
            <a:off x="1092769" y="270923"/>
            <a:ext cx="551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Flowchart of nested if-else statement :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E7C4BD-7413-4DB6-91CB-8631569AB7AE}"/>
              </a:ext>
            </a:extLst>
          </p:cNvPr>
          <p:cNvGrpSpPr/>
          <p:nvPr/>
        </p:nvGrpSpPr>
        <p:grpSpPr>
          <a:xfrm>
            <a:off x="868017" y="1084950"/>
            <a:ext cx="10455965" cy="5077312"/>
            <a:chOff x="868017" y="1084950"/>
            <a:chExt cx="10455965" cy="507731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7BC0E-9794-4AA1-9214-B9F2EE75F829}"/>
                </a:ext>
              </a:extLst>
            </p:cNvPr>
            <p:cNvGrpSpPr/>
            <p:nvPr/>
          </p:nvGrpSpPr>
          <p:grpSpPr>
            <a:xfrm>
              <a:off x="868017" y="1084950"/>
              <a:ext cx="10455965" cy="5077312"/>
              <a:chOff x="1099932" y="821635"/>
              <a:chExt cx="9899369" cy="6036365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392D5CA9-EC0A-49C4-AD8B-AF20C5373D46}"/>
                  </a:ext>
                </a:extLst>
              </p:cNvPr>
              <p:cNvCxnSpPr/>
              <p:nvPr/>
            </p:nvCxnSpPr>
            <p:spPr>
              <a:xfrm>
                <a:off x="2411896" y="821635"/>
                <a:ext cx="0" cy="410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Flowchart: Decision 4">
                <a:extLst>
                  <a:ext uri="{FF2B5EF4-FFF2-40B4-BE49-F238E27FC236}">
                    <a16:creationId xmlns:a16="http://schemas.microsoft.com/office/drawing/2014/main" id="{8CBD4537-BBFB-4156-A021-96106671AADF}"/>
                  </a:ext>
                </a:extLst>
              </p:cNvPr>
              <p:cNvSpPr/>
              <p:nvPr/>
            </p:nvSpPr>
            <p:spPr>
              <a:xfrm>
                <a:off x="1099932" y="1232453"/>
                <a:ext cx="2623928" cy="1484243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condition-1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8DFEE6D-70E1-4611-93AF-770E47004C88}"/>
                  </a:ext>
                </a:extLst>
              </p:cNvPr>
              <p:cNvCxnSpPr>
                <a:stCxn id="5" idx="2"/>
              </p:cNvCxnSpPr>
              <p:nvPr/>
            </p:nvCxnSpPr>
            <p:spPr>
              <a:xfrm>
                <a:off x="2411896" y="2716696"/>
                <a:ext cx="0" cy="1086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90B7AC51-3B3D-4E6C-8299-44BB4C011B80}"/>
                  </a:ext>
                </a:extLst>
              </p:cNvPr>
              <p:cNvSpPr/>
              <p:nvPr/>
            </p:nvSpPr>
            <p:spPr>
              <a:xfrm>
                <a:off x="1192696" y="3816626"/>
                <a:ext cx="2438400" cy="64935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statement-3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7DBEE60-F05C-40C2-9B64-2C7144A8E29C}"/>
                  </a:ext>
                </a:extLst>
              </p:cNvPr>
              <p:cNvCxnSpPr>
                <a:stCxn id="5" idx="3"/>
              </p:cNvCxnSpPr>
              <p:nvPr/>
            </p:nvCxnSpPr>
            <p:spPr>
              <a:xfrm flipV="1">
                <a:off x="3723860" y="1974574"/>
                <a:ext cx="172278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46A4451-9193-451A-B133-48FA7D54FA70}"/>
                  </a:ext>
                </a:extLst>
              </p:cNvPr>
              <p:cNvCxnSpPr/>
              <p:nvPr/>
            </p:nvCxnSpPr>
            <p:spPr>
              <a:xfrm>
                <a:off x="5473148" y="1974574"/>
                <a:ext cx="0" cy="583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15808081-27D9-4E94-847B-23412E186743}"/>
                  </a:ext>
                </a:extLst>
              </p:cNvPr>
              <p:cNvSpPr/>
              <p:nvPr/>
            </p:nvSpPr>
            <p:spPr>
              <a:xfrm>
                <a:off x="4161184" y="2585913"/>
                <a:ext cx="2623927" cy="148422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condition-2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1C055C6-C639-4E24-AC85-3D170C6A8A51}"/>
                  </a:ext>
                </a:extLst>
              </p:cNvPr>
              <p:cNvCxnSpPr>
                <a:stCxn id="11" idx="2"/>
              </p:cNvCxnSpPr>
              <p:nvPr/>
            </p:nvCxnSpPr>
            <p:spPr>
              <a:xfrm>
                <a:off x="2411896" y="4465983"/>
                <a:ext cx="0" cy="14842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5F7CCE0-F8CC-43ED-B3E5-8E2ADBECF415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>
                <a:off x="2504660" y="5976730"/>
                <a:ext cx="6599582" cy="26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B976F46-AD4C-4894-9A27-ADE62117B07E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5473148" y="4085894"/>
                <a:ext cx="34" cy="6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Flowchart: Process 25">
                <a:extLst>
                  <a:ext uri="{FF2B5EF4-FFF2-40B4-BE49-F238E27FC236}">
                    <a16:creationId xmlns:a16="http://schemas.microsoft.com/office/drawing/2014/main" id="{27B2E3EC-3ACF-4BEA-BC5A-0EA2359F7A06}"/>
                  </a:ext>
                </a:extLst>
              </p:cNvPr>
              <p:cNvSpPr/>
              <p:nvPr/>
            </p:nvSpPr>
            <p:spPr>
              <a:xfrm>
                <a:off x="4161253" y="4706736"/>
                <a:ext cx="2623858" cy="67030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statement-2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3DF882F-51B6-47C7-8271-C5C35F0D8A7A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flipH="1">
                <a:off x="5473148" y="5377038"/>
                <a:ext cx="34" cy="5731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8C0ECF5-726D-4C9D-B7DC-E9AB389C918F}"/>
                  </a:ext>
                </a:extLst>
              </p:cNvPr>
              <p:cNvCxnSpPr>
                <a:stCxn id="16" idx="3"/>
              </p:cNvCxnSpPr>
              <p:nvPr/>
            </p:nvCxnSpPr>
            <p:spPr>
              <a:xfrm>
                <a:off x="6785111" y="3328026"/>
                <a:ext cx="15902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Flowchart: Process 33">
                <a:extLst>
                  <a:ext uri="{FF2B5EF4-FFF2-40B4-BE49-F238E27FC236}">
                    <a16:creationId xmlns:a16="http://schemas.microsoft.com/office/drawing/2014/main" id="{22A47950-11C2-4828-AB40-DA1A79DF8059}"/>
                  </a:ext>
                </a:extLst>
              </p:cNvPr>
              <p:cNvSpPr/>
              <p:nvPr/>
            </p:nvSpPr>
            <p:spPr>
              <a:xfrm>
                <a:off x="8375374" y="3029859"/>
                <a:ext cx="2623927" cy="59633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statement-1</a:t>
                </a:r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7A0392B7-CAA1-491A-BEA7-D25A351BACF3}"/>
                  </a:ext>
                </a:extLst>
              </p:cNvPr>
              <p:cNvSpPr/>
              <p:nvPr/>
            </p:nvSpPr>
            <p:spPr>
              <a:xfrm>
                <a:off x="9104242" y="5480118"/>
                <a:ext cx="1179444" cy="1046234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0C64EAE-F944-46D7-97C1-8BD585314AF5}"/>
                  </a:ext>
                </a:extLst>
              </p:cNvPr>
              <p:cNvCxnSpPr>
                <a:stCxn id="34" idx="2"/>
                <a:endCxn id="35" idx="0"/>
              </p:cNvCxnSpPr>
              <p:nvPr/>
            </p:nvCxnSpPr>
            <p:spPr>
              <a:xfrm>
                <a:off x="9687338" y="3626192"/>
                <a:ext cx="6626" cy="18539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AADF9D7-8F56-425F-8735-9E474DF55990}"/>
                  </a:ext>
                </a:extLst>
              </p:cNvPr>
              <p:cNvCxnSpPr>
                <a:stCxn id="35" idx="4"/>
              </p:cNvCxnSpPr>
              <p:nvPr/>
            </p:nvCxnSpPr>
            <p:spPr>
              <a:xfrm>
                <a:off x="9693964" y="6526352"/>
                <a:ext cx="0" cy="331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DEAB2A-DECA-42F8-8556-569DA38C3BB4}"/>
                </a:ext>
              </a:extLst>
            </p:cNvPr>
            <p:cNvSpPr txBox="1"/>
            <p:nvPr/>
          </p:nvSpPr>
          <p:spPr>
            <a:xfrm>
              <a:off x="4101389" y="1695082"/>
              <a:ext cx="234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9842F3-CA93-4F53-90E4-97230A7CEF8C}"/>
                </a:ext>
              </a:extLst>
            </p:cNvPr>
            <p:cNvSpPr txBox="1"/>
            <p:nvPr/>
          </p:nvSpPr>
          <p:spPr>
            <a:xfrm>
              <a:off x="7242312" y="2869093"/>
              <a:ext cx="234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D823A42-BF6D-4809-A994-EEF8D957FE6C}"/>
                </a:ext>
              </a:extLst>
            </p:cNvPr>
            <p:cNvSpPr txBox="1"/>
            <p:nvPr/>
          </p:nvSpPr>
          <p:spPr>
            <a:xfrm>
              <a:off x="2175503" y="2966758"/>
              <a:ext cx="461665" cy="651086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AFE83E-72BB-4E1A-8EBA-96E793866099}"/>
                </a:ext>
              </a:extLst>
            </p:cNvPr>
            <p:cNvSpPr txBox="1"/>
            <p:nvPr/>
          </p:nvSpPr>
          <p:spPr>
            <a:xfrm>
              <a:off x="5548187" y="3768511"/>
              <a:ext cx="461665" cy="651086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69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C3E19-C32E-4D0A-A5D0-0B233206B2A3}"/>
              </a:ext>
            </a:extLst>
          </p:cNvPr>
          <p:cNvSpPr txBox="1"/>
          <p:nvPr/>
        </p:nvSpPr>
        <p:spPr>
          <a:xfrm>
            <a:off x="1470992" y="767049"/>
            <a:ext cx="6718852" cy="59093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#include&lt;stdio.h&gt;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int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int x=3,y=4;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if(x!=y)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if(x&gt;y)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("x is greater");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</a:t>
            </a:r>
            <a:r>
              <a:rPr lang="en-US" dirty="0" err="1"/>
              <a:t>printf</a:t>
            </a:r>
            <a:r>
              <a:rPr lang="en-US" dirty="0"/>
              <a:t>("y is greater");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("They are equal");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93044-C402-4F70-B53D-89B1EF01D5BC}"/>
              </a:ext>
            </a:extLst>
          </p:cNvPr>
          <p:cNvSpPr txBox="1"/>
          <p:nvPr/>
        </p:nvSpPr>
        <p:spPr>
          <a:xfrm>
            <a:off x="1470992" y="13252"/>
            <a:ext cx="3167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D96B1-D25F-45C1-BDE5-4C3C7F0B88FD}"/>
              </a:ext>
            </a:extLst>
          </p:cNvPr>
          <p:cNvSpPr txBox="1"/>
          <p:nvPr/>
        </p:nvSpPr>
        <p:spPr>
          <a:xfrm>
            <a:off x="6427304" y="1974574"/>
            <a:ext cx="263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</a:t>
            </a:r>
          </a:p>
          <a:p>
            <a:endParaRPr lang="en-US" dirty="0"/>
          </a:p>
          <a:p>
            <a:r>
              <a:rPr lang="en-US" dirty="0"/>
              <a:t>y is greater</a:t>
            </a:r>
          </a:p>
        </p:txBody>
      </p:sp>
    </p:spTree>
    <p:extLst>
      <p:ext uri="{BB962C8B-B14F-4D97-AF65-F5344CB8AC3E}">
        <p14:creationId xmlns:p14="http://schemas.microsoft.com/office/powerpoint/2010/main" val="148021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5434-EDBE-452B-8D68-08CFEBE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544649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14F8-20BB-4D62-ADCA-477BC6A4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512" y="572366"/>
            <a:ext cx="10276114" cy="6619461"/>
          </a:xfrm>
        </p:spPr>
        <p:txBody>
          <a:bodyPr numCol="1"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6000" b="1" dirty="0"/>
              <a:t>Decision control structure is a      special programming structure available in c which is used to make a decision on the basis of condition.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41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5B6B3-8621-4DCD-BD99-BDDB4A3A92FD}"/>
              </a:ext>
            </a:extLst>
          </p:cNvPr>
          <p:cNvSpPr txBox="1"/>
          <p:nvPr/>
        </p:nvSpPr>
        <p:spPr>
          <a:xfrm>
            <a:off x="2001078" y="1948070"/>
            <a:ext cx="78717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293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AF99-4D95-455D-84F7-96F2FC68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13356299" cy="1325563"/>
          </a:xfrm>
        </p:spPr>
        <p:txBody>
          <a:bodyPr>
            <a:no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The decision control structure is used for following purpose: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93E5-4AC6-4819-A89D-4FCFEF24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075" y="802792"/>
            <a:ext cx="10515600" cy="435133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execute a set of statement if the given condition is true.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execute another set of statements if the given condition is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4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ED01-B5C9-4E16-AEFB-23EABC24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Types of decision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66AF-C35F-48FE-8470-5860F196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4351338"/>
          </a:xfrm>
        </p:spPr>
        <p:txBody>
          <a:bodyPr/>
          <a:lstStyle/>
          <a:p>
            <a:r>
              <a:rPr lang="en-US" dirty="0"/>
              <a:t> if statement</a:t>
            </a:r>
          </a:p>
          <a:p>
            <a:r>
              <a:rPr lang="en-US" dirty="0"/>
              <a:t>if-else statement</a:t>
            </a:r>
          </a:p>
          <a:p>
            <a:r>
              <a:rPr lang="en-US" dirty="0"/>
              <a:t>if-else if ladder</a:t>
            </a:r>
          </a:p>
          <a:p>
            <a:r>
              <a:rPr lang="en-US" dirty="0"/>
              <a:t>Nested if</a:t>
            </a:r>
          </a:p>
          <a:p>
            <a:r>
              <a:rPr lang="en-US" dirty="0"/>
              <a:t>Nested if-else</a:t>
            </a:r>
          </a:p>
        </p:txBody>
      </p:sp>
    </p:spTree>
    <p:extLst>
      <p:ext uri="{BB962C8B-B14F-4D97-AF65-F5344CB8AC3E}">
        <p14:creationId xmlns:p14="http://schemas.microsoft.com/office/powerpoint/2010/main" val="39270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39A3-D2C7-4C5C-BC24-5C57A1A3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latin typeface="+mn-lt"/>
              </a:rPr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F6F9-4F73-431B-98CD-3C24B168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901"/>
            <a:ext cx="10515600" cy="4957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statement is used to execute the set of statements if the given condition is true.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EED5-DEB0-45A5-958B-932CD6813210}"/>
              </a:ext>
            </a:extLst>
          </p:cNvPr>
          <p:cNvSpPr txBox="1"/>
          <p:nvPr/>
        </p:nvSpPr>
        <p:spPr>
          <a:xfrm>
            <a:off x="1156252" y="2536560"/>
            <a:ext cx="4757382" cy="2954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general form of if statement:</a:t>
            </a:r>
          </a:p>
          <a:p>
            <a:r>
              <a:rPr lang="en-US" sz="2400" b="1" dirty="0"/>
              <a:t>if(conditional expression)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statement-1;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statement-2;</a:t>
            </a:r>
          </a:p>
          <a:p>
            <a:endParaRPr lang="en-US" sz="2400" b="1" dirty="0"/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CC6E-1C47-4BFB-BDBA-7CFA38AF44D9}"/>
              </a:ext>
            </a:extLst>
          </p:cNvPr>
          <p:cNvSpPr txBox="1"/>
          <p:nvPr/>
        </p:nvSpPr>
        <p:spPr>
          <a:xfrm>
            <a:off x="7089788" y="2536560"/>
            <a:ext cx="48030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at first, the conditional expression is checked and if the expression is true than </a:t>
            </a:r>
            <a:r>
              <a:rPr lang="en-US" sz="2000" b="1" dirty="0"/>
              <a:t>statement-1</a:t>
            </a:r>
            <a:r>
              <a:rPr lang="en-US" sz="2000" dirty="0"/>
              <a:t> will be executed and then </a:t>
            </a:r>
            <a:r>
              <a:rPr lang="en-US" sz="2000" b="1" dirty="0"/>
              <a:t>statement-2</a:t>
            </a:r>
            <a:r>
              <a:rPr lang="en-US" sz="2000" dirty="0"/>
              <a:t> will executed. But if the expression is false then </a:t>
            </a:r>
            <a:r>
              <a:rPr lang="en-US" sz="2000" b="1" dirty="0"/>
              <a:t>statement-1</a:t>
            </a:r>
            <a:r>
              <a:rPr lang="en-US" sz="2000" dirty="0"/>
              <a:t> will not be executed and directly  </a:t>
            </a:r>
            <a:r>
              <a:rPr lang="en-US" sz="2000" b="1" dirty="0"/>
              <a:t>statement-2</a:t>
            </a:r>
            <a:r>
              <a:rPr lang="en-US" sz="2000" dirty="0"/>
              <a:t> will be executed. Which means when the expression is true then only the statements inside the </a:t>
            </a:r>
            <a:r>
              <a:rPr lang="en-US" sz="2000" b="1" dirty="0"/>
              <a:t>braces{}</a:t>
            </a:r>
            <a:r>
              <a:rPr lang="en-US" sz="2000" dirty="0"/>
              <a:t> will be executed.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FADCF-7D77-43FC-A281-C17E63E98C06}"/>
              </a:ext>
            </a:extLst>
          </p:cNvPr>
          <p:cNvCxnSpPr>
            <a:cxnSpLocks/>
          </p:cNvCxnSpPr>
          <p:nvPr/>
        </p:nvCxnSpPr>
        <p:spPr>
          <a:xfrm>
            <a:off x="5913634" y="3576109"/>
            <a:ext cx="1078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0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10FC-1DE5-4477-924D-E4350E62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281" y="24846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Flowchart</a:t>
            </a:r>
            <a:r>
              <a:rPr lang="en-US" b="1" dirty="0"/>
              <a:t> </a:t>
            </a:r>
            <a:r>
              <a:rPr lang="en-US" b="1" dirty="0">
                <a:latin typeface="+mn-lt"/>
              </a:rPr>
              <a:t>of if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6F80-F6FA-46F0-A4EE-42152FAF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70" y="4331211"/>
            <a:ext cx="10515600" cy="25682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38105C-7182-C17A-BB3C-AD4D151A6DB5}"/>
              </a:ext>
            </a:extLst>
          </p:cNvPr>
          <p:cNvGrpSpPr/>
          <p:nvPr/>
        </p:nvGrpSpPr>
        <p:grpSpPr>
          <a:xfrm>
            <a:off x="2166186" y="1350409"/>
            <a:ext cx="7034433" cy="5049671"/>
            <a:chOff x="1357803" y="1333801"/>
            <a:chExt cx="7034433" cy="504967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5847BC9-D031-4DF0-A4D7-05DBD71BF434}"/>
                </a:ext>
              </a:extLst>
            </p:cNvPr>
            <p:cNvGrpSpPr/>
            <p:nvPr/>
          </p:nvGrpSpPr>
          <p:grpSpPr>
            <a:xfrm>
              <a:off x="2291686" y="1333801"/>
              <a:ext cx="6100550" cy="5049671"/>
              <a:chOff x="2538483" y="1050878"/>
              <a:chExt cx="6100550" cy="504967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E7F1FDF-394D-4094-8167-00F17072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3222" y="1050878"/>
                <a:ext cx="0" cy="604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3F50B53-63A0-40B6-8925-28E2D5A71215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>
                <a:off x="2552131" y="4816689"/>
                <a:ext cx="1801508" cy="3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CBA6857-11C0-47F3-AA90-0243DFC910A4}"/>
                  </a:ext>
                </a:extLst>
              </p:cNvPr>
              <p:cNvGrpSpPr/>
              <p:nvPr/>
            </p:nvGrpSpPr>
            <p:grpSpPr>
              <a:xfrm>
                <a:off x="2538483" y="1654886"/>
                <a:ext cx="6100550" cy="4445663"/>
                <a:chOff x="2524835" y="1654886"/>
                <a:chExt cx="6100550" cy="4445663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F292A73-1CCD-4777-AE97-A5A9FD35E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24835" y="2309444"/>
                  <a:ext cx="18015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8E439BB-7D62-40D2-A726-A880329CF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5385" y="2317667"/>
                  <a:ext cx="0" cy="24990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3FEA50C-468E-4BED-85B1-93E089555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4835" y="4436831"/>
                  <a:ext cx="0" cy="3798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FB09DA2D-1B79-4490-B7F7-A536F153DDD7}"/>
                    </a:ext>
                  </a:extLst>
                </p:cNvPr>
                <p:cNvGrpSpPr/>
                <p:nvPr/>
              </p:nvGrpSpPr>
              <p:grpSpPr>
                <a:xfrm>
                  <a:off x="2524835" y="1654886"/>
                  <a:ext cx="6100550" cy="4445663"/>
                  <a:chOff x="2524835" y="1654886"/>
                  <a:chExt cx="6100550" cy="4445663"/>
                </a:xfrm>
              </p:grpSpPr>
              <p:sp>
                <p:nvSpPr>
                  <p:cNvPr id="13" name="Flowchart: Decision 12">
                    <a:extLst>
                      <a:ext uri="{FF2B5EF4-FFF2-40B4-BE49-F238E27FC236}">
                        <a16:creationId xmlns:a16="http://schemas.microsoft.com/office/drawing/2014/main" id="{1FD241D8-20D5-41A7-ABC0-ABFB87B05571}"/>
                      </a:ext>
                    </a:extLst>
                  </p:cNvPr>
                  <p:cNvSpPr/>
                  <p:nvPr/>
                </p:nvSpPr>
                <p:spPr>
                  <a:xfrm>
                    <a:off x="4326339" y="1654886"/>
                    <a:ext cx="2333767" cy="1325563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Condition</a:t>
                    </a:r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AB434B81-BCEC-4445-8DD4-20712C585D7E}"/>
                      </a:ext>
                    </a:extLst>
                  </p:cNvPr>
                  <p:cNvCxnSpPr/>
                  <p:nvPr/>
                </p:nvCxnSpPr>
                <p:spPr>
                  <a:xfrm>
                    <a:off x="2524835" y="2317667"/>
                    <a:ext cx="0" cy="17687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26A35B9-A878-4D52-AF09-66D07A9BF1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3754" y="2317667"/>
                    <a:ext cx="195163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806D7833-0ED9-4220-A1E0-D0239A69D6ED}"/>
                      </a:ext>
                    </a:extLst>
                  </p:cNvPr>
                  <p:cNvCxnSpPr>
                    <a:cxnSpLocks/>
                    <a:endCxn id="8" idx="3"/>
                  </p:cNvCxnSpPr>
                  <p:nvPr/>
                </p:nvCxnSpPr>
                <p:spPr>
                  <a:xfrm flipH="1">
                    <a:off x="6810230" y="4819814"/>
                    <a:ext cx="1815155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F9FA6ED8-B37B-49D9-8501-8DA80ACB13F3}"/>
                      </a:ext>
                    </a:extLst>
                  </p:cNvPr>
                  <p:cNvCxnSpPr/>
                  <p:nvPr/>
                </p:nvCxnSpPr>
                <p:spPr>
                  <a:xfrm>
                    <a:off x="5575110" y="5083793"/>
                    <a:ext cx="0" cy="10167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02BEC89-ED92-45A5-828A-FE285F8E36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16155" y="1937982"/>
                    <a:ext cx="11873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    True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41426851-D598-4028-AFD4-3F572DE2CAE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3754" y="1937982"/>
                    <a:ext cx="1787855" cy="3693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        False</a:t>
                    </a:r>
                  </a:p>
                </p:txBody>
              </p:sp>
            </p:grpSp>
          </p:grpSp>
        </p:grp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A512709-186C-4D4E-9755-5FBCC0C6F7E1}"/>
                </a:ext>
              </a:extLst>
            </p:cNvPr>
            <p:cNvSpPr/>
            <p:nvPr/>
          </p:nvSpPr>
          <p:spPr>
            <a:xfrm>
              <a:off x="1357803" y="4360989"/>
              <a:ext cx="1895061" cy="45526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statement-1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8B86D15C-3B0E-401A-88D7-BF8D94ADEB67}"/>
                </a:ext>
              </a:extLst>
            </p:cNvPr>
            <p:cNvSpPr/>
            <p:nvPr/>
          </p:nvSpPr>
          <p:spPr>
            <a:xfrm>
              <a:off x="4106842" y="4875104"/>
              <a:ext cx="2470239" cy="45526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94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2FC6-9792-4C81-AC16-433830A991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4826" y="1411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Example: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A600-D8A9-49F4-BBB7-414582029E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03852" y="1589201"/>
            <a:ext cx="5486400" cy="3679598"/>
          </a:xfrm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#include&lt;stdio.h&gt;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 main()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  <a:b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 a=17;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if(a&lt;18)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printf</a:t>
            </a: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(“You are a teenager.\n”);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printf</a:t>
            </a: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(“You are in </a:t>
            </a:r>
            <a:r>
              <a:rPr lang="en-US" sz="3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Godawari</a:t>
            </a: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college”);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return 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93D95-6A7E-468D-A77B-63D69DF15751}"/>
              </a:ext>
            </a:extLst>
          </p:cNvPr>
          <p:cNvSpPr txBox="1"/>
          <p:nvPr/>
        </p:nvSpPr>
        <p:spPr>
          <a:xfrm>
            <a:off x="7555001" y="2126749"/>
            <a:ext cx="4484915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Output:</a:t>
            </a:r>
          </a:p>
          <a:p>
            <a:endParaRPr lang="en-US" sz="2800" dirty="0"/>
          </a:p>
          <a:p>
            <a:r>
              <a:rPr lang="en-US" sz="2800" dirty="0"/>
              <a:t>You are a teenager.</a:t>
            </a:r>
          </a:p>
          <a:p>
            <a:r>
              <a:rPr lang="en-US" sz="2800" dirty="0"/>
              <a:t>You are in </a:t>
            </a:r>
            <a:r>
              <a:rPr lang="en-US" sz="2800" dirty="0" err="1"/>
              <a:t>Godawari</a:t>
            </a:r>
            <a:r>
              <a:rPr lang="en-US" sz="2800" dirty="0"/>
              <a:t> college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D4997E-DE7A-48CA-BEA6-FDA3245FE2FC}"/>
              </a:ext>
            </a:extLst>
          </p:cNvPr>
          <p:cNvCxnSpPr/>
          <p:nvPr/>
        </p:nvCxnSpPr>
        <p:spPr>
          <a:xfrm>
            <a:off x="6102626" y="3322982"/>
            <a:ext cx="102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2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E5B319-718A-4B7C-80A3-72B921DB5998}"/>
              </a:ext>
            </a:extLst>
          </p:cNvPr>
          <p:cNvSpPr txBox="1"/>
          <p:nvPr/>
        </p:nvSpPr>
        <p:spPr>
          <a:xfrm>
            <a:off x="503582" y="7330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  if-else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8ECD0-4CAD-4E29-BDA7-3ED6DCFFA754}"/>
              </a:ext>
            </a:extLst>
          </p:cNvPr>
          <p:cNvSpPr txBox="1"/>
          <p:nvPr/>
        </p:nvSpPr>
        <p:spPr>
          <a:xfrm>
            <a:off x="648725" y="1320984"/>
            <a:ext cx="11901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2800" dirty="0"/>
              <a:t>&gt; This statement is used to execute a set of statements if the given condition is true and when the given condition is false it will execute another statement or set of statements.</a:t>
            </a:r>
          </a:p>
          <a:p>
            <a:r>
              <a:rPr lang="en-US" sz="3200" dirty="0"/>
              <a:t>The general form of if-else statement: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D1541-B9B6-40C7-A1E5-16E2CB58C613}"/>
              </a:ext>
            </a:extLst>
          </p:cNvPr>
          <p:cNvSpPr txBox="1"/>
          <p:nvPr/>
        </p:nvSpPr>
        <p:spPr>
          <a:xfrm>
            <a:off x="855270" y="3259976"/>
            <a:ext cx="351245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if(conditional expression)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statement-1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else{</a:t>
            </a:r>
          </a:p>
          <a:p>
            <a:r>
              <a:rPr lang="en-US" sz="2400" b="1" dirty="0"/>
              <a:t>statement-2</a:t>
            </a:r>
          </a:p>
          <a:p>
            <a:r>
              <a:rPr lang="en-US" sz="2400" b="1" dirty="0"/>
              <a:t>}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C9C5D-4E11-4B8D-A49E-130999380C45}"/>
              </a:ext>
            </a:extLst>
          </p:cNvPr>
          <p:cNvSpPr txBox="1"/>
          <p:nvPr/>
        </p:nvSpPr>
        <p:spPr>
          <a:xfrm>
            <a:off x="5092348" y="3724000"/>
            <a:ext cx="732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at first, if the conditional expression is true then </a:t>
            </a:r>
            <a:r>
              <a:rPr lang="en-US" sz="2400" b="1" dirty="0"/>
              <a:t>statement-1</a:t>
            </a:r>
            <a:r>
              <a:rPr lang="en-US" sz="2400" dirty="0"/>
              <a:t> will be executed and if the expression is false then </a:t>
            </a:r>
            <a:r>
              <a:rPr lang="en-US" sz="2400" b="1" dirty="0"/>
              <a:t>statement-2 </a:t>
            </a:r>
            <a:r>
              <a:rPr lang="en-US" sz="2400" dirty="0"/>
              <a:t>will be executed.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44C326-9E09-4A35-8CF0-1B2C312C02B2}"/>
              </a:ext>
            </a:extLst>
          </p:cNvPr>
          <p:cNvCxnSpPr/>
          <p:nvPr/>
        </p:nvCxnSpPr>
        <p:spPr>
          <a:xfrm>
            <a:off x="4367726" y="4324164"/>
            <a:ext cx="777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B1454-96EB-46AF-AF76-6C7FF6928DC2}"/>
              </a:ext>
            </a:extLst>
          </p:cNvPr>
          <p:cNvSpPr txBox="1"/>
          <p:nvPr/>
        </p:nvSpPr>
        <p:spPr>
          <a:xfrm>
            <a:off x="800315" y="359491"/>
            <a:ext cx="858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Flowchart of if-else statement: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F780D9-A3E6-4973-B355-BC0433B3E0C9}"/>
              </a:ext>
            </a:extLst>
          </p:cNvPr>
          <p:cNvGrpSpPr/>
          <p:nvPr/>
        </p:nvGrpSpPr>
        <p:grpSpPr>
          <a:xfrm>
            <a:off x="1125593" y="1309591"/>
            <a:ext cx="9339625" cy="4722125"/>
            <a:chOff x="1125593" y="1216826"/>
            <a:chExt cx="9339625" cy="472212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018FBF2-9472-4B4B-9A45-DD2643AB80F5}"/>
                </a:ext>
              </a:extLst>
            </p:cNvPr>
            <p:cNvGrpSpPr/>
            <p:nvPr/>
          </p:nvGrpSpPr>
          <p:grpSpPr>
            <a:xfrm>
              <a:off x="2108230" y="1216826"/>
              <a:ext cx="7276527" cy="4722125"/>
              <a:chOff x="2074458" y="1173708"/>
              <a:chExt cx="7276527" cy="472212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3C824FD-FE77-4EF6-B5E8-873472B21830}"/>
                  </a:ext>
                </a:extLst>
              </p:cNvPr>
              <p:cNvGrpSpPr/>
              <p:nvPr/>
            </p:nvGrpSpPr>
            <p:grpSpPr>
              <a:xfrm>
                <a:off x="2074458" y="2130384"/>
                <a:ext cx="7276527" cy="2597232"/>
                <a:chOff x="1787855" y="3557908"/>
                <a:chExt cx="7276527" cy="2597232"/>
              </a:xfrm>
            </p:grpSpPr>
            <p:sp>
              <p:nvSpPr>
                <p:cNvPr id="9" name="Flowchart: Decision 8">
                  <a:extLst>
                    <a:ext uri="{FF2B5EF4-FFF2-40B4-BE49-F238E27FC236}">
                      <a16:creationId xmlns:a16="http://schemas.microsoft.com/office/drawing/2014/main" id="{1D811091-021B-4761-BC7E-F03B5D150E05}"/>
                    </a:ext>
                  </a:extLst>
                </p:cNvPr>
                <p:cNvSpPr/>
                <p:nvPr/>
              </p:nvSpPr>
              <p:spPr>
                <a:xfrm>
                  <a:off x="4230801" y="3557908"/>
                  <a:ext cx="2183642" cy="2085441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Condition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536EAE51-B07B-4A5C-9924-4E6AB577EFDD}"/>
                    </a:ext>
                  </a:extLst>
                </p:cNvPr>
                <p:cNvCxnSpPr/>
                <p:nvPr/>
              </p:nvCxnSpPr>
              <p:spPr>
                <a:xfrm flipH="1">
                  <a:off x="2811434" y="4600628"/>
                  <a:ext cx="14193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69B216ED-4E2F-4670-A4F1-C0C9B0A0F09E}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>
                  <a:off x="6414443" y="4600629"/>
                  <a:ext cx="154675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D5753B9-2921-4805-B68F-39901DB0FC63}"/>
                    </a:ext>
                  </a:extLst>
                </p:cNvPr>
                <p:cNvSpPr txBox="1"/>
                <p:nvPr/>
              </p:nvSpPr>
              <p:spPr>
                <a:xfrm>
                  <a:off x="2988860" y="4148919"/>
                  <a:ext cx="12419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True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FCC308-5BA7-4754-9E08-8DFBC197D57C}"/>
                    </a:ext>
                  </a:extLst>
                </p:cNvPr>
                <p:cNvSpPr txBox="1"/>
                <p:nvPr/>
              </p:nvSpPr>
              <p:spPr>
                <a:xfrm>
                  <a:off x="6523630" y="4148919"/>
                  <a:ext cx="1132754" cy="369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    False</a:t>
                  </a: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BFB9830-D0D0-4F0B-AD92-BB7548D5A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9216" y="4810993"/>
                  <a:ext cx="1" cy="1323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CC164D69-4EDE-4741-9DA9-3B436B642BE8}"/>
                    </a:ext>
                  </a:extLst>
                </p:cNvPr>
                <p:cNvCxnSpPr>
                  <a:cxnSpLocks/>
                  <a:endCxn id="41" idx="2"/>
                </p:cNvCxnSpPr>
                <p:nvPr/>
              </p:nvCxnSpPr>
              <p:spPr>
                <a:xfrm>
                  <a:off x="1787855" y="6155140"/>
                  <a:ext cx="30775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5D3E97F-5E2D-4159-BE89-9B06EC34F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3022" y="4807555"/>
                  <a:ext cx="11360" cy="13475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8423446-A6A8-4A61-9C77-EC978081736C}"/>
                    </a:ext>
                  </a:extLst>
                </p:cNvPr>
                <p:cNvCxnSpPr>
                  <a:cxnSpLocks/>
                  <a:endCxn id="41" idx="6"/>
                </p:cNvCxnSpPr>
                <p:nvPr/>
              </p:nvCxnSpPr>
              <p:spPr>
                <a:xfrm flipH="1">
                  <a:off x="5823039" y="6155140"/>
                  <a:ext cx="32413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91C0DCF-20D5-4619-A781-8D6B3E53F341}"/>
                  </a:ext>
                </a:extLst>
              </p:cNvPr>
              <p:cNvCxnSpPr/>
              <p:nvPr/>
            </p:nvCxnSpPr>
            <p:spPr>
              <a:xfrm>
                <a:off x="5595975" y="1173708"/>
                <a:ext cx="0" cy="94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90233025-B658-4DA7-9FC7-713BD3C610F7}"/>
                  </a:ext>
                </a:extLst>
              </p:cNvPr>
              <p:cNvSpPr/>
              <p:nvPr/>
            </p:nvSpPr>
            <p:spPr>
              <a:xfrm>
                <a:off x="5152010" y="4289849"/>
                <a:ext cx="957632" cy="875533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428026E-0DCB-42C1-9893-21F1ACBFAF65}"/>
                  </a:ext>
                </a:extLst>
              </p:cNvPr>
              <p:cNvCxnSpPr>
                <a:stCxn id="41" idx="4"/>
              </p:cNvCxnSpPr>
              <p:nvPr/>
            </p:nvCxnSpPr>
            <p:spPr>
              <a:xfrm>
                <a:off x="5630826" y="5165382"/>
                <a:ext cx="0" cy="7304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3ED6B3C3-5D3A-4BF1-8F6D-7768A5D2B857}"/>
                </a:ext>
              </a:extLst>
            </p:cNvPr>
            <p:cNvSpPr/>
            <p:nvPr/>
          </p:nvSpPr>
          <p:spPr>
            <a:xfrm>
              <a:off x="1125593" y="2882064"/>
              <a:ext cx="2006215" cy="56832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statement-1</a:t>
              </a:r>
            </a:p>
          </p:txBody>
        </p:sp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A5C93E74-393B-4739-92A0-8E2F4B3999C7}"/>
                </a:ext>
              </a:extLst>
            </p:cNvPr>
            <p:cNvSpPr/>
            <p:nvPr/>
          </p:nvSpPr>
          <p:spPr>
            <a:xfrm>
              <a:off x="8281576" y="2863974"/>
              <a:ext cx="2183642" cy="58475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7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1057</Words>
  <Application>Microsoft Office PowerPoint</Application>
  <PresentationFormat>Widescreen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Decision control structure</vt:lpstr>
      <vt:lpstr>  </vt:lpstr>
      <vt:lpstr>      The decision control structure is used for following purpose: </vt:lpstr>
      <vt:lpstr>Types of decision control structures</vt:lpstr>
      <vt:lpstr> If statement</vt:lpstr>
      <vt:lpstr>Flowchart of if statement:</vt:lpstr>
      <vt:lpstr>                    Example: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control structure</dc:title>
  <dc:creator>Lord Edith</dc:creator>
  <cp:lastModifiedBy>Lord Edith</cp:lastModifiedBy>
  <cp:revision>45</cp:revision>
  <dcterms:created xsi:type="dcterms:W3CDTF">2022-05-03T03:29:08Z</dcterms:created>
  <dcterms:modified xsi:type="dcterms:W3CDTF">2022-05-23T03:30:49Z</dcterms:modified>
</cp:coreProperties>
</file>