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257" r:id="rId3"/>
    <p:sldId id="258" r:id="rId4"/>
    <p:sldId id="259" r:id="rId5"/>
    <p:sldId id="290" r:id="rId6"/>
    <p:sldId id="291" r:id="rId7"/>
    <p:sldId id="292" r:id="rId8"/>
    <p:sldId id="260" r:id="rId9"/>
    <p:sldId id="261" r:id="rId10"/>
    <p:sldId id="262" r:id="rId11"/>
    <p:sldId id="263" r:id="rId12"/>
    <p:sldId id="264" r:id="rId13"/>
    <p:sldId id="265" r:id="rId14"/>
    <p:sldId id="266" r:id="rId15"/>
    <p:sldId id="267" r:id="rId16"/>
    <p:sldId id="289" r:id="rId17"/>
    <p:sldId id="268" r:id="rId18"/>
    <p:sldId id="269" r:id="rId19"/>
    <p:sldId id="270" r:id="rId20"/>
    <p:sldId id="271" r:id="rId21"/>
    <p:sldId id="272" r:id="rId22"/>
    <p:sldId id="273" r:id="rId23"/>
    <p:sldId id="287" r:id="rId24"/>
    <p:sldId id="274" r:id="rId25"/>
    <p:sldId id="275" r:id="rId26"/>
    <p:sldId id="276" r:id="rId27"/>
    <p:sldId id="283" r:id="rId28"/>
    <p:sldId id="277" r:id="rId29"/>
    <p:sldId id="278" r:id="rId30"/>
    <p:sldId id="279" r:id="rId31"/>
    <p:sldId id="280" r:id="rId32"/>
    <p:sldId id="299" r:id="rId33"/>
    <p:sldId id="284" r:id="rId34"/>
    <p:sldId id="281" r:id="rId35"/>
    <p:sldId id="285" r:id="rId36"/>
    <p:sldId id="286" r:id="rId37"/>
    <p:sldId id="288" r:id="rId38"/>
    <p:sldId id="295" r:id="rId39"/>
    <p:sldId id="296" r:id="rId40"/>
    <p:sldId id="297" r:id="rId41"/>
    <p:sldId id="298" r:id="rId42"/>
    <p:sldId id="302" r:id="rId43"/>
    <p:sldId id="303" r:id="rId44"/>
    <p:sldId id="300" r:id="rId45"/>
    <p:sldId id="301" r:id="rId46"/>
    <p:sldId id="293" r:id="rId47"/>
    <p:sldId id="29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6A21A-2E4C-460E-A61F-7DC542D0477B}" type="datetimeFigureOut">
              <a:rPr lang="en-US" smtClean="0"/>
              <a:t>6/29/2023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D6B40E-DBB8-4DC3-B0E0-3E0EA74B2F86}" type="slidenum">
              <a:rPr lang="en-US" smtClean="0"/>
              <a:t>‹#›</a:t>
            </a:fld>
            <a:endParaRPr lang="en-US"/>
          </a:p>
        </p:txBody>
      </p:sp>
    </p:spTree>
    <p:extLst>
      <p:ext uri="{BB962C8B-B14F-4D97-AF65-F5344CB8AC3E}">
        <p14:creationId xmlns:p14="http://schemas.microsoft.com/office/powerpoint/2010/main" val="39012128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BAEF2A-4778-4750-A7C1-D93980FB9889}" type="datetimeFigureOut">
              <a:rPr lang="en-US" smtClean="0"/>
              <a:t>6/29/2023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D7F07-FEBF-4E3B-85BA-394ACA33ADDD}" type="slidenum">
              <a:rPr lang="en-US" smtClean="0"/>
              <a:t>‹#›</a:t>
            </a:fld>
            <a:endParaRPr lang="en-US"/>
          </a:p>
        </p:txBody>
      </p:sp>
    </p:spTree>
    <p:extLst>
      <p:ext uri="{BB962C8B-B14F-4D97-AF65-F5344CB8AC3E}">
        <p14:creationId xmlns:p14="http://schemas.microsoft.com/office/powerpoint/2010/main" val="19350670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5D7F07-FEBF-4E3B-85BA-394ACA33ADDD}" type="slidenum">
              <a:rPr lang="en-US" smtClean="0"/>
              <a:t>11</a:t>
            </a:fld>
            <a:endParaRPr lang="en-US"/>
          </a:p>
        </p:txBody>
      </p:sp>
    </p:spTree>
    <p:extLst>
      <p:ext uri="{BB962C8B-B14F-4D97-AF65-F5344CB8AC3E}">
        <p14:creationId xmlns:p14="http://schemas.microsoft.com/office/powerpoint/2010/main" val="284746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3D68FC4-E113-4376-B39C-1084EF02702B}" type="datetime1">
              <a:rPr lang="en-US" smtClean="0"/>
              <a:t>6/29/2023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FF2DC29-D4EB-40CF-BEE8-AF9A946E16F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177A53-C394-4D4A-9473-E7D47004163A}"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5F2EF1-4038-45B0-9730-038C3C07A9A1}"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716E93-411C-4482-B761-FEBEC01224B6}"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906687-1752-4F7D-9DE9-372CB59DE5FA}" type="datetime1">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2DC29-D4EB-40CF-BEE8-AF9A946E16F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011BCC-7C12-46A9-BC2A-46EA28442480}" type="datetime1">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7"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595519-51F5-4B44-8949-D38C89C5FC31}" type="datetime1">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C4EABE-571C-4D9C-8AAD-87789432A88B}" type="datetime1">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BC1D-0E7A-4CB9-82EE-CBC00D1A3727}" type="datetime1">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1"/>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2CFA18-57BF-4DB5-8D7C-B046E3111B7A}" type="datetime1">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2DC29-D4EB-40CF-BEE8-AF9A946E16F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82B841-0067-4E5D-8F6F-48B94C4F05B3}" type="datetime1">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3FF2DC29-D4EB-40CF-BEE8-AF9A946E16F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E4C2D84-35AD-49D4-8795-8B9DBBBAD42B}" type="datetime1">
              <a:rPr lang="en-US" smtClean="0"/>
              <a:t>6/29/2023</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FF2DC29-D4EB-40CF-BEE8-AF9A946E16F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851648" cy="1066800"/>
          </a:xfrm>
        </p:spPr>
        <p:txBody>
          <a:bodyPr/>
          <a:lstStyle/>
          <a:p>
            <a:r>
              <a:rPr lang="en-US" dirty="0" smtClean="0"/>
              <a:t>Design of Experiments</a:t>
            </a:r>
            <a:endParaRPr lang="en-US" dirty="0"/>
          </a:p>
        </p:txBody>
      </p:sp>
      <p:sp>
        <p:nvSpPr>
          <p:cNvPr id="3" name="Subtitle 2"/>
          <p:cNvSpPr>
            <a:spLocks noGrp="1"/>
          </p:cNvSpPr>
          <p:nvPr>
            <p:ph type="subTitle" idx="1"/>
          </p:nvPr>
        </p:nvSpPr>
        <p:spPr>
          <a:xfrm>
            <a:off x="1143000" y="1295400"/>
            <a:ext cx="7854696" cy="810064"/>
          </a:xfrm>
        </p:spPr>
        <p:txBody>
          <a:bodyPr/>
          <a:lstStyle/>
          <a:p>
            <a:r>
              <a:rPr lang="en-US" dirty="0" smtClean="0"/>
              <a:t>B.SC CSIT 3</a:t>
            </a:r>
            <a:r>
              <a:rPr lang="en-US" baseline="30000" dirty="0" smtClean="0"/>
              <a:t>rd</a:t>
            </a:r>
            <a:r>
              <a:rPr lang="en-US" dirty="0" smtClean="0"/>
              <a:t> Semester</a:t>
            </a: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1</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4" y="1905001"/>
            <a:ext cx="76200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234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932688"/>
          </a:xfrm>
        </p:spPr>
        <p:txBody>
          <a:bodyPr/>
          <a:lstStyle/>
          <a:p>
            <a:r>
              <a:rPr lang="en-US" b="1" u="sng" dirty="0" smtClean="0">
                <a:solidFill>
                  <a:srgbClr val="FF0000"/>
                </a:solidFill>
              </a:rPr>
              <a:t>Mathematical Model:</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19200"/>
                <a:ext cx="9144000" cy="5334000"/>
              </a:xfrm>
            </p:spPr>
            <p:txBody>
              <a:bodyPr/>
              <a:lstStyle/>
              <a:p>
                <a:r>
                  <a:rPr lang="en-US" b="1" u="sng" dirty="0" smtClean="0"/>
                  <a:t>Mathematical Model:</a:t>
                </a:r>
              </a:p>
              <a:p>
                <a:pPr marL="0" indent="0">
                  <a:buNone/>
                </a:pPr>
                <a14:m>
                  <m:oMath xmlns:m="http://schemas.openxmlformats.org/officeDocument/2006/math">
                    <m:sSub>
                      <m:sSubPr>
                        <m:ctrlPr>
                          <a:rPr lang="en-US" sz="3600" b="1" i="1" smtClean="0">
                            <a:latin typeface="Cambria Math"/>
                          </a:rPr>
                        </m:ctrlPr>
                      </m:sSubPr>
                      <m:e>
                        <m:r>
                          <a:rPr lang="en-US" sz="3600" b="1" i="1" smtClean="0">
                            <a:latin typeface="Cambria Math"/>
                          </a:rPr>
                          <m:t>𝒚</m:t>
                        </m:r>
                      </m:e>
                      <m:sub>
                        <m:r>
                          <a:rPr lang="en-US" sz="3600" b="1" i="1" smtClean="0">
                            <a:latin typeface="Cambria Math"/>
                          </a:rPr>
                          <m:t>𝒊𝒋</m:t>
                        </m:r>
                      </m:sub>
                    </m:sSub>
                    <m:r>
                      <a:rPr lang="en-US" sz="3600" b="1" i="0" smtClean="0">
                        <a:latin typeface="Cambria Math"/>
                      </a:rPr>
                      <m:t>= </m:t>
                    </m:r>
                    <m:r>
                      <a:rPr lang="en-US" sz="3600" b="1" i="1" smtClean="0">
                        <a:latin typeface="Cambria Math"/>
                        <a:ea typeface="Cambria Math"/>
                      </a:rPr>
                      <m:t>𝛍</m:t>
                    </m:r>
                    <m:r>
                      <a:rPr lang="en-US" sz="3600" b="1" i="1" smtClean="0">
                        <a:latin typeface="Cambria Math"/>
                        <a:ea typeface="Cambria Math"/>
                      </a:rPr>
                      <m:t>+</m:t>
                    </m:r>
                    <m:sSub>
                      <m:sSubPr>
                        <m:ctrlPr>
                          <a:rPr lang="en-US" sz="3600" b="1" i="1" smtClean="0">
                            <a:latin typeface="Cambria Math"/>
                            <a:ea typeface="Cambria Math"/>
                          </a:rPr>
                        </m:ctrlPr>
                      </m:sSubPr>
                      <m:e>
                        <m:r>
                          <a:rPr lang="en-US" sz="3600" b="1" i="1" smtClean="0">
                            <a:latin typeface="Cambria Math"/>
                            <a:ea typeface="Cambria Math"/>
                          </a:rPr>
                          <m:t>𝜶</m:t>
                        </m:r>
                      </m:e>
                      <m:sub>
                        <m:r>
                          <a:rPr lang="en-US" sz="3600" b="1" i="1" smtClean="0">
                            <a:latin typeface="Cambria Math"/>
                            <a:ea typeface="Cambria Math"/>
                          </a:rPr>
                          <m:t>𝒊</m:t>
                        </m:r>
                      </m:sub>
                    </m:sSub>
                  </m:oMath>
                </a14:m>
                <a:r>
                  <a:rPr lang="en-US" sz="3600" b="1" dirty="0" smtClean="0">
                    <a:latin typeface="Cambria Math"/>
                    <a:ea typeface="Cambria Math"/>
                  </a:rPr>
                  <a:t> </a:t>
                </a:r>
                <a14:m>
                  <m:oMath xmlns:m="http://schemas.openxmlformats.org/officeDocument/2006/math">
                    <m:r>
                      <a:rPr lang="en-US" sz="3600" b="1" i="1" dirty="0" smtClean="0">
                        <a:latin typeface="Cambria Math"/>
                        <a:ea typeface="Cambria Math"/>
                      </a:rPr>
                      <m:t>+</m:t>
                    </m:r>
                    <m:sSub>
                      <m:sSubPr>
                        <m:ctrlPr>
                          <a:rPr lang="en-US" sz="3600" b="1" i="1" dirty="0" smtClean="0">
                            <a:latin typeface="Cambria Math"/>
                            <a:ea typeface="Cambria Math"/>
                          </a:rPr>
                        </m:ctrlPr>
                      </m:sSubPr>
                      <m:e>
                        <m:r>
                          <a:rPr lang="en-US" sz="3600" b="1" i="1" dirty="0" smtClean="0">
                            <a:latin typeface="Cambria Math"/>
                            <a:ea typeface="Cambria Math"/>
                          </a:rPr>
                          <m:t>𝒆</m:t>
                        </m:r>
                      </m:e>
                      <m:sub>
                        <m:r>
                          <a:rPr lang="en-US" sz="3600" b="1" i="1" dirty="0" smtClean="0">
                            <a:latin typeface="Cambria Math"/>
                            <a:ea typeface="Cambria Math"/>
                          </a:rPr>
                          <m:t>𝒊𝒋</m:t>
                        </m:r>
                      </m:sub>
                    </m:sSub>
                  </m:oMath>
                </a14:m>
                <a:r>
                  <a:rPr lang="en-US" sz="3600" b="1" dirty="0" smtClean="0">
                    <a:latin typeface="Cambria Math"/>
                    <a:ea typeface="Cambria Math"/>
                  </a:rPr>
                  <a:t>; (</a:t>
                </a:r>
                <a14:m>
                  <m:oMath xmlns:m="http://schemas.openxmlformats.org/officeDocument/2006/math">
                    <m:r>
                      <a:rPr lang="en-US" sz="3600" b="1" i="1" dirty="0" smtClean="0">
                        <a:latin typeface="Cambria Math"/>
                        <a:ea typeface="Cambria Math"/>
                      </a:rPr>
                      <m:t>𝒊</m:t>
                    </m:r>
                    <m:r>
                      <a:rPr lang="en-US" sz="3600" b="1" i="1" dirty="0" smtClean="0">
                        <a:latin typeface="Cambria Math"/>
                        <a:ea typeface="Cambria Math"/>
                      </a:rPr>
                      <m:t>=</m:t>
                    </m:r>
                    <m:r>
                      <a:rPr lang="en-US" sz="3600" b="1" i="1" dirty="0" smtClean="0">
                        <a:latin typeface="Cambria Math"/>
                        <a:ea typeface="Cambria Math"/>
                      </a:rPr>
                      <m:t>𝟏</m:t>
                    </m:r>
                    <m:r>
                      <a:rPr lang="en-US" sz="3600" b="1" i="1" dirty="0" smtClean="0">
                        <a:latin typeface="Cambria Math"/>
                        <a:ea typeface="Cambria Math"/>
                      </a:rPr>
                      <m:t>,</m:t>
                    </m:r>
                    <m:r>
                      <a:rPr lang="en-US" sz="3600" b="1" i="1" dirty="0" smtClean="0">
                        <a:latin typeface="Cambria Math"/>
                        <a:ea typeface="Cambria Math"/>
                      </a:rPr>
                      <m:t>𝟐</m:t>
                    </m:r>
                    <m:r>
                      <a:rPr lang="en-US" sz="3600" b="1" i="1" dirty="0" smtClean="0">
                        <a:latin typeface="Cambria Math"/>
                        <a:ea typeface="Cambria Math"/>
                      </a:rPr>
                      <m:t>,…</m:t>
                    </m:r>
                    <m:r>
                      <a:rPr lang="en-US" sz="3600" b="1" i="1" dirty="0" smtClean="0">
                        <a:latin typeface="Cambria Math"/>
                        <a:ea typeface="Cambria Math"/>
                      </a:rPr>
                      <m:t>𝒕</m:t>
                    </m:r>
                    <m:r>
                      <a:rPr lang="en-US" sz="3600" b="1" i="1" dirty="0" smtClean="0">
                        <a:latin typeface="Cambria Math"/>
                        <a:ea typeface="Cambria Math"/>
                      </a:rPr>
                      <m:t>;</m:t>
                    </m:r>
                    <m:r>
                      <a:rPr lang="en-US" sz="3600" b="1" i="1" dirty="0" smtClean="0">
                        <a:latin typeface="Cambria Math"/>
                        <a:ea typeface="Cambria Math"/>
                      </a:rPr>
                      <m:t>𝒋</m:t>
                    </m:r>
                    <m:r>
                      <a:rPr lang="en-US" sz="3600" b="1" i="1" dirty="0" smtClean="0">
                        <a:latin typeface="Cambria Math"/>
                        <a:ea typeface="Cambria Math"/>
                      </a:rPr>
                      <m:t>=</m:t>
                    </m:r>
                    <m:r>
                      <a:rPr lang="en-US" sz="3600" b="1" i="1" dirty="0" smtClean="0">
                        <a:latin typeface="Cambria Math"/>
                        <a:ea typeface="Cambria Math"/>
                      </a:rPr>
                      <m:t>𝟏</m:t>
                    </m:r>
                    <m:r>
                      <a:rPr lang="en-US" sz="3600" b="1" i="1" dirty="0" smtClean="0">
                        <a:latin typeface="Cambria Math"/>
                        <a:ea typeface="Cambria Math"/>
                      </a:rPr>
                      <m:t>,</m:t>
                    </m:r>
                    <m:r>
                      <a:rPr lang="en-US" sz="3600" b="1" i="1" dirty="0" smtClean="0">
                        <a:latin typeface="Cambria Math"/>
                        <a:ea typeface="Cambria Math"/>
                      </a:rPr>
                      <m:t>𝟐</m:t>
                    </m:r>
                    <m:r>
                      <a:rPr lang="en-US" sz="3600" b="1" i="1" dirty="0" smtClean="0">
                        <a:latin typeface="Cambria Math"/>
                        <a:ea typeface="Cambria Math"/>
                      </a:rPr>
                      <m:t>,…</m:t>
                    </m:r>
                    <m:r>
                      <a:rPr lang="en-US" sz="3600" b="1" i="1" dirty="0" smtClean="0">
                        <a:latin typeface="Cambria Math"/>
                        <a:ea typeface="Cambria Math"/>
                      </a:rPr>
                      <m:t>𝒓</m:t>
                    </m:r>
                    <m:r>
                      <a:rPr lang="en-US" sz="3600" b="1" i="1" dirty="0" smtClean="0">
                        <a:latin typeface="Cambria Math"/>
                        <a:ea typeface="Cambria Math"/>
                      </a:rPr>
                      <m:t>)</m:t>
                    </m:r>
                  </m:oMath>
                </a14:m>
                <a:endParaRPr lang="en-US" sz="3600" b="1" dirty="0" smtClean="0">
                  <a:latin typeface="Cambria Math"/>
                  <a:ea typeface="Cambria Math"/>
                </a:endParaRPr>
              </a:p>
              <a:p>
                <a:pPr marL="0" indent="0">
                  <a:buNone/>
                </a:pPr>
                <a:r>
                  <a:rPr lang="en-US" sz="3200" b="1" dirty="0" smtClean="0">
                    <a:latin typeface="Cambria Math"/>
                    <a:ea typeface="Cambria Math"/>
                  </a:rPr>
                  <a:t>Where, </a:t>
                </a:r>
              </a:p>
              <a:p>
                <a:pPr marL="0" indent="0">
                  <a:buNone/>
                </a:pPr>
                <a14:m>
                  <m:oMath xmlns:m="http://schemas.openxmlformats.org/officeDocument/2006/math">
                    <m:sSub>
                      <m:sSubPr>
                        <m:ctrlPr>
                          <a:rPr lang="en-US" sz="3200" b="1" i="1" smtClean="0">
                            <a:latin typeface="Cambria Math"/>
                            <a:ea typeface="Cambria Math"/>
                          </a:rPr>
                        </m:ctrlPr>
                      </m:sSubPr>
                      <m:e>
                        <m:r>
                          <a:rPr lang="en-US" sz="3200" b="1" i="1" smtClean="0">
                            <a:latin typeface="Cambria Math"/>
                            <a:ea typeface="Cambria Math"/>
                          </a:rPr>
                          <m:t>𝒚</m:t>
                        </m:r>
                      </m:e>
                      <m:sub>
                        <m:r>
                          <a:rPr lang="en-US" sz="3200" b="1" i="1" smtClean="0">
                            <a:latin typeface="Cambria Math"/>
                            <a:ea typeface="Cambria Math"/>
                          </a:rPr>
                          <m:t>𝒊𝒋</m:t>
                        </m:r>
                      </m:sub>
                    </m:sSub>
                    <m:r>
                      <a:rPr lang="en-US" sz="3200" b="1" i="0" smtClean="0">
                        <a:latin typeface="Cambria Math"/>
                        <a:ea typeface="Cambria Math"/>
                      </a:rPr>
                      <m:t>=</m:t>
                    </m:r>
                  </m:oMath>
                </a14:m>
                <a:r>
                  <a:rPr lang="en-US" sz="3200" b="1" dirty="0" smtClean="0">
                    <a:latin typeface="Cambria Math"/>
                    <a:ea typeface="Cambria Math"/>
                  </a:rPr>
                  <a:t> </a:t>
                </a:r>
                <a14:m>
                  <m:oMath xmlns:m="http://schemas.openxmlformats.org/officeDocument/2006/math">
                    <m:sSup>
                      <m:sSupPr>
                        <m:ctrlPr>
                          <a:rPr lang="en-US" sz="3200" b="1" i="1" dirty="0" smtClean="0">
                            <a:latin typeface="Cambria Math"/>
                            <a:ea typeface="Cambria Math"/>
                          </a:rPr>
                        </m:ctrlPr>
                      </m:sSupPr>
                      <m:e>
                        <m:r>
                          <a:rPr lang="en-US" sz="3200" b="1" i="1" dirty="0" smtClean="0">
                            <a:latin typeface="Cambria Math"/>
                            <a:ea typeface="Cambria Math"/>
                          </a:rPr>
                          <m:t>𝒋</m:t>
                        </m:r>
                      </m:e>
                      <m:sup>
                        <m:r>
                          <a:rPr lang="en-US" sz="3200" b="1" i="1" dirty="0" smtClean="0">
                            <a:latin typeface="Cambria Math"/>
                            <a:ea typeface="Cambria Math"/>
                          </a:rPr>
                          <m:t>𝒕𝒉</m:t>
                        </m:r>
                      </m:sup>
                    </m:sSup>
                    <m:r>
                      <a:rPr lang="en-US" sz="3200" b="1" i="0" dirty="0" smtClean="0">
                        <a:latin typeface="Cambria Math"/>
                        <a:ea typeface="Cambria Math"/>
                      </a:rPr>
                      <m:t> </m:t>
                    </m:r>
                    <m:r>
                      <a:rPr lang="en-US" sz="3200" b="1" i="0" dirty="0" smtClean="0">
                        <a:latin typeface="Cambria Math"/>
                        <a:ea typeface="Cambria Math"/>
                      </a:rPr>
                      <m:t>𝐫𝐞𝐩𝐥𝐢𝐜𝐚𝐭𝐢𝐨𝐧</m:t>
                    </m:r>
                    <m:r>
                      <a:rPr lang="en-US" sz="3200" b="1" i="0" dirty="0" smtClean="0">
                        <a:latin typeface="Cambria Math"/>
                        <a:ea typeface="Cambria Math"/>
                      </a:rPr>
                      <m:t> </m:t>
                    </m:r>
                    <m:r>
                      <a:rPr lang="en-US" sz="3200" b="1" i="0" dirty="0" smtClean="0">
                        <a:latin typeface="Cambria Math"/>
                        <a:ea typeface="Cambria Math"/>
                      </a:rPr>
                      <m:t>𝐨𝐟</m:t>
                    </m:r>
                    <m:r>
                      <a:rPr lang="en-US" sz="3200" b="1" i="0" dirty="0" smtClean="0">
                        <a:latin typeface="Cambria Math"/>
                        <a:ea typeface="Cambria Math"/>
                      </a:rPr>
                      <m:t> </m:t>
                    </m:r>
                    <m:sSup>
                      <m:sSupPr>
                        <m:ctrlPr>
                          <a:rPr lang="en-US" sz="3200" b="1" i="1" dirty="0" smtClean="0">
                            <a:latin typeface="Cambria Math"/>
                            <a:ea typeface="Cambria Math"/>
                          </a:rPr>
                        </m:ctrlPr>
                      </m:sSupPr>
                      <m:e>
                        <m:r>
                          <a:rPr lang="en-US" sz="3200" b="1" i="1" dirty="0" smtClean="0">
                            <a:latin typeface="Cambria Math"/>
                            <a:ea typeface="Cambria Math"/>
                          </a:rPr>
                          <m:t>𝒊</m:t>
                        </m:r>
                      </m:e>
                      <m:sup>
                        <m:r>
                          <a:rPr lang="en-US" sz="3200" b="1" i="1" dirty="0" smtClean="0">
                            <a:latin typeface="Cambria Math"/>
                            <a:ea typeface="Cambria Math"/>
                          </a:rPr>
                          <m:t>𝒕𝒉</m:t>
                        </m:r>
                        <m:r>
                          <a:rPr lang="en-US" sz="3200" b="1" i="1" dirty="0" smtClean="0">
                            <a:latin typeface="Cambria Math"/>
                            <a:ea typeface="Cambria Math"/>
                          </a:rPr>
                          <m:t> </m:t>
                        </m:r>
                      </m:sup>
                    </m:sSup>
                    <m:r>
                      <a:rPr lang="en-US" sz="3200" b="1" i="1" dirty="0" smtClean="0">
                        <a:latin typeface="Cambria Math"/>
                        <a:ea typeface="Cambria Math"/>
                      </a:rPr>
                      <m:t>𝒕𝒓𝒆𝒂𝒕𝒎𝒆𝒏𝒕</m:t>
                    </m:r>
                    <m:r>
                      <a:rPr lang="en-US" sz="3200" b="1" i="0" dirty="0" smtClean="0">
                        <a:latin typeface="Cambria Math"/>
                        <a:ea typeface="Cambria Math"/>
                      </a:rPr>
                      <m:t>. </m:t>
                    </m:r>
                  </m:oMath>
                </a14:m>
                <a:endParaRPr lang="en-US" sz="3200" b="1" dirty="0" smtClean="0">
                  <a:latin typeface="Cambria Math"/>
                  <a:ea typeface="Cambria Math"/>
                </a:endParaRPr>
              </a:p>
              <a:p>
                <a:pPr marL="0" indent="0">
                  <a:buNone/>
                </a:pPr>
                <a14:m>
                  <m:oMath xmlns:m="http://schemas.openxmlformats.org/officeDocument/2006/math">
                    <m:r>
                      <a:rPr lang="en-US" sz="3200" b="1" i="1" smtClean="0">
                        <a:latin typeface="Cambria Math"/>
                        <a:ea typeface="Cambria Math"/>
                      </a:rPr>
                      <m:t>𝝁</m:t>
                    </m:r>
                    <m:r>
                      <a:rPr lang="en-US" sz="3200" b="1" i="1" smtClean="0">
                        <a:latin typeface="Cambria Math"/>
                        <a:ea typeface="Cambria Math"/>
                      </a:rPr>
                      <m:t>   =</m:t>
                    </m:r>
                    <m:r>
                      <a:rPr lang="en-US" sz="3200" b="1" i="1" smtClean="0">
                        <a:latin typeface="Cambria Math"/>
                        <a:ea typeface="Cambria Math"/>
                      </a:rPr>
                      <m:t>𝒈𝒆𝒏𝒆𝒓𝒂𝒍</m:t>
                    </m:r>
                    <m:r>
                      <a:rPr lang="en-US" sz="3200" b="1" i="1" smtClean="0">
                        <a:latin typeface="Cambria Math"/>
                        <a:ea typeface="Cambria Math"/>
                      </a:rPr>
                      <m:t> </m:t>
                    </m:r>
                    <m:r>
                      <a:rPr lang="en-US" sz="3200" b="1" i="1" smtClean="0">
                        <a:latin typeface="Cambria Math"/>
                        <a:ea typeface="Cambria Math"/>
                      </a:rPr>
                      <m:t>𝒎𝒆𝒂𝒏</m:t>
                    </m:r>
                    <m:r>
                      <a:rPr lang="en-US" sz="3200" b="1" i="1" smtClean="0">
                        <a:latin typeface="Cambria Math"/>
                        <a:ea typeface="Cambria Math"/>
                      </a:rPr>
                      <m:t> </m:t>
                    </m:r>
                    <m:r>
                      <a:rPr lang="en-US" sz="3200" b="1" i="1" smtClean="0">
                        <a:latin typeface="Cambria Math"/>
                        <a:ea typeface="Cambria Math"/>
                      </a:rPr>
                      <m:t>𝒆𝒇𝒇𝒆𝒄𝒕</m:t>
                    </m:r>
                  </m:oMath>
                </a14:m>
                <a:r>
                  <a:rPr lang="en-US" sz="3200" b="1" dirty="0" smtClean="0">
                    <a:latin typeface="Cambria Math"/>
                    <a:ea typeface="Cambria Math"/>
                  </a:rPr>
                  <a:t> </a:t>
                </a:r>
              </a:p>
              <a:p>
                <a:pPr marL="0" indent="0">
                  <a:buNone/>
                </a:pPr>
                <a14:m>
                  <m:oMath xmlns:m="http://schemas.openxmlformats.org/officeDocument/2006/math">
                    <m:sSub>
                      <m:sSubPr>
                        <m:ctrlPr>
                          <a:rPr lang="en-US" sz="3200" b="1" i="1" smtClean="0">
                            <a:latin typeface="Cambria Math"/>
                            <a:ea typeface="Cambria Math"/>
                          </a:rPr>
                        </m:ctrlPr>
                      </m:sSubPr>
                      <m:e>
                        <m:r>
                          <a:rPr lang="en-US" sz="3200" b="1" i="1" smtClean="0">
                            <a:latin typeface="Cambria Math"/>
                            <a:ea typeface="Cambria Math"/>
                          </a:rPr>
                          <m:t>𝜶</m:t>
                        </m:r>
                      </m:e>
                      <m:sub>
                        <m:r>
                          <a:rPr lang="en-US" sz="3200" b="1" i="1" smtClean="0">
                            <a:latin typeface="Cambria Math"/>
                            <a:ea typeface="Cambria Math"/>
                          </a:rPr>
                          <m:t>𝒊</m:t>
                        </m:r>
                      </m:sub>
                    </m:sSub>
                    <m:r>
                      <a:rPr lang="en-US" sz="3200" b="1" i="1" smtClean="0">
                        <a:latin typeface="Cambria Math"/>
                        <a:ea typeface="Cambria Math"/>
                      </a:rPr>
                      <m:t>=</m:t>
                    </m:r>
                    <m:r>
                      <a:rPr lang="en-US" sz="3200" b="1" i="1" smtClean="0">
                        <a:latin typeface="Cambria Math"/>
                        <a:ea typeface="Cambria Math"/>
                      </a:rPr>
                      <m:t>𝑻𝒉𝒆</m:t>
                    </m:r>
                    <m:r>
                      <a:rPr lang="en-US" sz="3200" b="1" i="1" smtClean="0">
                        <a:latin typeface="Cambria Math"/>
                        <a:ea typeface="Cambria Math"/>
                      </a:rPr>
                      <m:t> </m:t>
                    </m:r>
                    <m:r>
                      <a:rPr lang="en-US" sz="3200" b="1" i="1" smtClean="0">
                        <a:latin typeface="Cambria Math"/>
                        <a:ea typeface="Cambria Math"/>
                      </a:rPr>
                      <m:t>𝒆𝒇𝒇𝒆𝒄𝒕</m:t>
                    </m:r>
                    <m:r>
                      <a:rPr lang="en-US" sz="3200" b="1" i="1" smtClean="0">
                        <a:latin typeface="Cambria Math"/>
                        <a:ea typeface="Cambria Math"/>
                      </a:rPr>
                      <m:t> </m:t>
                    </m:r>
                    <m:r>
                      <a:rPr lang="en-US" sz="3200" b="1" i="1" smtClean="0">
                        <a:latin typeface="Cambria Math"/>
                        <a:ea typeface="Cambria Math"/>
                      </a:rPr>
                      <m:t>𝒅𝒖𝒆</m:t>
                    </m:r>
                    <m:r>
                      <a:rPr lang="en-US" sz="3200" b="1" i="1" smtClean="0">
                        <a:latin typeface="Cambria Math"/>
                        <a:ea typeface="Cambria Math"/>
                      </a:rPr>
                      <m:t> </m:t>
                    </m:r>
                    <m:r>
                      <a:rPr lang="en-US" sz="3200" b="1" i="1" smtClean="0">
                        <a:latin typeface="Cambria Math"/>
                        <a:ea typeface="Cambria Math"/>
                      </a:rPr>
                      <m:t>𝒕𝒐</m:t>
                    </m:r>
                    <m:r>
                      <a:rPr lang="en-US" sz="3200" b="1" i="1" smtClean="0">
                        <a:latin typeface="Cambria Math"/>
                        <a:ea typeface="Cambria Math"/>
                      </a:rPr>
                      <m:t> </m:t>
                    </m:r>
                    <m:sSup>
                      <m:sSupPr>
                        <m:ctrlPr>
                          <a:rPr lang="en-US" sz="3200" b="1" i="1" smtClean="0">
                            <a:latin typeface="Cambria Math"/>
                            <a:ea typeface="Cambria Math"/>
                          </a:rPr>
                        </m:ctrlPr>
                      </m:sSupPr>
                      <m:e>
                        <m:r>
                          <a:rPr lang="en-US" sz="3200" b="1" i="1" smtClean="0">
                            <a:latin typeface="Cambria Math"/>
                            <a:ea typeface="Cambria Math"/>
                          </a:rPr>
                          <m:t>𝒊</m:t>
                        </m:r>
                      </m:e>
                      <m:sup>
                        <m:r>
                          <a:rPr lang="en-US" sz="3200" b="1" i="1" smtClean="0">
                            <a:latin typeface="Cambria Math"/>
                            <a:ea typeface="Cambria Math"/>
                          </a:rPr>
                          <m:t>𝒕𝒉</m:t>
                        </m:r>
                      </m:sup>
                    </m:sSup>
                  </m:oMath>
                </a14:m>
                <a:r>
                  <a:rPr lang="en-US" sz="3200" b="1" dirty="0" smtClean="0">
                    <a:latin typeface="Cambria Math"/>
                    <a:ea typeface="Cambria Math"/>
                  </a:rPr>
                  <a:t> </a:t>
                </a:r>
                <a14:m>
                  <m:oMath xmlns:m="http://schemas.openxmlformats.org/officeDocument/2006/math">
                    <m:r>
                      <a:rPr lang="en-US" sz="3200" b="1" i="1" dirty="0" smtClean="0">
                        <a:latin typeface="Cambria Math"/>
                        <a:ea typeface="Cambria Math"/>
                      </a:rPr>
                      <m:t>𝒕𝒓𝒆𝒂𝒕𝒎𝒆𝒏𝒕</m:t>
                    </m:r>
                  </m:oMath>
                </a14:m>
                <a:endParaRPr lang="en-US" sz="3200" b="1" dirty="0" smtClean="0">
                  <a:latin typeface="Cambria Math"/>
                  <a:ea typeface="Cambria Math"/>
                </a:endParaRPr>
              </a:p>
              <a:p>
                <a:pPr marL="0" indent="0">
                  <a:buNone/>
                </a:pPr>
                <a14:m>
                  <m:oMath xmlns:m="http://schemas.openxmlformats.org/officeDocument/2006/math">
                    <m:sSub>
                      <m:sSubPr>
                        <m:ctrlPr>
                          <a:rPr lang="en-US" sz="3200" b="1" i="1" smtClean="0">
                            <a:latin typeface="Cambria Math"/>
                            <a:ea typeface="Cambria Math"/>
                          </a:rPr>
                        </m:ctrlPr>
                      </m:sSubPr>
                      <m:e>
                        <m:r>
                          <a:rPr lang="en-US" sz="3200" b="1" i="1" smtClean="0">
                            <a:latin typeface="Cambria Math"/>
                            <a:ea typeface="Cambria Math"/>
                          </a:rPr>
                          <m:t>𝒆</m:t>
                        </m:r>
                      </m:e>
                      <m:sub>
                        <m:r>
                          <a:rPr lang="en-US" sz="3200" b="1" i="1" smtClean="0">
                            <a:latin typeface="Cambria Math"/>
                            <a:ea typeface="Cambria Math"/>
                          </a:rPr>
                          <m:t>𝒊𝒋</m:t>
                        </m:r>
                      </m:sub>
                    </m:sSub>
                  </m:oMath>
                </a14:m>
                <a:r>
                  <a:rPr lang="en-US" sz="3200" b="1" dirty="0" smtClean="0">
                    <a:latin typeface="Cambria Math"/>
                    <a:ea typeface="Cambria Math"/>
                  </a:rPr>
                  <a:t> </a:t>
                </a:r>
                <a14:m>
                  <m:oMath xmlns:m="http://schemas.openxmlformats.org/officeDocument/2006/math">
                    <m:r>
                      <a:rPr lang="en-US" sz="3200" b="1" i="1" dirty="0" smtClean="0">
                        <a:latin typeface="Cambria Math"/>
                        <a:ea typeface="Cambria Math"/>
                      </a:rPr>
                      <m:t>=</m:t>
                    </m:r>
                    <m:r>
                      <a:rPr lang="en-US" sz="3200" b="1" i="1" dirty="0" smtClean="0">
                        <a:latin typeface="Cambria Math"/>
                        <a:ea typeface="Cambria Math"/>
                      </a:rPr>
                      <m:t>𝒆𝒓𝒓𝒐𝒓</m:t>
                    </m:r>
                    <m:r>
                      <a:rPr lang="en-US" sz="3200" b="1" i="1" dirty="0" smtClean="0">
                        <a:latin typeface="Cambria Math"/>
                        <a:ea typeface="Cambria Math"/>
                      </a:rPr>
                      <m:t> </m:t>
                    </m:r>
                    <m:r>
                      <a:rPr lang="en-US" sz="3200" b="1" i="1" dirty="0" smtClean="0">
                        <a:latin typeface="Cambria Math"/>
                        <a:ea typeface="Cambria Math"/>
                      </a:rPr>
                      <m:t>𝒅𝒖𝒆</m:t>
                    </m:r>
                    <m:r>
                      <a:rPr lang="en-US" sz="3200" b="1" i="1" dirty="0" smtClean="0">
                        <a:latin typeface="Cambria Math"/>
                        <a:ea typeface="Cambria Math"/>
                      </a:rPr>
                      <m:t> </m:t>
                    </m:r>
                    <m:r>
                      <a:rPr lang="en-US" sz="3200" b="1" i="1" dirty="0" smtClean="0">
                        <a:latin typeface="Cambria Math"/>
                        <a:ea typeface="Cambria Math"/>
                      </a:rPr>
                      <m:t>𝒕𝒐</m:t>
                    </m:r>
                    <m:r>
                      <a:rPr lang="en-US" sz="3200" b="1" i="1" dirty="0" smtClean="0">
                        <a:latin typeface="Cambria Math"/>
                        <a:ea typeface="Cambria Math"/>
                      </a:rPr>
                      <m:t> </m:t>
                    </m:r>
                    <m:r>
                      <a:rPr lang="en-US" sz="3200" b="1" i="1" dirty="0" smtClean="0">
                        <a:latin typeface="Cambria Math"/>
                        <a:ea typeface="Cambria Math"/>
                      </a:rPr>
                      <m:t>𝒄𝒉𝒂𝒏𝒄𝒆</m:t>
                    </m:r>
                  </m:oMath>
                </a14:m>
                <a:r>
                  <a:rPr lang="en-US" sz="3200" b="1" dirty="0" smtClean="0">
                    <a:latin typeface="Cambria Math"/>
                    <a:ea typeface="Cambria Math"/>
                  </a:rPr>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19200"/>
                <a:ext cx="9144000" cy="5334000"/>
              </a:xfrm>
              <a:blipFill rotWithShape="1">
                <a:blip r:embed="rId2"/>
                <a:stretch>
                  <a:fillRect l="-1667" t="-9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10</a:t>
            </a:fld>
            <a:endParaRPr lang="en-US"/>
          </a:p>
        </p:txBody>
      </p:sp>
    </p:spTree>
    <p:extLst>
      <p:ext uri="{BB962C8B-B14F-4D97-AF65-F5344CB8AC3E}">
        <p14:creationId xmlns:p14="http://schemas.microsoft.com/office/powerpoint/2010/main" val="2232632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838200"/>
          </a:xfrm>
        </p:spPr>
        <p:txBody>
          <a:bodyPr/>
          <a:lstStyle/>
          <a:p>
            <a:r>
              <a:rPr lang="en-US" b="1" u="sng" dirty="0" smtClean="0">
                <a:solidFill>
                  <a:srgbClr val="FF0000"/>
                </a:solidFill>
              </a:rPr>
              <a:t>Problem to test:</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19200"/>
                <a:ext cx="9067800" cy="5486400"/>
              </a:xfrm>
            </p:spPr>
            <p:txBody>
              <a:bodyPr/>
              <a:lstStyle/>
              <a:p>
                <a:pPr algn="just"/>
                <a:r>
                  <a:rPr lang="en-US" b="1" u="sng" dirty="0" smtClean="0"/>
                  <a:t>Null hypothesis </a:t>
                </a:r>
                <a14:m>
                  <m:oMath xmlns:m="http://schemas.openxmlformats.org/officeDocument/2006/math">
                    <m:sSub>
                      <m:sSubPr>
                        <m:ctrlPr>
                          <a:rPr lang="en-US" b="1" i="1" smtClean="0">
                            <a:latin typeface="Cambria Math"/>
                          </a:rPr>
                        </m:ctrlPr>
                      </m:sSubPr>
                      <m:e>
                        <m:r>
                          <a:rPr lang="en-US" b="1" i="1" smtClean="0">
                            <a:latin typeface="Cambria Math"/>
                          </a:rPr>
                          <m:t>(</m:t>
                        </m:r>
                        <m:r>
                          <a:rPr lang="en-US" b="1" i="1" smtClean="0">
                            <a:latin typeface="Cambria Math"/>
                          </a:rPr>
                          <m:t>𝑯</m:t>
                        </m:r>
                      </m:e>
                      <m:sub>
                        <m:r>
                          <a:rPr lang="en-US" b="1" i="1" smtClean="0">
                            <a:latin typeface="Cambria Math"/>
                          </a:rPr>
                          <m:t>𝒐𝑻</m:t>
                        </m:r>
                      </m:sub>
                    </m:sSub>
                    <m:r>
                      <a:rPr lang="en-US" b="1" i="1" smtClean="0">
                        <a:latin typeface="Cambria Math"/>
                      </a:rPr>
                      <m:t>)</m:t>
                    </m:r>
                  </m:oMath>
                </a14:m>
                <a:r>
                  <a:rPr lang="en-US" b="1" dirty="0" smtClean="0">
                    <a:latin typeface="Cambria Math"/>
                    <a:ea typeface="Cambria Math"/>
                  </a:rPr>
                  <a:t>: </a:t>
                </a:r>
                <a:r>
                  <a:rPr lang="el-GR" b="1" dirty="0" smtClean="0">
                    <a:latin typeface="Cambria Math"/>
                    <a:ea typeface="Cambria Math"/>
                  </a:rPr>
                  <a:t>μ₁</a:t>
                </a:r>
                <a:r>
                  <a:rPr lang="en-US" b="1" dirty="0" smtClean="0">
                    <a:latin typeface="Cambria Math"/>
                    <a:ea typeface="Cambria Math"/>
                  </a:rPr>
                  <a:t> = </a:t>
                </a:r>
                <a:r>
                  <a:rPr lang="el-GR" b="1" dirty="0" smtClean="0">
                    <a:latin typeface="Cambria Math"/>
                    <a:ea typeface="Cambria Math"/>
                  </a:rPr>
                  <a:t>μ₂</a:t>
                </a:r>
                <a:r>
                  <a:rPr lang="en-US" b="1" dirty="0" smtClean="0">
                    <a:latin typeface="Cambria Math"/>
                    <a:ea typeface="Cambria Math"/>
                  </a:rPr>
                  <a:t> =</a:t>
                </a:r>
                <a:r>
                  <a:rPr lang="el-GR" b="1" dirty="0" smtClean="0">
                    <a:latin typeface="Cambria Math"/>
                    <a:ea typeface="Cambria Math"/>
                  </a:rPr>
                  <a:t>μ₃</a:t>
                </a:r>
                <a:r>
                  <a:rPr lang="en-US" b="1" dirty="0" smtClean="0">
                    <a:latin typeface="Cambria Math"/>
                    <a:ea typeface="Cambria Math"/>
                  </a:rPr>
                  <a:t>……….= </a:t>
                </a:r>
                <a:r>
                  <a:rPr lang="el-GR" b="1" dirty="0" smtClean="0">
                    <a:latin typeface="Cambria Math"/>
                    <a:ea typeface="Cambria Math"/>
                  </a:rPr>
                  <a:t>μₖ</a:t>
                </a:r>
                <a:r>
                  <a:rPr lang="en-US" b="1" dirty="0" smtClean="0">
                    <a:latin typeface="Cambria Math"/>
                    <a:ea typeface="Cambria Math"/>
                  </a:rPr>
                  <a:t> </a:t>
                </a:r>
                <a:r>
                  <a:rPr lang="en-US" dirty="0" smtClean="0">
                    <a:latin typeface="Cambria Math"/>
                    <a:ea typeface="Cambria Math"/>
                  </a:rPr>
                  <a:t>i.e. there is no significant difference between the treatment effects.</a:t>
                </a:r>
              </a:p>
              <a:p>
                <a:pPr algn="just"/>
                <a:r>
                  <a:rPr lang="en-US" b="1" dirty="0" smtClean="0">
                    <a:latin typeface="Cambria Math"/>
                    <a:ea typeface="Cambria Math"/>
                  </a:rPr>
                  <a:t>Alternative hypothesis</a:t>
                </a:r>
                <a14:m>
                  <m:oMath xmlns:m="http://schemas.openxmlformats.org/officeDocument/2006/math">
                    <m:r>
                      <a:rPr lang="en-US" b="1" i="1" smtClean="0">
                        <a:latin typeface="Cambria Math"/>
                        <a:ea typeface="Cambria Math"/>
                      </a:rPr>
                      <m:t>(</m:t>
                    </m:r>
                    <m:sSub>
                      <m:sSubPr>
                        <m:ctrlPr>
                          <a:rPr lang="en-US" b="1" i="1" smtClean="0">
                            <a:latin typeface="Cambria Math"/>
                            <a:ea typeface="Cambria Math"/>
                          </a:rPr>
                        </m:ctrlPr>
                      </m:sSubPr>
                      <m:e>
                        <m:r>
                          <a:rPr lang="en-US" b="1" i="1" smtClean="0">
                            <a:latin typeface="Cambria Math"/>
                            <a:ea typeface="Cambria Math"/>
                          </a:rPr>
                          <m:t>𝑯</m:t>
                        </m:r>
                      </m:e>
                      <m:sub>
                        <m:r>
                          <a:rPr lang="en-US" b="1" i="1" smtClean="0">
                            <a:latin typeface="Cambria Math"/>
                            <a:ea typeface="Cambria Math"/>
                          </a:rPr>
                          <m:t>𝟏</m:t>
                        </m:r>
                        <m:r>
                          <a:rPr lang="en-US" b="1" i="1" smtClean="0">
                            <a:latin typeface="Cambria Math"/>
                            <a:ea typeface="Cambria Math"/>
                          </a:rPr>
                          <m:t>𝑻</m:t>
                        </m:r>
                      </m:sub>
                    </m:sSub>
                    <m:r>
                      <a:rPr lang="en-US" b="1" i="1" smtClean="0">
                        <a:latin typeface="Cambria Math"/>
                        <a:ea typeface="Cambria Math"/>
                      </a:rPr>
                      <m:t>)</m:t>
                    </m:r>
                  </m:oMath>
                </a14:m>
                <a:r>
                  <a:rPr lang="en-US" b="1" dirty="0" smtClean="0">
                    <a:latin typeface="Cambria Math"/>
                    <a:ea typeface="Cambria Math"/>
                  </a:rPr>
                  <a:t>: </a:t>
                </a:r>
                <a:r>
                  <a:rPr lang="en-US" dirty="0" smtClean="0">
                    <a:latin typeface="Cambria Math"/>
                    <a:ea typeface="Cambria Math"/>
                  </a:rPr>
                  <a:t>At least one </a:t>
                </a:r>
                <a:r>
                  <a:rPr lang="el-GR" dirty="0" smtClean="0">
                    <a:latin typeface="Cambria Math"/>
                    <a:ea typeface="Cambria Math"/>
                  </a:rPr>
                  <a:t>μ</a:t>
                </a:r>
                <a:r>
                  <a:rPr lang="en-US" dirty="0" smtClean="0">
                    <a:latin typeface="Cambria Math"/>
                    <a:ea typeface="Cambria Math"/>
                  </a:rPr>
                  <a:t>ᵢ is different. </a:t>
                </a:r>
                <a:r>
                  <a:rPr lang="en-US" b="1" dirty="0" smtClean="0">
                    <a:latin typeface="Cambria Math"/>
                    <a:ea typeface="Cambria Math"/>
                  </a:rPr>
                  <a:t>(i= 1, 2, 3…….k)</a:t>
                </a:r>
              </a:p>
              <a:p>
                <a:pPr algn="just"/>
                <a:r>
                  <a:rPr lang="en-US" b="1" u="sng" dirty="0" smtClean="0">
                    <a:latin typeface="Cambria Math"/>
                    <a:ea typeface="Cambria Math"/>
                  </a:rPr>
                  <a:t>Statistical Analysis (Sum of square): </a:t>
                </a:r>
              </a:p>
              <a:p>
                <a:pPr algn="just"/>
                <a:r>
                  <a:rPr lang="en-US" sz="2800" b="1" dirty="0" smtClean="0">
                    <a:solidFill>
                      <a:srgbClr val="FF0000"/>
                    </a:solidFill>
                  </a:rPr>
                  <a:t>Total sum of square(TSS) = Sum of square due to treatment (SST)+ Sum of square due to error (SSE)</a:t>
                </a:r>
              </a:p>
              <a:p>
                <a:pPr algn="just"/>
                <a:r>
                  <a:rPr lang="en-US" sz="3600" b="1" dirty="0" smtClean="0">
                    <a:solidFill>
                      <a:srgbClr val="FF0000"/>
                    </a:solidFill>
                  </a:rPr>
                  <a:t>TSS = SST + SSE</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19200"/>
                <a:ext cx="9067800" cy="5486400"/>
              </a:xfrm>
              <a:blipFill rotWithShape="1">
                <a:blip r:embed="rId3"/>
                <a:stretch>
                  <a:fillRect l="-1478" t="-1222" r="-12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11</a:t>
            </a:fld>
            <a:endParaRPr lang="en-US"/>
          </a:p>
        </p:txBody>
      </p:sp>
    </p:spTree>
    <p:extLst>
      <p:ext uri="{BB962C8B-B14F-4D97-AF65-F5344CB8AC3E}">
        <p14:creationId xmlns:p14="http://schemas.microsoft.com/office/powerpoint/2010/main" val="2036533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856488"/>
          </a:xfrm>
        </p:spPr>
        <p:txBody>
          <a:bodyPr/>
          <a:lstStyle/>
          <a:p>
            <a:r>
              <a:rPr lang="en-US" b="1" u="sng" dirty="0" smtClean="0">
                <a:solidFill>
                  <a:srgbClr val="FF0000"/>
                </a:solidFill>
              </a:rPr>
              <a:t>ANOVA Table:</a:t>
            </a:r>
            <a:endParaRPr lang="en-US" b="1" u="sng" dirty="0">
              <a:solidFill>
                <a:srgbClr val="FF0000"/>
              </a:solidFill>
            </a:endParaRP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2548432129"/>
                  </p:ext>
                </p:extLst>
              </p:nvPr>
            </p:nvGraphicFramePr>
            <p:xfrm>
              <a:off x="0" y="1066801"/>
              <a:ext cx="9144000" cy="5651569"/>
            </p:xfrm>
            <a:graphic>
              <a:graphicData uri="http://schemas.openxmlformats.org/drawingml/2006/table">
                <a:tbl>
                  <a:tblPr firstRow="1" bandRow="1">
                    <a:tableStyleId>{616DA210-FB5B-4158-B5E0-FEB733F419BA}</a:tableStyleId>
                  </a:tblPr>
                  <a:tblGrid>
                    <a:gridCol w="2092271"/>
                    <a:gridCol w="1317356"/>
                    <a:gridCol w="1162373"/>
                    <a:gridCol w="1524000"/>
                    <a:gridCol w="1524000"/>
                    <a:gridCol w="1524000"/>
                  </a:tblGrid>
                  <a:tr h="2043580">
                    <a:tc>
                      <a:txBody>
                        <a:bodyPr/>
                        <a:lstStyle/>
                        <a:p>
                          <a:pPr algn="ctr"/>
                          <a:r>
                            <a:rPr lang="en-US" sz="2000" dirty="0" smtClean="0"/>
                            <a:t>Source of variation</a:t>
                          </a:r>
                        </a:p>
                        <a:p>
                          <a:pPr algn="ctr"/>
                          <a:r>
                            <a:rPr lang="en-US" sz="2000" dirty="0" smtClean="0"/>
                            <a:t>(S.V)</a:t>
                          </a:r>
                          <a:endParaRPr lang="en-US" sz="2000" b="1" dirty="0">
                            <a:latin typeface="Arial" pitchFamily="34" charset="0"/>
                            <a:cs typeface="Arial" pitchFamily="34" charset="0"/>
                          </a:endParaRPr>
                        </a:p>
                      </a:txBody>
                      <a:tcPr/>
                    </a:tc>
                    <a:tc>
                      <a:txBody>
                        <a:bodyPr/>
                        <a:lstStyle/>
                        <a:p>
                          <a:pPr algn="ctr"/>
                          <a:r>
                            <a:rPr lang="en-US" sz="2000" dirty="0" smtClean="0"/>
                            <a:t>(</a:t>
                          </a:r>
                          <a:r>
                            <a:rPr lang="en-US" sz="2000" dirty="0" err="1" smtClean="0"/>
                            <a:t>d.f.</a:t>
                          </a:r>
                          <a:r>
                            <a:rPr lang="en-US" sz="2000" dirty="0" smtClean="0"/>
                            <a:t>)</a:t>
                          </a:r>
                          <a:endParaRPr lang="en-US" sz="2000" b="1" dirty="0">
                            <a:latin typeface="Arial" pitchFamily="34" charset="0"/>
                            <a:cs typeface="Arial" pitchFamily="34" charset="0"/>
                          </a:endParaRPr>
                        </a:p>
                      </a:txBody>
                      <a:tcPr/>
                    </a:tc>
                    <a:tc>
                      <a:txBody>
                        <a:bodyPr/>
                        <a:lstStyle/>
                        <a:p>
                          <a:pPr algn="ctr"/>
                          <a:r>
                            <a:rPr lang="en-US" sz="2000" dirty="0" smtClean="0"/>
                            <a:t>Sum of Square</a:t>
                          </a:r>
                        </a:p>
                        <a:p>
                          <a:pPr algn="ctr"/>
                          <a:r>
                            <a:rPr lang="en-US" sz="2000" dirty="0" smtClean="0"/>
                            <a:t>(S.S)</a:t>
                          </a:r>
                          <a:endParaRPr lang="en-US" sz="2000" b="1" dirty="0">
                            <a:latin typeface="Arial" pitchFamily="34" charset="0"/>
                            <a:cs typeface="Arial" pitchFamily="34" charset="0"/>
                          </a:endParaRPr>
                        </a:p>
                      </a:txBody>
                      <a:tcPr/>
                    </a:tc>
                    <a:tc>
                      <a:txBody>
                        <a:bodyPr/>
                        <a:lstStyle/>
                        <a:p>
                          <a:pPr algn="ctr"/>
                          <a:r>
                            <a:rPr lang="en-US" sz="2000" dirty="0" smtClean="0"/>
                            <a:t>Mean</a:t>
                          </a:r>
                          <a:r>
                            <a:rPr lang="en-US" sz="2000" baseline="0" dirty="0" smtClean="0"/>
                            <a:t> Sum of Square (M.S.S)</a:t>
                          </a:r>
                          <a:endParaRPr lang="en-US" sz="2000" b="1" dirty="0">
                            <a:latin typeface="Arial" pitchFamily="34" charset="0"/>
                            <a:cs typeface="Arial"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a:cs typeface="Arial" pitchFamily="34" charset="0"/>
                                      </a:rPr>
                                    </m:ctrlPr>
                                  </m:sSubPr>
                                  <m:e>
                                    <m:r>
                                      <a:rPr lang="en-US" sz="2000" b="1" i="1" smtClean="0">
                                        <a:latin typeface="Cambria Math"/>
                                        <a:cs typeface="Arial" pitchFamily="34" charset="0"/>
                                      </a:rPr>
                                      <m:t>𝑭</m:t>
                                    </m:r>
                                  </m:e>
                                  <m:sub>
                                    <m:r>
                                      <a:rPr lang="en-US" sz="2000" b="1" i="1" smtClean="0">
                                        <a:latin typeface="Cambria Math"/>
                                        <a:cs typeface="Arial" pitchFamily="34" charset="0"/>
                                      </a:rPr>
                                      <m:t>𝒄𝒂𝒍𝒄𝒖𝒍𝒂𝒕𝒆𝒅</m:t>
                                    </m:r>
                                  </m:sub>
                                </m:sSub>
                              </m:oMath>
                            </m:oMathPara>
                          </a14:m>
                          <a:endParaRPr lang="en-US" sz="2000" b="1" dirty="0">
                            <a:latin typeface="Arial" pitchFamily="34" charset="0"/>
                            <a:cs typeface="Arial" pitchFamily="34" charset="0"/>
                          </a:endParaRPr>
                        </a:p>
                      </a:txBody>
                      <a:tcPr/>
                    </a:tc>
                    <a:tc>
                      <a:txBody>
                        <a:bodyPr/>
                        <a:lstStyle/>
                        <a:p>
                          <a:pPr algn="ctr"/>
                          <a:r>
                            <a:rPr lang="en-US" sz="2000" dirty="0" smtClean="0"/>
                            <a:t> </a:t>
                          </a:r>
                          <a14:m>
                            <m:oMath xmlns:m="http://schemas.openxmlformats.org/officeDocument/2006/math">
                              <m:sSub>
                                <m:sSubPr>
                                  <m:ctrlPr>
                                    <a:rPr lang="en-US" sz="2000" i="1" smtClean="0">
                                      <a:latin typeface="Cambria Math"/>
                                    </a:rPr>
                                  </m:ctrlPr>
                                </m:sSubPr>
                                <m:e>
                                  <m:r>
                                    <a:rPr lang="en-US" sz="2000" b="1" i="1" smtClean="0">
                                      <a:latin typeface="Cambria Math"/>
                                    </a:rPr>
                                    <m:t>𝑭</m:t>
                                  </m:r>
                                </m:e>
                                <m:sub>
                                  <m:r>
                                    <a:rPr lang="en-US" sz="2000" b="1" i="1" smtClean="0">
                                      <a:latin typeface="Cambria Math"/>
                                    </a:rPr>
                                    <m:t>𝒕𝒂𝒃𝒖𝒍𝒂𝒕𝒆𝒅</m:t>
                                  </m:r>
                                </m:sub>
                              </m:sSub>
                            </m:oMath>
                          </a14:m>
                          <a:endParaRPr lang="en-US" sz="2000" b="1" dirty="0">
                            <a:latin typeface="Arial" pitchFamily="34" charset="0"/>
                            <a:cs typeface="Arial" pitchFamily="34" charset="0"/>
                          </a:endParaRPr>
                        </a:p>
                      </a:txBody>
                      <a:tcPr/>
                    </a:tc>
                  </a:tr>
                  <a:tr h="1283843">
                    <a:tc>
                      <a:txBody>
                        <a:bodyPr/>
                        <a:lstStyle/>
                        <a:p>
                          <a:pPr algn="ctr"/>
                          <a:r>
                            <a:rPr lang="en-US" sz="3200" dirty="0" smtClean="0"/>
                            <a:t>Treatment</a:t>
                          </a:r>
                          <a:endParaRPr lang="en-US" sz="3200" b="1" dirty="0">
                            <a:latin typeface="Arial" pitchFamily="34" charset="0"/>
                            <a:cs typeface="Arial"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latin typeface="Cambria Math"/>
                                    <a:cs typeface="Arial" pitchFamily="34" charset="0"/>
                                  </a:rPr>
                                  <m:t>𝒕</m:t>
                                </m:r>
                                <m:r>
                                  <a:rPr lang="en-US" sz="3200" b="1" i="1" smtClean="0">
                                    <a:latin typeface="Cambria Math"/>
                                    <a:cs typeface="Arial" pitchFamily="34" charset="0"/>
                                  </a:rPr>
                                  <m:t>−</m:t>
                                </m:r>
                                <m:r>
                                  <a:rPr lang="en-US" sz="3200" b="1" i="1" smtClean="0">
                                    <a:latin typeface="Cambria Math"/>
                                    <a:cs typeface="Arial" pitchFamily="34" charset="0"/>
                                  </a:rPr>
                                  <m:t>𝟏</m:t>
                                </m:r>
                              </m:oMath>
                            </m:oMathPara>
                          </a14:m>
                          <a:endParaRPr lang="en-US" sz="3200" b="1" dirty="0">
                            <a:latin typeface="Arial" pitchFamily="34" charset="0"/>
                            <a:cs typeface="Arial"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latin typeface="Cambria Math"/>
                                    <a:cs typeface="Arial" pitchFamily="34" charset="0"/>
                                  </a:rPr>
                                  <m:t>𝑺𝑺𝑻</m:t>
                                </m:r>
                              </m:oMath>
                            </m:oMathPara>
                          </a14:m>
                          <a:endParaRPr lang="en-US" sz="3200" b="1" dirty="0">
                            <a:latin typeface="Arial" pitchFamily="34" charset="0"/>
                            <a:cs typeface="Arial" pitchFamily="34" charset="0"/>
                          </a:endParaRPr>
                        </a:p>
                      </a:txBody>
                      <a:tcPr/>
                    </a:tc>
                    <a:tc>
                      <a:txBody>
                        <a:bodyPr/>
                        <a:lstStyle/>
                        <a:p>
                          <a:pPr algn="ctr"/>
                          <a:r>
                            <a:rPr lang="en-US" sz="3200" dirty="0" smtClean="0"/>
                            <a:t>MST</a:t>
                          </a:r>
                          <a:endParaRPr lang="en-US" sz="3200" dirty="0" smtClean="0">
                            <a:latin typeface="Cambria Math"/>
                          </a:endParaRPr>
                        </a:p>
                        <a:p>
                          <a:pPr algn="ctr"/>
                          <a14:m>
                            <m:oMathPara xmlns:m="http://schemas.openxmlformats.org/officeDocument/2006/math">
                              <m:oMathParaPr>
                                <m:jc m:val="centerGroup"/>
                              </m:oMathParaPr>
                              <m:oMath xmlns:m="http://schemas.openxmlformats.org/officeDocument/2006/math">
                                <m:r>
                                  <a:rPr lang="en-US" sz="3200" smtClean="0">
                                    <a:latin typeface="Cambria Math"/>
                                  </a:rPr>
                                  <m:t>=</m:t>
                                </m:r>
                                <m:f>
                                  <m:fPr>
                                    <m:ctrlPr>
                                      <a:rPr lang="en-US" sz="3200" i="1" smtClean="0">
                                        <a:latin typeface="Cambria Math"/>
                                      </a:rPr>
                                    </m:ctrlPr>
                                  </m:fPr>
                                  <m:num>
                                    <m:r>
                                      <a:rPr lang="en-US" sz="3200" smtClean="0">
                                        <a:latin typeface="Cambria Math"/>
                                      </a:rPr>
                                      <m:t>𝑺𝑺𝑻</m:t>
                                    </m:r>
                                  </m:num>
                                  <m:den>
                                    <m:r>
                                      <m:rPr>
                                        <m:sty m:val="p"/>
                                      </m:rPr>
                                      <a:rPr lang="en-US" sz="3200" b="0" i="0" smtClean="0">
                                        <a:latin typeface="Cambria Math"/>
                                      </a:rPr>
                                      <m:t>t</m:t>
                                    </m:r>
                                    <m:r>
                                      <a:rPr lang="en-US" sz="3200" smtClean="0">
                                        <a:latin typeface="Cambria Math"/>
                                      </a:rPr>
                                      <m:t>−</m:t>
                                    </m:r>
                                    <m:r>
                                      <a:rPr lang="en-US" sz="3200" smtClean="0">
                                        <a:latin typeface="Cambria Math"/>
                                      </a:rPr>
                                      <m:t>𝟏</m:t>
                                    </m:r>
                                  </m:den>
                                </m:f>
                              </m:oMath>
                            </m:oMathPara>
                          </a14:m>
                          <a:endParaRPr lang="en-US" sz="3200" b="1" dirty="0">
                            <a:latin typeface="Arial" pitchFamily="34" charset="0"/>
                            <a:cs typeface="Arial" pitchFamily="34" charset="0"/>
                          </a:endParaRPr>
                        </a:p>
                      </a:txBody>
                      <a:tcPr/>
                    </a:tc>
                    <a:tc rowSpan="2">
                      <a:txBody>
                        <a:bodyPr/>
                        <a:lstStyle/>
                        <a:p>
                          <a:pPr algn="ctr"/>
                          <a14:m>
                            <m:oMath xmlns:m="http://schemas.openxmlformats.org/officeDocument/2006/math">
                              <m:sSub>
                                <m:sSubPr>
                                  <m:ctrlPr>
                                    <a:rPr lang="en-US" sz="3200" i="1" smtClean="0">
                                      <a:latin typeface="Cambria Math"/>
                                    </a:rPr>
                                  </m:ctrlPr>
                                </m:sSubPr>
                                <m:e>
                                  <m:r>
                                    <a:rPr lang="en-US" sz="3200" b="0" i="1" smtClean="0">
                                      <a:latin typeface="Cambria Math"/>
                                    </a:rPr>
                                    <m:t>𝐹</m:t>
                                  </m:r>
                                </m:e>
                                <m:sub>
                                  <m:r>
                                    <a:rPr lang="en-US" sz="3200" b="0" i="1" smtClean="0">
                                      <a:latin typeface="Cambria Math"/>
                                    </a:rPr>
                                    <m:t>𝑇</m:t>
                                  </m:r>
                                </m:sub>
                              </m:sSub>
                              <m:r>
                                <a:rPr lang="en-US" sz="3200" smtClean="0">
                                  <a:latin typeface="Cambria Math"/>
                                </a:rPr>
                                <m:t>=</m:t>
                              </m:r>
                            </m:oMath>
                          </a14:m>
                          <a:r>
                            <a:rPr lang="en-US" sz="3200" baseline="0" dirty="0" smtClean="0"/>
                            <a:t> </a:t>
                          </a:r>
                          <a14:m>
                            <m:oMath xmlns:m="http://schemas.openxmlformats.org/officeDocument/2006/math">
                              <m:f>
                                <m:fPr>
                                  <m:ctrlPr>
                                    <a:rPr lang="en-US" sz="3200" i="1" baseline="0" smtClean="0">
                                      <a:latin typeface="Cambria Math"/>
                                    </a:rPr>
                                  </m:ctrlPr>
                                </m:fPr>
                                <m:num>
                                  <m:r>
                                    <a:rPr lang="en-US" sz="3200" baseline="0" smtClean="0">
                                      <a:latin typeface="Cambria Math"/>
                                    </a:rPr>
                                    <m:t>𝑴𝑺𝑻</m:t>
                                  </m:r>
                                </m:num>
                                <m:den>
                                  <m:r>
                                    <a:rPr lang="en-US" sz="3200" baseline="0" smtClean="0">
                                      <a:latin typeface="Cambria Math"/>
                                    </a:rPr>
                                    <m:t>𝑴𝑺𝑬</m:t>
                                  </m:r>
                                </m:den>
                              </m:f>
                            </m:oMath>
                          </a14:m>
                          <a:endParaRPr lang="en-US" sz="3200" b="1" dirty="0">
                            <a:latin typeface="Arial" pitchFamily="34" charset="0"/>
                            <a:cs typeface="Arial" pitchFamily="34" charset="0"/>
                          </a:endParaRPr>
                        </a:p>
                      </a:txBody>
                      <a:tcPr/>
                    </a:tc>
                    <a:tc rowSpan="2">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a:rPr>
                                    </m:ctrlPr>
                                  </m:sSubPr>
                                  <m:e>
                                    <m:r>
                                      <a:rPr lang="en-US" sz="3200" b="0" i="1" smtClean="0">
                                        <a:latin typeface="Cambria Math"/>
                                      </a:rPr>
                                      <m:t>𝐹</m:t>
                                    </m:r>
                                  </m:e>
                                  <m:sub>
                                    <m:r>
                                      <a:rPr lang="en-US" sz="3200" b="0" i="1" smtClean="0">
                                        <a:latin typeface="Cambria Math"/>
                                      </a:rPr>
                                      <m:t>𝑡𝑎𝑏</m:t>
                                    </m:r>
                                  </m:sub>
                                </m:sSub>
                                <m:r>
                                  <a:rPr lang="en-US" sz="3200" smtClean="0">
                                    <a:latin typeface="Cambria Math"/>
                                  </a:rPr>
                                  <m:t>=</m:t>
                                </m:r>
                              </m:oMath>
                            </m:oMathPara>
                          </a14:m>
                          <a:endParaRPr lang="en-US" sz="3200" dirty="0" smtClean="0"/>
                        </a:p>
                        <a:p>
                          <a:pPr algn="ctr"/>
                          <a14:m>
                            <m:oMath xmlns:m="http://schemas.openxmlformats.org/officeDocument/2006/math">
                              <m:r>
                                <a:rPr lang="en-US" sz="3200" smtClean="0">
                                  <a:latin typeface="Cambria Math"/>
                                </a:rPr>
                                <m:t> </m:t>
                              </m:r>
                            </m:oMath>
                          </a14:m>
                          <a:r>
                            <a:rPr lang="en-US" sz="3200" dirty="0" smtClean="0"/>
                            <a:t>F</a:t>
                          </a:r>
                          <a:r>
                            <a:rPr lang="el-GR" sz="3200" dirty="0" smtClean="0"/>
                            <a:t>α</a:t>
                          </a:r>
                          <a:r>
                            <a:rPr lang="en-US" sz="3200" dirty="0" smtClean="0"/>
                            <a:t>{(t-1)(N-t)}</a:t>
                          </a:r>
                          <a:endParaRPr lang="en-US" sz="3200" b="1" dirty="0">
                            <a:latin typeface="Arial" pitchFamily="34" charset="0"/>
                            <a:cs typeface="Arial" pitchFamily="34" charset="0"/>
                          </a:endParaRPr>
                        </a:p>
                      </a:txBody>
                      <a:tcPr/>
                    </a:tc>
                  </a:tr>
                  <a:tr h="1283843">
                    <a:tc>
                      <a:txBody>
                        <a:bodyPr/>
                        <a:lstStyle/>
                        <a:p>
                          <a:pPr algn="ctr"/>
                          <a:r>
                            <a:rPr lang="en-US" sz="3200" dirty="0" smtClean="0"/>
                            <a:t>Error</a:t>
                          </a:r>
                          <a:endParaRPr lang="en-US" sz="3200" b="1" dirty="0">
                            <a:latin typeface="Arial" pitchFamily="34" charset="0"/>
                            <a:cs typeface="Arial"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latin typeface="Cambria Math"/>
                                    <a:cs typeface="Arial" pitchFamily="34" charset="0"/>
                                  </a:rPr>
                                  <m:t>𝑵</m:t>
                                </m:r>
                                <m:r>
                                  <a:rPr lang="en-US" sz="3200" b="1" i="1" smtClean="0">
                                    <a:latin typeface="Cambria Math"/>
                                    <a:cs typeface="Arial" pitchFamily="34" charset="0"/>
                                  </a:rPr>
                                  <m:t>−</m:t>
                                </m:r>
                                <m:r>
                                  <a:rPr lang="en-US" sz="3200" b="1" i="1" smtClean="0">
                                    <a:latin typeface="Cambria Math"/>
                                    <a:cs typeface="Arial" pitchFamily="34" charset="0"/>
                                  </a:rPr>
                                  <m:t>𝒕</m:t>
                                </m:r>
                              </m:oMath>
                            </m:oMathPara>
                          </a14:m>
                          <a:endParaRPr lang="en-US" sz="3200" b="1" dirty="0">
                            <a:latin typeface="Arial" pitchFamily="34" charset="0"/>
                            <a:cs typeface="Arial"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latin typeface="Cambria Math"/>
                                    <a:cs typeface="Arial" pitchFamily="34" charset="0"/>
                                  </a:rPr>
                                  <m:t>𝑺𝑺𝑬</m:t>
                                </m:r>
                              </m:oMath>
                            </m:oMathPara>
                          </a14:m>
                          <a:endParaRPr lang="en-US" sz="3200" b="1" dirty="0">
                            <a:latin typeface="Arial" pitchFamily="34" charset="0"/>
                            <a:cs typeface="Arial" pitchFamily="34" charset="0"/>
                          </a:endParaRPr>
                        </a:p>
                      </a:txBody>
                      <a:tcPr/>
                    </a:tc>
                    <a:tc>
                      <a:txBody>
                        <a:bodyPr/>
                        <a:lstStyle/>
                        <a:p>
                          <a:pPr algn="ctr"/>
                          <a:r>
                            <a:rPr lang="en-US" sz="3200" dirty="0" smtClean="0"/>
                            <a:t>MSE</a:t>
                          </a:r>
                          <a:endParaRPr lang="en-US" sz="3200" dirty="0" smtClean="0">
                            <a:latin typeface="Cambria Math"/>
                          </a:endParaRPr>
                        </a:p>
                        <a:p>
                          <a:pPr algn="ctr"/>
                          <a14:m>
                            <m:oMath xmlns:m="http://schemas.openxmlformats.org/officeDocument/2006/math">
                              <m:r>
                                <a:rPr lang="en-US" sz="3200" smtClean="0">
                                  <a:latin typeface="Cambria Math"/>
                                </a:rPr>
                                <m:t>=</m:t>
                              </m:r>
                            </m:oMath>
                          </a14:m>
                          <a:r>
                            <a:rPr lang="en-US" sz="3200" dirty="0" smtClean="0"/>
                            <a:t> </a:t>
                          </a:r>
                          <a14:m>
                            <m:oMath xmlns:m="http://schemas.openxmlformats.org/officeDocument/2006/math">
                              <m:f>
                                <m:fPr>
                                  <m:ctrlPr>
                                    <a:rPr lang="en-US" sz="3200" i="1" smtClean="0">
                                      <a:latin typeface="Cambria Math"/>
                                    </a:rPr>
                                  </m:ctrlPr>
                                </m:fPr>
                                <m:num>
                                  <m:r>
                                    <a:rPr lang="en-US" sz="3200" smtClean="0">
                                      <a:latin typeface="Cambria Math"/>
                                    </a:rPr>
                                    <m:t>𝑺𝑺𝑬</m:t>
                                  </m:r>
                                </m:num>
                                <m:den>
                                  <m:r>
                                    <a:rPr lang="en-US" sz="3200" smtClean="0">
                                      <a:latin typeface="Cambria Math"/>
                                    </a:rPr>
                                    <m:t>𝑵</m:t>
                                  </m:r>
                                  <m:r>
                                    <a:rPr lang="en-US" sz="3200" smtClean="0">
                                      <a:latin typeface="Cambria Math"/>
                                    </a:rPr>
                                    <m:t>−</m:t>
                                  </m:r>
                                  <m:r>
                                    <a:rPr lang="en-US" sz="3200" b="0" i="1" smtClean="0">
                                      <a:latin typeface="Cambria Math"/>
                                    </a:rPr>
                                    <m:t>𝑡</m:t>
                                  </m:r>
                                </m:den>
                              </m:f>
                            </m:oMath>
                          </a14:m>
                          <a:endParaRPr lang="en-US" sz="3200" b="1" dirty="0">
                            <a:latin typeface="Arial" pitchFamily="34" charset="0"/>
                            <a:cs typeface="Arial" pitchFamily="34" charset="0"/>
                          </a:endParaRPr>
                        </a:p>
                      </a:txBody>
                      <a:tcPr/>
                    </a:tc>
                    <a:tc vMerge="1">
                      <a:txBody>
                        <a:bodyPr/>
                        <a:lstStyle/>
                        <a:p>
                          <a:pPr algn="ctr"/>
                          <a:endParaRPr lang="en-US" dirty="0"/>
                        </a:p>
                      </a:txBody>
                      <a:tcPr/>
                    </a:tc>
                    <a:tc vMerge="1">
                      <a:txBody>
                        <a:bodyPr/>
                        <a:lstStyle/>
                        <a:p>
                          <a:pPr algn="ctr"/>
                          <a:endParaRPr lang="en-US" dirty="0"/>
                        </a:p>
                      </a:txBody>
                      <a:tcPr/>
                    </a:tc>
                  </a:tr>
                  <a:tr h="828784">
                    <a:tc>
                      <a:txBody>
                        <a:bodyPr/>
                        <a:lstStyle/>
                        <a:p>
                          <a:pPr algn="ctr"/>
                          <a:r>
                            <a:rPr lang="en-US" sz="3200" dirty="0" smtClean="0"/>
                            <a:t>Total</a:t>
                          </a:r>
                          <a:endParaRPr lang="en-US" sz="3200" b="1" dirty="0">
                            <a:latin typeface="Arial" pitchFamily="34" charset="0"/>
                            <a:cs typeface="Arial"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latin typeface="Cambria Math"/>
                                    <a:cs typeface="Arial" pitchFamily="34" charset="0"/>
                                  </a:rPr>
                                  <m:t>𝑵</m:t>
                                </m:r>
                                <m:r>
                                  <a:rPr lang="en-US" sz="3200" b="1" i="1" smtClean="0">
                                    <a:latin typeface="Cambria Math"/>
                                    <a:cs typeface="Arial" pitchFamily="34" charset="0"/>
                                  </a:rPr>
                                  <m:t>−</m:t>
                                </m:r>
                                <m:r>
                                  <a:rPr lang="en-US" sz="3200" b="1" i="1" smtClean="0">
                                    <a:latin typeface="Cambria Math"/>
                                    <a:cs typeface="Arial" pitchFamily="34" charset="0"/>
                                  </a:rPr>
                                  <m:t>𝟏</m:t>
                                </m:r>
                              </m:oMath>
                            </m:oMathPara>
                          </a14:m>
                          <a:endParaRPr lang="en-US" sz="3200" b="1" dirty="0">
                            <a:latin typeface="Arial" pitchFamily="34" charset="0"/>
                            <a:cs typeface="Arial"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3200" b="1" i="1" smtClean="0">
                                    <a:latin typeface="Cambria Math"/>
                                    <a:cs typeface="Arial" pitchFamily="34" charset="0"/>
                                  </a:rPr>
                                  <m:t>𝑻𝑺𝑺</m:t>
                                </m:r>
                              </m:oMath>
                            </m:oMathPara>
                          </a14:m>
                          <a:endParaRPr lang="en-US" sz="3200" b="1" dirty="0">
                            <a:latin typeface="Arial" pitchFamily="34" charset="0"/>
                            <a:cs typeface="Arial" pitchFamily="34" charset="0"/>
                          </a:endParaRPr>
                        </a:p>
                      </a:txBody>
                      <a:tcPr/>
                    </a:tc>
                    <a:tc>
                      <a:txBody>
                        <a:bodyPr/>
                        <a:lstStyle/>
                        <a:p>
                          <a:pPr algn="ctr"/>
                          <a:endParaRPr lang="en-US" sz="3200" b="1" dirty="0">
                            <a:latin typeface="Arial" pitchFamily="34" charset="0"/>
                            <a:cs typeface="Arial" pitchFamily="34" charset="0"/>
                          </a:endParaRPr>
                        </a:p>
                      </a:txBody>
                      <a:tcPr/>
                    </a:tc>
                    <a:tc>
                      <a:txBody>
                        <a:bodyPr/>
                        <a:lstStyle/>
                        <a:p>
                          <a:pPr algn="ctr"/>
                          <a:endParaRPr lang="en-US" sz="3200" b="1" dirty="0">
                            <a:latin typeface="Arial" pitchFamily="34" charset="0"/>
                            <a:cs typeface="Arial" pitchFamily="34" charset="0"/>
                          </a:endParaRPr>
                        </a:p>
                      </a:txBody>
                      <a:tcPr/>
                    </a:tc>
                    <a:tc>
                      <a:txBody>
                        <a:bodyPr/>
                        <a:lstStyle/>
                        <a:p>
                          <a:pPr algn="ctr"/>
                          <a:endParaRPr lang="en-US" sz="3200" b="1" dirty="0">
                            <a:latin typeface="Arial" pitchFamily="34" charset="0"/>
                            <a:cs typeface="Arial" pitchFamily="34" charset="0"/>
                          </a:endParaRPr>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2548432129"/>
                  </p:ext>
                </p:extLst>
              </p:nvPr>
            </p:nvGraphicFramePr>
            <p:xfrm>
              <a:off x="0" y="1066801"/>
              <a:ext cx="9144000" cy="5651569"/>
            </p:xfrm>
            <a:graphic>
              <a:graphicData uri="http://schemas.openxmlformats.org/drawingml/2006/table">
                <a:tbl>
                  <a:tblPr firstRow="1" bandRow="1">
                    <a:tableStyleId>{616DA210-FB5B-4158-B5E0-FEB733F419BA}</a:tableStyleId>
                  </a:tblPr>
                  <a:tblGrid>
                    <a:gridCol w="2092271"/>
                    <a:gridCol w="1317356"/>
                    <a:gridCol w="1162373"/>
                    <a:gridCol w="1524000"/>
                    <a:gridCol w="1524000"/>
                    <a:gridCol w="1524000"/>
                  </a:tblGrid>
                  <a:tr h="2043580">
                    <a:tc>
                      <a:txBody>
                        <a:bodyPr/>
                        <a:lstStyle/>
                        <a:p>
                          <a:pPr algn="ctr"/>
                          <a:r>
                            <a:rPr lang="en-US" sz="2000" dirty="0" smtClean="0"/>
                            <a:t>Source of variation</a:t>
                          </a:r>
                        </a:p>
                        <a:p>
                          <a:pPr algn="ctr"/>
                          <a:r>
                            <a:rPr lang="en-US" sz="2000" dirty="0" smtClean="0"/>
                            <a:t>(S.V)</a:t>
                          </a:r>
                          <a:endParaRPr lang="en-US" sz="2000" b="1" dirty="0">
                            <a:latin typeface="Arial" pitchFamily="34" charset="0"/>
                            <a:cs typeface="Arial" pitchFamily="34" charset="0"/>
                          </a:endParaRPr>
                        </a:p>
                      </a:txBody>
                      <a:tcPr/>
                    </a:tc>
                    <a:tc>
                      <a:txBody>
                        <a:bodyPr/>
                        <a:lstStyle/>
                        <a:p>
                          <a:pPr algn="ctr"/>
                          <a:r>
                            <a:rPr lang="en-US" sz="2000" dirty="0" smtClean="0"/>
                            <a:t>(</a:t>
                          </a:r>
                          <a:r>
                            <a:rPr lang="en-US" sz="2000" dirty="0" err="1" smtClean="0"/>
                            <a:t>d.f.</a:t>
                          </a:r>
                          <a:r>
                            <a:rPr lang="en-US" sz="2000" dirty="0" smtClean="0"/>
                            <a:t>)</a:t>
                          </a:r>
                          <a:endParaRPr lang="en-US" sz="2000" b="1" dirty="0">
                            <a:latin typeface="Arial" pitchFamily="34" charset="0"/>
                            <a:cs typeface="Arial" pitchFamily="34" charset="0"/>
                          </a:endParaRPr>
                        </a:p>
                      </a:txBody>
                      <a:tcPr/>
                    </a:tc>
                    <a:tc>
                      <a:txBody>
                        <a:bodyPr/>
                        <a:lstStyle/>
                        <a:p>
                          <a:pPr algn="ctr"/>
                          <a:r>
                            <a:rPr lang="en-US" sz="2000" dirty="0" smtClean="0"/>
                            <a:t>Sum of Square</a:t>
                          </a:r>
                        </a:p>
                        <a:p>
                          <a:pPr algn="ctr"/>
                          <a:r>
                            <a:rPr lang="en-US" sz="2000" dirty="0" smtClean="0"/>
                            <a:t>(S.S)</a:t>
                          </a:r>
                          <a:endParaRPr lang="en-US" sz="2000" b="1" dirty="0">
                            <a:latin typeface="Arial" pitchFamily="34" charset="0"/>
                            <a:cs typeface="Arial" pitchFamily="34" charset="0"/>
                          </a:endParaRPr>
                        </a:p>
                      </a:txBody>
                      <a:tcPr/>
                    </a:tc>
                    <a:tc>
                      <a:txBody>
                        <a:bodyPr/>
                        <a:lstStyle/>
                        <a:p>
                          <a:pPr algn="ctr"/>
                          <a:r>
                            <a:rPr lang="en-US" sz="2000" dirty="0" smtClean="0"/>
                            <a:t>Mean</a:t>
                          </a:r>
                          <a:r>
                            <a:rPr lang="en-US" sz="2000" baseline="0" dirty="0" smtClean="0"/>
                            <a:t> Sum of Square (M.S.S)</a:t>
                          </a:r>
                          <a:endParaRPr lang="en-US" sz="2000" b="1" dirty="0">
                            <a:latin typeface="Arial" pitchFamily="34" charset="0"/>
                            <a:cs typeface="Arial" pitchFamily="34" charset="0"/>
                          </a:endParaRPr>
                        </a:p>
                      </a:txBody>
                      <a:tcPr/>
                    </a:tc>
                    <a:tc>
                      <a:txBody>
                        <a:bodyPr/>
                        <a:lstStyle/>
                        <a:p>
                          <a:endParaRPr lang="en-US"/>
                        </a:p>
                      </a:txBody>
                      <a:tcPr>
                        <a:blipFill rotWithShape="1">
                          <a:blip r:embed="rId2"/>
                          <a:stretch>
                            <a:fillRect l="-400000" t="-1493" r="-100000" b="-177015"/>
                          </a:stretch>
                        </a:blipFill>
                      </a:tcPr>
                    </a:tc>
                    <a:tc>
                      <a:txBody>
                        <a:bodyPr/>
                        <a:lstStyle/>
                        <a:p>
                          <a:endParaRPr lang="en-US"/>
                        </a:p>
                      </a:txBody>
                      <a:tcPr>
                        <a:blipFill rotWithShape="1">
                          <a:blip r:embed="rId2"/>
                          <a:stretch>
                            <a:fillRect l="-500000" t="-1493" b="-177015"/>
                          </a:stretch>
                        </a:blipFill>
                      </a:tcPr>
                    </a:tc>
                  </a:tr>
                  <a:tr h="1495362">
                    <a:tc>
                      <a:txBody>
                        <a:bodyPr/>
                        <a:lstStyle/>
                        <a:p>
                          <a:pPr algn="ctr"/>
                          <a:r>
                            <a:rPr lang="en-US" sz="3200" dirty="0" smtClean="0"/>
                            <a:t>Treatment</a:t>
                          </a:r>
                          <a:endParaRPr lang="en-US" sz="3200" b="1" dirty="0">
                            <a:latin typeface="Arial" pitchFamily="34" charset="0"/>
                            <a:cs typeface="Arial" pitchFamily="34" charset="0"/>
                          </a:endParaRPr>
                        </a:p>
                      </a:txBody>
                      <a:tcPr/>
                    </a:tc>
                    <a:tc>
                      <a:txBody>
                        <a:bodyPr/>
                        <a:lstStyle/>
                        <a:p>
                          <a:endParaRPr lang="en-US"/>
                        </a:p>
                      </a:txBody>
                      <a:tcPr>
                        <a:blipFill rotWithShape="1">
                          <a:blip r:embed="rId2"/>
                          <a:stretch>
                            <a:fillRect l="-158796" t="-138776" r="-435648" b="-142041"/>
                          </a:stretch>
                        </a:blipFill>
                      </a:tcPr>
                    </a:tc>
                    <a:tc>
                      <a:txBody>
                        <a:bodyPr/>
                        <a:lstStyle/>
                        <a:p>
                          <a:endParaRPr lang="en-US"/>
                        </a:p>
                      </a:txBody>
                      <a:tcPr>
                        <a:blipFill rotWithShape="1">
                          <a:blip r:embed="rId2"/>
                          <a:stretch>
                            <a:fillRect l="-292670" t="-138776" r="-392670" b="-142041"/>
                          </a:stretch>
                        </a:blipFill>
                      </a:tcPr>
                    </a:tc>
                    <a:tc>
                      <a:txBody>
                        <a:bodyPr/>
                        <a:lstStyle/>
                        <a:p>
                          <a:endParaRPr lang="en-US"/>
                        </a:p>
                      </a:txBody>
                      <a:tcPr>
                        <a:blipFill rotWithShape="1">
                          <a:blip r:embed="rId2"/>
                          <a:stretch>
                            <a:fillRect l="-300000" t="-138776" r="-200000" b="-142041"/>
                          </a:stretch>
                        </a:blipFill>
                      </a:tcPr>
                    </a:tc>
                    <a:tc rowSpan="2">
                      <a:txBody>
                        <a:bodyPr/>
                        <a:lstStyle/>
                        <a:p>
                          <a:endParaRPr lang="en-US"/>
                        </a:p>
                      </a:txBody>
                      <a:tcPr>
                        <a:blipFill rotWithShape="1">
                          <a:blip r:embed="rId2"/>
                          <a:stretch>
                            <a:fillRect l="-400000" t="-74561" r="-100000" b="-30044"/>
                          </a:stretch>
                        </a:blipFill>
                      </a:tcPr>
                    </a:tc>
                    <a:tc rowSpan="2">
                      <a:txBody>
                        <a:bodyPr/>
                        <a:lstStyle/>
                        <a:p>
                          <a:endParaRPr lang="en-US"/>
                        </a:p>
                      </a:txBody>
                      <a:tcPr>
                        <a:blipFill rotWithShape="1">
                          <a:blip r:embed="rId2"/>
                          <a:stretch>
                            <a:fillRect l="-500000" t="-74561" b="-30044"/>
                          </a:stretch>
                        </a:blipFill>
                      </a:tcPr>
                    </a:tc>
                  </a:tr>
                  <a:tr h="1283843">
                    <a:tc>
                      <a:txBody>
                        <a:bodyPr/>
                        <a:lstStyle/>
                        <a:p>
                          <a:pPr algn="ctr"/>
                          <a:r>
                            <a:rPr lang="en-US" sz="3200" dirty="0" smtClean="0"/>
                            <a:t>Error</a:t>
                          </a:r>
                          <a:endParaRPr lang="en-US" sz="3200" b="1" dirty="0">
                            <a:latin typeface="Arial" pitchFamily="34" charset="0"/>
                            <a:cs typeface="Arial" pitchFamily="34" charset="0"/>
                          </a:endParaRPr>
                        </a:p>
                      </a:txBody>
                      <a:tcPr/>
                    </a:tc>
                    <a:tc>
                      <a:txBody>
                        <a:bodyPr/>
                        <a:lstStyle/>
                        <a:p>
                          <a:endParaRPr lang="en-US"/>
                        </a:p>
                      </a:txBody>
                      <a:tcPr>
                        <a:blipFill rotWithShape="1">
                          <a:blip r:embed="rId2"/>
                          <a:stretch>
                            <a:fillRect l="-158796" t="-277251" r="-435648" b="-64929"/>
                          </a:stretch>
                        </a:blipFill>
                      </a:tcPr>
                    </a:tc>
                    <a:tc>
                      <a:txBody>
                        <a:bodyPr/>
                        <a:lstStyle/>
                        <a:p>
                          <a:endParaRPr lang="en-US"/>
                        </a:p>
                      </a:txBody>
                      <a:tcPr>
                        <a:blipFill rotWithShape="1">
                          <a:blip r:embed="rId2"/>
                          <a:stretch>
                            <a:fillRect l="-292670" t="-277251" r="-392670" b="-64929"/>
                          </a:stretch>
                        </a:blipFill>
                      </a:tcPr>
                    </a:tc>
                    <a:tc>
                      <a:txBody>
                        <a:bodyPr/>
                        <a:lstStyle/>
                        <a:p>
                          <a:endParaRPr lang="en-US"/>
                        </a:p>
                      </a:txBody>
                      <a:tcPr>
                        <a:blipFill rotWithShape="1">
                          <a:blip r:embed="rId2"/>
                          <a:stretch>
                            <a:fillRect l="-300000" t="-277251" r="-200000" b="-64929"/>
                          </a:stretch>
                        </a:blipFill>
                      </a:tcPr>
                    </a:tc>
                    <a:tc vMerge="1">
                      <a:txBody>
                        <a:bodyPr/>
                        <a:lstStyle/>
                        <a:p>
                          <a:pPr algn="ctr"/>
                          <a:endParaRPr lang="en-US" dirty="0"/>
                        </a:p>
                      </a:txBody>
                      <a:tcPr/>
                    </a:tc>
                    <a:tc vMerge="1">
                      <a:txBody>
                        <a:bodyPr/>
                        <a:lstStyle/>
                        <a:p>
                          <a:pPr algn="ctr"/>
                          <a:endParaRPr lang="en-US" dirty="0"/>
                        </a:p>
                      </a:txBody>
                      <a:tcPr/>
                    </a:tc>
                  </a:tr>
                  <a:tr h="828784">
                    <a:tc>
                      <a:txBody>
                        <a:bodyPr/>
                        <a:lstStyle/>
                        <a:p>
                          <a:pPr algn="ctr"/>
                          <a:r>
                            <a:rPr lang="en-US" sz="3200" dirty="0" smtClean="0"/>
                            <a:t>Total</a:t>
                          </a:r>
                          <a:endParaRPr lang="en-US" sz="3200" b="1" dirty="0">
                            <a:latin typeface="Arial" pitchFamily="34" charset="0"/>
                            <a:cs typeface="Arial" pitchFamily="34" charset="0"/>
                          </a:endParaRPr>
                        </a:p>
                      </a:txBody>
                      <a:tcPr/>
                    </a:tc>
                    <a:tc>
                      <a:txBody>
                        <a:bodyPr/>
                        <a:lstStyle/>
                        <a:p>
                          <a:endParaRPr lang="en-US"/>
                        </a:p>
                      </a:txBody>
                      <a:tcPr>
                        <a:blipFill rotWithShape="1">
                          <a:blip r:embed="rId2"/>
                          <a:stretch>
                            <a:fillRect l="-158796" t="-585294" r="-435648" b="-735"/>
                          </a:stretch>
                        </a:blipFill>
                      </a:tcPr>
                    </a:tc>
                    <a:tc>
                      <a:txBody>
                        <a:bodyPr/>
                        <a:lstStyle/>
                        <a:p>
                          <a:endParaRPr lang="en-US"/>
                        </a:p>
                      </a:txBody>
                      <a:tcPr>
                        <a:blipFill rotWithShape="1">
                          <a:blip r:embed="rId2"/>
                          <a:stretch>
                            <a:fillRect l="-292670" t="-585294" r="-392670" b="-735"/>
                          </a:stretch>
                        </a:blipFill>
                      </a:tcPr>
                    </a:tc>
                    <a:tc>
                      <a:txBody>
                        <a:bodyPr/>
                        <a:lstStyle/>
                        <a:p>
                          <a:pPr algn="ctr"/>
                          <a:endParaRPr lang="en-US" sz="3200" b="1" dirty="0">
                            <a:latin typeface="Arial" pitchFamily="34" charset="0"/>
                            <a:cs typeface="Arial" pitchFamily="34" charset="0"/>
                          </a:endParaRPr>
                        </a:p>
                      </a:txBody>
                      <a:tcPr/>
                    </a:tc>
                    <a:tc>
                      <a:txBody>
                        <a:bodyPr/>
                        <a:lstStyle/>
                        <a:p>
                          <a:pPr algn="ctr"/>
                          <a:endParaRPr lang="en-US" sz="3200" b="1" dirty="0">
                            <a:latin typeface="Arial" pitchFamily="34" charset="0"/>
                            <a:cs typeface="Arial" pitchFamily="34" charset="0"/>
                          </a:endParaRPr>
                        </a:p>
                      </a:txBody>
                      <a:tcPr/>
                    </a:tc>
                    <a:tc>
                      <a:txBody>
                        <a:bodyPr/>
                        <a:lstStyle/>
                        <a:p>
                          <a:pPr algn="ctr"/>
                          <a:endParaRPr lang="en-US" sz="3200" b="1" dirty="0">
                            <a:latin typeface="Arial" pitchFamily="34" charset="0"/>
                            <a:cs typeface="Arial" pitchFamily="34" charset="0"/>
                          </a:endParaRPr>
                        </a:p>
                      </a:txBody>
                      <a:tcPr/>
                    </a:tc>
                  </a:tr>
                </a:tbl>
              </a:graphicData>
            </a:graphic>
          </p:graphicFrame>
        </mc:Fallback>
      </mc:AlternateContent>
      <p:sp>
        <p:nvSpPr>
          <p:cNvPr id="3" name="Slide Number Placeholder 2"/>
          <p:cNvSpPr>
            <a:spLocks noGrp="1"/>
          </p:cNvSpPr>
          <p:nvPr>
            <p:ph type="sldNum" sz="quarter" idx="12"/>
          </p:nvPr>
        </p:nvSpPr>
        <p:spPr/>
        <p:txBody>
          <a:bodyPr/>
          <a:lstStyle/>
          <a:p>
            <a:fld id="{3FF2DC29-D4EB-40CF-BEE8-AF9A946E16F8}" type="slidenum">
              <a:rPr lang="en-US" smtClean="0"/>
              <a:t>12</a:t>
            </a:fld>
            <a:endParaRPr lang="en-US"/>
          </a:p>
        </p:txBody>
      </p:sp>
    </p:spTree>
    <p:extLst>
      <p:ext uri="{BB962C8B-B14F-4D97-AF65-F5344CB8AC3E}">
        <p14:creationId xmlns:p14="http://schemas.microsoft.com/office/powerpoint/2010/main" val="3205915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7040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76200" y="1295400"/>
            <a:ext cx="8991600" cy="5334000"/>
          </a:xfrm>
        </p:spPr>
        <p:txBody>
          <a:bodyPr/>
          <a:lstStyle/>
          <a:p>
            <a:pPr algn="just"/>
            <a:r>
              <a:rPr lang="en-US" sz="4000" b="1" dirty="0" smtClean="0"/>
              <a:t>Analysis the given data:</a:t>
            </a:r>
          </a:p>
          <a:p>
            <a:endParaRPr lang="en-US" b="1" dirty="0"/>
          </a:p>
          <a:p>
            <a:endParaRPr lang="en-US" b="1" dirty="0" smtClean="0"/>
          </a:p>
          <a:p>
            <a:endParaRPr lang="en-US" b="1" dirty="0"/>
          </a:p>
          <a:p>
            <a:pPr marL="0" indent="0">
              <a:buNone/>
            </a:pPr>
            <a:r>
              <a:rPr lang="en-US" b="1" dirty="0" smtClean="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3670671"/>
              </p:ext>
            </p:extLst>
          </p:nvPr>
        </p:nvGraphicFramePr>
        <p:xfrm>
          <a:off x="228600" y="2133600"/>
          <a:ext cx="8763000" cy="3657600"/>
        </p:xfrm>
        <a:graphic>
          <a:graphicData uri="http://schemas.openxmlformats.org/drawingml/2006/table">
            <a:tbl>
              <a:tblPr firstRow="1" bandRow="1">
                <a:tableStyleId>{616DA210-FB5B-4158-B5E0-FEB733F419BA}</a:tableStyleId>
              </a:tblPr>
              <a:tblGrid>
                <a:gridCol w="2190750"/>
                <a:gridCol w="2190750"/>
                <a:gridCol w="2190750"/>
                <a:gridCol w="2190750"/>
              </a:tblGrid>
              <a:tr h="1219200">
                <a:tc>
                  <a:txBody>
                    <a:bodyPr/>
                    <a:lstStyle/>
                    <a:p>
                      <a:pPr algn="ctr"/>
                      <a:r>
                        <a:rPr lang="en-US" sz="4000" b="1" dirty="0" smtClean="0">
                          <a:latin typeface="Arial" pitchFamily="34" charset="0"/>
                          <a:cs typeface="Arial" pitchFamily="34" charset="0"/>
                        </a:rPr>
                        <a:t>B 40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a:t>
                      </a:r>
                      <a:r>
                        <a:rPr lang="en-US" sz="4000" b="1" baseline="0" dirty="0" smtClean="0">
                          <a:latin typeface="Arial" pitchFamily="34" charset="0"/>
                          <a:cs typeface="Arial" pitchFamily="34" charset="0"/>
                        </a:rPr>
                        <a:t> 60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40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50</a:t>
                      </a:r>
                      <a:endParaRPr lang="en-US" sz="4000" b="1" dirty="0">
                        <a:latin typeface="Arial" pitchFamily="34" charset="0"/>
                        <a:cs typeface="Arial" pitchFamily="34" charset="0"/>
                      </a:endParaRPr>
                    </a:p>
                  </a:txBody>
                  <a:tcPr/>
                </a:tc>
              </a:tr>
              <a:tr h="1219200">
                <a:tc>
                  <a:txBody>
                    <a:bodyPr/>
                    <a:lstStyle/>
                    <a:p>
                      <a:pPr algn="ctr"/>
                      <a:r>
                        <a:rPr lang="en-US" sz="4000" b="1" dirty="0" smtClean="0">
                          <a:latin typeface="Arial" pitchFamily="34" charset="0"/>
                          <a:cs typeface="Arial" pitchFamily="34" charset="0"/>
                        </a:rPr>
                        <a:t>C 50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70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45</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D 60</a:t>
                      </a:r>
                      <a:endParaRPr lang="en-US" sz="4000" b="1" dirty="0">
                        <a:latin typeface="Arial" pitchFamily="34" charset="0"/>
                        <a:cs typeface="Arial" pitchFamily="34" charset="0"/>
                      </a:endParaRPr>
                    </a:p>
                  </a:txBody>
                  <a:tcPr/>
                </a:tc>
              </a:tr>
              <a:tr h="1219200">
                <a:tc>
                  <a:txBody>
                    <a:bodyPr/>
                    <a:lstStyle/>
                    <a:p>
                      <a:pPr algn="ctr"/>
                      <a:r>
                        <a:rPr lang="en-US" sz="4000" b="1" dirty="0" smtClean="0">
                          <a:latin typeface="Arial" pitchFamily="34" charset="0"/>
                          <a:cs typeface="Arial" pitchFamily="34" charset="0"/>
                        </a:rPr>
                        <a:t>C 55</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50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60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70</a:t>
                      </a:r>
                      <a:endParaRPr lang="en-US" sz="40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13</a:t>
            </a:fld>
            <a:endParaRPr lang="en-US"/>
          </a:p>
        </p:txBody>
      </p:sp>
    </p:spTree>
    <p:extLst>
      <p:ext uri="{BB962C8B-B14F-4D97-AF65-F5344CB8AC3E}">
        <p14:creationId xmlns:p14="http://schemas.microsoft.com/office/powerpoint/2010/main" val="4251299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9326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524000"/>
            <a:ext cx="8839200" cy="5029200"/>
          </a:xfrm>
        </p:spPr>
        <p:txBody>
          <a:bodyPr/>
          <a:lstStyle/>
          <a:p>
            <a:pPr algn="just"/>
            <a:r>
              <a:rPr lang="en-US" b="1" dirty="0" smtClean="0"/>
              <a:t>Carry out ANOVA of following output of wheat per field obtained as a result of 3 varieties of wheat A, B and C.</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7043265"/>
              </p:ext>
            </p:extLst>
          </p:nvPr>
        </p:nvGraphicFramePr>
        <p:xfrm>
          <a:off x="457200" y="2895600"/>
          <a:ext cx="8382000" cy="3048000"/>
        </p:xfrm>
        <a:graphic>
          <a:graphicData uri="http://schemas.openxmlformats.org/drawingml/2006/table">
            <a:tbl>
              <a:tblPr firstRow="1" bandRow="1">
                <a:tableStyleId>{616DA210-FB5B-4158-B5E0-FEB733F419BA}</a:tableStyleId>
              </a:tblPr>
              <a:tblGrid>
                <a:gridCol w="2095500"/>
                <a:gridCol w="2095500"/>
                <a:gridCol w="2095500"/>
                <a:gridCol w="2095500"/>
              </a:tblGrid>
              <a:tr h="1016000">
                <a:tc>
                  <a:txBody>
                    <a:bodyPr/>
                    <a:lstStyle/>
                    <a:p>
                      <a:pPr algn="ctr"/>
                      <a:r>
                        <a:rPr lang="en-US" sz="4000" b="1" dirty="0" smtClean="0">
                          <a:latin typeface="Arial" pitchFamily="34" charset="0"/>
                          <a:cs typeface="Arial" pitchFamily="34" charset="0"/>
                        </a:rPr>
                        <a:t>A 10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5</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20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15</a:t>
                      </a:r>
                      <a:endParaRPr lang="en-US" sz="4000" b="1" dirty="0">
                        <a:latin typeface="Arial" pitchFamily="34" charset="0"/>
                        <a:cs typeface="Arial" pitchFamily="34" charset="0"/>
                      </a:endParaRPr>
                    </a:p>
                  </a:txBody>
                  <a:tcPr/>
                </a:tc>
              </a:tr>
              <a:tr h="1016000">
                <a:tc>
                  <a:txBody>
                    <a:bodyPr/>
                    <a:lstStyle/>
                    <a:p>
                      <a:pPr algn="ctr"/>
                      <a:r>
                        <a:rPr lang="en-US" sz="4000" b="1" dirty="0" smtClean="0">
                          <a:latin typeface="Arial" pitchFamily="34" charset="0"/>
                          <a:cs typeface="Arial" pitchFamily="34" charset="0"/>
                        </a:rPr>
                        <a:t>B 6</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15</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11</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10</a:t>
                      </a:r>
                      <a:endParaRPr lang="en-US" sz="4000" b="1" dirty="0">
                        <a:latin typeface="Arial" pitchFamily="34" charset="0"/>
                        <a:cs typeface="Arial" pitchFamily="34" charset="0"/>
                      </a:endParaRPr>
                    </a:p>
                  </a:txBody>
                  <a:tcPr/>
                </a:tc>
              </a:tr>
              <a:tr h="1016000">
                <a:tc>
                  <a:txBody>
                    <a:bodyPr/>
                    <a:lstStyle/>
                    <a:p>
                      <a:pPr algn="ctr"/>
                      <a:r>
                        <a:rPr lang="en-US" sz="4000" b="1" dirty="0" smtClean="0">
                          <a:latin typeface="Arial" pitchFamily="34" charset="0"/>
                          <a:cs typeface="Arial" pitchFamily="34" charset="0"/>
                        </a:rPr>
                        <a:t>C</a:t>
                      </a:r>
                      <a:r>
                        <a:rPr lang="en-US" sz="4000" b="1" baseline="0" dirty="0" smtClean="0">
                          <a:latin typeface="Arial" pitchFamily="34" charset="0"/>
                          <a:cs typeface="Arial" pitchFamily="34" charset="0"/>
                        </a:rPr>
                        <a:t> 22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12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18</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16</a:t>
                      </a:r>
                      <a:endParaRPr lang="en-US" sz="40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14</a:t>
            </a:fld>
            <a:endParaRPr lang="en-US"/>
          </a:p>
        </p:txBody>
      </p:sp>
    </p:spTree>
    <p:extLst>
      <p:ext uri="{BB962C8B-B14F-4D97-AF65-F5344CB8AC3E}">
        <p14:creationId xmlns:p14="http://schemas.microsoft.com/office/powerpoint/2010/main" val="2667439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564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533400" y="1371600"/>
            <a:ext cx="8229600" cy="4389120"/>
          </a:xfrm>
        </p:spPr>
        <p:txBody>
          <a:bodyPr>
            <a:normAutofit/>
          </a:bodyPr>
          <a:lstStyle/>
          <a:p>
            <a:pPr algn="just"/>
            <a:r>
              <a:rPr lang="en-US" sz="3200" b="1" dirty="0" smtClean="0"/>
              <a:t>The output of 4 verities of treatment in plots are as shown below carryout analysis</a:t>
            </a:r>
            <a:endParaRPr lang="en-US" sz="3200" b="1" dirty="0"/>
          </a:p>
        </p:txBody>
      </p:sp>
      <p:graphicFrame>
        <p:nvGraphicFramePr>
          <p:cNvPr id="4" name="Table 3"/>
          <p:cNvGraphicFramePr>
            <a:graphicFrameLocks noGrp="1"/>
          </p:cNvGraphicFramePr>
          <p:nvPr>
            <p:extLst>
              <p:ext uri="{D42A27DB-BD31-4B8C-83A1-F6EECF244321}">
                <p14:modId xmlns:p14="http://schemas.microsoft.com/office/powerpoint/2010/main" val="340274016"/>
              </p:ext>
            </p:extLst>
          </p:nvPr>
        </p:nvGraphicFramePr>
        <p:xfrm>
          <a:off x="304800" y="3048000"/>
          <a:ext cx="8458200" cy="3505200"/>
        </p:xfrm>
        <a:graphic>
          <a:graphicData uri="http://schemas.openxmlformats.org/drawingml/2006/table">
            <a:tbl>
              <a:tblPr firstRow="1" bandRow="1">
                <a:tableStyleId>{616DA210-FB5B-4158-B5E0-FEB733F419BA}</a:tableStyleId>
              </a:tblPr>
              <a:tblGrid>
                <a:gridCol w="1409700"/>
                <a:gridCol w="1409700"/>
                <a:gridCol w="1409700"/>
                <a:gridCol w="1409700"/>
                <a:gridCol w="1409700"/>
                <a:gridCol w="1409700"/>
              </a:tblGrid>
              <a:tr h="1168400">
                <a:tc>
                  <a:txBody>
                    <a:bodyPr/>
                    <a:lstStyle/>
                    <a:p>
                      <a:pPr algn="ctr"/>
                      <a:r>
                        <a:rPr lang="en-US" sz="2800" b="1" baseline="0" dirty="0" smtClean="0">
                          <a:latin typeface="Arial" pitchFamily="34" charset="0"/>
                          <a:cs typeface="Arial" pitchFamily="34" charset="0"/>
                        </a:rPr>
                        <a:t>D 1401</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2536</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2459</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2537</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2827</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 2069</a:t>
                      </a:r>
                      <a:endParaRPr lang="en-US" sz="2800" b="1" dirty="0">
                        <a:latin typeface="Arial" pitchFamily="34" charset="0"/>
                        <a:cs typeface="Arial" pitchFamily="34" charset="0"/>
                      </a:endParaRPr>
                    </a:p>
                  </a:txBody>
                  <a:tcPr/>
                </a:tc>
              </a:tr>
              <a:tr h="1168400">
                <a:tc>
                  <a:txBody>
                    <a:bodyPr/>
                    <a:lstStyle/>
                    <a:p>
                      <a:pPr algn="ctr"/>
                      <a:r>
                        <a:rPr lang="en-US" sz="2800" b="1" dirty="0" smtClean="0">
                          <a:latin typeface="Arial" pitchFamily="34" charset="0"/>
                          <a:cs typeface="Arial" pitchFamily="34" charset="0"/>
                        </a:rPr>
                        <a:t>B 2211</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 1757</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1170</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1516</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2103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2385</a:t>
                      </a:r>
                      <a:endParaRPr lang="en-US" sz="2800" b="1" dirty="0">
                        <a:latin typeface="Arial" pitchFamily="34" charset="0"/>
                        <a:cs typeface="Arial" pitchFamily="34" charset="0"/>
                      </a:endParaRPr>
                    </a:p>
                  </a:txBody>
                  <a:tcPr/>
                </a:tc>
              </a:tr>
              <a:tr h="1168400">
                <a:tc>
                  <a:txBody>
                    <a:bodyPr/>
                    <a:lstStyle/>
                    <a:p>
                      <a:pPr algn="ctr"/>
                      <a:r>
                        <a:rPr lang="en-US" sz="2800" b="1" dirty="0" smtClean="0">
                          <a:latin typeface="Arial" pitchFamily="34" charset="0"/>
                          <a:cs typeface="Arial" pitchFamily="34" charset="0"/>
                        </a:rPr>
                        <a:t>B 3366</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a:t>
                      </a:r>
                      <a:r>
                        <a:rPr lang="en-US" sz="2800" b="1" baseline="0" dirty="0" smtClean="0">
                          <a:latin typeface="Arial" pitchFamily="34" charset="0"/>
                          <a:cs typeface="Arial" pitchFamily="34" charset="0"/>
                        </a:rPr>
                        <a:t> 2103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 2591</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2460</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1070</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 2544</a:t>
                      </a:r>
                      <a:endParaRPr lang="en-US" sz="28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15</a:t>
            </a:fld>
            <a:endParaRPr lang="en-US"/>
          </a:p>
        </p:txBody>
      </p:sp>
    </p:spTree>
    <p:extLst>
      <p:ext uri="{BB962C8B-B14F-4D97-AF65-F5344CB8AC3E}">
        <p14:creationId xmlns:p14="http://schemas.microsoft.com/office/powerpoint/2010/main" val="4196635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61288"/>
          </a:xfrm>
        </p:spPr>
        <p:txBody>
          <a:bodyPr>
            <a:normAutofit fontScale="90000"/>
          </a:bodyPr>
          <a:lstStyle/>
          <a:p>
            <a:r>
              <a:rPr lang="en-US" b="1" u="sng" dirty="0" smtClean="0">
                <a:solidFill>
                  <a:srgbClr val="FF0000"/>
                </a:solidFill>
              </a:rPr>
              <a:t>Advantage And Disadvantage CRD:</a:t>
            </a:r>
            <a:endParaRPr lang="en-US" b="1" u="sng" dirty="0">
              <a:solidFill>
                <a:srgbClr val="FF0000"/>
              </a:solidFill>
            </a:endParaRPr>
          </a:p>
        </p:txBody>
      </p:sp>
      <p:sp>
        <p:nvSpPr>
          <p:cNvPr id="3" name="Text Placeholder 2"/>
          <p:cNvSpPr>
            <a:spLocks noGrp="1"/>
          </p:cNvSpPr>
          <p:nvPr>
            <p:ph type="body" idx="1"/>
          </p:nvPr>
        </p:nvSpPr>
        <p:spPr/>
        <p:txBody>
          <a:bodyPr/>
          <a:lstStyle/>
          <a:p>
            <a:r>
              <a:rPr lang="en-US" dirty="0" smtClean="0"/>
              <a:t>           </a:t>
            </a:r>
            <a:r>
              <a:rPr lang="en-US" dirty="0" smtClean="0">
                <a:solidFill>
                  <a:srgbClr val="FF0000"/>
                </a:solidFill>
              </a:rPr>
              <a:t>Advantage</a:t>
            </a:r>
            <a:endParaRPr lang="en-US" dirty="0">
              <a:solidFill>
                <a:srgbClr val="FF0000"/>
              </a:solidFill>
            </a:endParaRPr>
          </a:p>
        </p:txBody>
      </p:sp>
      <p:sp>
        <p:nvSpPr>
          <p:cNvPr id="4" name="Text Placeholder 3"/>
          <p:cNvSpPr>
            <a:spLocks noGrp="1"/>
          </p:cNvSpPr>
          <p:nvPr>
            <p:ph type="body" sz="half" idx="3"/>
          </p:nvPr>
        </p:nvSpPr>
        <p:spPr/>
        <p:txBody>
          <a:bodyPr/>
          <a:lstStyle/>
          <a:p>
            <a:r>
              <a:rPr lang="en-US" dirty="0" smtClean="0"/>
              <a:t>           </a:t>
            </a:r>
            <a:r>
              <a:rPr lang="en-US" dirty="0" smtClean="0">
                <a:solidFill>
                  <a:srgbClr val="FF0000"/>
                </a:solidFill>
              </a:rPr>
              <a:t>Disadvantage</a:t>
            </a:r>
            <a:endParaRPr lang="en-US" dirty="0">
              <a:solidFill>
                <a:srgbClr val="FF0000"/>
              </a:solidFill>
            </a:endParaRPr>
          </a:p>
        </p:txBody>
      </p:sp>
      <p:sp>
        <p:nvSpPr>
          <p:cNvPr id="5" name="Content Placeholder 4"/>
          <p:cNvSpPr>
            <a:spLocks noGrp="1"/>
          </p:cNvSpPr>
          <p:nvPr>
            <p:ph sz="quarter" idx="2"/>
          </p:nvPr>
        </p:nvSpPr>
        <p:spPr>
          <a:xfrm>
            <a:off x="152400" y="2514600"/>
            <a:ext cx="4344988" cy="3845720"/>
          </a:xfrm>
        </p:spPr>
        <p:txBody>
          <a:bodyPr>
            <a:normAutofit/>
          </a:bodyPr>
          <a:lstStyle/>
          <a:p>
            <a:pPr marL="514350" indent="-514350" algn="just">
              <a:buFont typeface="+mj-lt"/>
              <a:buAutoNum type="arabicPeriod"/>
            </a:pPr>
            <a:r>
              <a:rPr lang="en-US" dirty="0"/>
              <a:t>The designing very simple and easily laid out.</a:t>
            </a:r>
          </a:p>
          <a:p>
            <a:pPr marL="514350" indent="-514350" algn="just">
              <a:buFont typeface="+mj-lt"/>
              <a:buAutoNum type="arabicPeriod"/>
            </a:pPr>
            <a:r>
              <a:rPr lang="en-US" dirty="0"/>
              <a:t>It has the simplest statistical analysis.</a:t>
            </a:r>
          </a:p>
          <a:p>
            <a:pPr marL="514350" indent="-514350" algn="just">
              <a:buFont typeface="+mj-lt"/>
              <a:buAutoNum type="arabicPeriod"/>
            </a:pPr>
            <a:r>
              <a:rPr lang="en-US" dirty="0"/>
              <a:t>It provide the maximum number of degree of freedom to the  error sum of square.</a:t>
            </a:r>
          </a:p>
          <a:p>
            <a:pPr marL="514350" indent="-514350" algn="just">
              <a:buFont typeface="+mj-lt"/>
              <a:buAutoNum type="arabicPeriod"/>
            </a:pPr>
            <a:r>
              <a:rPr lang="en-US" dirty="0"/>
              <a:t>The design is flexible i.e. any number of treatment and replication may be used.</a:t>
            </a:r>
          </a:p>
          <a:p>
            <a:pPr marL="457200" indent="-457200">
              <a:buFont typeface="+mj-lt"/>
              <a:buAutoNum type="arabicPeriod"/>
            </a:pPr>
            <a:endParaRPr lang="en-US" dirty="0"/>
          </a:p>
        </p:txBody>
      </p:sp>
      <p:sp>
        <p:nvSpPr>
          <p:cNvPr id="6" name="Content Placeholder 5"/>
          <p:cNvSpPr>
            <a:spLocks noGrp="1"/>
          </p:cNvSpPr>
          <p:nvPr>
            <p:ph sz="quarter" idx="4"/>
          </p:nvPr>
        </p:nvSpPr>
        <p:spPr>
          <a:xfrm>
            <a:off x="4645027" y="2514600"/>
            <a:ext cx="4422775" cy="3845720"/>
          </a:xfrm>
        </p:spPr>
        <p:txBody>
          <a:bodyPr/>
          <a:lstStyle/>
          <a:p>
            <a:pPr marL="514350" indent="-514350" algn="just">
              <a:buFont typeface="+mj-lt"/>
              <a:buAutoNum type="arabicPeriod"/>
            </a:pPr>
            <a:r>
              <a:rPr lang="en-US" dirty="0"/>
              <a:t>The design is applicable only to small number of treatments.</a:t>
            </a:r>
          </a:p>
          <a:p>
            <a:pPr marL="514350" indent="-514350" algn="just">
              <a:buFont typeface="+mj-lt"/>
              <a:buAutoNum type="arabicPeriod"/>
            </a:pPr>
            <a:r>
              <a:rPr lang="en-US" dirty="0"/>
              <a:t>The main demerit lies the assumption </a:t>
            </a:r>
            <a:r>
              <a:rPr lang="en-US" dirty="0" smtClean="0"/>
              <a:t>of homogeneity </a:t>
            </a:r>
            <a:r>
              <a:rPr lang="en-US" dirty="0"/>
              <a:t>of the whole experimental material is not homogeneous than there may be more error.</a:t>
            </a:r>
          </a:p>
          <a:p>
            <a:pPr marL="457200" indent="-457200">
              <a:buFont typeface="+mj-lt"/>
              <a:buAutoNum type="arabicPeriod"/>
            </a:pPr>
            <a:endParaRPr lang="en-US" dirty="0"/>
          </a:p>
        </p:txBody>
      </p:sp>
      <p:graphicFrame>
        <p:nvGraphicFramePr>
          <p:cNvPr id="7" name="Table 6"/>
          <p:cNvGraphicFramePr>
            <a:graphicFrameLocks noGrp="1"/>
          </p:cNvGraphicFramePr>
          <p:nvPr/>
        </p:nvGraphicFramePr>
        <p:xfrm>
          <a:off x="126609" y="1645921"/>
          <a:ext cx="8975188" cy="4951828"/>
        </p:xfrm>
        <a:graphic>
          <a:graphicData uri="http://schemas.openxmlformats.org/drawingml/2006/table">
            <a:tbl>
              <a:tblPr/>
              <a:tblGrid>
                <a:gridCol w="8975188"/>
              </a:tblGrid>
              <a:tr h="4951828">
                <a:tc>
                  <a:txBody>
                    <a:bodyPr/>
                    <a:lstStyle/>
                    <a:p>
                      <a:endParaRPr lang="en-US" sz="19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9" name="Straight Connector 8"/>
          <p:cNvCxnSpPr/>
          <p:nvPr/>
        </p:nvCxnSpPr>
        <p:spPr>
          <a:xfrm>
            <a:off x="152400" y="2362200"/>
            <a:ext cx="899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2"/>
          </p:cNvCxnSpPr>
          <p:nvPr/>
        </p:nvCxnSpPr>
        <p:spPr>
          <a:xfrm flipH="1">
            <a:off x="4614205" y="1676401"/>
            <a:ext cx="33997" cy="4921348"/>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3FF2DC29-D4EB-40CF-BEE8-AF9A946E16F8}" type="slidenum">
              <a:rPr lang="en-US" smtClean="0"/>
              <a:t>16</a:t>
            </a:fld>
            <a:endParaRPr lang="en-US"/>
          </a:p>
        </p:txBody>
      </p:sp>
    </p:spTree>
    <p:extLst>
      <p:ext uri="{BB962C8B-B14F-4D97-AF65-F5344CB8AC3E}">
        <p14:creationId xmlns:p14="http://schemas.microsoft.com/office/powerpoint/2010/main" val="100416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u="sng" dirty="0" smtClean="0">
                <a:solidFill>
                  <a:srgbClr val="FF0000"/>
                </a:solidFill>
              </a:rPr>
              <a:t>Randomized Block Design (RBD):</a:t>
            </a:r>
            <a:endParaRPr lang="en-US" b="1" u="sng" dirty="0">
              <a:solidFill>
                <a:srgbClr val="FF0000"/>
              </a:solidFill>
            </a:endParaRPr>
          </a:p>
        </p:txBody>
      </p:sp>
      <p:sp>
        <p:nvSpPr>
          <p:cNvPr id="3" name="Content Placeholder 2"/>
          <p:cNvSpPr>
            <a:spLocks noGrp="1"/>
          </p:cNvSpPr>
          <p:nvPr>
            <p:ph idx="1"/>
          </p:nvPr>
        </p:nvSpPr>
        <p:spPr>
          <a:xfrm>
            <a:off x="152400" y="1600200"/>
            <a:ext cx="8839200" cy="5105400"/>
          </a:xfrm>
        </p:spPr>
        <p:txBody>
          <a:bodyPr>
            <a:normAutofit/>
          </a:bodyPr>
          <a:lstStyle/>
          <a:p>
            <a:pPr algn="just"/>
            <a:r>
              <a:rPr lang="en-US" sz="3200" dirty="0" smtClean="0"/>
              <a:t>When the experimental material is not homogeneous the RBD is better than CRD. The RBD is the design where the treatments are allocated in random manner but randomization is the restricted that each treatment must occur once in each row or once in each column. Hence this design is row wise or column wise. It is based upon that all principles of design namely replication, randomization and local control.</a:t>
            </a:r>
            <a:endParaRPr lang="en-US" sz="3200" dirty="0"/>
          </a:p>
        </p:txBody>
      </p:sp>
      <p:sp>
        <p:nvSpPr>
          <p:cNvPr id="4" name="Slide Number Placeholder 3"/>
          <p:cNvSpPr>
            <a:spLocks noGrp="1"/>
          </p:cNvSpPr>
          <p:nvPr>
            <p:ph type="sldNum" sz="quarter" idx="12"/>
          </p:nvPr>
        </p:nvSpPr>
        <p:spPr/>
        <p:txBody>
          <a:bodyPr/>
          <a:lstStyle/>
          <a:p>
            <a:fld id="{3FF2DC29-D4EB-40CF-BEE8-AF9A946E16F8}" type="slidenum">
              <a:rPr lang="en-US" smtClean="0"/>
              <a:t>17</a:t>
            </a:fld>
            <a:endParaRPr lang="en-US"/>
          </a:p>
        </p:txBody>
      </p:sp>
    </p:spTree>
    <p:extLst>
      <p:ext uri="{BB962C8B-B14F-4D97-AF65-F5344CB8AC3E}">
        <p14:creationId xmlns:p14="http://schemas.microsoft.com/office/powerpoint/2010/main" val="570312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932688"/>
          </a:xfrm>
        </p:spPr>
        <p:txBody>
          <a:bodyPr/>
          <a:lstStyle/>
          <a:p>
            <a:r>
              <a:rPr lang="en-US" b="1" u="sng" dirty="0" smtClean="0">
                <a:solidFill>
                  <a:srgbClr val="FF0000"/>
                </a:solidFill>
              </a:rPr>
              <a:t>Layout of RBD:</a:t>
            </a:r>
            <a:endParaRPr lang="en-US" b="1" u="sng" dirty="0">
              <a:solidFill>
                <a:srgbClr val="FF0000"/>
              </a:solidFill>
            </a:endParaRPr>
          </a:p>
        </p:txBody>
      </p:sp>
      <p:sp>
        <p:nvSpPr>
          <p:cNvPr id="3" name="Content Placeholder 2"/>
          <p:cNvSpPr>
            <a:spLocks noGrp="1"/>
          </p:cNvSpPr>
          <p:nvPr>
            <p:ph idx="1"/>
          </p:nvPr>
        </p:nvSpPr>
        <p:spPr>
          <a:xfrm>
            <a:off x="228600" y="1524000"/>
            <a:ext cx="8763000" cy="5029200"/>
          </a:xfrm>
        </p:spPr>
        <p:txBody>
          <a:bodyPr/>
          <a:lstStyle/>
          <a:p>
            <a:pPr algn="just"/>
            <a:r>
              <a:rPr lang="en-US" sz="3200" dirty="0" smtClean="0"/>
              <a:t>Let us consider  five treatments A, B, C, D, and E each replicated four times. The treatments are allocated in the blocks as shown below;</a:t>
            </a:r>
          </a:p>
          <a:p>
            <a:endParaRPr lang="en-US" dirty="0" smtClean="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44400800"/>
              </p:ext>
            </p:extLst>
          </p:nvPr>
        </p:nvGraphicFramePr>
        <p:xfrm>
          <a:off x="762000" y="3276600"/>
          <a:ext cx="7315200" cy="3108960"/>
        </p:xfrm>
        <a:graphic>
          <a:graphicData uri="http://schemas.openxmlformats.org/drawingml/2006/table">
            <a:tbl>
              <a:tblPr firstRow="1" bandRow="1">
                <a:tableStyleId>{616DA210-FB5B-4158-B5E0-FEB733F419BA}</a:tableStyleId>
              </a:tblPr>
              <a:tblGrid>
                <a:gridCol w="1828800"/>
                <a:gridCol w="1828800"/>
                <a:gridCol w="1828800"/>
                <a:gridCol w="1828800"/>
              </a:tblGrid>
              <a:tr h="518160">
                <a:tc>
                  <a:txBody>
                    <a:bodyPr/>
                    <a:lstStyle/>
                    <a:p>
                      <a:pPr algn="ctr"/>
                      <a:r>
                        <a:rPr lang="en-US" sz="2800" dirty="0" smtClean="0">
                          <a:latin typeface="Arial" pitchFamily="34" charset="0"/>
                          <a:cs typeface="Arial" pitchFamily="34" charset="0"/>
                        </a:rPr>
                        <a:t>Block 1</a:t>
                      </a:r>
                      <a:endParaRPr lang="en-US" sz="2800" b="1" dirty="0">
                        <a:latin typeface="Arial" pitchFamily="34" charset="0"/>
                        <a:cs typeface="Arial" pitchFamily="34" charset="0"/>
                      </a:endParaRPr>
                    </a:p>
                  </a:txBody>
                  <a:tcPr/>
                </a:tc>
                <a:tc>
                  <a:txBody>
                    <a:bodyPr/>
                    <a:lstStyle/>
                    <a:p>
                      <a:pPr algn="ctr"/>
                      <a:r>
                        <a:rPr lang="en-US" sz="2800" dirty="0" smtClean="0">
                          <a:latin typeface="Arial" pitchFamily="34" charset="0"/>
                          <a:cs typeface="Arial" pitchFamily="34" charset="0"/>
                        </a:rPr>
                        <a:t>Block 2</a:t>
                      </a:r>
                      <a:endParaRPr lang="en-US" sz="2800" b="1" dirty="0">
                        <a:latin typeface="Arial" pitchFamily="34" charset="0"/>
                        <a:cs typeface="Arial" pitchFamily="34" charset="0"/>
                      </a:endParaRPr>
                    </a:p>
                  </a:txBody>
                  <a:tcPr/>
                </a:tc>
                <a:tc>
                  <a:txBody>
                    <a:bodyPr/>
                    <a:lstStyle/>
                    <a:p>
                      <a:pPr algn="ctr"/>
                      <a:r>
                        <a:rPr lang="en-US" sz="2800" dirty="0" smtClean="0">
                          <a:latin typeface="Arial" pitchFamily="34" charset="0"/>
                          <a:cs typeface="Arial" pitchFamily="34" charset="0"/>
                        </a:rPr>
                        <a:t>Block 3</a:t>
                      </a:r>
                      <a:endParaRPr lang="en-US" sz="2800" b="1" dirty="0">
                        <a:latin typeface="Arial" pitchFamily="34" charset="0"/>
                        <a:cs typeface="Arial" pitchFamily="34" charset="0"/>
                      </a:endParaRPr>
                    </a:p>
                  </a:txBody>
                  <a:tcPr/>
                </a:tc>
                <a:tc>
                  <a:txBody>
                    <a:bodyPr/>
                    <a:lstStyle/>
                    <a:p>
                      <a:pPr algn="ctr"/>
                      <a:r>
                        <a:rPr lang="en-US" sz="2800" dirty="0" smtClean="0">
                          <a:latin typeface="Arial" pitchFamily="34" charset="0"/>
                          <a:cs typeface="Arial" pitchFamily="34" charset="0"/>
                        </a:rPr>
                        <a:t>Block 4</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E</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E</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E</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E</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r>
            </a:tbl>
          </a:graphicData>
        </a:graphic>
      </p:graphicFrame>
      <p:sp>
        <p:nvSpPr>
          <p:cNvPr id="4" name="Slide Number Placeholder 3"/>
          <p:cNvSpPr>
            <a:spLocks noGrp="1"/>
          </p:cNvSpPr>
          <p:nvPr>
            <p:ph type="sldNum" sz="quarter" idx="12"/>
          </p:nvPr>
        </p:nvSpPr>
        <p:spPr/>
        <p:txBody>
          <a:bodyPr/>
          <a:lstStyle/>
          <a:p>
            <a:fld id="{3FF2DC29-D4EB-40CF-BEE8-AF9A946E16F8}" type="slidenum">
              <a:rPr lang="en-US" smtClean="0"/>
              <a:t>18</a:t>
            </a:fld>
            <a:endParaRPr lang="en-US"/>
          </a:p>
        </p:txBody>
      </p:sp>
    </p:spTree>
    <p:extLst>
      <p:ext uri="{BB962C8B-B14F-4D97-AF65-F5344CB8AC3E}">
        <p14:creationId xmlns:p14="http://schemas.microsoft.com/office/powerpoint/2010/main" val="1124794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b="1" u="sng" dirty="0" smtClean="0">
                <a:solidFill>
                  <a:srgbClr val="FF0000"/>
                </a:solidFill>
              </a:rPr>
              <a:t>Mathematical Model:</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95400"/>
                <a:ext cx="9067800" cy="5486400"/>
              </a:xfrm>
            </p:spPr>
            <p:txBody>
              <a:bodyPr>
                <a:normAutofit/>
              </a:bodyPr>
              <a:lstStyle/>
              <a:p>
                <a:r>
                  <a:rPr lang="en-US" sz="2800" b="1" u="sng" dirty="0" smtClean="0"/>
                  <a:t>Mathematical Model:</a:t>
                </a:r>
              </a:p>
              <a:p>
                <a:pPr marL="0" indent="0">
                  <a:buNone/>
                </a:pPr>
                <a14:m>
                  <m:oMath xmlns:m="http://schemas.openxmlformats.org/officeDocument/2006/math">
                    <m:sSub>
                      <m:sSubPr>
                        <m:ctrlPr>
                          <a:rPr lang="en-US" sz="3200" b="1" i="1">
                            <a:latin typeface="Cambria Math"/>
                          </a:rPr>
                        </m:ctrlPr>
                      </m:sSubPr>
                      <m:e>
                        <m:r>
                          <a:rPr lang="en-US" sz="3200" b="1" i="1">
                            <a:latin typeface="Cambria Math"/>
                          </a:rPr>
                          <m:t>𝒚</m:t>
                        </m:r>
                      </m:e>
                      <m:sub>
                        <m:r>
                          <a:rPr lang="en-US" sz="3200" b="1" i="1">
                            <a:latin typeface="Cambria Math"/>
                          </a:rPr>
                          <m:t>𝒊𝒋</m:t>
                        </m:r>
                      </m:sub>
                    </m:sSub>
                    <m:r>
                      <a:rPr lang="en-US" sz="3200" b="1">
                        <a:latin typeface="Cambria Math"/>
                      </a:rPr>
                      <m:t>= </m:t>
                    </m:r>
                    <m:r>
                      <a:rPr lang="en-US" sz="3200" b="1" i="1">
                        <a:latin typeface="Cambria Math"/>
                        <a:ea typeface="Cambria Math"/>
                      </a:rPr>
                      <m:t>𝛍</m:t>
                    </m:r>
                    <m:r>
                      <a:rPr lang="en-US" sz="3200" b="1" i="1">
                        <a:latin typeface="Cambria Math"/>
                        <a:ea typeface="Cambria Math"/>
                      </a:rPr>
                      <m:t>+</m:t>
                    </m:r>
                    <m:sSub>
                      <m:sSubPr>
                        <m:ctrlPr>
                          <a:rPr lang="en-US" sz="3200" b="1" i="1">
                            <a:latin typeface="Cambria Math"/>
                            <a:ea typeface="Cambria Math"/>
                          </a:rPr>
                        </m:ctrlPr>
                      </m:sSubPr>
                      <m:e>
                        <m:r>
                          <a:rPr lang="en-US" sz="3200" b="1" i="1">
                            <a:latin typeface="Cambria Math"/>
                            <a:ea typeface="Cambria Math"/>
                          </a:rPr>
                          <m:t>𝜶</m:t>
                        </m:r>
                      </m:e>
                      <m:sub>
                        <m:r>
                          <a:rPr lang="en-US" sz="3200" b="1" i="1">
                            <a:latin typeface="Cambria Math"/>
                            <a:ea typeface="Cambria Math"/>
                          </a:rPr>
                          <m:t>𝒊</m:t>
                        </m:r>
                      </m:sub>
                    </m:sSub>
                    <m:r>
                      <a:rPr lang="en-US" sz="3200" b="1" i="1" smtClean="0">
                        <a:latin typeface="Cambria Math"/>
                        <a:ea typeface="Cambria Math"/>
                      </a:rPr>
                      <m:t>+</m:t>
                    </m:r>
                    <m:sSub>
                      <m:sSubPr>
                        <m:ctrlPr>
                          <a:rPr lang="en-US" sz="3200" b="1" i="1" smtClean="0">
                            <a:latin typeface="Cambria Math"/>
                            <a:ea typeface="Cambria Math"/>
                          </a:rPr>
                        </m:ctrlPr>
                      </m:sSubPr>
                      <m:e>
                        <m:r>
                          <a:rPr lang="en-US" sz="3200" b="1" i="1" smtClean="0">
                            <a:latin typeface="Cambria Math"/>
                            <a:ea typeface="Cambria Math"/>
                          </a:rPr>
                          <m:t>𝜷</m:t>
                        </m:r>
                      </m:e>
                      <m:sub>
                        <m:r>
                          <a:rPr lang="en-US" sz="3200" b="1" i="1" smtClean="0">
                            <a:latin typeface="Cambria Math"/>
                            <a:ea typeface="Cambria Math"/>
                          </a:rPr>
                          <m:t>𝒋</m:t>
                        </m:r>
                      </m:sub>
                    </m:sSub>
                  </m:oMath>
                </a14:m>
                <a:r>
                  <a:rPr lang="en-US" sz="3200" b="1" dirty="0">
                    <a:latin typeface="Cambria Math"/>
                    <a:ea typeface="Cambria Math"/>
                  </a:rPr>
                  <a:t> </a:t>
                </a:r>
                <a14:m>
                  <m:oMath xmlns:m="http://schemas.openxmlformats.org/officeDocument/2006/math">
                    <m:r>
                      <a:rPr lang="en-US" sz="3200" b="1" i="1" dirty="0">
                        <a:latin typeface="Cambria Math"/>
                        <a:ea typeface="Cambria Math"/>
                      </a:rPr>
                      <m:t>+</m:t>
                    </m:r>
                    <m:sSub>
                      <m:sSubPr>
                        <m:ctrlPr>
                          <a:rPr lang="en-US" sz="3200" b="1" i="1" dirty="0">
                            <a:latin typeface="Cambria Math"/>
                            <a:ea typeface="Cambria Math"/>
                          </a:rPr>
                        </m:ctrlPr>
                      </m:sSubPr>
                      <m:e>
                        <m:r>
                          <a:rPr lang="en-US" sz="3200" b="1" i="1" dirty="0">
                            <a:latin typeface="Cambria Math"/>
                            <a:ea typeface="Cambria Math"/>
                          </a:rPr>
                          <m:t>𝒆</m:t>
                        </m:r>
                      </m:e>
                      <m:sub>
                        <m:r>
                          <a:rPr lang="en-US" sz="3200" b="1" i="1" dirty="0">
                            <a:latin typeface="Cambria Math"/>
                            <a:ea typeface="Cambria Math"/>
                          </a:rPr>
                          <m:t>𝒊𝒋</m:t>
                        </m:r>
                      </m:sub>
                    </m:sSub>
                  </m:oMath>
                </a14:m>
                <a:r>
                  <a:rPr lang="en-US" sz="3200" b="1" dirty="0">
                    <a:latin typeface="Cambria Math"/>
                    <a:ea typeface="Cambria Math"/>
                  </a:rPr>
                  <a:t>; (</a:t>
                </a:r>
                <a14:m>
                  <m:oMath xmlns:m="http://schemas.openxmlformats.org/officeDocument/2006/math">
                    <m:r>
                      <a:rPr lang="en-US" sz="3200" b="1" i="1" dirty="0">
                        <a:latin typeface="Cambria Math"/>
                        <a:ea typeface="Cambria Math"/>
                      </a:rPr>
                      <m:t>𝒊</m:t>
                    </m:r>
                    <m:r>
                      <a:rPr lang="en-US" sz="3200" b="1" i="1" dirty="0">
                        <a:latin typeface="Cambria Math"/>
                        <a:ea typeface="Cambria Math"/>
                      </a:rPr>
                      <m:t>=</m:t>
                    </m:r>
                    <m:r>
                      <a:rPr lang="en-US" sz="3200" b="1" i="1" dirty="0">
                        <a:latin typeface="Cambria Math"/>
                        <a:ea typeface="Cambria Math"/>
                      </a:rPr>
                      <m:t>𝟏</m:t>
                    </m:r>
                    <m:r>
                      <a:rPr lang="en-US" sz="3200" b="1" i="1" dirty="0">
                        <a:latin typeface="Cambria Math"/>
                        <a:ea typeface="Cambria Math"/>
                      </a:rPr>
                      <m:t>,</m:t>
                    </m:r>
                    <m:r>
                      <a:rPr lang="en-US" sz="3200" b="1" i="1" dirty="0">
                        <a:latin typeface="Cambria Math"/>
                        <a:ea typeface="Cambria Math"/>
                      </a:rPr>
                      <m:t>𝟐</m:t>
                    </m:r>
                    <m:r>
                      <a:rPr lang="en-US" sz="3200" b="1" i="1" dirty="0">
                        <a:latin typeface="Cambria Math"/>
                        <a:ea typeface="Cambria Math"/>
                      </a:rPr>
                      <m:t>,…</m:t>
                    </m:r>
                    <m:r>
                      <a:rPr lang="en-US" sz="3200" b="1" i="1" dirty="0">
                        <a:latin typeface="Cambria Math"/>
                        <a:ea typeface="Cambria Math"/>
                      </a:rPr>
                      <m:t>𝒕</m:t>
                    </m:r>
                    <m:r>
                      <a:rPr lang="en-US" sz="3200" b="1" i="1" dirty="0">
                        <a:latin typeface="Cambria Math"/>
                        <a:ea typeface="Cambria Math"/>
                      </a:rPr>
                      <m:t>;</m:t>
                    </m:r>
                    <m:r>
                      <a:rPr lang="en-US" sz="3200" b="1" i="1" dirty="0">
                        <a:latin typeface="Cambria Math"/>
                        <a:ea typeface="Cambria Math"/>
                      </a:rPr>
                      <m:t>𝒋</m:t>
                    </m:r>
                    <m:r>
                      <a:rPr lang="en-US" sz="3200" b="1" i="1" dirty="0">
                        <a:latin typeface="Cambria Math"/>
                        <a:ea typeface="Cambria Math"/>
                      </a:rPr>
                      <m:t>=</m:t>
                    </m:r>
                    <m:r>
                      <a:rPr lang="en-US" sz="3200" b="1" i="1" dirty="0">
                        <a:latin typeface="Cambria Math"/>
                        <a:ea typeface="Cambria Math"/>
                      </a:rPr>
                      <m:t>𝟏</m:t>
                    </m:r>
                    <m:r>
                      <a:rPr lang="en-US" sz="3200" b="1" i="1" dirty="0">
                        <a:latin typeface="Cambria Math"/>
                        <a:ea typeface="Cambria Math"/>
                      </a:rPr>
                      <m:t>,</m:t>
                    </m:r>
                    <m:r>
                      <a:rPr lang="en-US" sz="3200" b="1" i="1" dirty="0">
                        <a:latin typeface="Cambria Math"/>
                        <a:ea typeface="Cambria Math"/>
                      </a:rPr>
                      <m:t>𝟐</m:t>
                    </m:r>
                    <m:r>
                      <a:rPr lang="en-US" sz="3200" b="1" i="1" dirty="0">
                        <a:latin typeface="Cambria Math"/>
                        <a:ea typeface="Cambria Math"/>
                      </a:rPr>
                      <m:t>,…</m:t>
                    </m:r>
                    <m:r>
                      <a:rPr lang="en-US" sz="3200" b="1" i="1" dirty="0">
                        <a:latin typeface="Cambria Math"/>
                        <a:ea typeface="Cambria Math"/>
                      </a:rPr>
                      <m:t>𝒓</m:t>
                    </m:r>
                    <m:r>
                      <a:rPr lang="en-US" sz="3200" b="1" i="1" dirty="0">
                        <a:latin typeface="Cambria Math"/>
                        <a:ea typeface="Cambria Math"/>
                      </a:rPr>
                      <m:t>)</m:t>
                    </m:r>
                  </m:oMath>
                </a14:m>
                <a:endParaRPr lang="en-US" sz="3200" b="1" dirty="0">
                  <a:latin typeface="Cambria Math"/>
                  <a:ea typeface="Cambria Math"/>
                </a:endParaRPr>
              </a:p>
              <a:p>
                <a:pPr marL="0" indent="0">
                  <a:buNone/>
                </a:pPr>
                <a:r>
                  <a:rPr lang="en-US" sz="2800" b="1" dirty="0" smtClean="0">
                    <a:latin typeface="Cambria Math"/>
                    <a:ea typeface="Cambria Math"/>
                  </a:rPr>
                  <a:t>Where, </a:t>
                </a:r>
                <a:endParaRPr lang="en-US" sz="2800" b="1" dirty="0">
                  <a:latin typeface="Cambria Math"/>
                  <a:ea typeface="Cambria Math"/>
                </a:endParaRPr>
              </a:p>
              <a:p>
                <a:pPr marL="0" indent="0">
                  <a:buNone/>
                </a:pPr>
                <a14:m>
                  <m:oMath xmlns:m="http://schemas.openxmlformats.org/officeDocument/2006/math">
                    <m:sSub>
                      <m:sSubPr>
                        <m:ctrlPr>
                          <a:rPr lang="en-US" b="1" i="1">
                            <a:latin typeface="Cambria Math"/>
                            <a:ea typeface="Cambria Math"/>
                          </a:rPr>
                        </m:ctrlPr>
                      </m:sSubPr>
                      <m:e>
                        <m:r>
                          <a:rPr lang="en-US" b="1" i="1">
                            <a:latin typeface="Cambria Math"/>
                            <a:ea typeface="Cambria Math"/>
                          </a:rPr>
                          <m:t>𝒚</m:t>
                        </m:r>
                      </m:e>
                      <m:sub>
                        <m:r>
                          <a:rPr lang="en-US" b="1" i="1">
                            <a:latin typeface="Cambria Math"/>
                            <a:ea typeface="Cambria Math"/>
                          </a:rPr>
                          <m:t>𝒊𝒋</m:t>
                        </m:r>
                      </m:sub>
                    </m:sSub>
                    <m:r>
                      <a:rPr lang="en-US" b="1">
                        <a:latin typeface="Cambria Math"/>
                        <a:ea typeface="Cambria Math"/>
                      </a:rPr>
                      <m:t>=</m:t>
                    </m:r>
                  </m:oMath>
                </a14:m>
                <a:r>
                  <a:rPr lang="en-US" b="1" dirty="0">
                    <a:latin typeface="Cambria Math"/>
                    <a:ea typeface="Cambria Math"/>
                  </a:rPr>
                  <a:t> </a:t>
                </a:r>
                <a14:m>
                  <m:oMath xmlns:m="http://schemas.openxmlformats.org/officeDocument/2006/math">
                    <m:sSup>
                      <m:sSupPr>
                        <m:ctrlPr>
                          <a:rPr lang="en-US" b="1" i="1" dirty="0">
                            <a:latin typeface="Cambria Math"/>
                            <a:ea typeface="Cambria Math"/>
                          </a:rPr>
                        </m:ctrlPr>
                      </m:sSupPr>
                      <m:e>
                        <m:r>
                          <a:rPr lang="en-US" b="1" i="1" dirty="0" smtClean="0">
                            <a:latin typeface="Cambria Math"/>
                            <a:ea typeface="Cambria Math"/>
                          </a:rPr>
                          <m:t>𝒕𝒉𝒆</m:t>
                        </m:r>
                        <m:r>
                          <a:rPr lang="en-US" b="1" i="1" dirty="0" smtClean="0">
                            <a:latin typeface="Cambria Math"/>
                            <a:ea typeface="Cambria Math"/>
                          </a:rPr>
                          <m:t> </m:t>
                        </m:r>
                        <m:r>
                          <a:rPr lang="en-US" b="1" i="1" dirty="0" smtClean="0">
                            <a:latin typeface="Cambria Math"/>
                            <a:ea typeface="Cambria Math"/>
                          </a:rPr>
                          <m:t>𝒓𝒆𝒔𝒑𝒐𝒏𝒔𝒆</m:t>
                        </m:r>
                        <m:r>
                          <a:rPr lang="en-US" b="1" i="1" dirty="0" smtClean="0">
                            <a:latin typeface="Cambria Math"/>
                            <a:ea typeface="Cambria Math"/>
                          </a:rPr>
                          <m:t> </m:t>
                        </m:r>
                        <m:r>
                          <a:rPr lang="en-US" b="1" i="1" dirty="0" smtClean="0">
                            <a:latin typeface="Cambria Math"/>
                            <a:ea typeface="Cambria Math"/>
                          </a:rPr>
                          <m:t>𝒐𝒇</m:t>
                        </m:r>
                        <m:r>
                          <a:rPr lang="en-US" b="1" i="1" dirty="0" smtClean="0">
                            <a:latin typeface="Cambria Math"/>
                            <a:ea typeface="Cambria Math"/>
                          </a:rPr>
                          <m:t> </m:t>
                        </m:r>
                        <m:r>
                          <a:rPr lang="en-US" b="1" i="1" dirty="0" smtClean="0">
                            <a:latin typeface="Cambria Math"/>
                            <a:ea typeface="Cambria Math"/>
                          </a:rPr>
                          <m:t>𝒕𝒉𝒆</m:t>
                        </m:r>
                        <m:r>
                          <a:rPr lang="en-US" b="1" i="1" dirty="0" smtClean="0">
                            <a:latin typeface="Cambria Math"/>
                            <a:ea typeface="Cambria Math"/>
                          </a:rPr>
                          <m:t> </m:t>
                        </m:r>
                        <m:r>
                          <a:rPr lang="en-US" b="1" i="1" dirty="0">
                            <a:latin typeface="Cambria Math"/>
                            <a:ea typeface="Cambria Math"/>
                          </a:rPr>
                          <m:t>𝒋</m:t>
                        </m:r>
                      </m:e>
                      <m:sup>
                        <m:r>
                          <a:rPr lang="en-US" b="1" i="1" dirty="0">
                            <a:latin typeface="Cambria Math"/>
                            <a:ea typeface="Cambria Math"/>
                          </a:rPr>
                          <m:t>𝒕𝒉</m:t>
                        </m:r>
                      </m:sup>
                    </m:sSup>
                    <m:r>
                      <a:rPr lang="en-US" b="1" i="0" dirty="0" smtClean="0">
                        <a:latin typeface="Cambria Math"/>
                        <a:ea typeface="Cambria Math"/>
                      </a:rPr>
                      <m:t>𝐛𝐥𝐨𝐜𝐤</m:t>
                    </m:r>
                    <m:r>
                      <a:rPr lang="en-US" b="1" dirty="0">
                        <a:latin typeface="Cambria Math"/>
                        <a:ea typeface="Cambria Math"/>
                      </a:rPr>
                      <m:t> </m:t>
                    </m:r>
                    <m:r>
                      <a:rPr lang="en-US" b="1" i="0" dirty="0" smtClean="0">
                        <a:latin typeface="Cambria Math"/>
                        <a:ea typeface="Cambria Math"/>
                      </a:rPr>
                      <m:t>𝐚𝐧𝐝</m:t>
                    </m:r>
                    <m:r>
                      <a:rPr lang="en-US" b="1" dirty="0">
                        <a:latin typeface="Cambria Math"/>
                        <a:ea typeface="Cambria Math"/>
                      </a:rPr>
                      <m:t> </m:t>
                    </m:r>
                    <m:sSup>
                      <m:sSupPr>
                        <m:ctrlPr>
                          <a:rPr lang="en-US" b="1" i="1" dirty="0">
                            <a:latin typeface="Cambria Math"/>
                            <a:ea typeface="Cambria Math"/>
                          </a:rPr>
                        </m:ctrlPr>
                      </m:sSupPr>
                      <m:e>
                        <m:r>
                          <a:rPr lang="en-US" b="1" i="1" dirty="0">
                            <a:latin typeface="Cambria Math"/>
                            <a:ea typeface="Cambria Math"/>
                          </a:rPr>
                          <m:t>𝒊</m:t>
                        </m:r>
                      </m:e>
                      <m:sup>
                        <m:r>
                          <a:rPr lang="en-US" b="1" i="1" dirty="0">
                            <a:latin typeface="Cambria Math"/>
                            <a:ea typeface="Cambria Math"/>
                          </a:rPr>
                          <m:t>𝒕𝒉</m:t>
                        </m:r>
                        <m:r>
                          <a:rPr lang="en-US" b="1" i="1" dirty="0">
                            <a:latin typeface="Cambria Math"/>
                            <a:ea typeface="Cambria Math"/>
                          </a:rPr>
                          <m:t> </m:t>
                        </m:r>
                      </m:sup>
                    </m:sSup>
                    <m:r>
                      <a:rPr lang="en-US" b="1" i="1" dirty="0">
                        <a:latin typeface="Cambria Math"/>
                        <a:ea typeface="Cambria Math"/>
                      </a:rPr>
                      <m:t>𝒕𝒓𝒆𝒂𝒕𝒎𝒆𝒏𝒕</m:t>
                    </m:r>
                    <m:r>
                      <a:rPr lang="en-US" b="1" dirty="0">
                        <a:latin typeface="Cambria Math"/>
                        <a:ea typeface="Cambria Math"/>
                      </a:rPr>
                      <m:t>. </m:t>
                    </m:r>
                  </m:oMath>
                </a14:m>
                <a:endParaRPr lang="en-US" b="1" dirty="0">
                  <a:latin typeface="Cambria Math"/>
                  <a:ea typeface="Cambria Math"/>
                </a:endParaRPr>
              </a:p>
              <a:p>
                <a:pPr marL="0" indent="0">
                  <a:buNone/>
                </a:pPr>
                <a14:m>
                  <m:oMath xmlns:m="http://schemas.openxmlformats.org/officeDocument/2006/math">
                    <m:r>
                      <a:rPr lang="en-US" b="1" i="1">
                        <a:latin typeface="Cambria Math"/>
                        <a:ea typeface="Cambria Math"/>
                      </a:rPr>
                      <m:t>𝝁</m:t>
                    </m:r>
                    <m:r>
                      <a:rPr lang="en-US" b="1" i="1">
                        <a:latin typeface="Cambria Math"/>
                        <a:ea typeface="Cambria Math"/>
                      </a:rPr>
                      <m:t>   =</m:t>
                    </m:r>
                    <m:r>
                      <a:rPr lang="en-US" b="1" i="1">
                        <a:latin typeface="Cambria Math"/>
                        <a:ea typeface="Cambria Math"/>
                      </a:rPr>
                      <m:t>𝒈𝒆𝒏𝒆𝒓𝒂𝒍</m:t>
                    </m:r>
                    <m:r>
                      <a:rPr lang="en-US" b="1" i="1">
                        <a:latin typeface="Cambria Math"/>
                        <a:ea typeface="Cambria Math"/>
                      </a:rPr>
                      <m:t> </m:t>
                    </m:r>
                    <m:r>
                      <a:rPr lang="en-US" b="1" i="1">
                        <a:latin typeface="Cambria Math"/>
                        <a:ea typeface="Cambria Math"/>
                      </a:rPr>
                      <m:t>𝒎𝒆𝒂𝒏</m:t>
                    </m:r>
                    <m:r>
                      <a:rPr lang="en-US" b="1" i="1">
                        <a:latin typeface="Cambria Math"/>
                        <a:ea typeface="Cambria Math"/>
                      </a:rPr>
                      <m:t> </m:t>
                    </m:r>
                    <m:r>
                      <a:rPr lang="en-US" b="1" i="1">
                        <a:latin typeface="Cambria Math"/>
                        <a:ea typeface="Cambria Math"/>
                      </a:rPr>
                      <m:t>𝒆𝒇𝒇𝒆𝒄𝒕</m:t>
                    </m:r>
                  </m:oMath>
                </a14:m>
                <a:r>
                  <a:rPr lang="en-US" b="1" dirty="0">
                    <a:latin typeface="Cambria Math"/>
                    <a:ea typeface="Cambria Math"/>
                  </a:rPr>
                  <a:t> </a:t>
                </a:r>
              </a:p>
              <a:p>
                <a:pPr marL="0" indent="0">
                  <a:buNone/>
                </a:pPr>
                <a14:m>
                  <m:oMath xmlns:m="http://schemas.openxmlformats.org/officeDocument/2006/math">
                    <m:sSub>
                      <m:sSubPr>
                        <m:ctrlPr>
                          <a:rPr lang="en-US" b="1" i="1">
                            <a:latin typeface="Cambria Math"/>
                            <a:ea typeface="Cambria Math"/>
                          </a:rPr>
                        </m:ctrlPr>
                      </m:sSubPr>
                      <m:e>
                        <m:r>
                          <a:rPr lang="en-US" b="1" i="1">
                            <a:latin typeface="Cambria Math"/>
                            <a:ea typeface="Cambria Math"/>
                          </a:rPr>
                          <m:t>𝜶</m:t>
                        </m:r>
                      </m:e>
                      <m:sub>
                        <m:r>
                          <a:rPr lang="en-US" b="1" i="1">
                            <a:latin typeface="Cambria Math"/>
                            <a:ea typeface="Cambria Math"/>
                          </a:rPr>
                          <m:t>𝒊</m:t>
                        </m:r>
                      </m:sub>
                    </m:sSub>
                    <m:r>
                      <a:rPr lang="en-US" b="1" i="1">
                        <a:latin typeface="Cambria Math"/>
                        <a:ea typeface="Cambria Math"/>
                      </a:rPr>
                      <m:t>=</m:t>
                    </m:r>
                    <m:r>
                      <a:rPr lang="en-US" b="1" i="1" smtClean="0">
                        <a:latin typeface="Cambria Math"/>
                        <a:ea typeface="Cambria Math"/>
                      </a:rPr>
                      <m:t>𝒕</m:t>
                    </m:r>
                    <m:r>
                      <a:rPr lang="en-US" b="1" i="1">
                        <a:latin typeface="Cambria Math"/>
                        <a:ea typeface="Cambria Math"/>
                      </a:rPr>
                      <m:t>𝒉𝒆</m:t>
                    </m:r>
                    <m:r>
                      <a:rPr lang="en-US" b="1" i="1">
                        <a:latin typeface="Cambria Math"/>
                        <a:ea typeface="Cambria Math"/>
                      </a:rPr>
                      <m:t> </m:t>
                    </m:r>
                    <m:r>
                      <a:rPr lang="en-US" b="1" i="1">
                        <a:latin typeface="Cambria Math"/>
                        <a:ea typeface="Cambria Math"/>
                      </a:rPr>
                      <m:t>𝒆𝒇𝒇𝒆𝒄𝒕</m:t>
                    </m:r>
                    <m:r>
                      <a:rPr lang="en-US" b="1" i="1">
                        <a:latin typeface="Cambria Math"/>
                        <a:ea typeface="Cambria Math"/>
                      </a:rPr>
                      <m:t> </m:t>
                    </m:r>
                    <m:r>
                      <a:rPr lang="en-US" b="1" i="1">
                        <a:latin typeface="Cambria Math"/>
                        <a:ea typeface="Cambria Math"/>
                      </a:rPr>
                      <m:t>𝒅𝒖𝒆</m:t>
                    </m:r>
                    <m:r>
                      <a:rPr lang="en-US" b="1" i="1">
                        <a:latin typeface="Cambria Math"/>
                        <a:ea typeface="Cambria Math"/>
                      </a:rPr>
                      <m:t> </m:t>
                    </m:r>
                    <m:r>
                      <a:rPr lang="en-US" b="1" i="1">
                        <a:latin typeface="Cambria Math"/>
                        <a:ea typeface="Cambria Math"/>
                      </a:rPr>
                      <m:t>𝒕𝒐</m:t>
                    </m:r>
                    <m:r>
                      <a:rPr lang="en-US" b="1" i="1">
                        <a:latin typeface="Cambria Math"/>
                        <a:ea typeface="Cambria Math"/>
                      </a:rPr>
                      <m:t> </m:t>
                    </m:r>
                    <m:sSup>
                      <m:sSupPr>
                        <m:ctrlPr>
                          <a:rPr lang="en-US" b="1" i="1" smtClean="0">
                            <a:latin typeface="Cambria Math"/>
                            <a:ea typeface="Cambria Math"/>
                          </a:rPr>
                        </m:ctrlPr>
                      </m:sSupPr>
                      <m:e>
                        <m:r>
                          <a:rPr lang="en-US" b="1" i="1">
                            <a:latin typeface="Cambria Math"/>
                            <a:ea typeface="Cambria Math"/>
                          </a:rPr>
                          <m:t>𝒊</m:t>
                        </m:r>
                      </m:e>
                      <m:sup>
                        <m:r>
                          <a:rPr lang="en-US" b="1" i="1">
                            <a:latin typeface="Cambria Math"/>
                            <a:ea typeface="Cambria Math"/>
                          </a:rPr>
                          <m:t>𝒕𝒉</m:t>
                        </m:r>
                      </m:sup>
                    </m:sSup>
                  </m:oMath>
                </a14:m>
                <a:r>
                  <a:rPr lang="en-US" b="1" dirty="0" smtClean="0">
                    <a:latin typeface="Cambria Math"/>
                    <a:ea typeface="Cambria Math"/>
                  </a:rPr>
                  <a:t> </a:t>
                </a:r>
                <a14:m>
                  <m:oMath xmlns:m="http://schemas.openxmlformats.org/officeDocument/2006/math">
                    <m:r>
                      <a:rPr lang="en-US" b="1" i="1" dirty="0" smtClean="0">
                        <a:latin typeface="Cambria Math"/>
                        <a:ea typeface="Cambria Math"/>
                      </a:rPr>
                      <m:t>𝒕𝒓𝒆𝒂𝒕𝒎𝒆𝒏𝒕</m:t>
                    </m:r>
                  </m:oMath>
                </a14:m>
                <a:endParaRPr lang="en-US" b="1" dirty="0" smtClean="0">
                  <a:latin typeface="Cambria Math"/>
                  <a:ea typeface="Cambria Math"/>
                </a:endParaRPr>
              </a:p>
              <a:p>
                <a:pPr marL="0" indent="0">
                  <a:buNone/>
                </a:pPr>
                <a14:m>
                  <m:oMath xmlns:m="http://schemas.openxmlformats.org/officeDocument/2006/math">
                    <m:sSub>
                      <m:sSubPr>
                        <m:ctrlPr>
                          <a:rPr lang="en-US" b="1" i="1" smtClean="0">
                            <a:latin typeface="Cambria Math"/>
                            <a:ea typeface="Cambria Math"/>
                          </a:rPr>
                        </m:ctrlPr>
                      </m:sSubPr>
                      <m:e>
                        <m:r>
                          <a:rPr lang="en-US" b="1" i="1" smtClean="0">
                            <a:latin typeface="Cambria Math"/>
                            <a:ea typeface="Cambria Math"/>
                          </a:rPr>
                          <m:t>𝜷</m:t>
                        </m:r>
                      </m:e>
                      <m:sub>
                        <m:r>
                          <a:rPr lang="en-US" b="1" i="1" smtClean="0">
                            <a:latin typeface="Cambria Math"/>
                            <a:ea typeface="Cambria Math"/>
                          </a:rPr>
                          <m:t>𝒋</m:t>
                        </m:r>
                      </m:sub>
                    </m:sSub>
                    <m:r>
                      <a:rPr lang="en-US" b="1" i="0" smtClean="0">
                        <a:latin typeface="Cambria Math"/>
                        <a:ea typeface="Cambria Math"/>
                      </a:rPr>
                      <m:t>=</m:t>
                    </m:r>
                    <m:r>
                      <a:rPr lang="en-US" b="1" i="0" smtClean="0">
                        <a:latin typeface="Cambria Math"/>
                        <a:ea typeface="Cambria Math"/>
                      </a:rPr>
                      <m:t>𝐭𝐡𝐞</m:t>
                    </m:r>
                    <m:r>
                      <a:rPr lang="en-US" b="1" i="0" smtClean="0">
                        <a:latin typeface="Cambria Math"/>
                        <a:ea typeface="Cambria Math"/>
                      </a:rPr>
                      <m:t> </m:t>
                    </m:r>
                    <m:r>
                      <a:rPr lang="en-US" b="1" i="0" smtClean="0">
                        <a:latin typeface="Cambria Math"/>
                        <a:ea typeface="Cambria Math"/>
                      </a:rPr>
                      <m:t>𝐞𝐟𝐟𝐞𝐜𝐭</m:t>
                    </m:r>
                    <m:r>
                      <a:rPr lang="en-US" b="1" i="0" smtClean="0">
                        <a:latin typeface="Cambria Math"/>
                        <a:ea typeface="Cambria Math"/>
                      </a:rPr>
                      <m:t> </m:t>
                    </m:r>
                    <m:r>
                      <a:rPr lang="en-US" b="1" i="0" smtClean="0">
                        <a:latin typeface="Cambria Math"/>
                        <a:ea typeface="Cambria Math"/>
                      </a:rPr>
                      <m:t>𝐝𝐮𝐞</m:t>
                    </m:r>
                    <m:r>
                      <a:rPr lang="en-US" b="1" i="0" smtClean="0">
                        <a:latin typeface="Cambria Math"/>
                        <a:ea typeface="Cambria Math"/>
                      </a:rPr>
                      <m:t> </m:t>
                    </m:r>
                    <m:r>
                      <a:rPr lang="en-US" b="1" i="0" smtClean="0">
                        <a:latin typeface="Cambria Math"/>
                        <a:ea typeface="Cambria Math"/>
                      </a:rPr>
                      <m:t>𝐭𝐨</m:t>
                    </m:r>
                    <m:r>
                      <a:rPr lang="en-US" b="1" i="0" smtClean="0">
                        <a:latin typeface="Cambria Math"/>
                        <a:ea typeface="Cambria Math"/>
                      </a:rPr>
                      <m:t> </m:t>
                    </m:r>
                    <m:r>
                      <a:rPr lang="en-US" b="1" i="0" smtClean="0">
                        <a:latin typeface="Cambria Math"/>
                        <a:ea typeface="Cambria Math"/>
                      </a:rPr>
                      <m:t>𝐭𝐡𝐞</m:t>
                    </m:r>
                    <m:r>
                      <a:rPr lang="en-US" b="1" i="0" smtClean="0">
                        <a:latin typeface="Cambria Math"/>
                        <a:ea typeface="Cambria Math"/>
                      </a:rPr>
                      <m:t>  </m:t>
                    </m:r>
                  </m:oMath>
                </a14:m>
                <a:r>
                  <a:rPr lang="en-US" b="1" dirty="0" smtClean="0">
                    <a:latin typeface="Cambria Math"/>
                    <a:ea typeface="Cambria Math"/>
                  </a:rPr>
                  <a:t> </a:t>
                </a:r>
                <a14:m>
                  <m:oMath xmlns:m="http://schemas.openxmlformats.org/officeDocument/2006/math">
                    <m:sSup>
                      <m:sSupPr>
                        <m:ctrlPr>
                          <a:rPr lang="en-US" b="1" i="1" smtClean="0">
                            <a:latin typeface="Cambria Math"/>
                            <a:ea typeface="Cambria Math"/>
                          </a:rPr>
                        </m:ctrlPr>
                      </m:sSupPr>
                      <m:e>
                        <m:r>
                          <a:rPr lang="en-US" b="1" i="1" smtClean="0">
                            <a:latin typeface="Cambria Math"/>
                            <a:ea typeface="Cambria Math"/>
                          </a:rPr>
                          <m:t>𝒋</m:t>
                        </m:r>
                      </m:e>
                      <m:sup>
                        <m:r>
                          <a:rPr lang="en-US" b="1" i="1" smtClean="0">
                            <a:latin typeface="Cambria Math"/>
                            <a:ea typeface="Cambria Math"/>
                          </a:rPr>
                          <m:t>𝒕𝒉</m:t>
                        </m:r>
                        <m:r>
                          <a:rPr lang="en-US" b="1" i="1" smtClean="0">
                            <a:latin typeface="Cambria Math"/>
                            <a:ea typeface="Cambria Math"/>
                          </a:rPr>
                          <m:t> </m:t>
                        </m:r>
                      </m:sup>
                    </m:sSup>
                    <m:r>
                      <a:rPr lang="en-US" b="1" i="1" smtClean="0">
                        <a:latin typeface="Cambria Math"/>
                        <a:ea typeface="Cambria Math"/>
                      </a:rPr>
                      <m:t>𝒃𝒍𝒐𝒄𝒌</m:t>
                    </m:r>
                  </m:oMath>
                </a14:m>
                <a:endParaRPr lang="en-US" b="1" dirty="0">
                  <a:latin typeface="Cambria Math"/>
                  <a:ea typeface="Cambria Math"/>
                </a:endParaRPr>
              </a:p>
              <a:p>
                <a:pPr marL="0" indent="0">
                  <a:buNone/>
                </a:pPr>
                <a14:m>
                  <m:oMath xmlns:m="http://schemas.openxmlformats.org/officeDocument/2006/math">
                    <m:sSub>
                      <m:sSubPr>
                        <m:ctrlPr>
                          <a:rPr lang="en-US" b="1" i="1" smtClean="0">
                            <a:latin typeface="Cambria Math"/>
                            <a:ea typeface="Cambria Math"/>
                          </a:rPr>
                        </m:ctrlPr>
                      </m:sSubPr>
                      <m:e>
                        <m:r>
                          <a:rPr lang="en-US" b="1" i="1">
                            <a:latin typeface="Cambria Math"/>
                            <a:ea typeface="Cambria Math"/>
                          </a:rPr>
                          <m:t>𝒆</m:t>
                        </m:r>
                      </m:e>
                      <m:sub>
                        <m:r>
                          <a:rPr lang="en-US" b="1" i="1">
                            <a:latin typeface="Cambria Math"/>
                            <a:ea typeface="Cambria Math"/>
                          </a:rPr>
                          <m:t>𝒊𝒋</m:t>
                        </m:r>
                      </m:sub>
                    </m:sSub>
                  </m:oMath>
                </a14:m>
                <a:r>
                  <a:rPr lang="en-US" b="1" dirty="0">
                    <a:latin typeface="Cambria Math"/>
                    <a:ea typeface="Cambria Math"/>
                  </a:rPr>
                  <a:t> </a:t>
                </a:r>
                <a14:m>
                  <m:oMath xmlns:m="http://schemas.openxmlformats.org/officeDocument/2006/math">
                    <m:r>
                      <a:rPr lang="en-US" b="1" i="1" dirty="0">
                        <a:latin typeface="Cambria Math"/>
                        <a:ea typeface="Cambria Math"/>
                      </a:rPr>
                      <m:t>=</m:t>
                    </m:r>
                    <m:r>
                      <a:rPr lang="en-US" b="1" i="1" dirty="0">
                        <a:latin typeface="Cambria Math"/>
                        <a:ea typeface="Cambria Math"/>
                      </a:rPr>
                      <m:t>𝒆𝒓𝒓𝒐𝒓</m:t>
                    </m:r>
                    <m:r>
                      <a:rPr lang="en-US" b="1" i="1" dirty="0">
                        <a:latin typeface="Cambria Math"/>
                        <a:ea typeface="Cambria Math"/>
                      </a:rPr>
                      <m:t> </m:t>
                    </m:r>
                    <m:r>
                      <a:rPr lang="en-US" b="1" i="1" dirty="0">
                        <a:latin typeface="Cambria Math"/>
                        <a:ea typeface="Cambria Math"/>
                      </a:rPr>
                      <m:t>𝒅𝒖𝒆</m:t>
                    </m:r>
                    <m:r>
                      <a:rPr lang="en-US" b="1" i="1" dirty="0">
                        <a:latin typeface="Cambria Math"/>
                        <a:ea typeface="Cambria Math"/>
                      </a:rPr>
                      <m:t> </m:t>
                    </m:r>
                    <m:r>
                      <a:rPr lang="en-US" b="1" i="1" dirty="0">
                        <a:latin typeface="Cambria Math"/>
                        <a:ea typeface="Cambria Math"/>
                      </a:rPr>
                      <m:t>𝒕𝒐</m:t>
                    </m:r>
                    <m:r>
                      <a:rPr lang="en-US" b="1" i="1" dirty="0">
                        <a:latin typeface="Cambria Math"/>
                        <a:ea typeface="Cambria Math"/>
                      </a:rPr>
                      <m:t> </m:t>
                    </m:r>
                    <m:r>
                      <a:rPr lang="en-US" b="1" i="1" dirty="0">
                        <a:latin typeface="Cambria Math"/>
                        <a:ea typeface="Cambria Math"/>
                      </a:rPr>
                      <m:t>𝒄𝒉𝒂𝒏𝒄𝒆</m:t>
                    </m:r>
                    <m:r>
                      <a:rPr lang="en-US" b="1" i="0" dirty="0" smtClean="0">
                        <a:latin typeface="Cambria Math"/>
                        <a:ea typeface="Cambria Math"/>
                      </a:rPr>
                      <m:t> </m:t>
                    </m:r>
                    <m:r>
                      <a:rPr lang="en-US" b="1" i="0" dirty="0" smtClean="0">
                        <a:latin typeface="Cambria Math"/>
                        <a:ea typeface="Cambria Math"/>
                      </a:rPr>
                      <m:t>𝐢</m:t>
                    </m:r>
                    <m:r>
                      <a:rPr lang="en-US" b="1" i="0" dirty="0" smtClean="0">
                        <a:latin typeface="Cambria Math"/>
                        <a:ea typeface="Cambria Math"/>
                      </a:rPr>
                      <m:t>.</m:t>
                    </m:r>
                    <m:r>
                      <a:rPr lang="en-US" b="1" i="0" dirty="0" smtClean="0">
                        <a:latin typeface="Cambria Math"/>
                        <a:ea typeface="Cambria Math"/>
                      </a:rPr>
                      <m:t>𝐞</m:t>
                    </m:r>
                    <m:r>
                      <a:rPr lang="en-US" b="1" i="0" dirty="0" smtClean="0">
                        <a:latin typeface="Cambria Math"/>
                        <a:ea typeface="Cambria Math"/>
                      </a:rPr>
                      <m:t>. </m:t>
                    </m:r>
                    <m:r>
                      <a:rPr lang="en-US" b="1" i="1" dirty="0" smtClean="0">
                        <a:latin typeface="Cambria Math"/>
                        <a:ea typeface="Cambria Math"/>
                      </a:rPr>
                      <m:t> </m:t>
                    </m:r>
                    <m:sSub>
                      <m:sSubPr>
                        <m:ctrlPr>
                          <a:rPr lang="en-US" b="1" i="1" dirty="0" smtClean="0">
                            <a:latin typeface="Cambria Math"/>
                            <a:ea typeface="Cambria Math"/>
                          </a:rPr>
                        </m:ctrlPr>
                      </m:sSubPr>
                      <m:e>
                        <m:r>
                          <a:rPr lang="en-US" b="1" i="1" dirty="0" smtClean="0">
                            <a:latin typeface="Cambria Math"/>
                            <a:ea typeface="Cambria Math"/>
                          </a:rPr>
                          <m:t>𝒆</m:t>
                        </m:r>
                      </m:e>
                      <m:sub>
                        <m:r>
                          <a:rPr lang="en-US" b="1" i="1" dirty="0" smtClean="0">
                            <a:latin typeface="Cambria Math"/>
                            <a:ea typeface="Cambria Math"/>
                          </a:rPr>
                          <m:t>𝒊𝒋</m:t>
                        </m:r>
                        <m:r>
                          <a:rPr lang="en-US" b="1" i="1" dirty="0" smtClean="0">
                            <a:latin typeface="Cambria Math"/>
                            <a:ea typeface="Cambria Math"/>
                          </a:rPr>
                          <m:t> ~</m:t>
                        </m:r>
                      </m:sub>
                    </m:sSub>
                  </m:oMath>
                </a14:m>
                <a:r>
                  <a:rPr lang="en-US" b="1" dirty="0" smtClean="0">
                    <a:latin typeface="Cambria Math"/>
                    <a:ea typeface="Cambria Math"/>
                  </a:rPr>
                  <a:t> </a:t>
                </a:r>
                <a14:m>
                  <m:oMath xmlns:m="http://schemas.openxmlformats.org/officeDocument/2006/math">
                    <m:r>
                      <a:rPr lang="en-US" b="1" i="1" dirty="0" smtClean="0">
                        <a:latin typeface="Cambria Math"/>
                        <a:ea typeface="Cambria Math"/>
                      </a:rPr>
                      <m:t>𝑵</m:t>
                    </m:r>
                    <m:r>
                      <a:rPr lang="en-US" b="1" i="1" dirty="0" smtClean="0">
                        <a:latin typeface="Cambria Math"/>
                        <a:ea typeface="Cambria Math"/>
                      </a:rPr>
                      <m:t>(</m:t>
                    </m:r>
                    <m:r>
                      <a:rPr lang="en-US" b="1" i="1" dirty="0" smtClean="0">
                        <a:latin typeface="Cambria Math"/>
                        <a:ea typeface="Cambria Math"/>
                      </a:rPr>
                      <m:t>𝟎</m:t>
                    </m:r>
                    <m:r>
                      <a:rPr lang="en-US" b="1" i="1" dirty="0" smtClean="0">
                        <a:latin typeface="Cambria Math"/>
                        <a:ea typeface="Cambria Math"/>
                      </a:rPr>
                      <m:t>,</m:t>
                    </m:r>
                    <m:sSub>
                      <m:sSubPr>
                        <m:ctrlPr>
                          <a:rPr lang="en-US" b="1" i="1" dirty="0" smtClean="0">
                            <a:latin typeface="Cambria Math"/>
                            <a:ea typeface="Cambria Math"/>
                          </a:rPr>
                        </m:ctrlPr>
                      </m:sSubPr>
                      <m:e>
                        <m:r>
                          <a:rPr lang="en-US" b="1" i="1" dirty="0" smtClean="0">
                            <a:latin typeface="Cambria Math"/>
                            <a:ea typeface="Cambria Math"/>
                          </a:rPr>
                          <m:t>𝝈</m:t>
                        </m:r>
                        <m:r>
                          <a:rPr lang="en-US" b="1" i="1" dirty="0" smtClean="0">
                            <a:latin typeface="Cambria Math"/>
                            <a:ea typeface="Cambria Math"/>
                          </a:rPr>
                          <m:t>²</m:t>
                        </m:r>
                      </m:e>
                      <m:sub>
                        <m:r>
                          <a:rPr lang="en-US" b="1" i="1" dirty="0" smtClean="0">
                            <a:latin typeface="Cambria Math"/>
                            <a:ea typeface="Cambria Math"/>
                          </a:rPr>
                          <m:t>𝒆</m:t>
                        </m:r>
                      </m:sub>
                    </m:sSub>
                  </m:oMath>
                </a14:m>
                <a:r>
                  <a:rPr lang="en-US" b="1" dirty="0" smtClean="0">
                    <a:latin typeface="Cambria Math"/>
                    <a:ea typeface="Cambria Math"/>
                  </a:rPr>
                  <a:t>)</a:t>
                </a:r>
              </a:p>
              <a:p>
                <a:pPr marL="0" indent="0">
                  <a:buNone/>
                </a:pPr>
                <a:endParaRPr lang="en-US" sz="2800" dirty="0" smtClean="0">
                  <a:latin typeface="Cambria Math"/>
                  <a:ea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95400"/>
                <a:ext cx="9067800" cy="5486400"/>
              </a:xfrm>
              <a:blipFill rotWithShape="1">
                <a:blip r:embed="rId2"/>
                <a:stretch>
                  <a:fillRect l="-1344" t="-1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19</a:t>
            </a:fld>
            <a:endParaRPr lang="en-US"/>
          </a:p>
        </p:txBody>
      </p:sp>
    </p:spTree>
    <p:extLst>
      <p:ext uri="{BB962C8B-B14F-4D97-AF65-F5344CB8AC3E}">
        <p14:creationId xmlns:p14="http://schemas.microsoft.com/office/powerpoint/2010/main" val="73845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780288"/>
          </a:xfrm>
        </p:spPr>
        <p:txBody>
          <a:bodyPr>
            <a:normAutofit fontScale="90000"/>
          </a:bodyPr>
          <a:lstStyle/>
          <a:p>
            <a:r>
              <a:rPr lang="en-US" b="1" u="sng" dirty="0" smtClean="0">
                <a:solidFill>
                  <a:srgbClr val="FF0000"/>
                </a:solidFill>
              </a:rPr>
              <a:t>Analysis of Variance (ANOVA)</a:t>
            </a:r>
            <a:endParaRPr lang="en-US" b="1" u="sng" dirty="0">
              <a:solidFill>
                <a:srgbClr val="FF0000"/>
              </a:solidFill>
            </a:endParaRPr>
          </a:p>
        </p:txBody>
      </p:sp>
      <p:sp>
        <p:nvSpPr>
          <p:cNvPr id="3" name="Content Placeholder 2"/>
          <p:cNvSpPr>
            <a:spLocks noGrp="1"/>
          </p:cNvSpPr>
          <p:nvPr>
            <p:ph idx="1"/>
          </p:nvPr>
        </p:nvSpPr>
        <p:spPr>
          <a:xfrm>
            <a:off x="228600" y="1066800"/>
            <a:ext cx="8686800" cy="5257800"/>
          </a:xfrm>
        </p:spPr>
        <p:txBody>
          <a:bodyPr>
            <a:noAutofit/>
          </a:bodyPr>
          <a:lstStyle/>
          <a:p>
            <a:pPr algn="just"/>
            <a:r>
              <a:rPr lang="en-US" sz="2800" dirty="0" smtClean="0"/>
              <a:t>The analysis  of variance (ANOVA) is a powerful statistical tools for tests of significance  to evaluate differences among the parameters of several groups.</a:t>
            </a:r>
            <a:r>
              <a:rPr lang="en-US" sz="2800" dirty="0"/>
              <a:t> </a:t>
            </a:r>
            <a:r>
              <a:rPr lang="en-US" sz="2800" dirty="0" smtClean="0"/>
              <a:t>If we have to test the significance difference between more than three means and t-test is not useful then ANOVA is used. In other words ANOVA is a statistical techniques specially designed to test whether the means of more than two quantitative populations are equal. It provided a technique to make inference about whether all the samples are from the same normal population having the same mean. The ANOVA was developed by Ronald Fisher in 1918 for the design of agriculture method.</a:t>
            </a:r>
          </a:p>
        </p:txBody>
      </p:sp>
      <p:sp>
        <p:nvSpPr>
          <p:cNvPr id="4" name="Slide Number Placeholder 3"/>
          <p:cNvSpPr>
            <a:spLocks noGrp="1"/>
          </p:cNvSpPr>
          <p:nvPr>
            <p:ph type="sldNum" sz="quarter" idx="12"/>
          </p:nvPr>
        </p:nvSpPr>
        <p:spPr/>
        <p:txBody>
          <a:bodyPr/>
          <a:lstStyle/>
          <a:p>
            <a:fld id="{3FF2DC29-D4EB-40CF-BEE8-AF9A946E16F8}" type="slidenum">
              <a:rPr lang="en-US" smtClean="0"/>
              <a:t>2</a:t>
            </a:fld>
            <a:endParaRPr lang="en-US"/>
          </a:p>
        </p:txBody>
      </p:sp>
    </p:spTree>
    <p:extLst>
      <p:ext uri="{BB962C8B-B14F-4D97-AF65-F5344CB8AC3E}">
        <p14:creationId xmlns:p14="http://schemas.microsoft.com/office/powerpoint/2010/main" val="1728909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fontScale="90000"/>
          </a:bodyPr>
          <a:lstStyle/>
          <a:p>
            <a:r>
              <a:rPr lang="en-US" b="1" u="sng" dirty="0" smtClean="0">
                <a:solidFill>
                  <a:srgbClr val="FF0000"/>
                </a:solidFill>
              </a:rPr>
              <a:t>Problem to test:</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838200"/>
                <a:ext cx="9067800" cy="5867400"/>
              </a:xfrm>
            </p:spPr>
            <p:txBody>
              <a:bodyPr/>
              <a:lstStyle/>
              <a:p>
                <a:pPr algn="just"/>
                <a:r>
                  <a:rPr lang="en-US" sz="2800" b="1" u="sng" dirty="0" smtClean="0"/>
                  <a:t>Null hypothesis </a:t>
                </a:r>
                <a:r>
                  <a:rPr lang="en-US" sz="2800" b="1" dirty="0" smtClean="0"/>
                  <a:t>(</a:t>
                </a:r>
                <a14:m>
                  <m:oMath xmlns:m="http://schemas.openxmlformats.org/officeDocument/2006/math">
                    <m:sSub>
                      <m:sSubPr>
                        <m:ctrlPr>
                          <a:rPr lang="en-US" sz="2800" b="1" i="1" smtClean="0">
                            <a:latin typeface="Cambria Math"/>
                          </a:rPr>
                        </m:ctrlPr>
                      </m:sSubPr>
                      <m:e>
                        <m:r>
                          <a:rPr lang="en-US" sz="2800" b="1" i="1" smtClean="0">
                            <a:latin typeface="Cambria Math"/>
                          </a:rPr>
                          <m:t>𝑯</m:t>
                        </m:r>
                      </m:e>
                      <m:sub>
                        <m:r>
                          <a:rPr lang="en-US" sz="2800" b="1" i="1" smtClean="0">
                            <a:latin typeface="Cambria Math"/>
                          </a:rPr>
                          <m:t>𝒐𝑻</m:t>
                        </m:r>
                      </m:sub>
                    </m:sSub>
                  </m:oMath>
                </a14:m>
                <a:r>
                  <a:rPr lang="en-US" sz="2800" b="1" dirty="0" smtClean="0">
                    <a:latin typeface="Cambria Math"/>
                    <a:ea typeface="Cambria Math"/>
                  </a:rPr>
                  <a:t>) : </a:t>
                </a:r>
                <a:r>
                  <a:rPr lang="en-US" sz="2800" dirty="0" smtClean="0">
                    <a:latin typeface="Cambria Math"/>
                    <a:ea typeface="Cambria Math"/>
                  </a:rPr>
                  <a:t>There is no significant difference between treatments.</a:t>
                </a:r>
              </a:p>
              <a:p>
                <a:pPr algn="just"/>
                <a:r>
                  <a:rPr lang="en-US" sz="2800" b="1" u="sng" dirty="0" smtClean="0">
                    <a:latin typeface="Cambria Math"/>
                    <a:ea typeface="Cambria Math"/>
                  </a:rPr>
                  <a:t>Alternative hypothesis</a:t>
                </a:r>
                <a:r>
                  <a:rPr lang="en-US" sz="2800" b="1" dirty="0" smtClean="0">
                    <a:latin typeface="Cambria Math"/>
                    <a:ea typeface="Cambria Math"/>
                  </a:rPr>
                  <a:t> </a:t>
                </a:r>
                <a14:m>
                  <m:oMath xmlns:m="http://schemas.openxmlformats.org/officeDocument/2006/math">
                    <m:r>
                      <a:rPr lang="en-US" sz="2800" b="1" i="0" smtClean="0">
                        <a:latin typeface="Cambria Math"/>
                        <a:ea typeface="Cambria Math"/>
                      </a:rPr>
                      <m:t>(</m:t>
                    </m:r>
                    <m:sSub>
                      <m:sSubPr>
                        <m:ctrlPr>
                          <a:rPr lang="en-US" sz="2800" b="1" i="1" smtClean="0">
                            <a:latin typeface="Cambria Math"/>
                            <a:ea typeface="Cambria Math"/>
                          </a:rPr>
                        </m:ctrlPr>
                      </m:sSubPr>
                      <m:e>
                        <m:r>
                          <a:rPr lang="en-US" sz="2800" b="1" i="1" smtClean="0">
                            <a:latin typeface="Cambria Math"/>
                            <a:ea typeface="Cambria Math"/>
                          </a:rPr>
                          <m:t>𝑯</m:t>
                        </m:r>
                      </m:e>
                      <m:sub>
                        <m:r>
                          <a:rPr lang="en-US" sz="2800" b="1" i="1" smtClean="0">
                            <a:latin typeface="Cambria Math"/>
                            <a:ea typeface="Cambria Math"/>
                          </a:rPr>
                          <m:t>𝟏</m:t>
                        </m:r>
                        <m:r>
                          <a:rPr lang="en-US" sz="2800" b="1" i="1" smtClean="0">
                            <a:latin typeface="Cambria Math"/>
                            <a:ea typeface="Cambria Math"/>
                          </a:rPr>
                          <m:t>𝑻</m:t>
                        </m:r>
                      </m:sub>
                    </m:sSub>
                    <m:r>
                      <a:rPr lang="en-US" sz="2800" b="1" i="1" smtClean="0">
                        <a:latin typeface="Cambria Math"/>
                        <a:ea typeface="Cambria Math"/>
                      </a:rPr>
                      <m:t>)</m:t>
                    </m:r>
                  </m:oMath>
                </a14:m>
                <a:r>
                  <a:rPr lang="en-US" sz="2800" b="1" dirty="0" smtClean="0">
                    <a:latin typeface="Cambria Math"/>
                    <a:ea typeface="Cambria Math"/>
                  </a:rPr>
                  <a:t> : </a:t>
                </a:r>
                <a:r>
                  <a:rPr lang="en-US" sz="2800" dirty="0" smtClean="0">
                    <a:latin typeface="Cambria Math"/>
                    <a:ea typeface="Cambria Math"/>
                  </a:rPr>
                  <a:t>There is no significant difference between treatment.</a:t>
                </a:r>
              </a:p>
              <a:p>
                <a:pPr algn="just"/>
                <a:r>
                  <a:rPr lang="en-US" sz="2800" b="1" u="sng" dirty="0" smtClean="0">
                    <a:latin typeface="Cambria Math"/>
                    <a:ea typeface="Cambria Math"/>
                  </a:rPr>
                  <a:t>Null hypothesis </a:t>
                </a:r>
                <a:r>
                  <a:rPr lang="en-US" sz="2800" b="1" dirty="0" smtClean="0">
                    <a:latin typeface="Cambria Math"/>
                    <a:ea typeface="Cambria Math"/>
                  </a:rPr>
                  <a:t>(</a:t>
                </a:r>
                <a14:m>
                  <m:oMath xmlns:m="http://schemas.openxmlformats.org/officeDocument/2006/math">
                    <m:sSub>
                      <m:sSubPr>
                        <m:ctrlPr>
                          <a:rPr lang="en-US" sz="2800" b="1" i="1" smtClean="0">
                            <a:latin typeface="Cambria Math"/>
                            <a:ea typeface="Cambria Math"/>
                          </a:rPr>
                        </m:ctrlPr>
                      </m:sSubPr>
                      <m:e>
                        <m:r>
                          <a:rPr lang="en-US" sz="2800" b="1" i="1" smtClean="0">
                            <a:latin typeface="Cambria Math"/>
                            <a:ea typeface="Cambria Math"/>
                          </a:rPr>
                          <m:t>𝑯</m:t>
                        </m:r>
                      </m:e>
                      <m:sub>
                        <m:r>
                          <a:rPr lang="en-US" sz="2800" b="1" i="1" smtClean="0">
                            <a:latin typeface="Cambria Math"/>
                            <a:ea typeface="Cambria Math"/>
                          </a:rPr>
                          <m:t>𝒐𝑩</m:t>
                        </m:r>
                      </m:sub>
                    </m:sSub>
                  </m:oMath>
                </a14:m>
                <a:r>
                  <a:rPr lang="en-US" sz="2800" b="1" dirty="0" smtClean="0">
                    <a:latin typeface="Cambria Math"/>
                    <a:ea typeface="Cambria Math"/>
                  </a:rPr>
                  <a:t>): </a:t>
                </a:r>
                <a:r>
                  <a:rPr lang="en-US" sz="2800" dirty="0" smtClean="0">
                    <a:latin typeface="Cambria Math"/>
                    <a:ea typeface="Cambria Math"/>
                  </a:rPr>
                  <a:t>There is no significant difference between blocks.</a:t>
                </a:r>
              </a:p>
              <a:p>
                <a:pPr algn="just"/>
                <a:r>
                  <a:rPr lang="en-US" sz="2800" b="1" u="sng" dirty="0" smtClean="0">
                    <a:latin typeface="Cambria Math"/>
                    <a:ea typeface="Cambria Math"/>
                  </a:rPr>
                  <a:t>Alternative hypothesis</a:t>
                </a:r>
                <a:r>
                  <a:rPr lang="en-US" sz="2800" b="1" dirty="0" smtClean="0">
                    <a:latin typeface="Cambria Math"/>
                    <a:ea typeface="Cambria Math"/>
                  </a:rPr>
                  <a:t>(</a:t>
                </a:r>
                <a14:m>
                  <m:oMath xmlns:m="http://schemas.openxmlformats.org/officeDocument/2006/math">
                    <m:sSub>
                      <m:sSubPr>
                        <m:ctrlPr>
                          <a:rPr lang="en-US" sz="2800" b="1" i="1" smtClean="0">
                            <a:latin typeface="Cambria Math"/>
                            <a:ea typeface="Cambria Math"/>
                          </a:rPr>
                        </m:ctrlPr>
                      </m:sSubPr>
                      <m:e>
                        <m:r>
                          <a:rPr lang="en-US" sz="2800" b="1" i="1" smtClean="0">
                            <a:latin typeface="Cambria Math"/>
                            <a:ea typeface="Cambria Math"/>
                          </a:rPr>
                          <m:t>𝑯</m:t>
                        </m:r>
                      </m:e>
                      <m:sub>
                        <m:r>
                          <a:rPr lang="en-US" sz="2800" b="1" i="1" smtClean="0">
                            <a:latin typeface="Cambria Math"/>
                            <a:ea typeface="Cambria Math"/>
                          </a:rPr>
                          <m:t>𝟏</m:t>
                        </m:r>
                        <m:r>
                          <a:rPr lang="en-US" sz="2800" b="1" i="1" smtClean="0">
                            <a:latin typeface="Cambria Math"/>
                            <a:ea typeface="Cambria Math"/>
                          </a:rPr>
                          <m:t>𝑩</m:t>
                        </m:r>
                      </m:sub>
                    </m:sSub>
                  </m:oMath>
                </a14:m>
                <a:r>
                  <a:rPr lang="en-US" sz="2800" b="1" dirty="0" smtClean="0">
                    <a:latin typeface="Cambria Math"/>
                    <a:ea typeface="Cambria Math"/>
                  </a:rPr>
                  <a:t>): </a:t>
                </a:r>
                <a:r>
                  <a:rPr lang="en-US" sz="2800" dirty="0" smtClean="0">
                    <a:latin typeface="Cambria Math"/>
                    <a:ea typeface="Cambria Math"/>
                  </a:rPr>
                  <a:t>There is significant difference between blocks.</a:t>
                </a:r>
              </a:p>
              <a:p>
                <a:pPr algn="just"/>
                <a:r>
                  <a:rPr lang="en-US" sz="2800" b="1" dirty="0">
                    <a:solidFill>
                      <a:srgbClr val="FF0000"/>
                    </a:solidFill>
                  </a:rPr>
                  <a:t>Total Sum of Square(TSS) = Sum of Square due to treatment(SST) + Sum of Square due to Block(SSB) + Sum of square due to Error(SSE).</a:t>
                </a:r>
              </a:p>
              <a:p>
                <a:pPr algn="just"/>
                <a:r>
                  <a:rPr lang="en-US" sz="2800" b="1" dirty="0">
                    <a:solidFill>
                      <a:srgbClr val="FF0000"/>
                    </a:solidFill>
                  </a:rPr>
                  <a:t>TSS = SST + SSB +SSE</a:t>
                </a:r>
              </a:p>
              <a:p>
                <a:endParaRPr lang="en-US" dirty="0" smtClean="0">
                  <a:latin typeface="Cambria Math"/>
                  <a:ea typeface="Cambria Math"/>
                </a:endParaRPr>
              </a:p>
              <a:p>
                <a:endParaRPr lang="en-US" dirty="0" smtClean="0">
                  <a:latin typeface="Cambria Math"/>
                  <a:ea typeface="Cambria Math"/>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838200"/>
                <a:ext cx="9067800" cy="5867400"/>
              </a:xfrm>
              <a:blipFill rotWithShape="1">
                <a:blip r:embed="rId2"/>
                <a:stretch>
                  <a:fillRect l="-1009" t="-1247" r="-13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20</a:t>
            </a:fld>
            <a:endParaRPr lang="en-US"/>
          </a:p>
        </p:txBody>
      </p:sp>
    </p:spTree>
    <p:extLst>
      <p:ext uri="{BB962C8B-B14F-4D97-AF65-F5344CB8AC3E}">
        <p14:creationId xmlns:p14="http://schemas.microsoft.com/office/powerpoint/2010/main" val="3018278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b="1" u="sng" dirty="0" smtClean="0">
                <a:solidFill>
                  <a:srgbClr val="FF0000"/>
                </a:solidFill>
              </a:rPr>
              <a:t>ANOVA Table:</a:t>
            </a:r>
            <a:endParaRPr lang="en-US" b="1" u="sng"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642313865"/>
                  </p:ext>
                </p:extLst>
              </p:nvPr>
            </p:nvGraphicFramePr>
            <p:xfrm>
              <a:off x="20782" y="1828800"/>
              <a:ext cx="9047016" cy="4267201"/>
            </p:xfrm>
            <a:graphic>
              <a:graphicData uri="http://schemas.openxmlformats.org/drawingml/2006/table">
                <a:tbl>
                  <a:tblPr firstRow="1" bandRow="1">
                    <a:tableStyleId>{616DA210-FB5B-4158-B5E0-FEB733F419BA}</a:tableStyleId>
                  </a:tblPr>
                  <a:tblGrid>
                    <a:gridCol w="1507836"/>
                    <a:gridCol w="1507836"/>
                    <a:gridCol w="1507836"/>
                    <a:gridCol w="1507836"/>
                    <a:gridCol w="1507836"/>
                    <a:gridCol w="1507836"/>
                  </a:tblGrid>
                  <a:tr h="795580">
                    <a:tc>
                      <a:txBody>
                        <a:bodyPr/>
                        <a:lstStyle/>
                        <a:p>
                          <a:pPr algn="ctr"/>
                          <a:r>
                            <a:rPr lang="en-US" sz="2000" dirty="0" smtClean="0"/>
                            <a:t>S.V</a:t>
                          </a:r>
                          <a:endParaRPr lang="en-US" sz="2000" b="1" dirty="0"/>
                        </a:p>
                      </a:txBody>
                      <a:tcPr/>
                    </a:tc>
                    <a:tc>
                      <a:txBody>
                        <a:bodyPr/>
                        <a:lstStyle/>
                        <a:p>
                          <a:pPr algn="ctr"/>
                          <a:r>
                            <a:rPr lang="en-US" sz="2000" dirty="0" err="1" smtClean="0"/>
                            <a:t>D.f.</a:t>
                          </a:r>
                          <a:endParaRPr lang="en-US" sz="2000" b="1" dirty="0"/>
                        </a:p>
                      </a:txBody>
                      <a:tcPr/>
                    </a:tc>
                    <a:tc>
                      <a:txBody>
                        <a:bodyPr/>
                        <a:lstStyle/>
                        <a:p>
                          <a:pPr algn="ctr"/>
                          <a:r>
                            <a:rPr lang="en-US" sz="2000" dirty="0" smtClean="0"/>
                            <a:t>S.S</a:t>
                          </a:r>
                          <a:endParaRPr lang="en-US" sz="2000" b="1" dirty="0"/>
                        </a:p>
                      </a:txBody>
                      <a:tcPr/>
                    </a:tc>
                    <a:tc>
                      <a:txBody>
                        <a:bodyPr/>
                        <a:lstStyle/>
                        <a:p>
                          <a:pPr algn="ctr"/>
                          <a:r>
                            <a:rPr lang="en-US" sz="2000" dirty="0" smtClean="0"/>
                            <a:t>M.S.S</a:t>
                          </a:r>
                          <a:endParaRPr lang="en-US" sz="20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a:rPr>
                                      <m:t>𝑭</m:t>
                                    </m:r>
                                  </m:e>
                                  <m:sub>
                                    <m:r>
                                      <a:rPr lang="en-US" sz="2000" b="1" i="1" smtClean="0">
                                        <a:latin typeface="Cambria Math"/>
                                      </a:rPr>
                                      <m:t>𝒄𝒂𝒍𝒄𝒖𝒍𝒂𝒕𝒆𝒅</m:t>
                                    </m:r>
                                  </m:sub>
                                </m:sSub>
                              </m:oMath>
                            </m:oMathPara>
                          </a14:m>
                          <a:endParaRPr lang="en-US" sz="20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a:rPr>
                                      <m:t>𝑭</m:t>
                                    </m:r>
                                  </m:e>
                                  <m:sub>
                                    <m:r>
                                      <a:rPr lang="en-US" sz="2000" b="1" i="1" smtClean="0">
                                        <a:latin typeface="Cambria Math"/>
                                      </a:rPr>
                                      <m:t>𝒕𝒂𝒃𝒖𝒍𝒂𝒕𝒆𝒅</m:t>
                                    </m:r>
                                  </m:sub>
                                </m:sSub>
                              </m:oMath>
                            </m:oMathPara>
                          </a14:m>
                          <a:endParaRPr lang="en-US" sz="2000" b="1" dirty="0"/>
                        </a:p>
                      </a:txBody>
                      <a:tcPr/>
                    </a:tc>
                  </a:tr>
                  <a:tr h="795580">
                    <a:tc>
                      <a:txBody>
                        <a:bodyPr/>
                        <a:lstStyle/>
                        <a:p>
                          <a:pPr algn="ctr"/>
                          <a:r>
                            <a:rPr lang="en-US" sz="2000" b="1" dirty="0" smtClean="0"/>
                            <a:t>Treatment</a:t>
                          </a:r>
                          <a:endParaRPr lang="en-US" sz="2000" b="1" dirty="0"/>
                        </a:p>
                      </a:txBody>
                      <a:tcPr/>
                    </a:tc>
                    <a:tc>
                      <a:txBody>
                        <a:bodyPr/>
                        <a:lstStyle/>
                        <a:p>
                          <a:pPr algn="ctr"/>
                          <a:r>
                            <a:rPr lang="en-US" sz="2000" b="1" dirty="0" smtClean="0"/>
                            <a:t>t-1</a:t>
                          </a:r>
                          <a:endParaRPr lang="en-US" sz="2000" b="1" dirty="0"/>
                        </a:p>
                      </a:txBody>
                      <a:tcPr/>
                    </a:tc>
                    <a:tc>
                      <a:txBody>
                        <a:bodyPr/>
                        <a:lstStyle/>
                        <a:p>
                          <a:pPr algn="ctr"/>
                          <a:r>
                            <a:rPr lang="en-US" sz="2000" b="1" dirty="0" smtClean="0"/>
                            <a:t>SST</a:t>
                          </a:r>
                          <a:endParaRPr lang="en-US" sz="2000" b="1" dirty="0"/>
                        </a:p>
                      </a:txBody>
                      <a:tcPr/>
                    </a:tc>
                    <a:tc>
                      <a:txBody>
                        <a:bodyPr/>
                        <a:lstStyle/>
                        <a:p>
                          <a:pPr algn="ctr"/>
                          <a:r>
                            <a:rPr lang="en-US" sz="2000" b="1" dirty="0" smtClean="0"/>
                            <a:t>MST= </a:t>
                          </a:r>
                          <a14:m>
                            <m:oMath xmlns:m="http://schemas.openxmlformats.org/officeDocument/2006/math">
                              <m:f>
                                <m:fPr>
                                  <m:ctrlPr>
                                    <a:rPr lang="en-US" sz="2000" b="1" i="1" smtClean="0">
                                      <a:latin typeface="Cambria Math"/>
                                    </a:rPr>
                                  </m:ctrlPr>
                                </m:fPr>
                                <m:num>
                                  <m:r>
                                    <a:rPr lang="en-US" sz="2000" b="1" i="1" smtClean="0">
                                      <a:latin typeface="Cambria Math"/>
                                    </a:rPr>
                                    <m:t>𝑺𝑺𝑻</m:t>
                                  </m:r>
                                </m:num>
                                <m:den>
                                  <m:r>
                                    <a:rPr lang="en-US" sz="2000" b="1" i="1" smtClean="0">
                                      <a:latin typeface="Cambria Math"/>
                                    </a:rPr>
                                    <m:t>𝒕</m:t>
                                  </m:r>
                                  <m:r>
                                    <a:rPr lang="en-US" sz="2000" b="1" i="1" smtClean="0">
                                      <a:latin typeface="Cambria Math"/>
                                    </a:rPr>
                                    <m:t>−</m:t>
                                  </m:r>
                                  <m:r>
                                    <a:rPr lang="en-US" sz="2000" b="1" i="1" smtClean="0">
                                      <a:latin typeface="Cambria Math"/>
                                    </a:rPr>
                                    <m:t>𝟏</m:t>
                                  </m:r>
                                </m:den>
                              </m:f>
                            </m:oMath>
                          </a14:m>
                          <a:endParaRPr lang="en-US" sz="2000" b="1" dirty="0"/>
                        </a:p>
                      </a:txBody>
                      <a:tcPr/>
                    </a:tc>
                    <a:tc>
                      <a:txBody>
                        <a:bodyPr/>
                        <a:lstStyle/>
                        <a:p>
                          <a:pPr algn="ctr"/>
                          <a14:m>
                            <m:oMath xmlns:m="http://schemas.openxmlformats.org/officeDocument/2006/math">
                              <m:sSub>
                                <m:sSubPr>
                                  <m:ctrlPr>
                                    <a:rPr lang="en-US" sz="2000" b="1" i="1" smtClean="0">
                                      <a:latin typeface="Cambria Math"/>
                                    </a:rPr>
                                  </m:ctrlPr>
                                </m:sSubPr>
                                <m:e>
                                  <m:r>
                                    <a:rPr lang="en-US" sz="2000" b="1" i="1" smtClean="0">
                                      <a:latin typeface="Cambria Math"/>
                                    </a:rPr>
                                    <m:t>𝑭</m:t>
                                  </m:r>
                                </m:e>
                                <m:sub>
                                  <m:r>
                                    <a:rPr lang="en-US" sz="2000" b="1" i="1" smtClean="0">
                                      <a:latin typeface="Cambria Math"/>
                                    </a:rPr>
                                    <m:t>𝑻</m:t>
                                  </m:r>
                                </m:sub>
                              </m:sSub>
                            </m:oMath>
                          </a14:m>
                          <a:r>
                            <a:rPr lang="en-US" sz="2000" b="1" dirty="0" smtClean="0"/>
                            <a:t> </a:t>
                          </a:r>
                          <a14:m>
                            <m:oMath xmlns:m="http://schemas.openxmlformats.org/officeDocument/2006/math">
                              <m:r>
                                <a:rPr lang="en-US" sz="2400" b="1" smtClean="0">
                                  <a:latin typeface="Cambria Math"/>
                                </a:rPr>
                                <m:t>=</m:t>
                              </m:r>
                              <m:f>
                                <m:fPr>
                                  <m:ctrlPr>
                                    <a:rPr lang="en-US" sz="2400" b="1" i="1" smtClean="0">
                                      <a:latin typeface="Cambria Math"/>
                                    </a:rPr>
                                  </m:ctrlPr>
                                </m:fPr>
                                <m:num>
                                  <m:r>
                                    <a:rPr lang="en-US" sz="2400" b="1" i="1" smtClean="0">
                                      <a:latin typeface="Cambria Math"/>
                                    </a:rPr>
                                    <m:t>𝑴𝑺𝑻</m:t>
                                  </m:r>
                                </m:num>
                                <m:den>
                                  <m:r>
                                    <a:rPr lang="en-US" sz="2400" b="1" i="1" smtClean="0">
                                      <a:latin typeface="Cambria Math"/>
                                    </a:rPr>
                                    <m:t>𝑴𝑺𝑬</m:t>
                                  </m:r>
                                </m:den>
                              </m:f>
                            </m:oMath>
                          </a14:m>
                          <a:endParaRPr lang="en-US" sz="2400" b="1" dirty="0"/>
                        </a:p>
                      </a:txBody>
                      <a:tcPr/>
                    </a:tc>
                    <a:tc>
                      <a:txBody>
                        <a:bodyPr/>
                        <a:lstStyle/>
                        <a:p>
                          <a:pPr algn="ctr"/>
                          <a:r>
                            <a:rPr lang="en-US" sz="2000" b="1" dirty="0" smtClean="0"/>
                            <a:t>F</a:t>
                          </a:r>
                          <a:r>
                            <a:rPr lang="el-GR" sz="2000" b="1" dirty="0" smtClean="0"/>
                            <a:t>α</a:t>
                          </a:r>
                          <a:r>
                            <a:rPr lang="en-US" sz="2000" b="1" dirty="0" smtClean="0"/>
                            <a:t>{(t-1),(t-1)(r-1)}</a:t>
                          </a:r>
                          <a:endParaRPr lang="en-US" sz="2000" b="1" dirty="0"/>
                        </a:p>
                      </a:txBody>
                      <a:tcPr/>
                    </a:tc>
                  </a:tr>
                  <a:tr h="1084881">
                    <a:tc>
                      <a:txBody>
                        <a:bodyPr/>
                        <a:lstStyle/>
                        <a:p>
                          <a:pPr algn="ctr"/>
                          <a:r>
                            <a:rPr lang="en-US" sz="2000" b="1" dirty="0" smtClean="0"/>
                            <a:t>Block</a:t>
                          </a:r>
                          <a:endParaRPr lang="en-US" sz="2000" b="1" dirty="0"/>
                        </a:p>
                      </a:txBody>
                      <a:tcPr/>
                    </a:tc>
                    <a:tc>
                      <a:txBody>
                        <a:bodyPr/>
                        <a:lstStyle/>
                        <a:p>
                          <a:pPr algn="ctr"/>
                          <a:r>
                            <a:rPr lang="en-US" sz="2000" b="1" dirty="0" smtClean="0"/>
                            <a:t>r-1</a:t>
                          </a:r>
                          <a:endParaRPr lang="en-US" sz="2000" b="1" dirty="0"/>
                        </a:p>
                      </a:txBody>
                      <a:tcPr/>
                    </a:tc>
                    <a:tc>
                      <a:txBody>
                        <a:bodyPr/>
                        <a:lstStyle/>
                        <a:p>
                          <a:pPr algn="ctr"/>
                          <a:r>
                            <a:rPr lang="en-US" sz="2000" b="1" dirty="0" smtClean="0"/>
                            <a:t>SSB</a:t>
                          </a:r>
                          <a:endParaRPr lang="en-US" sz="2000" b="1" dirty="0"/>
                        </a:p>
                      </a:txBody>
                      <a:tcPr/>
                    </a:tc>
                    <a:tc>
                      <a:txBody>
                        <a:bodyPr/>
                        <a:lstStyle/>
                        <a:p>
                          <a:pPr algn="ctr"/>
                          <a:r>
                            <a:rPr lang="en-US" sz="2000" b="1" dirty="0" smtClean="0"/>
                            <a:t>MSB</a:t>
                          </a:r>
                          <a:endParaRPr lang="en-US" sz="20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a:rPr>
                                      <m:t>𝑭</m:t>
                                    </m:r>
                                  </m:e>
                                  <m:sub>
                                    <m:r>
                                      <a:rPr lang="en-US" sz="2000" b="1" i="1" smtClean="0">
                                        <a:latin typeface="Cambria Math"/>
                                      </a:rPr>
                                      <m:t>𝑩</m:t>
                                    </m:r>
                                  </m:sub>
                                </m:sSub>
                                <m:r>
                                  <a:rPr lang="en-US" sz="2000" b="1" smtClean="0">
                                    <a:latin typeface="Cambria Math"/>
                                  </a:rPr>
                                  <m:t>=</m:t>
                                </m:r>
                                <m:f>
                                  <m:fPr>
                                    <m:ctrlPr>
                                      <a:rPr lang="en-US" sz="2000" b="1" i="1" smtClean="0">
                                        <a:latin typeface="Cambria Math"/>
                                      </a:rPr>
                                    </m:ctrlPr>
                                  </m:fPr>
                                  <m:num>
                                    <m:r>
                                      <a:rPr lang="en-US" sz="2000" b="1" i="1" smtClean="0">
                                        <a:latin typeface="Cambria Math"/>
                                      </a:rPr>
                                      <m:t>𝑴𝑺𝑩</m:t>
                                    </m:r>
                                  </m:num>
                                  <m:den>
                                    <m:r>
                                      <a:rPr lang="en-US" sz="2000" b="1" i="1" smtClean="0">
                                        <a:latin typeface="Cambria Math"/>
                                      </a:rPr>
                                      <m:t>𝑴𝑺𝑬</m:t>
                                    </m:r>
                                  </m:den>
                                </m:f>
                              </m:oMath>
                            </m:oMathPara>
                          </a14:m>
                          <a:endParaRPr 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F</a:t>
                          </a:r>
                          <a:r>
                            <a:rPr lang="el-GR" sz="2000" b="1" dirty="0" smtClean="0"/>
                            <a:t>α</a:t>
                          </a:r>
                          <a:r>
                            <a:rPr lang="en-US" sz="2000" b="1" dirty="0" smtClean="0"/>
                            <a:t>{(r-1),(t-1)(r-1)}</a:t>
                          </a:r>
                        </a:p>
                        <a:p>
                          <a:pPr algn="ctr"/>
                          <a:endParaRPr lang="en-US" sz="2000" b="1" dirty="0"/>
                        </a:p>
                      </a:txBody>
                      <a:tcPr/>
                    </a:tc>
                  </a:tr>
                  <a:tr h="795580">
                    <a:tc>
                      <a:txBody>
                        <a:bodyPr/>
                        <a:lstStyle/>
                        <a:p>
                          <a:pPr algn="ctr"/>
                          <a:r>
                            <a:rPr lang="en-US" sz="2000" b="1" dirty="0" smtClean="0"/>
                            <a:t>Error</a:t>
                          </a:r>
                          <a:endParaRPr lang="en-US" sz="2000" b="1" dirty="0"/>
                        </a:p>
                      </a:txBody>
                      <a:tcPr/>
                    </a:tc>
                    <a:tc>
                      <a:txBody>
                        <a:bodyPr/>
                        <a:lstStyle/>
                        <a:p>
                          <a:pPr algn="ctr"/>
                          <a:r>
                            <a:rPr lang="en-US" sz="2000" b="1" dirty="0" smtClean="0"/>
                            <a:t>(t-1)(r-1)</a:t>
                          </a:r>
                          <a:endParaRPr lang="en-US" sz="2000" b="1" dirty="0"/>
                        </a:p>
                      </a:txBody>
                      <a:tcPr/>
                    </a:tc>
                    <a:tc>
                      <a:txBody>
                        <a:bodyPr/>
                        <a:lstStyle/>
                        <a:p>
                          <a:pPr algn="ctr"/>
                          <a:r>
                            <a:rPr lang="en-US" sz="2000" b="1" dirty="0" smtClean="0"/>
                            <a:t>SSE</a:t>
                          </a:r>
                          <a:endParaRPr lang="en-US" sz="2000" b="1" dirty="0"/>
                        </a:p>
                      </a:txBody>
                      <a:tcPr/>
                    </a:tc>
                    <a:tc>
                      <a:txBody>
                        <a:bodyPr/>
                        <a:lstStyle/>
                        <a:p>
                          <a:pPr algn="ctr"/>
                          <a:r>
                            <a:rPr lang="en-US" sz="2000" b="1" dirty="0" smtClean="0"/>
                            <a:t>MSE</a:t>
                          </a:r>
                          <a:endParaRPr lang="en-US" sz="2000" b="1" dirty="0"/>
                        </a:p>
                      </a:txBody>
                      <a:tcPr/>
                    </a:tc>
                    <a:tc>
                      <a:txBody>
                        <a:bodyPr/>
                        <a:lstStyle/>
                        <a:p>
                          <a:pPr algn="ctr"/>
                          <a:endParaRPr lang="en-US" sz="2000" b="1" dirty="0"/>
                        </a:p>
                      </a:txBody>
                      <a:tcPr/>
                    </a:tc>
                    <a:tc>
                      <a:txBody>
                        <a:bodyPr/>
                        <a:lstStyle/>
                        <a:p>
                          <a:pPr algn="ctr"/>
                          <a:endParaRPr lang="en-US" sz="2000" b="1"/>
                        </a:p>
                      </a:txBody>
                      <a:tcPr/>
                    </a:tc>
                  </a:tr>
                  <a:tr h="795580">
                    <a:tc>
                      <a:txBody>
                        <a:bodyPr/>
                        <a:lstStyle/>
                        <a:p>
                          <a:pPr algn="ctr"/>
                          <a:r>
                            <a:rPr lang="en-US" sz="2000" b="1" dirty="0" smtClean="0"/>
                            <a:t>Total</a:t>
                          </a:r>
                          <a:endParaRPr lang="en-US" sz="2000" b="1" dirty="0"/>
                        </a:p>
                      </a:txBody>
                      <a:tcPr/>
                    </a:tc>
                    <a:tc>
                      <a:txBody>
                        <a:bodyPr/>
                        <a:lstStyle/>
                        <a:p>
                          <a:pPr algn="ctr"/>
                          <a:r>
                            <a:rPr lang="en-US" sz="2000" b="1" dirty="0" smtClean="0"/>
                            <a:t>rt-1</a:t>
                          </a:r>
                          <a:endParaRPr lang="en-US" sz="2000" b="1" dirty="0"/>
                        </a:p>
                      </a:txBody>
                      <a:tcPr/>
                    </a:tc>
                    <a:tc>
                      <a:txBody>
                        <a:bodyPr/>
                        <a:lstStyle/>
                        <a:p>
                          <a:pPr algn="ctr"/>
                          <a:r>
                            <a:rPr lang="en-US" sz="2000" b="1" dirty="0" smtClean="0"/>
                            <a:t>TSS</a:t>
                          </a: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42313865"/>
                  </p:ext>
                </p:extLst>
              </p:nvPr>
            </p:nvGraphicFramePr>
            <p:xfrm>
              <a:off x="20782" y="1828800"/>
              <a:ext cx="9047016" cy="4267201"/>
            </p:xfrm>
            <a:graphic>
              <a:graphicData uri="http://schemas.openxmlformats.org/drawingml/2006/table">
                <a:tbl>
                  <a:tblPr firstRow="1" bandRow="1">
                    <a:tableStyleId>{616DA210-FB5B-4158-B5E0-FEB733F419BA}</a:tableStyleId>
                  </a:tblPr>
                  <a:tblGrid>
                    <a:gridCol w="1507836"/>
                    <a:gridCol w="1507836"/>
                    <a:gridCol w="1507836"/>
                    <a:gridCol w="1507836"/>
                    <a:gridCol w="1507836"/>
                    <a:gridCol w="1507836"/>
                  </a:tblGrid>
                  <a:tr h="795580">
                    <a:tc>
                      <a:txBody>
                        <a:bodyPr/>
                        <a:lstStyle/>
                        <a:p>
                          <a:pPr algn="ctr"/>
                          <a:r>
                            <a:rPr lang="en-US" sz="2000" dirty="0" smtClean="0"/>
                            <a:t>S.V</a:t>
                          </a:r>
                          <a:endParaRPr lang="en-US" sz="2000" b="1" dirty="0"/>
                        </a:p>
                      </a:txBody>
                      <a:tcPr/>
                    </a:tc>
                    <a:tc>
                      <a:txBody>
                        <a:bodyPr/>
                        <a:lstStyle/>
                        <a:p>
                          <a:pPr algn="ctr"/>
                          <a:r>
                            <a:rPr lang="en-US" sz="2000" dirty="0" err="1" smtClean="0"/>
                            <a:t>D.f.</a:t>
                          </a:r>
                          <a:endParaRPr lang="en-US" sz="2000" b="1" dirty="0"/>
                        </a:p>
                      </a:txBody>
                      <a:tcPr/>
                    </a:tc>
                    <a:tc>
                      <a:txBody>
                        <a:bodyPr/>
                        <a:lstStyle/>
                        <a:p>
                          <a:pPr algn="ctr"/>
                          <a:r>
                            <a:rPr lang="en-US" sz="2000" dirty="0" smtClean="0"/>
                            <a:t>S.S</a:t>
                          </a:r>
                          <a:endParaRPr lang="en-US" sz="2000" b="1" dirty="0"/>
                        </a:p>
                      </a:txBody>
                      <a:tcPr/>
                    </a:tc>
                    <a:tc>
                      <a:txBody>
                        <a:bodyPr/>
                        <a:lstStyle/>
                        <a:p>
                          <a:pPr algn="ctr"/>
                          <a:r>
                            <a:rPr lang="en-US" sz="2000" dirty="0" smtClean="0"/>
                            <a:t>M.S.S</a:t>
                          </a:r>
                          <a:endParaRPr lang="en-US" sz="2000" b="1" dirty="0"/>
                        </a:p>
                      </a:txBody>
                      <a:tcPr/>
                    </a:tc>
                    <a:tc>
                      <a:txBody>
                        <a:bodyPr/>
                        <a:lstStyle/>
                        <a:p>
                          <a:endParaRPr lang="en-US"/>
                        </a:p>
                      </a:txBody>
                      <a:tcPr>
                        <a:blipFill rotWithShape="1">
                          <a:blip r:embed="rId2"/>
                          <a:stretch>
                            <a:fillRect l="-398790" t="-3817" r="-100000" b="-434351"/>
                          </a:stretch>
                        </a:blipFill>
                      </a:tcPr>
                    </a:tc>
                    <a:tc>
                      <a:txBody>
                        <a:bodyPr/>
                        <a:lstStyle/>
                        <a:p>
                          <a:endParaRPr lang="en-US"/>
                        </a:p>
                      </a:txBody>
                      <a:tcPr>
                        <a:blipFill rotWithShape="1">
                          <a:blip r:embed="rId2"/>
                          <a:stretch>
                            <a:fillRect l="-500810" t="-3817" r="-405" b="-434351"/>
                          </a:stretch>
                        </a:blipFill>
                      </a:tcPr>
                    </a:tc>
                  </a:tr>
                  <a:tr h="795580">
                    <a:tc>
                      <a:txBody>
                        <a:bodyPr/>
                        <a:lstStyle/>
                        <a:p>
                          <a:pPr algn="ctr"/>
                          <a:r>
                            <a:rPr lang="en-US" sz="2000" b="1" dirty="0" smtClean="0"/>
                            <a:t>Treatment</a:t>
                          </a:r>
                          <a:endParaRPr lang="en-US" sz="2000" b="1" dirty="0"/>
                        </a:p>
                      </a:txBody>
                      <a:tcPr/>
                    </a:tc>
                    <a:tc>
                      <a:txBody>
                        <a:bodyPr/>
                        <a:lstStyle/>
                        <a:p>
                          <a:pPr algn="ctr"/>
                          <a:r>
                            <a:rPr lang="en-US" sz="2000" b="1" dirty="0" smtClean="0"/>
                            <a:t>t-1</a:t>
                          </a:r>
                          <a:endParaRPr lang="en-US" sz="2000" b="1" dirty="0"/>
                        </a:p>
                      </a:txBody>
                      <a:tcPr/>
                    </a:tc>
                    <a:tc>
                      <a:txBody>
                        <a:bodyPr/>
                        <a:lstStyle/>
                        <a:p>
                          <a:pPr algn="ctr"/>
                          <a:r>
                            <a:rPr lang="en-US" sz="2000" b="1" dirty="0" smtClean="0"/>
                            <a:t>SST</a:t>
                          </a:r>
                          <a:endParaRPr lang="en-US" sz="2000" b="1" dirty="0"/>
                        </a:p>
                      </a:txBody>
                      <a:tcPr/>
                    </a:tc>
                    <a:tc>
                      <a:txBody>
                        <a:bodyPr/>
                        <a:lstStyle/>
                        <a:p>
                          <a:endParaRPr lang="en-US"/>
                        </a:p>
                      </a:txBody>
                      <a:tcPr>
                        <a:blipFill rotWithShape="1">
                          <a:blip r:embed="rId2"/>
                          <a:stretch>
                            <a:fillRect l="-300405" t="-104615" r="-200810" b="-337692"/>
                          </a:stretch>
                        </a:blipFill>
                      </a:tcPr>
                    </a:tc>
                    <a:tc>
                      <a:txBody>
                        <a:bodyPr/>
                        <a:lstStyle/>
                        <a:p>
                          <a:endParaRPr lang="en-US"/>
                        </a:p>
                      </a:txBody>
                      <a:tcPr>
                        <a:blipFill rotWithShape="1">
                          <a:blip r:embed="rId2"/>
                          <a:stretch>
                            <a:fillRect l="-398790" t="-104615" r="-100000" b="-337692"/>
                          </a:stretch>
                        </a:blipFill>
                      </a:tcPr>
                    </a:tc>
                    <a:tc>
                      <a:txBody>
                        <a:bodyPr/>
                        <a:lstStyle/>
                        <a:p>
                          <a:pPr algn="ctr"/>
                          <a:r>
                            <a:rPr lang="en-US" sz="2000" b="1" dirty="0" smtClean="0"/>
                            <a:t>F</a:t>
                          </a:r>
                          <a:r>
                            <a:rPr lang="el-GR" sz="2000" b="1" dirty="0" smtClean="0"/>
                            <a:t>α</a:t>
                          </a:r>
                          <a:r>
                            <a:rPr lang="en-US" sz="2000" b="1" dirty="0" smtClean="0"/>
                            <a:t>{(t-1),(t-1)(r-1)}</a:t>
                          </a:r>
                          <a:endParaRPr lang="en-US" sz="2000" b="1" dirty="0"/>
                        </a:p>
                      </a:txBody>
                      <a:tcPr/>
                    </a:tc>
                  </a:tr>
                  <a:tr h="1084881">
                    <a:tc>
                      <a:txBody>
                        <a:bodyPr/>
                        <a:lstStyle/>
                        <a:p>
                          <a:pPr algn="ctr"/>
                          <a:r>
                            <a:rPr lang="en-US" sz="2000" b="1" dirty="0" smtClean="0"/>
                            <a:t>Block</a:t>
                          </a:r>
                          <a:endParaRPr lang="en-US" sz="2000" b="1" dirty="0"/>
                        </a:p>
                      </a:txBody>
                      <a:tcPr/>
                    </a:tc>
                    <a:tc>
                      <a:txBody>
                        <a:bodyPr/>
                        <a:lstStyle/>
                        <a:p>
                          <a:pPr algn="ctr"/>
                          <a:r>
                            <a:rPr lang="en-US" sz="2000" b="1" dirty="0" smtClean="0"/>
                            <a:t>r-1</a:t>
                          </a:r>
                          <a:endParaRPr lang="en-US" sz="2000" b="1" dirty="0"/>
                        </a:p>
                      </a:txBody>
                      <a:tcPr/>
                    </a:tc>
                    <a:tc>
                      <a:txBody>
                        <a:bodyPr/>
                        <a:lstStyle/>
                        <a:p>
                          <a:pPr algn="ctr"/>
                          <a:r>
                            <a:rPr lang="en-US" sz="2000" b="1" dirty="0" smtClean="0"/>
                            <a:t>SSB</a:t>
                          </a:r>
                          <a:endParaRPr lang="en-US" sz="2000" b="1" dirty="0"/>
                        </a:p>
                      </a:txBody>
                      <a:tcPr/>
                    </a:tc>
                    <a:tc>
                      <a:txBody>
                        <a:bodyPr/>
                        <a:lstStyle/>
                        <a:p>
                          <a:pPr algn="ctr"/>
                          <a:r>
                            <a:rPr lang="en-US" sz="2000" b="1" dirty="0" smtClean="0"/>
                            <a:t>MSB</a:t>
                          </a:r>
                          <a:endParaRPr lang="en-US" sz="2000" b="1" dirty="0"/>
                        </a:p>
                      </a:txBody>
                      <a:tcPr/>
                    </a:tc>
                    <a:tc>
                      <a:txBody>
                        <a:bodyPr/>
                        <a:lstStyle/>
                        <a:p>
                          <a:endParaRPr lang="en-US"/>
                        </a:p>
                      </a:txBody>
                      <a:tcPr>
                        <a:blipFill rotWithShape="1">
                          <a:blip r:embed="rId2"/>
                          <a:stretch>
                            <a:fillRect l="-398790" t="-149438" r="-100000" b="-14662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F</a:t>
                          </a:r>
                          <a:r>
                            <a:rPr lang="el-GR" sz="2000" b="1" dirty="0" smtClean="0"/>
                            <a:t>α</a:t>
                          </a:r>
                          <a:r>
                            <a:rPr lang="en-US" sz="2000" b="1" dirty="0" smtClean="0"/>
                            <a:t>{(r-1),(t-1)(r-1)}</a:t>
                          </a:r>
                        </a:p>
                        <a:p>
                          <a:pPr algn="ctr"/>
                          <a:endParaRPr lang="en-US" sz="2000" b="1" dirty="0"/>
                        </a:p>
                      </a:txBody>
                      <a:tcPr/>
                    </a:tc>
                  </a:tr>
                  <a:tr h="795580">
                    <a:tc>
                      <a:txBody>
                        <a:bodyPr/>
                        <a:lstStyle/>
                        <a:p>
                          <a:pPr algn="ctr"/>
                          <a:r>
                            <a:rPr lang="en-US" sz="2000" b="1" dirty="0" smtClean="0"/>
                            <a:t>Error</a:t>
                          </a:r>
                          <a:endParaRPr lang="en-US" sz="2000" b="1" dirty="0"/>
                        </a:p>
                      </a:txBody>
                      <a:tcPr/>
                    </a:tc>
                    <a:tc>
                      <a:txBody>
                        <a:bodyPr/>
                        <a:lstStyle/>
                        <a:p>
                          <a:pPr algn="ctr"/>
                          <a:r>
                            <a:rPr lang="en-US" sz="2000" b="1" dirty="0" smtClean="0"/>
                            <a:t>(t-1)(r-1)</a:t>
                          </a:r>
                          <a:endParaRPr lang="en-US" sz="2000" b="1" dirty="0"/>
                        </a:p>
                      </a:txBody>
                      <a:tcPr/>
                    </a:tc>
                    <a:tc>
                      <a:txBody>
                        <a:bodyPr/>
                        <a:lstStyle/>
                        <a:p>
                          <a:pPr algn="ctr"/>
                          <a:r>
                            <a:rPr lang="en-US" sz="2000" b="1" dirty="0" smtClean="0"/>
                            <a:t>SSE</a:t>
                          </a:r>
                          <a:endParaRPr lang="en-US" sz="2000" b="1" dirty="0"/>
                        </a:p>
                      </a:txBody>
                      <a:tcPr/>
                    </a:tc>
                    <a:tc>
                      <a:txBody>
                        <a:bodyPr/>
                        <a:lstStyle/>
                        <a:p>
                          <a:pPr algn="ctr"/>
                          <a:r>
                            <a:rPr lang="en-US" sz="2000" b="1" dirty="0" smtClean="0"/>
                            <a:t>MSE</a:t>
                          </a:r>
                          <a:endParaRPr lang="en-US" sz="2000" b="1" dirty="0"/>
                        </a:p>
                      </a:txBody>
                      <a:tcPr/>
                    </a:tc>
                    <a:tc>
                      <a:txBody>
                        <a:bodyPr/>
                        <a:lstStyle/>
                        <a:p>
                          <a:pPr algn="ctr"/>
                          <a:endParaRPr lang="en-US" sz="2000" b="1" dirty="0"/>
                        </a:p>
                      </a:txBody>
                      <a:tcPr/>
                    </a:tc>
                    <a:tc>
                      <a:txBody>
                        <a:bodyPr/>
                        <a:lstStyle/>
                        <a:p>
                          <a:pPr algn="ctr"/>
                          <a:endParaRPr lang="en-US" sz="2000" b="1"/>
                        </a:p>
                      </a:txBody>
                      <a:tcPr/>
                    </a:tc>
                  </a:tr>
                  <a:tr h="795580">
                    <a:tc>
                      <a:txBody>
                        <a:bodyPr/>
                        <a:lstStyle/>
                        <a:p>
                          <a:pPr algn="ctr"/>
                          <a:r>
                            <a:rPr lang="en-US" sz="2000" b="1" dirty="0" smtClean="0"/>
                            <a:t>Total</a:t>
                          </a:r>
                          <a:endParaRPr lang="en-US" sz="2000" b="1" dirty="0"/>
                        </a:p>
                      </a:txBody>
                      <a:tcPr/>
                    </a:tc>
                    <a:tc>
                      <a:txBody>
                        <a:bodyPr/>
                        <a:lstStyle/>
                        <a:p>
                          <a:pPr algn="ctr"/>
                          <a:r>
                            <a:rPr lang="en-US" sz="2000" b="1" dirty="0" smtClean="0"/>
                            <a:t>rt-1</a:t>
                          </a:r>
                          <a:endParaRPr lang="en-US" sz="2000" b="1" dirty="0"/>
                        </a:p>
                      </a:txBody>
                      <a:tcPr/>
                    </a:tc>
                    <a:tc>
                      <a:txBody>
                        <a:bodyPr/>
                        <a:lstStyle/>
                        <a:p>
                          <a:pPr algn="ctr"/>
                          <a:r>
                            <a:rPr lang="en-US" sz="2000" b="1" dirty="0" smtClean="0"/>
                            <a:t>TSS</a:t>
                          </a: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r>
                </a:tbl>
              </a:graphicData>
            </a:graphic>
          </p:graphicFrame>
        </mc:Fallback>
      </mc:AlternateContent>
      <p:sp>
        <p:nvSpPr>
          <p:cNvPr id="5" name="Slide Number Placeholder 4"/>
          <p:cNvSpPr>
            <a:spLocks noGrp="1"/>
          </p:cNvSpPr>
          <p:nvPr>
            <p:ph type="sldNum" sz="quarter" idx="12"/>
          </p:nvPr>
        </p:nvSpPr>
        <p:spPr/>
        <p:txBody>
          <a:bodyPr/>
          <a:lstStyle/>
          <a:p>
            <a:fld id="{3FF2DC29-D4EB-40CF-BEE8-AF9A946E16F8}" type="slidenum">
              <a:rPr lang="en-US" smtClean="0"/>
              <a:t>21</a:t>
            </a:fld>
            <a:endParaRPr lang="en-US"/>
          </a:p>
        </p:txBody>
      </p:sp>
    </p:spTree>
    <p:extLst>
      <p:ext uri="{BB962C8B-B14F-4D97-AF65-F5344CB8AC3E}">
        <p14:creationId xmlns:p14="http://schemas.microsoft.com/office/powerpoint/2010/main" val="1936086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066800"/>
            <a:ext cx="8763000" cy="5334000"/>
          </a:xfrm>
        </p:spPr>
        <p:txBody>
          <a:bodyPr/>
          <a:lstStyle/>
          <a:p>
            <a:pPr algn="just"/>
            <a:r>
              <a:rPr lang="en-US" sz="3600" dirty="0" smtClean="0"/>
              <a:t>Three varieties A, B, C were tested in RBD each with six replication. Analysis the experimental yield and state your conclusion.</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8874468"/>
              </p:ext>
            </p:extLst>
          </p:nvPr>
        </p:nvGraphicFramePr>
        <p:xfrm>
          <a:off x="304800" y="3276600"/>
          <a:ext cx="8534400" cy="3139440"/>
        </p:xfrm>
        <a:graphic>
          <a:graphicData uri="http://schemas.openxmlformats.org/drawingml/2006/table">
            <a:tbl>
              <a:tblPr firstRow="1" bandRow="1">
                <a:tableStyleId>{616DA210-FB5B-4158-B5E0-FEB733F419BA}</a:tableStyleId>
              </a:tblPr>
              <a:tblGrid>
                <a:gridCol w="1422400"/>
                <a:gridCol w="1422400"/>
                <a:gridCol w="1422400"/>
                <a:gridCol w="1422400"/>
                <a:gridCol w="1422400"/>
                <a:gridCol w="1422400"/>
              </a:tblGrid>
              <a:tr h="579120">
                <a:tc gridSpan="6">
                  <a:txBody>
                    <a:bodyPr/>
                    <a:lstStyle/>
                    <a:p>
                      <a:pPr algn="ctr"/>
                      <a:r>
                        <a:rPr lang="en-US" sz="1900" b="1" dirty="0" smtClean="0">
                          <a:latin typeface="Arial" pitchFamily="34" charset="0"/>
                          <a:cs typeface="Arial" pitchFamily="34" charset="0"/>
                        </a:rPr>
                        <a:t> </a:t>
                      </a:r>
                      <a:r>
                        <a:rPr lang="en-US" sz="3200" b="1" dirty="0" smtClean="0">
                          <a:latin typeface="Arial" pitchFamily="34" charset="0"/>
                          <a:cs typeface="Arial" pitchFamily="34" charset="0"/>
                        </a:rPr>
                        <a:t>Blocks</a:t>
                      </a:r>
                      <a:endParaRPr lang="en-US" sz="3200" b="1" dirty="0">
                        <a:latin typeface="Arial" pitchFamily="34" charset="0"/>
                        <a:cs typeface="Arial"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40080">
                <a:tc>
                  <a:txBody>
                    <a:bodyPr/>
                    <a:lstStyle/>
                    <a:p>
                      <a:pPr algn="ctr"/>
                      <a:r>
                        <a:rPr lang="en-US" sz="3600" b="1" dirty="0" smtClean="0">
                          <a:latin typeface="Arial" pitchFamily="34" charset="0"/>
                          <a:cs typeface="Arial" pitchFamily="34" charset="0"/>
                        </a:rPr>
                        <a:t>1</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2</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3</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4</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5</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6</a:t>
                      </a:r>
                      <a:endParaRPr lang="en-US" sz="3600" b="1" dirty="0">
                        <a:latin typeface="Arial" pitchFamily="34" charset="0"/>
                        <a:cs typeface="Arial" pitchFamily="34" charset="0"/>
                      </a:endParaRPr>
                    </a:p>
                  </a:txBody>
                  <a:tcPr/>
                </a:tc>
              </a:tr>
              <a:tr h="640080">
                <a:tc>
                  <a:txBody>
                    <a:bodyPr/>
                    <a:lstStyle/>
                    <a:p>
                      <a:pPr algn="ctr"/>
                      <a:r>
                        <a:rPr lang="en-US" sz="3600" b="1" dirty="0" smtClean="0">
                          <a:latin typeface="Arial" pitchFamily="34" charset="0"/>
                          <a:cs typeface="Arial" pitchFamily="34" charset="0"/>
                        </a:rPr>
                        <a:t>A 17</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C 35</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B 22</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C 25</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A 30</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B 19</a:t>
                      </a:r>
                      <a:endParaRPr lang="en-US" sz="3600" b="1" dirty="0">
                        <a:latin typeface="Arial" pitchFamily="34" charset="0"/>
                        <a:cs typeface="Arial" pitchFamily="34" charset="0"/>
                      </a:endParaRPr>
                    </a:p>
                  </a:txBody>
                  <a:tcPr/>
                </a:tc>
              </a:tr>
              <a:tr h="640080">
                <a:tc>
                  <a:txBody>
                    <a:bodyPr/>
                    <a:lstStyle/>
                    <a:p>
                      <a:pPr algn="ctr"/>
                      <a:r>
                        <a:rPr lang="en-US" sz="3600" b="1" dirty="0" smtClean="0">
                          <a:latin typeface="Arial" pitchFamily="34" charset="0"/>
                          <a:cs typeface="Arial" pitchFamily="34" charset="0"/>
                        </a:rPr>
                        <a:t>C 33</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B 23</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C 29</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A 17</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B 23</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A 32</a:t>
                      </a:r>
                      <a:endParaRPr lang="en-US" sz="3600" b="1" dirty="0">
                        <a:latin typeface="Arial" pitchFamily="34" charset="0"/>
                        <a:cs typeface="Arial" pitchFamily="34" charset="0"/>
                      </a:endParaRPr>
                    </a:p>
                  </a:txBody>
                  <a:tcPr/>
                </a:tc>
              </a:tr>
              <a:tr h="640080">
                <a:tc>
                  <a:txBody>
                    <a:bodyPr/>
                    <a:lstStyle/>
                    <a:p>
                      <a:pPr algn="ctr"/>
                      <a:r>
                        <a:rPr lang="en-US" sz="3600" b="1" dirty="0" smtClean="0">
                          <a:latin typeface="Arial" pitchFamily="34" charset="0"/>
                          <a:cs typeface="Arial" pitchFamily="34" charset="0"/>
                        </a:rPr>
                        <a:t>B 19</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A 29</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A 25</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B 15</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C 37</a:t>
                      </a:r>
                      <a:endParaRPr lang="en-US" sz="3600" b="1" dirty="0">
                        <a:latin typeface="Arial" pitchFamily="34" charset="0"/>
                        <a:cs typeface="Arial" pitchFamily="34" charset="0"/>
                      </a:endParaRPr>
                    </a:p>
                  </a:txBody>
                  <a:tcPr/>
                </a:tc>
                <a:tc>
                  <a:txBody>
                    <a:bodyPr/>
                    <a:lstStyle/>
                    <a:p>
                      <a:pPr algn="ctr"/>
                      <a:r>
                        <a:rPr lang="en-US" sz="3600" b="1" dirty="0" smtClean="0">
                          <a:latin typeface="Arial" pitchFamily="34" charset="0"/>
                          <a:cs typeface="Arial" pitchFamily="34" charset="0"/>
                        </a:rPr>
                        <a:t>C 27</a:t>
                      </a:r>
                      <a:endParaRPr lang="en-US" sz="36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22</a:t>
            </a:fld>
            <a:endParaRPr lang="en-US"/>
          </a:p>
        </p:txBody>
      </p:sp>
    </p:spTree>
    <p:extLst>
      <p:ext uri="{BB962C8B-B14F-4D97-AF65-F5344CB8AC3E}">
        <p14:creationId xmlns:p14="http://schemas.microsoft.com/office/powerpoint/2010/main" val="118641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7040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066800"/>
            <a:ext cx="8839200" cy="5715000"/>
          </a:xfrm>
        </p:spPr>
        <p:txBody>
          <a:bodyPr>
            <a:normAutofit/>
          </a:bodyPr>
          <a:lstStyle/>
          <a:p>
            <a:pPr algn="just"/>
            <a:r>
              <a:rPr lang="en-US" dirty="0" smtClean="0"/>
              <a:t>Let A, B, C and D are four treatment page replacement algorithms. The following table gives the running times of programs under each replacement algorithm in 5 different blocks and each block 4 different program were used.</a:t>
            </a:r>
          </a:p>
          <a:p>
            <a:endParaRPr lang="en-US" dirty="0"/>
          </a:p>
          <a:p>
            <a:endParaRPr lang="en-US" dirty="0" smtClean="0"/>
          </a:p>
          <a:p>
            <a:endParaRPr lang="en-US" dirty="0"/>
          </a:p>
          <a:p>
            <a:endParaRPr lang="en-US" dirty="0" smtClean="0"/>
          </a:p>
          <a:p>
            <a:endParaRPr lang="en-US" dirty="0"/>
          </a:p>
          <a:p>
            <a:pPr marL="0" indent="0" algn="just">
              <a:buNone/>
            </a:pPr>
            <a:endParaRPr lang="en-US" dirty="0" smtClean="0"/>
          </a:p>
          <a:p>
            <a:pPr marL="0" indent="0" algn="just">
              <a:buNone/>
            </a:pPr>
            <a:r>
              <a:rPr lang="en-US" dirty="0" err="1" smtClean="0"/>
              <a:t>Analyse</a:t>
            </a:r>
            <a:r>
              <a:rPr lang="en-US" dirty="0" smtClean="0"/>
              <a:t> the above results to test whether there is significant difference between yields of four varieties.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1079140"/>
              </p:ext>
            </p:extLst>
          </p:nvPr>
        </p:nvGraphicFramePr>
        <p:xfrm>
          <a:off x="381000" y="2743200"/>
          <a:ext cx="8382000" cy="2590800"/>
        </p:xfrm>
        <a:graphic>
          <a:graphicData uri="http://schemas.openxmlformats.org/drawingml/2006/table">
            <a:tbl>
              <a:tblPr firstRow="1" bandRow="1">
                <a:tableStyleId>{616DA210-FB5B-4158-B5E0-FEB733F419BA}</a:tableStyleId>
              </a:tblPr>
              <a:tblGrid>
                <a:gridCol w="1676400"/>
                <a:gridCol w="1676400"/>
                <a:gridCol w="1676400"/>
                <a:gridCol w="1676400"/>
                <a:gridCol w="1676400"/>
              </a:tblGrid>
              <a:tr h="518160">
                <a:tc>
                  <a:txBody>
                    <a:bodyPr/>
                    <a:lstStyle/>
                    <a:p>
                      <a:pPr algn="ctr"/>
                      <a:r>
                        <a:rPr lang="en-US" sz="2800" b="1" dirty="0" smtClean="0">
                          <a:latin typeface="Arial" pitchFamily="34" charset="0"/>
                          <a:cs typeface="Arial" pitchFamily="34" charset="0"/>
                        </a:rPr>
                        <a:t>Block I</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Block II</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Block III</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Block</a:t>
                      </a:r>
                      <a:r>
                        <a:rPr lang="en-US" sz="2800" b="1" baseline="0" dirty="0" smtClean="0">
                          <a:latin typeface="Arial" pitchFamily="34" charset="0"/>
                          <a:cs typeface="Arial" pitchFamily="34" charset="0"/>
                        </a:rPr>
                        <a:t> IV </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Block V</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A</a:t>
                      </a:r>
                      <a:r>
                        <a:rPr lang="en-US" sz="2800" b="1" baseline="0" dirty="0" smtClean="0">
                          <a:latin typeface="Arial" pitchFamily="34" charset="0"/>
                          <a:cs typeface="Arial" pitchFamily="34" charset="0"/>
                        </a:rPr>
                        <a:t> 32</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 33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30</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 35</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36</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B 34</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34</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35</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 32</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29</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C 31</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 34</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 36</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 37</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 37</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D 29</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26</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 33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 28</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 35</a:t>
                      </a:r>
                      <a:endParaRPr lang="en-US" sz="28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23</a:t>
            </a:fld>
            <a:endParaRPr lang="en-US"/>
          </a:p>
        </p:txBody>
      </p:sp>
    </p:spTree>
    <p:extLst>
      <p:ext uri="{BB962C8B-B14F-4D97-AF65-F5344CB8AC3E}">
        <p14:creationId xmlns:p14="http://schemas.microsoft.com/office/powerpoint/2010/main" val="70689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90600"/>
          </a:xfrm>
        </p:spPr>
        <p:txBody>
          <a:bodyPr>
            <a:normAutofit/>
          </a:bodyPr>
          <a:lstStyle/>
          <a:p>
            <a:r>
              <a:rPr lang="en-US" b="1" u="sng" dirty="0" smtClean="0">
                <a:solidFill>
                  <a:srgbClr val="FF0000"/>
                </a:solidFill>
              </a:rPr>
              <a:t>One Missing value In RBD: </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143000"/>
                <a:ext cx="8991600" cy="5562600"/>
              </a:xfrm>
            </p:spPr>
            <p:txBody>
              <a:bodyPr>
                <a:normAutofit fontScale="85000" lnSpcReduction="10000"/>
              </a:bodyPr>
              <a:lstStyle/>
              <a:p>
                <a:pPr algn="just"/>
                <a:r>
                  <a:rPr lang="en-US" dirty="0" smtClean="0"/>
                  <a:t>In such case instead of discarding the entire experiment we estimate the missing value.</a:t>
                </a:r>
              </a:p>
              <a:p>
                <a:pPr algn="just"/>
                <a14:m>
                  <m:oMath xmlns:m="http://schemas.openxmlformats.org/officeDocument/2006/math">
                    <m:r>
                      <a:rPr lang="en-US" sz="3000" b="1" i="1" smtClean="0">
                        <a:solidFill>
                          <a:srgbClr val="FF0000"/>
                        </a:solidFill>
                        <a:latin typeface="Cambria Math"/>
                      </a:rPr>
                      <m:t>𝒙</m:t>
                    </m:r>
                    <m:r>
                      <a:rPr lang="en-US" sz="3000" b="1" i="1" smtClean="0">
                        <a:solidFill>
                          <a:srgbClr val="FF0000"/>
                        </a:solidFill>
                        <a:latin typeface="Cambria Math"/>
                      </a:rPr>
                      <m:t>=</m:t>
                    </m:r>
                    <m:f>
                      <m:fPr>
                        <m:ctrlPr>
                          <a:rPr lang="en-US" sz="3000" b="1" i="1" smtClean="0">
                            <a:solidFill>
                              <a:srgbClr val="FF0000"/>
                            </a:solidFill>
                            <a:latin typeface="Cambria Math"/>
                          </a:rPr>
                        </m:ctrlPr>
                      </m:fPr>
                      <m:num>
                        <m:r>
                          <a:rPr lang="en-US" sz="3000" b="1" i="1" smtClean="0">
                            <a:solidFill>
                              <a:srgbClr val="FF0000"/>
                            </a:solidFill>
                            <a:latin typeface="Cambria Math"/>
                          </a:rPr>
                          <m:t>𝒓</m:t>
                        </m:r>
                        <m:sSup>
                          <m:sSupPr>
                            <m:ctrlPr>
                              <a:rPr lang="en-US" sz="3000" b="1" i="1" smtClean="0">
                                <a:solidFill>
                                  <a:srgbClr val="FF0000"/>
                                </a:solidFill>
                                <a:latin typeface="Cambria Math"/>
                              </a:rPr>
                            </m:ctrlPr>
                          </m:sSupPr>
                          <m:e>
                            <m:r>
                              <a:rPr lang="en-US" sz="3000" b="1" i="1" smtClean="0">
                                <a:solidFill>
                                  <a:srgbClr val="FF0000"/>
                                </a:solidFill>
                                <a:latin typeface="Cambria Math"/>
                              </a:rPr>
                              <m:t>𝑩</m:t>
                            </m:r>
                          </m:e>
                          <m:sup>
                            <m:r>
                              <a:rPr lang="en-US" sz="3000" b="1" i="1" smtClean="0">
                                <a:solidFill>
                                  <a:srgbClr val="FF0000"/>
                                </a:solidFill>
                                <a:latin typeface="Cambria Math"/>
                              </a:rPr>
                              <m:t>′</m:t>
                            </m:r>
                          </m:sup>
                        </m:sSup>
                        <m:r>
                          <a:rPr lang="en-US" sz="3000" b="1" i="1" smtClean="0">
                            <a:solidFill>
                              <a:srgbClr val="FF0000"/>
                            </a:solidFill>
                            <a:latin typeface="Cambria Math"/>
                          </a:rPr>
                          <m:t>+</m:t>
                        </m:r>
                        <m:r>
                          <a:rPr lang="en-US" sz="3000" b="1" i="1" smtClean="0">
                            <a:solidFill>
                              <a:srgbClr val="FF0000"/>
                            </a:solidFill>
                            <a:latin typeface="Cambria Math"/>
                          </a:rPr>
                          <m:t>𝒕</m:t>
                        </m:r>
                        <m:sSup>
                          <m:sSupPr>
                            <m:ctrlPr>
                              <a:rPr lang="en-US" sz="3000" b="1" i="1" smtClean="0">
                                <a:solidFill>
                                  <a:srgbClr val="FF0000"/>
                                </a:solidFill>
                                <a:latin typeface="Cambria Math"/>
                              </a:rPr>
                            </m:ctrlPr>
                          </m:sSupPr>
                          <m:e>
                            <m:r>
                              <a:rPr lang="en-US" sz="3000" b="1" i="1" smtClean="0">
                                <a:solidFill>
                                  <a:srgbClr val="FF0000"/>
                                </a:solidFill>
                                <a:latin typeface="Cambria Math"/>
                              </a:rPr>
                              <m:t>𝑻</m:t>
                            </m:r>
                          </m:e>
                          <m:sup>
                            <m:r>
                              <a:rPr lang="en-US" sz="3000" b="1" i="1" smtClean="0">
                                <a:solidFill>
                                  <a:srgbClr val="FF0000"/>
                                </a:solidFill>
                                <a:latin typeface="Cambria Math"/>
                              </a:rPr>
                              <m:t>′</m:t>
                            </m:r>
                          </m:sup>
                        </m:sSup>
                        <m:r>
                          <a:rPr lang="en-US" sz="3000" b="1" i="1" smtClean="0">
                            <a:solidFill>
                              <a:srgbClr val="FF0000"/>
                            </a:solidFill>
                            <a:latin typeface="Cambria Math"/>
                          </a:rPr>
                          <m:t>−</m:t>
                        </m:r>
                        <m:sSup>
                          <m:sSupPr>
                            <m:ctrlPr>
                              <a:rPr lang="en-US" sz="3000" b="1" i="1" smtClean="0">
                                <a:solidFill>
                                  <a:srgbClr val="FF0000"/>
                                </a:solidFill>
                                <a:latin typeface="Cambria Math"/>
                              </a:rPr>
                            </m:ctrlPr>
                          </m:sSupPr>
                          <m:e>
                            <m:r>
                              <a:rPr lang="en-US" sz="3000" b="1" i="1" smtClean="0">
                                <a:solidFill>
                                  <a:srgbClr val="FF0000"/>
                                </a:solidFill>
                                <a:latin typeface="Cambria Math"/>
                              </a:rPr>
                              <m:t>𝑮</m:t>
                            </m:r>
                          </m:e>
                          <m:sup>
                            <m:r>
                              <a:rPr lang="en-US" sz="3000" b="1" i="1" smtClean="0">
                                <a:solidFill>
                                  <a:srgbClr val="FF0000"/>
                                </a:solidFill>
                                <a:latin typeface="Cambria Math"/>
                              </a:rPr>
                              <m:t>′</m:t>
                            </m:r>
                          </m:sup>
                        </m:sSup>
                      </m:num>
                      <m:den>
                        <m:r>
                          <a:rPr lang="en-US" sz="3000" b="1" i="1" smtClean="0">
                            <a:solidFill>
                              <a:srgbClr val="FF0000"/>
                            </a:solidFill>
                            <a:latin typeface="Cambria Math"/>
                          </a:rPr>
                          <m:t>(</m:t>
                        </m:r>
                        <m:r>
                          <a:rPr lang="en-US" sz="3000" b="1" i="1" smtClean="0">
                            <a:solidFill>
                              <a:srgbClr val="FF0000"/>
                            </a:solidFill>
                            <a:latin typeface="Cambria Math"/>
                          </a:rPr>
                          <m:t>𝒕</m:t>
                        </m:r>
                        <m:r>
                          <a:rPr lang="en-US" sz="3000" b="1" i="1" smtClean="0">
                            <a:solidFill>
                              <a:srgbClr val="FF0000"/>
                            </a:solidFill>
                            <a:latin typeface="Cambria Math"/>
                          </a:rPr>
                          <m:t>−</m:t>
                        </m:r>
                        <m:r>
                          <a:rPr lang="en-US" sz="3000" b="1" i="1" smtClean="0">
                            <a:solidFill>
                              <a:srgbClr val="FF0000"/>
                            </a:solidFill>
                            <a:latin typeface="Cambria Math"/>
                          </a:rPr>
                          <m:t>𝟏</m:t>
                        </m:r>
                        <m:r>
                          <a:rPr lang="en-US" sz="3000" b="1" i="1" smtClean="0">
                            <a:solidFill>
                              <a:srgbClr val="FF0000"/>
                            </a:solidFill>
                            <a:latin typeface="Cambria Math"/>
                          </a:rPr>
                          <m:t>)(</m:t>
                        </m:r>
                        <m:r>
                          <a:rPr lang="en-US" sz="3000" b="1" i="1" smtClean="0">
                            <a:solidFill>
                              <a:srgbClr val="FF0000"/>
                            </a:solidFill>
                            <a:latin typeface="Cambria Math"/>
                          </a:rPr>
                          <m:t>𝒓</m:t>
                        </m:r>
                        <m:r>
                          <a:rPr lang="en-US" sz="3000" b="1" i="1" smtClean="0">
                            <a:solidFill>
                              <a:srgbClr val="FF0000"/>
                            </a:solidFill>
                            <a:latin typeface="Cambria Math"/>
                          </a:rPr>
                          <m:t>−</m:t>
                        </m:r>
                        <m:r>
                          <a:rPr lang="en-US" sz="3000" b="1" i="1" smtClean="0">
                            <a:solidFill>
                              <a:srgbClr val="FF0000"/>
                            </a:solidFill>
                            <a:latin typeface="Cambria Math"/>
                          </a:rPr>
                          <m:t>𝟏</m:t>
                        </m:r>
                        <m:r>
                          <a:rPr lang="en-US" sz="3000" b="1" i="1" smtClean="0">
                            <a:solidFill>
                              <a:srgbClr val="FF0000"/>
                            </a:solidFill>
                            <a:latin typeface="Cambria Math"/>
                          </a:rPr>
                          <m:t>)</m:t>
                        </m:r>
                      </m:den>
                    </m:f>
                  </m:oMath>
                </a14:m>
                <a:endParaRPr lang="en-US" dirty="0" smtClean="0"/>
              </a:p>
              <a:p>
                <a:pPr algn="just"/>
                <a:r>
                  <a:rPr lang="en-US" dirty="0" smtClean="0"/>
                  <a:t>Where, </a:t>
                </a:r>
              </a:p>
              <a:p>
                <a:pPr algn="just"/>
                <a14:m>
                  <m:oMath xmlns:m="http://schemas.openxmlformats.org/officeDocument/2006/math">
                    <m:r>
                      <a:rPr lang="en-US" b="0" i="1" smtClean="0">
                        <a:latin typeface="Cambria Math"/>
                      </a:rPr>
                      <m:t>𝑥</m:t>
                    </m:r>
                    <m:r>
                      <a:rPr lang="en-US" b="1" i="1" smtClean="0">
                        <a:latin typeface="Cambria Math"/>
                      </a:rPr>
                      <m:t>=</m:t>
                    </m:r>
                    <m:r>
                      <a:rPr lang="en-US" b="1" i="1" smtClean="0">
                        <a:latin typeface="Cambria Math"/>
                      </a:rPr>
                      <m:t>𝑴𝒊𝒔𝒔𝒊𝒏𝒈</m:t>
                    </m:r>
                    <m:r>
                      <a:rPr lang="en-US" b="1" i="1" smtClean="0">
                        <a:latin typeface="Cambria Math"/>
                      </a:rPr>
                      <m:t> </m:t>
                    </m:r>
                    <m:r>
                      <a:rPr lang="en-US" b="1" i="1" smtClean="0">
                        <a:latin typeface="Cambria Math"/>
                      </a:rPr>
                      <m:t>𝒐𝒃𝒔𝒆𝒓𝒗𝒂𝒕𝒊𝒐𝒏</m:t>
                    </m:r>
                  </m:oMath>
                </a14:m>
                <a:endParaRPr lang="en-US" b="1" dirty="0" smtClean="0"/>
              </a:p>
              <a:p>
                <a:pPr algn="just"/>
                <a14:m>
                  <m:oMath xmlns:m="http://schemas.openxmlformats.org/officeDocument/2006/math">
                    <m:r>
                      <a:rPr lang="en-US" b="1" i="1" smtClean="0">
                        <a:latin typeface="Cambria Math"/>
                      </a:rPr>
                      <m:t>𝒓</m:t>
                    </m:r>
                    <m:r>
                      <a:rPr lang="en-US" b="1" i="1" smtClean="0">
                        <a:latin typeface="Cambria Math"/>
                      </a:rPr>
                      <m:t>=</m:t>
                    </m:r>
                    <m:r>
                      <a:rPr lang="en-US" b="1" i="1" smtClean="0">
                        <a:latin typeface="Cambria Math"/>
                      </a:rPr>
                      <m:t>𝑵𝒖𝒎𝒃𝒆𝒓</m:t>
                    </m:r>
                    <m:r>
                      <a:rPr lang="en-US" b="1" i="1" smtClean="0">
                        <a:latin typeface="Cambria Math"/>
                      </a:rPr>
                      <m:t> </m:t>
                    </m:r>
                    <m:r>
                      <a:rPr lang="en-US" b="1" i="1" smtClean="0">
                        <a:latin typeface="Cambria Math"/>
                      </a:rPr>
                      <m:t>𝒐𝒇</m:t>
                    </m:r>
                    <m:r>
                      <a:rPr lang="en-US" b="1" i="1" smtClean="0">
                        <a:latin typeface="Cambria Math"/>
                      </a:rPr>
                      <m:t> </m:t>
                    </m:r>
                    <m:r>
                      <a:rPr lang="en-US" b="1" i="1" smtClean="0">
                        <a:latin typeface="Cambria Math"/>
                      </a:rPr>
                      <m:t>𝒃𝒍𝒐𝒄𝒌𝒔</m:t>
                    </m:r>
                    <m:r>
                      <a:rPr lang="en-US" b="1" i="1" smtClean="0">
                        <a:latin typeface="Cambria Math"/>
                      </a:rPr>
                      <m:t> </m:t>
                    </m:r>
                  </m:oMath>
                </a14:m>
                <a:endParaRPr lang="en-US" b="1" i="1" dirty="0" smtClean="0">
                  <a:latin typeface="Cambria Math"/>
                </a:endParaRPr>
              </a:p>
              <a:p>
                <a:pPr algn="just"/>
                <a14:m>
                  <m:oMath xmlns:m="http://schemas.openxmlformats.org/officeDocument/2006/math">
                    <m:r>
                      <a:rPr lang="en-US" b="1" i="1" smtClean="0">
                        <a:latin typeface="Cambria Math"/>
                      </a:rPr>
                      <m:t>𝒕</m:t>
                    </m:r>
                    <m:r>
                      <a:rPr lang="en-US" b="1" i="1" smtClean="0">
                        <a:latin typeface="Cambria Math"/>
                      </a:rPr>
                      <m:t>=</m:t>
                    </m:r>
                    <m:r>
                      <a:rPr lang="en-US" b="1" i="1" smtClean="0">
                        <a:latin typeface="Cambria Math"/>
                      </a:rPr>
                      <m:t>𝑵𝒖𝒎𝒃𝒆𝒓</m:t>
                    </m:r>
                    <m:r>
                      <a:rPr lang="en-US" b="1" i="1" smtClean="0">
                        <a:latin typeface="Cambria Math"/>
                      </a:rPr>
                      <m:t> </m:t>
                    </m:r>
                    <m:r>
                      <a:rPr lang="en-US" b="1" i="1" smtClean="0">
                        <a:latin typeface="Cambria Math"/>
                      </a:rPr>
                      <m:t>𝒐𝒇</m:t>
                    </m:r>
                    <m:r>
                      <a:rPr lang="en-US" b="1" i="1" smtClean="0">
                        <a:latin typeface="Cambria Math"/>
                      </a:rPr>
                      <m:t> </m:t>
                    </m:r>
                    <m:r>
                      <a:rPr lang="en-US" b="1" i="1" smtClean="0">
                        <a:latin typeface="Cambria Math"/>
                      </a:rPr>
                      <m:t>𝒕𝒓𝒆𝒂𝒕𝒎𝒆𝒏𝒕</m:t>
                    </m:r>
                  </m:oMath>
                </a14:m>
                <a:endParaRPr lang="en-US" b="1" dirty="0" smtClean="0"/>
              </a:p>
              <a:p>
                <a:pPr algn="just"/>
                <a14:m>
                  <m:oMath xmlns:m="http://schemas.openxmlformats.org/officeDocument/2006/math">
                    <m:sSup>
                      <m:sSupPr>
                        <m:ctrlPr>
                          <a:rPr lang="en-US" b="1" i="1" smtClean="0">
                            <a:latin typeface="Cambria Math"/>
                          </a:rPr>
                        </m:ctrlPr>
                      </m:sSupPr>
                      <m:e>
                        <m:r>
                          <a:rPr lang="en-US" b="1" i="1" smtClean="0">
                            <a:latin typeface="Cambria Math"/>
                          </a:rPr>
                          <m:t>𝑩</m:t>
                        </m:r>
                      </m:e>
                      <m:sup>
                        <m:r>
                          <a:rPr lang="en-US" b="1" i="1" smtClean="0">
                            <a:latin typeface="Cambria Math"/>
                          </a:rPr>
                          <m:t>′</m:t>
                        </m:r>
                      </m:sup>
                    </m:sSup>
                    <m:r>
                      <a:rPr lang="en-US" b="1" i="0" smtClean="0">
                        <a:latin typeface="Cambria Math"/>
                      </a:rPr>
                      <m:t> </m:t>
                    </m:r>
                    <m:r>
                      <a:rPr lang="en-US" b="1" i="1" smtClean="0">
                        <a:latin typeface="Cambria Math"/>
                      </a:rPr>
                      <m:t>=</m:t>
                    </m:r>
                  </m:oMath>
                </a14:m>
                <a:r>
                  <a:rPr lang="en-US" b="1" dirty="0" smtClean="0"/>
                  <a:t> Sum of remaining values in the block with missing observations.</a:t>
                </a:r>
              </a:p>
              <a:p>
                <a:pPr algn="just"/>
                <a14:m>
                  <m:oMath xmlns:m="http://schemas.openxmlformats.org/officeDocument/2006/math">
                    <m:sSup>
                      <m:sSupPr>
                        <m:ctrlPr>
                          <a:rPr lang="en-US" b="1" i="1" smtClean="0">
                            <a:latin typeface="Cambria Math"/>
                          </a:rPr>
                        </m:ctrlPr>
                      </m:sSupPr>
                      <m:e>
                        <m:r>
                          <a:rPr lang="en-US" b="1" i="1" smtClean="0">
                            <a:latin typeface="Cambria Math"/>
                          </a:rPr>
                          <m:t>𝑻</m:t>
                        </m:r>
                      </m:e>
                      <m:sup>
                        <m:r>
                          <a:rPr lang="en-US" b="1" i="1" smtClean="0">
                            <a:latin typeface="Cambria Math"/>
                          </a:rPr>
                          <m:t>′</m:t>
                        </m:r>
                      </m:sup>
                    </m:sSup>
                  </m:oMath>
                </a14:m>
                <a:r>
                  <a:rPr lang="en-US" b="1" dirty="0" smtClean="0"/>
                  <a:t> = Sum of remaining values of the treatment and with the missing observation</a:t>
                </a:r>
              </a:p>
              <a:p>
                <a:pPr algn="just"/>
                <a14:m>
                  <m:oMath xmlns:m="http://schemas.openxmlformats.org/officeDocument/2006/math">
                    <m:sSup>
                      <m:sSupPr>
                        <m:ctrlPr>
                          <a:rPr lang="en-US" b="1" i="1" smtClean="0">
                            <a:latin typeface="Cambria Math"/>
                          </a:rPr>
                        </m:ctrlPr>
                      </m:sSupPr>
                      <m:e>
                        <m:r>
                          <a:rPr lang="en-US" b="1" i="1" smtClean="0">
                            <a:latin typeface="Cambria Math"/>
                          </a:rPr>
                          <m:t>𝑮</m:t>
                        </m:r>
                      </m:e>
                      <m:sup>
                        <m:r>
                          <a:rPr lang="en-US" b="1" i="1" smtClean="0">
                            <a:latin typeface="Cambria Math"/>
                          </a:rPr>
                          <m:t>′</m:t>
                        </m:r>
                      </m:sup>
                    </m:sSup>
                  </m:oMath>
                </a14:m>
                <a:r>
                  <a:rPr lang="en-US" b="1" dirty="0" smtClean="0"/>
                  <a:t> = Grand Total</a:t>
                </a:r>
              </a:p>
              <a:p>
                <a:pPr algn="just"/>
                <a:r>
                  <a:rPr lang="en-US" b="1" dirty="0" smtClean="0">
                    <a:solidFill>
                      <a:srgbClr val="FF0000"/>
                    </a:solidFill>
                  </a:rPr>
                  <a:t>Adjusted factor(k) = </a:t>
                </a:r>
                <a14:m>
                  <m:oMath xmlns:m="http://schemas.openxmlformats.org/officeDocument/2006/math">
                    <m:f>
                      <m:fPr>
                        <m:ctrlPr>
                          <a:rPr lang="en-US" b="1" i="1" smtClean="0">
                            <a:solidFill>
                              <a:srgbClr val="FF0000"/>
                            </a:solidFill>
                            <a:latin typeface="Cambria Math"/>
                          </a:rPr>
                        </m:ctrlPr>
                      </m:fPr>
                      <m:num>
                        <m:r>
                          <a:rPr lang="en-US" b="1" i="1" smtClean="0">
                            <a:solidFill>
                              <a:srgbClr val="FF0000"/>
                            </a:solidFill>
                            <a:latin typeface="Cambria Math"/>
                          </a:rPr>
                          <m:t>(</m:t>
                        </m:r>
                        <m:sSup>
                          <m:sSupPr>
                            <m:ctrlPr>
                              <a:rPr lang="en-US" b="1" i="1" smtClean="0">
                                <a:solidFill>
                                  <a:srgbClr val="FF0000"/>
                                </a:solidFill>
                                <a:latin typeface="Cambria Math"/>
                              </a:rPr>
                            </m:ctrlPr>
                          </m:sSupPr>
                          <m:e>
                            <m:r>
                              <a:rPr lang="en-US" b="1" i="1" smtClean="0">
                                <a:solidFill>
                                  <a:srgbClr val="FF0000"/>
                                </a:solidFill>
                                <a:latin typeface="Cambria Math"/>
                              </a:rPr>
                              <m:t>𝑩</m:t>
                            </m:r>
                          </m:e>
                          <m:sup>
                            <m:r>
                              <a:rPr lang="en-US" b="1" i="1" smtClean="0">
                                <a:solidFill>
                                  <a:srgbClr val="FF0000"/>
                                </a:solidFill>
                                <a:latin typeface="Cambria Math"/>
                              </a:rPr>
                              <m:t>′</m:t>
                            </m:r>
                          </m:sup>
                        </m:sSup>
                        <m:r>
                          <a:rPr lang="en-US" b="1" i="1" smtClean="0">
                            <a:solidFill>
                              <a:srgbClr val="FF0000"/>
                            </a:solidFill>
                            <a:latin typeface="Cambria Math"/>
                          </a:rPr>
                          <m:t>+</m:t>
                        </m:r>
                        <m:r>
                          <a:rPr lang="en-US" b="1" i="1" smtClean="0">
                            <a:solidFill>
                              <a:srgbClr val="FF0000"/>
                            </a:solidFill>
                            <a:latin typeface="Cambria Math"/>
                          </a:rPr>
                          <m:t>𝒕</m:t>
                        </m:r>
                        <m:sSup>
                          <m:sSupPr>
                            <m:ctrlPr>
                              <a:rPr lang="en-US" b="1" i="1" smtClean="0">
                                <a:solidFill>
                                  <a:srgbClr val="FF0000"/>
                                </a:solidFill>
                                <a:latin typeface="Cambria Math"/>
                              </a:rPr>
                            </m:ctrlPr>
                          </m:sSupPr>
                          <m:e>
                            <m:r>
                              <a:rPr lang="en-US" b="1" i="1" smtClean="0">
                                <a:solidFill>
                                  <a:srgbClr val="FF0000"/>
                                </a:solidFill>
                                <a:latin typeface="Cambria Math"/>
                              </a:rPr>
                              <m:t>𝑻</m:t>
                            </m:r>
                          </m:e>
                          <m:sup>
                            <m:r>
                              <a:rPr lang="en-US" b="1" i="1" smtClean="0">
                                <a:solidFill>
                                  <a:srgbClr val="FF0000"/>
                                </a:solidFill>
                                <a:latin typeface="Cambria Math"/>
                              </a:rPr>
                              <m:t>′</m:t>
                            </m:r>
                          </m:sup>
                        </m:sSup>
                        <m:r>
                          <a:rPr lang="en-US" b="1" i="1" smtClean="0">
                            <a:solidFill>
                              <a:srgbClr val="FF0000"/>
                            </a:solidFill>
                            <a:latin typeface="Cambria Math"/>
                          </a:rPr>
                          <m:t> −</m:t>
                        </m:r>
                        <m:sSup>
                          <m:sSupPr>
                            <m:ctrlPr>
                              <a:rPr lang="en-US" b="1" i="1" smtClean="0">
                                <a:solidFill>
                                  <a:srgbClr val="FF0000"/>
                                </a:solidFill>
                                <a:latin typeface="Cambria Math"/>
                              </a:rPr>
                            </m:ctrlPr>
                          </m:sSupPr>
                          <m:e>
                            <m:r>
                              <a:rPr lang="en-US" b="1" i="1" smtClean="0">
                                <a:solidFill>
                                  <a:srgbClr val="FF0000"/>
                                </a:solidFill>
                                <a:latin typeface="Cambria Math"/>
                              </a:rPr>
                              <m:t>𝑮</m:t>
                            </m:r>
                          </m:e>
                          <m:sup>
                            <m:r>
                              <a:rPr lang="en-US" b="1" i="1" smtClean="0">
                                <a:solidFill>
                                  <a:srgbClr val="FF0000"/>
                                </a:solidFill>
                                <a:latin typeface="Cambria Math"/>
                              </a:rPr>
                              <m:t>′</m:t>
                            </m:r>
                          </m:sup>
                        </m:sSup>
                        <m:r>
                          <a:rPr lang="en-US" b="1" i="1" smtClean="0">
                            <a:solidFill>
                              <a:srgbClr val="FF0000"/>
                            </a:solidFill>
                            <a:latin typeface="Cambria Math"/>
                          </a:rPr>
                          <m:t>)²</m:t>
                        </m:r>
                      </m:num>
                      <m:den>
                        <m:r>
                          <a:rPr lang="en-US" b="1" i="1" smtClean="0">
                            <a:solidFill>
                              <a:srgbClr val="FF0000"/>
                            </a:solidFill>
                            <a:latin typeface="Cambria Math"/>
                          </a:rPr>
                          <m:t>𝒕</m:t>
                        </m:r>
                        <m:r>
                          <a:rPr lang="en-US" b="1" i="1" smtClean="0">
                            <a:solidFill>
                              <a:srgbClr val="FF0000"/>
                            </a:solidFill>
                            <a:latin typeface="Cambria Math"/>
                          </a:rPr>
                          <m:t>(</m:t>
                        </m:r>
                        <m:r>
                          <a:rPr lang="en-US" b="1" i="1" smtClean="0">
                            <a:solidFill>
                              <a:srgbClr val="FF0000"/>
                            </a:solidFill>
                            <a:latin typeface="Cambria Math"/>
                          </a:rPr>
                          <m:t>𝒕</m:t>
                        </m:r>
                        <m:r>
                          <a:rPr lang="en-US" b="1" i="1" smtClean="0">
                            <a:solidFill>
                              <a:srgbClr val="FF0000"/>
                            </a:solidFill>
                            <a:latin typeface="Cambria Math"/>
                          </a:rPr>
                          <m:t>−</m:t>
                        </m:r>
                        <m:r>
                          <a:rPr lang="en-US" b="1" i="1" smtClean="0">
                            <a:solidFill>
                              <a:srgbClr val="FF0000"/>
                            </a:solidFill>
                            <a:latin typeface="Cambria Math"/>
                          </a:rPr>
                          <m:t>𝟏</m:t>
                        </m:r>
                        <m:r>
                          <a:rPr lang="en-US" b="1" i="1" smtClean="0">
                            <a:solidFill>
                              <a:srgbClr val="FF0000"/>
                            </a:solidFill>
                            <a:latin typeface="Cambria Math"/>
                          </a:rPr>
                          <m:t>)(</m:t>
                        </m:r>
                        <m:r>
                          <a:rPr lang="en-US" b="1" i="1" smtClean="0">
                            <a:solidFill>
                              <a:srgbClr val="FF0000"/>
                            </a:solidFill>
                            <a:latin typeface="Cambria Math"/>
                          </a:rPr>
                          <m:t>𝒓</m:t>
                        </m:r>
                        <m:r>
                          <a:rPr lang="en-US" b="1" i="1" smtClean="0">
                            <a:solidFill>
                              <a:srgbClr val="FF0000"/>
                            </a:solidFill>
                            <a:latin typeface="Cambria Math"/>
                          </a:rPr>
                          <m:t>−</m:t>
                        </m:r>
                        <m:r>
                          <a:rPr lang="en-US" b="1" i="1" smtClean="0">
                            <a:solidFill>
                              <a:srgbClr val="FF0000"/>
                            </a:solidFill>
                            <a:latin typeface="Cambria Math"/>
                          </a:rPr>
                          <m:t>𝟏</m:t>
                        </m:r>
                        <m:r>
                          <a:rPr lang="en-US" b="1" i="1" smtClean="0">
                            <a:solidFill>
                              <a:srgbClr val="FF0000"/>
                            </a:solidFill>
                            <a:latin typeface="Cambria Math"/>
                          </a:rPr>
                          <m:t>)²</m:t>
                        </m:r>
                      </m:den>
                    </m:f>
                  </m:oMath>
                </a14:m>
                <a:r>
                  <a:rPr lang="en-US" b="1" dirty="0" smtClean="0">
                    <a:solidFill>
                      <a:srgbClr val="FF0000"/>
                    </a:solidFill>
                  </a:rPr>
                  <a:t>  ,  Adjusted SST(SST</a:t>
                </a:r>
                <a:r>
                  <a:rPr lang="en-US" sz="1600" b="1" dirty="0" smtClean="0">
                    <a:solidFill>
                      <a:srgbClr val="FF0000"/>
                    </a:solidFill>
                  </a:rPr>
                  <a:t>A</a:t>
                </a:r>
                <a:r>
                  <a:rPr lang="en-US" b="1" dirty="0" smtClean="0">
                    <a:solidFill>
                      <a:srgbClr val="FF0000"/>
                    </a:solidFill>
                  </a:rPr>
                  <a:t>) = SST-k</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143000"/>
                <a:ext cx="8991600" cy="5562600"/>
              </a:xfrm>
              <a:blipFill rotWithShape="1">
                <a:blip r:embed="rId2"/>
                <a:stretch>
                  <a:fillRect l="-610" t="-1316" r="-8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24</a:t>
            </a:fld>
            <a:endParaRPr lang="en-US"/>
          </a:p>
        </p:txBody>
      </p:sp>
    </p:spTree>
    <p:extLst>
      <p:ext uri="{BB962C8B-B14F-4D97-AF65-F5344CB8AC3E}">
        <p14:creationId xmlns:p14="http://schemas.microsoft.com/office/powerpoint/2010/main" val="2210079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8229600" cy="1001961"/>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143000"/>
            <a:ext cx="8915400" cy="5562600"/>
          </a:xfrm>
        </p:spPr>
        <p:txBody>
          <a:bodyPr/>
          <a:lstStyle/>
          <a:p>
            <a:pPr algn="just"/>
            <a:r>
              <a:rPr lang="en-US" sz="3200" dirty="0" smtClean="0"/>
              <a:t>The table given below are yield of 3 varieties in a 4 replicate experiment for which  one observation is missing. Estimate the missing observation and then </a:t>
            </a:r>
            <a:r>
              <a:rPr lang="en-US" sz="3200" dirty="0" err="1" smtClean="0"/>
              <a:t>analyse</a:t>
            </a:r>
            <a:r>
              <a:rPr lang="en-US" sz="3200" dirty="0" smtClean="0"/>
              <a:t>  the data.</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6255297"/>
              </p:ext>
            </p:extLst>
          </p:nvPr>
        </p:nvGraphicFramePr>
        <p:xfrm>
          <a:off x="533400" y="3429000"/>
          <a:ext cx="8077200" cy="2209800"/>
        </p:xfrm>
        <a:graphic>
          <a:graphicData uri="http://schemas.openxmlformats.org/drawingml/2006/table">
            <a:tbl>
              <a:tblPr firstRow="1" bandRow="1">
                <a:tableStyleId>{616DA210-FB5B-4158-B5E0-FEB733F419BA}</a:tableStyleId>
              </a:tblPr>
              <a:tblGrid>
                <a:gridCol w="2019300"/>
                <a:gridCol w="2019300"/>
                <a:gridCol w="2019300"/>
                <a:gridCol w="2019300"/>
              </a:tblGrid>
              <a:tr h="736600">
                <a:tc>
                  <a:txBody>
                    <a:bodyPr/>
                    <a:lstStyle/>
                    <a:p>
                      <a:pPr algn="ctr"/>
                      <a:r>
                        <a:rPr lang="en-US" sz="2800" b="1" dirty="0" smtClean="0">
                          <a:latin typeface="Arial" pitchFamily="34" charset="0"/>
                          <a:cs typeface="Arial" pitchFamily="34" charset="0"/>
                        </a:rPr>
                        <a:t>P 19</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R 29</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P 23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Q 33</a:t>
                      </a:r>
                      <a:endParaRPr lang="en-US" sz="2800" b="1" dirty="0">
                        <a:latin typeface="Arial" pitchFamily="34" charset="0"/>
                        <a:cs typeface="Arial" pitchFamily="34" charset="0"/>
                      </a:endParaRPr>
                    </a:p>
                  </a:txBody>
                  <a:tcPr/>
                </a:tc>
              </a:tr>
              <a:tr h="736600">
                <a:tc>
                  <a:txBody>
                    <a:bodyPr/>
                    <a:lstStyle/>
                    <a:p>
                      <a:pPr algn="ctr"/>
                      <a:r>
                        <a:rPr lang="en-US" sz="2800" b="1" dirty="0" smtClean="0">
                          <a:latin typeface="Arial" pitchFamily="34" charset="0"/>
                          <a:cs typeface="Arial" pitchFamily="34" charset="0"/>
                        </a:rPr>
                        <a:t>Q 26</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P ?</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Q 27</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R 26</a:t>
                      </a:r>
                      <a:endParaRPr lang="en-US" sz="2800" b="1" dirty="0">
                        <a:latin typeface="Arial" pitchFamily="34" charset="0"/>
                        <a:cs typeface="Arial" pitchFamily="34" charset="0"/>
                      </a:endParaRPr>
                    </a:p>
                  </a:txBody>
                  <a:tcPr/>
                </a:tc>
              </a:tr>
              <a:tr h="736600">
                <a:tc>
                  <a:txBody>
                    <a:bodyPr/>
                    <a:lstStyle/>
                    <a:p>
                      <a:pPr algn="ctr"/>
                      <a:r>
                        <a:rPr lang="en-US" sz="2800" b="1" dirty="0" smtClean="0">
                          <a:latin typeface="Arial" pitchFamily="34" charset="0"/>
                          <a:cs typeface="Arial" pitchFamily="34" charset="0"/>
                        </a:rPr>
                        <a:t>R 21</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Q 28</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R 22</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P 26</a:t>
                      </a:r>
                      <a:endParaRPr lang="en-US" sz="2800" b="1" dirty="0">
                        <a:latin typeface="Arial" pitchFamily="34" charset="0"/>
                        <a:cs typeface="Arial" pitchFamily="34" charset="0"/>
                      </a:endParaRPr>
                    </a:p>
                  </a:txBody>
                  <a:tcPr/>
                </a:tc>
              </a:tr>
            </a:tbl>
          </a:graphicData>
        </a:graphic>
      </p:graphicFrame>
      <p:sp>
        <p:nvSpPr>
          <p:cNvPr id="4" name="Slide Number Placeholder 3"/>
          <p:cNvSpPr>
            <a:spLocks noGrp="1"/>
          </p:cNvSpPr>
          <p:nvPr>
            <p:ph type="sldNum" sz="quarter" idx="12"/>
          </p:nvPr>
        </p:nvSpPr>
        <p:spPr/>
        <p:txBody>
          <a:bodyPr/>
          <a:lstStyle/>
          <a:p>
            <a:fld id="{3FF2DC29-D4EB-40CF-BEE8-AF9A946E16F8}" type="slidenum">
              <a:rPr lang="en-US" smtClean="0"/>
              <a:t>25</a:t>
            </a:fld>
            <a:endParaRPr lang="en-US"/>
          </a:p>
        </p:txBody>
      </p:sp>
    </p:spTree>
    <p:extLst>
      <p:ext uri="{BB962C8B-B14F-4D97-AF65-F5344CB8AC3E}">
        <p14:creationId xmlns:p14="http://schemas.microsoft.com/office/powerpoint/2010/main" val="2679509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855"/>
            <a:ext cx="8229600" cy="8564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76200" y="914400"/>
            <a:ext cx="8839200" cy="5638800"/>
          </a:xfrm>
        </p:spPr>
        <p:txBody>
          <a:bodyPr>
            <a:normAutofit/>
          </a:bodyPr>
          <a:lstStyle/>
          <a:p>
            <a:pPr algn="just"/>
            <a:r>
              <a:rPr lang="en-US" dirty="0" smtClean="0"/>
              <a:t>Consider the partially completed ANOVA table below. Complete the ANOVA table and answer the following.</a:t>
            </a:r>
          </a:p>
          <a:p>
            <a:pPr marL="0" indent="0" algn="just">
              <a:buNone/>
            </a:pPr>
            <a:endParaRPr lang="en-US" dirty="0" smtClean="0"/>
          </a:p>
          <a:p>
            <a:endParaRPr lang="en-US" dirty="0"/>
          </a:p>
          <a:p>
            <a:endParaRPr lang="en-US" dirty="0" smtClean="0"/>
          </a:p>
          <a:p>
            <a:endParaRPr lang="en-US" dirty="0"/>
          </a:p>
          <a:p>
            <a:endParaRPr lang="en-US" dirty="0" smtClean="0"/>
          </a:p>
          <a:p>
            <a:pPr algn="just"/>
            <a:r>
              <a:rPr lang="en-US" dirty="0" smtClean="0"/>
              <a:t>What design was employed?</a:t>
            </a:r>
          </a:p>
          <a:p>
            <a:pPr algn="just"/>
            <a:r>
              <a:rPr lang="en-US" dirty="0" smtClean="0"/>
              <a:t>How many treatments were compared?</a:t>
            </a:r>
          </a:p>
          <a:p>
            <a:pPr algn="just"/>
            <a:r>
              <a:rPr lang="en-US" dirty="0" smtClean="0"/>
              <a:t>How many observations were analyze? </a:t>
            </a:r>
          </a:p>
          <a:p>
            <a:pPr algn="just"/>
            <a:r>
              <a:rPr lang="en-US" dirty="0" smtClean="0"/>
              <a:t>At 0.05 level of significance, can one conclude that the treatments have different effects? Why?</a:t>
            </a:r>
          </a:p>
          <a:p>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47167252"/>
              </p:ext>
            </p:extLst>
          </p:nvPr>
        </p:nvGraphicFramePr>
        <p:xfrm>
          <a:off x="304800" y="1828800"/>
          <a:ext cx="8382000" cy="2286000"/>
        </p:xfrm>
        <a:graphic>
          <a:graphicData uri="http://schemas.openxmlformats.org/drawingml/2006/table">
            <a:tbl>
              <a:tblPr firstRow="1" bandRow="1">
                <a:tableStyleId>{616DA210-FB5B-4158-B5E0-FEB733F419BA}</a:tableStyleId>
              </a:tblPr>
              <a:tblGrid>
                <a:gridCol w="1676400"/>
                <a:gridCol w="1676400"/>
                <a:gridCol w="1676400"/>
                <a:gridCol w="1676400"/>
                <a:gridCol w="1676400"/>
              </a:tblGrid>
              <a:tr h="457200">
                <a:tc>
                  <a:txBody>
                    <a:bodyPr/>
                    <a:lstStyle/>
                    <a:p>
                      <a:pPr algn="ctr"/>
                      <a:r>
                        <a:rPr lang="en-US" sz="2400" b="1" dirty="0" smtClean="0">
                          <a:latin typeface="Arial" pitchFamily="34" charset="0"/>
                          <a:cs typeface="Arial" pitchFamily="34" charset="0"/>
                        </a:rPr>
                        <a:t>S.V</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S.S</a:t>
                      </a:r>
                      <a:endParaRPr lang="en-US" sz="2400" b="1" dirty="0">
                        <a:latin typeface="Arial" pitchFamily="34" charset="0"/>
                        <a:cs typeface="Arial" pitchFamily="34" charset="0"/>
                      </a:endParaRPr>
                    </a:p>
                  </a:txBody>
                  <a:tcPr/>
                </a:tc>
                <a:tc>
                  <a:txBody>
                    <a:bodyPr/>
                    <a:lstStyle/>
                    <a:p>
                      <a:pPr algn="ctr"/>
                      <a:r>
                        <a:rPr lang="en-US" sz="2400" b="1" dirty="0" err="1" smtClean="0">
                          <a:latin typeface="Arial" pitchFamily="34" charset="0"/>
                          <a:cs typeface="Arial" pitchFamily="34" charset="0"/>
                        </a:rPr>
                        <a:t>D.f.</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M.S.S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F</a:t>
                      </a:r>
                      <a:endParaRPr lang="en-US" sz="2400" b="1" dirty="0">
                        <a:latin typeface="Arial" pitchFamily="34" charset="0"/>
                        <a:cs typeface="Arial" pitchFamily="34" charset="0"/>
                      </a:endParaRPr>
                    </a:p>
                  </a:txBody>
                  <a:tcPr/>
                </a:tc>
              </a:tr>
              <a:tr h="457200">
                <a:tc>
                  <a:txBody>
                    <a:bodyPr/>
                    <a:lstStyle/>
                    <a:p>
                      <a:pPr algn="ctr"/>
                      <a:r>
                        <a:rPr lang="en-US" sz="2400" b="1" dirty="0" smtClean="0">
                          <a:latin typeface="Arial" pitchFamily="34" charset="0"/>
                          <a:cs typeface="Arial" pitchFamily="34" charset="0"/>
                        </a:rPr>
                        <a:t>Treatment</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231.5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txBody>
                  <a:tcPr/>
                </a:tc>
              </a:tr>
              <a:tr h="457200">
                <a:tc>
                  <a:txBody>
                    <a:bodyPr/>
                    <a:lstStyle/>
                    <a:p>
                      <a:pPr algn="ctr"/>
                      <a:r>
                        <a:rPr lang="en-US" sz="2400" b="1" dirty="0" smtClean="0">
                          <a:latin typeface="Arial" pitchFamily="34" charset="0"/>
                          <a:cs typeface="Arial" pitchFamily="34" charset="0"/>
                        </a:rPr>
                        <a:t>Blocks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7</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txBody>
                  <a:tcPr/>
                </a:tc>
              </a:tr>
              <a:tr h="457200">
                <a:tc>
                  <a:txBody>
                    <a:bodyPr/>
                    <a:lstStyle/>
                    <a:p>
                      <a:pPr algn="ctr"/>
                      <a:r>
                        <a:rPr lang="en-US" sz="2400" b="1" dirty="0" smtClean="0">
                          <a:latin typeface="Arial" pitchFamily="34" charset="0"/>
                          <a:cs typeface="Arial" pitchFamily="34" charset="0"/>
                        </a:rPr>
                        <a:t>Error</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573.75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txBody>
                  <a:tcPr/>
                </a:tc>
                <a:tc>
                  <a:txBody>
                    <a:bodyPr/>
                    <a:lstStyle/>
                    <a:p>
                      <a:pPr algn="ctr"/>
                      <a:endParaRPr lang="en-US" sz="2400" b="1" dirty="0">
                        <a:latin typeface="Arial" pitchFamily="34" charset="0"/>
                        <a:cs typeface="Arial" pitchFamily="34" charset="0"/>
                      </a:endParaRPr>
                    </a:p>
                  </a:txBody>
                  <a:tcPr/>
                </a:tc>
              </a:tr>
              <a:tr h="457200">
                <a:tc>
                  <a:txBody>
                    <a:bodyPr/>
                    <a:lstStyle/>
                    <a:p>
                      <a:pPr algn="ctr"/>
                      <a:r>
                        <a:rPr lang="en-US" sz="2400" b="1" dirty="0" smtClean="0">
                          <a:latin typeface="Arial" pitchFamily="34" charset="0"/>
                          <a:cs typeface="Arial" pitchFamily="34" charset="0"/>
                        </a:rPr>
                        <a:t>Total</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903.75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23</a:t>
                      </a:r>
                      <a:endParaRPr lang="en-US" sz="2400" b="1" dirty="0">
                        <a:latin typeface="Arial" pitchFamily="34" charset="0"/>
                        <a:cs typeface="Arial" pitchFamily="34" charset="0"/>
                      </a:endParaRPr>
                    </a:p>
                  </a:txBody>
                  <a:tcPr/>
                </a:tc>
                <a:tc>
                  <a:txBody>
                    <a:bodyPr/>
                    <a:lstStyle/>
                    <a:p>
                      <a:pPr algn="ctr"/>
                      <a:endParaRPr lang="en-US" sz="2400" b="1" dirty="0">
                        <a:latin typeface="Arial" pitchFamily="34" charset="0"/>
                        <a:cs typeface="Arial" pitchFamily="34" charset="0"/>
                      </a:endParaRPr>
                    </a:p>
                  </a:txBody>
                  <a:tcPr/>
                </a:tc>
                <a:tc>
                  <a:txBody>
                    <a:bodyPr/>
                    <a:lstStyle/>
                    <a:p>
                      <a:pPr algn="ctr"/>
                      <a:endParaRPr lang="en-US" sz="24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26</a:t>
            </a:fld>
            <a:endParaRPr lang="en-US"/>
          </a:p>
        </p:txBody>
      </p:sp>
    </p:spTree>
    <p:extLst>
      <p:ext uri="{BB962C8B-B14F-4D97-AF65-F5344CB8AC3E}">
        <p14:creationId xmlns:p14="http://schemas.microsoft.com/office/powerpoint/2010/main" val="2559395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895175"/>
          </a:xfrm>
        </p:spPr>
        <p:txBody>
          <a:bodyPr>
            <a:normAutofit fontScale="90000"/>
          </a:bodyPr>
          <a:lstStyle/>
          <a:p>
            <a:r>
              <a:rPr lang="en-US" b="1" u="sng" dirty="0" smtClean="0">
                <a:solidFill>
                  <a:srgbClr val="FF0000"/>
                </a:solidFill>
              </a:rPr>
              <a:t>Advantage and Disadvantage of RBD:</a:t>
            </a:r>
            <a:endParaRPr lang="en-US" b="1" u="sng" dirty="0">
              <a:solidFill>
                <a:srgbClr val="FF0000"/>
              </a:solidFill>
            </a:endParaRPr>
          </a:p>
        </p:txBody>
      </p:sp>
      <p:sp>
        <p:nvSpPr>
          <p:cNvPr id="3" name="Text Placeholder 2"/>
          <p:cNvSpPr>
            <a:spLocks noGrp="1"/>
          </p:cNvSpPr>
          <p:nvPr>
            <p:ph type="body" idx="1"/>
          </p:nvPr>
        </p:nvSpPr>
        <p:spPr>
          <a:xfrm>
            <a:off x="1143000" y="838200"/>
            <a:ext cx="4040188" cy="506952"/>
          </a:xfrm>
        </p:spPr>
        <p:txBody>
          <a:bodyPr/>
          <a:lstStyle/>
          <a:p>
            <a:r>
              <a:rPr lang="en-US" dirty="0" smtClean="0"/>
              <a:t>Advantage</a:t>
            </a:r>
            <a:endParaRPr lang="en-US" dirty="0"/>
          </a:p>
        </p:txBody>
      </p:sp>
      <p:sp>
        <p:nvSpPr>
          <p:cNvPr id="4" name="Text Placeholder 3"/>
          <p:cNvSpPr>
            <a:spLocks noGrp="1"/>
          </p:cNvSpPr>
          <p:nvPr>
            <p:ph type="body" sz="half" idx="3"/>
          </p:nvPr>
        </p:nvSpPr>
        <p:spPr>
          <a:xfrm>
            <a:off x="5410202" y="838201"/>
            <a:ext cx="4041775" cy="654843"/>
          </a:xfrm>
        </p:spPr>
        <p:txBody>
          <a:bodyPr/>
          <a:lstStyle/>
          <a:p>
            <a:r>
              <a:rPr lang="en-US" dirty="0" smtClean="0"/>
              <a:t>Disadvantage</a:t>
            </a:r>
            <a:endParaRPr lang="en-US" dirty="0"/>
          </a:p>
        </p:txBody>
      </p:sp>
      <p:sp>
        <p:nvSpPr>
          <p:cNvPr id="5" name="Content Placeholder 4"/>
          <p:cNvSpPr>
            <a:spLocks noGrp="1"/>
          </p:cNvSpPr>
          <p:nvPr>
            <p:ph sz="quarter" idx="2"/>
          </p:nvPr>
        </p:nvSpPr>
        <p:spPr>
          <a:xfrm>
            <a:off x="76200" y="1447800"/>
            <a:ext cx="4421188" cy="5638800"/>
          </a:xfrm>
        </p:spPr>
        <p:txBody>
          <a:bodyPr>
            <a:noAutofit/>
          </a:bodyPr>
          <a:lstStyle/>
          <a:p>
            <a:pPr marL="457200" indent="-457200" algn="just">
              <a:buFont typeface="+mj-lt"/>
              <a:buAutoNum type="arabicPeriod"/>
            </a:pPr>
            <a:r>
              <a:rPr lang="en-US" sz="2400" dirty="0" smtClean="0"/>
              <a:t>The principle advantage of RBD is that increase the precision of the experiment. This is due to the reduction of experiment error by adoption of local control.</a:t>
            </a:r>
          </a:p>
          <a:p>
            <a:pPr marL="457200" indent="-457200" algn="just">
              <a:buFont typeface="+mj-lt"/>
              <a:buAutoNum type="arabicPeriod"/>
            </a:pPr>
            <a:r>
              <a:rPr lang="en-US" sz="2400" dirty="0" smtClean="0"/>
              <a:t>RBD provides the better result than CRD.</a:t>
            </a:r>
          </a:p>
          <a:p>
            <a:pPr marL="457200" indent="-457200" algn="just">
              <a:buFont typeface="+mj-lt"/>
              <a:buAutoNum type="arabicPeriod"/>
            </a:pPr>
            <a:r>
              <a:rPr lang="en-US" sz="2400" dirty="0" smtClean="0"/>
              <a:t>There is no restriction on the number of treatment or replication. But at least two replication is necessary.</a:t>
            </a:r>
          </a:p>
          <a:p>
            <a:pPr marL="457200" indent="-457200" algn="just">
              <a:buFont typeface="+mj-lt"/>
              <a:buAutoNum type="arabicPeriod"/>
            </a:pPr>
            <a:endParaRPr lang="en-US" sz="2400" dirty="0"/>
          </a:p>
        </p:txBody>
      </p:sp>
      <p:sp>
        <p:nvSpPr>
          <p:cNvPr id="6" name="Content Placeholder 5"/>
          <p:cNvSpPr>
            <a:spLocks noGrp="1"/>
          </p:cNvSpPr>
          <p:nvPr>
            <p:ph sz="quarter" idx="4"/>
          </p:nvPr>
        </p:nvSpPr>
        <p:spPr>
          <a:xfrm>
            <a:off x="4648200" y="1981200"/>
            <a:ext cx="4343400" cy="4800600"/>
          </a:xfrm>
        </p:spPr>
        <p:txBody>
          <a:bodyPr>
            <a:noAutofit/>
          </a:bodyPr>
          <a:lstStyle/>
          <a:p>
            <a:pPr marL="457200" indent="-457200" algn="just">
              <a:buFont typeface="+mj-lt"/>
              <a:buAutoNum type="arabicPeriod"/>
            </a:pPr>
            <a:r>
              <a:rPr lang="en-US" sz="2400" dirty="0" smtClean="0"/>
              <a:t>R.B.D may give misleading results if blocks are not homogeneous.</a:t>
            </a:r>
          </a:p>
          <a:p>
            <a:pPr marL="457200" indent="-457200" algn="just">
              <a:buFont typeface="+mj-lt"/>
              <a:buAutoNum type="arabicPeriod"/>
            </a:pPr>
            <a:r>
              <a:rPr lang="en-US" sz="2400" dirty="0" smtClean="0"/>
              <a:t>RBD is not suitable for large number of treatments.</a:t>
            </a:r>
          </a:p>
          <a:p>
            <a:pPr marL="457200" indent="-457200" algn="just">
              <a:buFont typeface="+mj-lt"/>
              <a:buAutoNum type="arabicPeriod"/>
            </a:pPr>
            <a:r>
              <a:rPr lang="en-US" sz="2400" dirty="0" smtClean="0"/>
              <a:t>If the data on more than two plots is missing, the statistical analysis becomes quite tedious and complicated.</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1192121097"/>
              </p:ext>
            </p:extLst>
          </p:nvPr>
        </p:nvGraphicFramePr>
        <p:xfrm>
          <a:off x="180624" y="914400"/>
          <a:ext cx="8850489" cy="5554133"/>
        </p:xfrm>
        <a:graphic>
          <a:graphicData uri="http://schemas.openxmlformats.org/drawingml/2006/table">
            <a:tbl>
              <a:tblPr/>
              <a:tblGrid>
                <a:gridCol w="8850489"/>
              </a:tblGrid>
              <a:tr h="5554133">
                <a:tc>
                  <a:txBody>
                    <a:bodyPr/>
                    <a:lstStyle/>
                    <a:p>
                      <a:endParaRPr lang="en-US" sz="1900" dirty="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12" name="Straight Connector 11"/>
          <p:cNvCxnSpPr/>
          <p:nvPr/>
        </p:nvCxnSpPr>
        <p:spPr>
          <a:xfrm>
            <a:off x="228600" y="13716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7" idx="2"/>
          </p:cNvCxnSpPr>
          <p:nvPr/>
        </p:nvCxnSpPr>
        <p:spPr>
          <a:xfrm flipH="1">
            <a:off x="4605866" y="914400"/>
            <a:ext cx="4234" cy="5554133"/>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3FF2DC29-D4EB-40CF-BEE8-AF9A946E16F8}" type="slidenum">
              <a:rPr lang="en-US" smtClean="0"/>
              <a:t>27</a:t>
            </a:fld>
            <a:endParaRPr lang="en-US"/>
          </a:p>
        </p:txBody>
      </p:sp>
    </p:spTree>
    <p:extLst>
      <p:ext uri="{BB962C8B-B14F-4D97-AF65-F5344CB8AC3E}">
        <p14:creationId xmlns:p14="http://schemas.microsoft.com/office/powerpoint/2010/main" val="1978927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008888"/>
          </a:xfrm>
        </p:spPr>
        <p:txBody>
          <a:bodyPr/>
          <a:lstStyle/>
          <a:p>
            <a:r>
              <a:rPr lang="en-US" b="1" u="sng" dirty="0" smtClean="0">
                <a:solidFill>
                  <a:srgbClr val="FF0000"/>
                </a:solidFill>
              </a:rPr>
              <a:t>Latin Square Design (LSD):</a:t>
            </a:r>
            <a:endParaRPr lang="en-US" b="1" u="sng" dirty="0">
              <a:solidFill>
                <a:srgbClr val="FF0000"/>
              </a:solidFill>
            </a:endParaRPr>
          </a:p>
        </p:txBody>
      </p:sp>
      <p:sp>
        <p:nvSpPr>
          <p:cNvPr id="3" name="Content Placeholder 2"/>
          <p:cNvSpPr>
            <a:spLocks noGrp="1"/>
          </p:cNvSpPr>
          <p:nvPr>
            <p:ph idx="1"/>
          </p:nvPr>
        </p:nvSpPr>
        <p:spPr>
          <a:xfrm>
            <a:off x="152400" y="1447800"/>
            <a:ext cx="8839200" cy="5105400"/>
          </a:xfrm>
        </p:spPr>
        <p:txBody>
          <a:bodyPr>
            <a:normAutofit/>
          </a:bodyPr>
          <a:lstStyle/>
          <a:p>
            <a:pPr algn="just"/>
            <a:r>
              <a:rPr lang="en-US" sz="3200" dirty="0" smtClean="0"/>
              <a:t>When the experimental material is divided in to rows and columns and the treatments are allocated such that each treatments occurs only once in a row and once in a column, the design is known as Latin Square Design. In LSD the number of rows and number of columns are equal. Hence, the arrangement will form a square. It follows all principle of design of experiment.</a:t>
            </a:r>
            <a:endParaRPr lang="en-US" sz="3200" dirty="0"/>
          </a:p>
        </p:txBody>
      </p:sp>
      <p:sp>
        <p:nvSpPr>
          <p:cNvPr id="4" name="Slide Number Placeholder 3"/>
          <p:cNvSpPr>
            <a:spLocks noGrp="1"/>
          </p:cNvSpPr>
          <p:nvPr>
            <p:ph type="sldNum" sz="quarter" idx="12"/>
          </p:nvPr>
        </p:nvSpPr>
        <p:spPr/>
        <p:txBody>
          <a:bodyPr/>
          <a:lstStyle/>
          <a:p>
            <a:fld id="{3FF2DC29-D4EB-40CF-BEE8-AF9A946E16F8}" type="slidenum">
              <a:rPr lang="en-US" smtClean="0"/>
              <a:t>28</a:t>
            </a:fld>
            <a:endParaRPr lang="en-US"/>
          </a:p>
        </p:txBody>
      </p:sp>
    </p:spTree>
    <p:extLst>
      <p:ext uri="{BB962C8B-B14F-4D97-AF65-F5344CB8AC3E}">
        <p14:creationId xmlns:p14="http://schemas.microsoft.com/office/powerpoint/2010/main" val="20347419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b="1" u="sng" dirty="0" smtClean="0">
                <a:solidFill>
                  <a:srgbClr val="FF0000"/>
                </a:solidFill>
              </a:rPr>
              <a:t>Lay out of LSD:</a:t>
            </a:r>
            <a:endParaRPr lang="en-US" b="1" u="sng" dirty="0">
              <a:solidFill>
                <a:srgbClr val="FF0000"/>
              </a:solidFill>
            </a:endParaRPr>
          </a:p>
        </p:txBody>
      </p:sp>
      <p:sp>
        <p:nvSpPr>
          <p:cNvPr id="3" name="Content Placeholder 2"/>
          <p:cNvSpPr>
            <a:spLocks noGrp="1"/>
          </p:cNvSpPr>
          <p:nvPr>
            <p:ph idx="1"/>
          </p:nvPr>
        </p:nvSpPr>
        <p:spPr>
          <a:xfrm>
            <a:off x="228600" y="1524000"/>
            <a:ext cx="8763000" cy="5029200"/>
          </a:xfrm>
        </p:spPr>
        <p:txBody>
          <a:bodyPr>
            <a:normAutofit lnSpcReduction="10000"/>
          </a:bodyPr>
          <a:lstStyle/>
          <a:p>
            <a:pPr algn="just"/>
            <a:r>
              <a:rPr lang="en-US" sz="3200" dirty="0" smtClean="0"/>
              <a:t>In LSD the treatments are usually denoted by alphabets like A, B, C ……etc. For a Latin squares with five treatments the arrangement may be as follows.</a:t>
            </a:r>
          </a:p>
          <a:p>
            <a:pPr marL="0" indent="0">
              <a:buNone/>
            </a:pPr>
            <a:r>
              <a:rPr lang="en-US" dirty="0" smtClean="0"/>
              <a:t>             4x4                                                       5x5</a:t>
            </a:r>
          </a:p>
          <a:p>
            <a:pPr marL="0" indent="0">
              <a:buNone/>
            </a:pPr>
            <a:r>
              <a:rPr lang="en-US" dirty="0"/>
              <a:t> </a:t>
            </a:r>
            <a:r>
              <a:rPr lang="en-US" dirty="0" smtClean="0"/>
              <a:t>                                                              </a:t>
            </a:r>
          </a:p>
          <a:p>
            <a:endParaRPr lang="en-US" dirty="0"/>
          </a:p>
          <a:p>
            <a:endParaRPr lang="en-US" dirty="0" smtClean="0"/>
          </a:p>
          <a:p>
            <a:endParaRPr lang="en-US" dirty="0"/>
          </a:p>
          <a:p>
            <a:endParaRPr lang="en-US" dirty="0" smtClean="0"/>
          </a:p>
          <a:p>
            <a:pPr marL="0" indent="0">
              <a:buNone/>
            </a:pPr>
            <a:r>
              <a:rPr lang="en-US" dirty="0" smtClean="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299691"/>
              </p:ext>
            </p:extLst>
          </p:nvPr>
        </p:nvGraphicFramePr>
        <p:xfrm>
          <a:off x="457200" y="3810000"/>
          <a:ext cx="3505200" cy="2072640"/>
        </p:xfrm>
        <a:graphic>
          <a:graphicData uri="http://schemas.openxmlformats.org/drawingml/2006/table">
            <a:tbl>
              <a:tblPr firstRow="1" bandRow="1">
                <a:tableStyleId>{616DA210-FB5B-4158-B5E0-FEB733F419BA}</a:tableStyleId>
              </a:tblPr>
              <a:tblGrid>
                <a:gridCol w="876300"/>
                <a:gridCol w="876300"/>
                <a:gridCol w="876300"/>
                <a:gridCol w="876300"/>
              </a:tblGrid>
              <a:tr h="518160">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r>
              <a:tr h="518160">
                <a:tc>
                  <a:txBody>
                    <a:bodyPr/>
                    <a:lstStyle/>
                    <a:p>
                      <a:pPr algn="ctr"/>
                      <a:r>
                        <a:rPr lang="en-US" sz="2800" b="1" dirty="0" smtClean="0">
                          <a:latin typeface="Arial" pitchFamily="34" charset="0"/>
                          <a:cs typeface="Arial" pitchFamily="34" charset="0"/>
                        </a:rPr>
                        <a:t>D</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A</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C</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B</a:t>
                      </a:r>
                      <a:endParaRPr lang="en-US" sz="2800" b="1" dirty="0">
                        <a:latin typeface="Arial" pitchFamily="34" charset="0"/>
                        <a:cs typeface="Arial" pitchFamily="34"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58797481"/>
              </p:ext>
            </p:extLst>
          </p:nvPr>
        </p:nvGraphicFramePr>
        <p:xfrm>
          <a:off x="4419600" y="3810000"/>
          <a:ext cx="4495800" cy="2590800"/>
        </p:xfrm>
        <a:graphic>
          <a:graphicData uri="http://schemas.openxmlformats.org/drawingml/2006/table">
            <a:tbl>
              <a:tblPr firstRow="1" bandRow="1">
                <a:tableStyleId>{616DA210-FB5B-4158-B5E0-FEB733F419BA}</a:tableStyleId>
              </a:tblPr>
              <a:tblGrid>
                <a:gridCol w="899160"/>
                <a:gridCol w="899160"/>
                <a:gridCol w="899160"/>
                <a:gridCol w="899160"/>
                <a:gridCol w="899160"/>
              </a:tblGrid>
              <a:tr h="518160">
                <a:tc>
                  <a:txBody>
                    <a:bodyPr/>
                    <a:lstStyle/>
                    <a:p>
                      <a:pPr algn="ctr"/>
                      <a:r>
                        <a:rPr lang="en-US" sz="2800" b="1" dirty="0" smtClean="0"/>
                        <a:t>A</a:t>
                      </a:r>
                      <a:endParaRPr lang="en-US" sz="2800" b="1" dirty="0">
                        <a:latin typeface="Arial" pitchFamily="34" charset="0"/>
                        <a:cs typeface="Arial" pitchFamily="34" charset="0"/>
                      </a:endParaRPr>
                    </a:p>
                  </a:txBody>
                  <a:tcPr/>
                </a:tc>
                <a:tc>
                  <a:txBody>
                    <a:bodyPr/>
                    <a:lstStyle/>
                    <a:p>
                      <a:pPr algn="ctr"/>
                      <a:r>
                        <a:rPr lang="en-US" sz="2800" b="1" dirty="0" smtClean="0"/>
                        <a:t>B</a:t>
                      </a:r>
                      <a:endParaRPr lang="en-US" sz="2800" b="1" dirty="0">
                        <a:latin typeface="Arial" pitchFamily="34" charset="0"/>
                        <a:cs typeface="Arial" pitchFamily="34" charset="0"/>
                      </a:endParaRPr>
                    </a:p>
                  </a:txBody>
                  <a:tcPr/>
                </a:tc>
                <a:tc>
                  <a:txBody>
                    <a:bodyPr/>
                    <a:lstStyle/>
                    <a:p>
                      <a:pPr algn="ctr"/>
                      <a:r>
                        <a:rPr lang="en-US" sz="2800" b="1" dirty="0" smtClean="0"/>
                        <a:t>C</a:t>
                      </a:r>
                      <a:endParaRPr lang="en-US" sz="2800" b="1" dirty="0">
                        <a:latin typeface="Arial" pitchFamily="34" charset="0"/>
                        <a:cs typeface="Arial" pitchFamily="34" charset="0"/>
                      </a:endParaRPr>
                    </a:p>
                  </a:txBody>
                  <a:tcPr/>
                </a:tc>
                <a:tc>
                  <a:txBody>
                    <a:bodyPr/>
                    <a:lstStyle/>
                    <a:p>
                      <a:pPr algn="ctr"/>
                      <a:r>
                        <a:rPr lang="en-US" sz="2800" b="1" dirty="0" smtClean="0"/>
                        <a:t>D</a:t>
                      </a:r>
                      <a:endParaRPr lang="en-US" sz="2800" b="1" dirty="0">
                        <a:latin typeface="Arial" pitchFamily="34" charset="0"/>
                        <a:cs typeface="Arial" pitchFamily="34" charset="0"/>
                      </a:endParaRPr>
                    </a:p>
                  </a:txBody>
                  <a:tcPr/>
                </a:tc>
                <a:tc>
                  <a:txBody>
                    <a:bodyPr/>
                    <a:lstStyle/>
                    <a:p>
                      <a:pPr algn="ctr"/>
                      <a:r>
                        <a:rPr lang="en-US" sz="2800" b="1" dirty="0" smtClean="0"/>
                        <a:t>E</a:t>
                      </a:r>
                      <a:endParaRPr lang="en-US" sz="2800" b="1" dirty="0">
                        <a:latin typeface="Arial" pitchFamily="34" charset="0"/>
                        <a:cs typeface="Arial" pitchFamily="34" charset="0"/>
                      </a:endParaRPr>
                    </a:p>
                  </a:txBody>
                  <a:tcPr/>
                </a:tc>
              </a:tr>
              <a:tr h="518160">
                <a:tc>
                  <a:txBody>
                    <a:bodyPr/>
                    <a:lstStyle/>
                    <a:p>
                      <a:pPr algn="ctr"/>
                      <a:r>
                        <a:rPr lang="en-US" sz="2800" b="1" dirty="0" smtClean="0"/>
                        <a:t>B</a:t>
                      </a:r>
                      <a:endParaRPr lang="en-US" sz="2800" b="1" dirty="0">
                        <a:latin typeface="Arial" pitchFamily="34" charset="0"/>
                        <a:cs typeface="Arial" pitchFamily="34" charset="0"/>
                      </a:endParaRPr>
                    </a:p>
                  </a:txBody>
                  <a:tcPr/>
                </a:tc>
                <a:tc>
                  <a:txBody>
                    <a:bodyPr/>
                    <a:lstStyle/>
                    <a:p>
                      <a:pPr algn="ctr"/>
                      <a:r>
                        <a:rPr lang="en-US" sz="2800" b="1" dirty="0" smtClean="0"/>
                        <a:t>A</a:t>
                      </a:r>
                      <a:endParaRPr lang="en-US" sz="2800" b="1" dirty="0">
                        <a:latin typeface="Arial" pitchFamily="34" charset="0"/>
                        <a:cs typeface="Arial" pitchFamily="34" charset="0"/>
                      </a:endParaRPr>
                    </a:p>
                  </a:txBody>
                  <a:tcPr/>
                </a:tc>
                <a:tc>
                  <a:txBody>
                    <a:bodyPr/>
                    <a:lstStyle/>
                    <a:p>
                      <a:pPr algn="ctr"/>
                      <a:r>
                        <a:rPr lang="en-US" sz="2800" b="1" dirty="0" smtClean="0"/>
                        <a:t>E</a:t>
                      </a:r>
                      <a:endParaRPr lang="en-US" sz="2800" b="1" dirty="0">
                        <a:latin typeface="Arial" pitchFamily="34" charset="0"/>
                        <a:cs typeface="Arial" pitchFamily="34" charset="0"/>
                      </a:endParaRPr>
                    </a:p>
                  </a:txBody>
                  <a:tcPr/>
                </a:tc>
                <a:tc>
                  <a:txBody>
                    <a:bodyPr/>
                    <a:lstStyle/>
                    <a:p>
                      <a:pPr algn="ctr"/>
                      <a:r>
                        <a:rPr lang="en-US" sz="2800" b="1" dirty="0" smtClean="0"/>
                        <a:t>C</a:t>
                      </a:r>
                      <a:endParaRPr lang="en-US" sz="2800" b="1" dirty="0">
                        <a:latin typeface="Arial" pitchFamily="34" charset="0"/>
                        <a:cs typeface="Arial" pitchFamily="34" charset="0"/>
                      </a:endParaRPr>
                    </a:p>
                  </a:txBody>
                  <a:tcPr/>
                </a:tc>
                <a:tc>
                  <a:txBody>
                    <a:bodyPr/>
                    <a:lstStyle/>
                    <a:p>
                      <a:pPr algn="ctr"/>
                      <a:r>
                        <a:rPr lang="en-US" sz="2800" b="1" dirty="0" smtClean="0"/>
                        <a:t>D</a:t>
                      </a:r>
                      <a:endParaRPr lang="en-US" sz="2800" b="1" dirty="0">
                        <a:latin typeface="Arial" pitchFamily="34" charset="0"/>
                        <a:cs typeface="Arial" pitchFamily="34" charset="0"/>
                      </a:endParaRPr>
                    </a:p>
                  </a:txBody>
                  <a:tcPr/>
                </a:tc>
              </a:tr>
              <a:tr h="518160">
                <a:tc>
                  <a:txBody>
                    <a:bodyPr/>
                    <a:lstStyle/>
                    <a:p>
                      <a:pPr algn="ctr"/>
                      <a:r>
                        <a:rPr lang="en-US" sz="2800" b="1" dirty="0" smtClean="0"/>
                        <a:t>C</a:t>
                      </a:r>
                      <a:endParaRPr lang="en-US" sz="2800" b="1" dirty="0">
                        <a:latin typeface="Arial" pitchFamily="34" charset="0"/>
                        <a:cs typeface="Arial" pitchFamily="34" charset="0"/>
                      </a:endParaRPr>
                    </a:p>
                  </a:txBody>
                  <a:tcPr/>
                </a:tc>
                <a:tc>
                  <a:txBody>
                    <a:bodyPr/>
                    <a:lstStyle/>
                    <a:p>
                      <a:pPr algn="ctr"/>
                      <a:r>
                        <a:rPr lang="en-US" sz="2800" b="1" dirty="0" smtClean="0"/>
                        <a:t>D</a:t>
                      </a:r>
                      <a:endParaRPr lang="en-US" sz="2800" b="1" dirty="0">
                        <a:latin typeface="Arial" pitchFamily="34" charset="0"/>
                        <a:cs typeface="Arial" pitchFamily="34" charset="0"/>
                      </a:endParaRPr>
                    </a:p>
                  </a:txBody>
                  <a:tcPr/>
                </a:tc>
                <a:tc>
                  <a:txBody>
                    <a:bodyPr/>
                    <a:lstStyle/>
                    <a:p>
                      <a:pPr algn="ctr"/>
                      <a:r>
                        <a:rPr lang="en-US" sz="2800" b="1" dirty="0" smtClean="0"/>
                        <a:t>A</a:t>
                      </a:r>
                      <a:endParaRPr lang="en-US" sz="2800" b="1" dirty="0">
                        <a:latin typeface="Arial" pitchFamily="34" charset="0"/>
                        <a:cs typeface="Arial" pitchFamily="34" charset="0"/>
                      </a:endParaRPr>
                    </a:p>
                  </a:txBody>
                  <a:tcPr/>
                </a:tc>
                <a:tc>
                  <a:txBody>
                    <a:bodyPr/>
                    <a:lstStyle/>
                    <a:p>
                      <a:pPr algn="ctr"/>
                      <a:r>
                        <a:rPr lang="en-US" sz="2800" b="1" dirty="0" smtClean="0"/>
                        <a:t>E</a:t>
                      </a:r>
                      <a:endParaRPr lang="en-US" sz="2800" b="1" dirty="0">
                        <a:latin typeface="Arial" pitchFamily="34" charset="0"/>
                        <a:cs typeface="Arial" pitchFamily="34" charset="0"/>
                      </a:endParaRPr>
                    </a:p>
                  </a:txBody>
                  <a:tcPr/>
                </a:tc>
                <a:tc>
                  <a:txBody>
                    <a:bodyPr/>
                    <a:lstStyle/>
                    <a:p>
                      <a:pPr algn="ctr"/>
                      <a:r>
                        <a:rPr lang="en-US" sz="2800" b="1" dirty="0" smtClean="0"/>
                        <a:t>B</a:t>
                      </a:r>
                      <a:endParaRPr lang="en-US" sz="2800" b="1" dirty="0">
                        <a:latin typeface="Arial" pitchFamily="34" charset="0"/>
                        <a:cs typeface="Arial" pitchFamily="34" charset="0"/>
                      </a:endParaRPr>
                    </a:p>
                  </a:txBody>
                  <a:tcPr/>
                </a:tc>
              </a:tr>
              <a:tr h="518160">
                <a:tc>
                  <a:txBody>
                    <a:bodyPr/>
                    <a:lstStyle/>
                    <a:p>
                      <a:pPr algn="ctr"/>
                      <a:r>
                        <a:rPr lang="en-US" sz="2800" b="1" dirty="0" smtClean="0"/>
                        <a:t>D</a:t>
                      </a:r>
                      <a:endParaRPr lang="en-US" sz="2800" b="1" dirty="0">
                        <a:latin typeface="Arial" pitchFamily="34" charset="0"/>
                        <a:cs typeface="Arial" pitchFamily="34" charset="0"/>
                      </a:endParaRPr>
                    </a:p>
                  </a:txBody>
                  <a:tcPr/>
                </a:tc>
                <a:tc>
                  <a:txBody>
                    <a:bodyPr/>
                    <a:lstStyle/>
                    <a:p>
                      <a:pPr algn="ctr"/>
                      <a:r>
                        <a:rPr lang="en-US" sz="2800" b="1" dirty="0" smtClean="0"/>
                        <a:t>E</a:t>
                      </a:r>
                      <a:endParaRPr lang="en-US" sz="2800" b="1" dirty="0">
                        <a:latin typeface="Arial" pitchFamily="34" charset="0"/>
                        <a:cs typeface="Arial" pitchFamily="34" charset="0"/>
                      </a:endParaRPr>
                    </a:p>
                  </a:txBody>
                  <a:tcPr/>
                </a:tc>
                <a:tc>
                  <a:txBody>
                    <a:bodyPr/>
                    <a:lstStyle/>
                    <a:p>
                      <a:pPr algn="ctr"/>
                      <a:r>
                        <a:rPr lang="en-US" sz="2800" b="1" dirty="0" smtClean="0"/>
                        <a:t>B</a:t>
                      </a:r>
                      <a:endParaRPr lang="en-US" sz="2800" b="1" dirty="0">
                        <a:latin typeface="Arial" pitchFamily="34" charset="0"/>
                        <a:cs typeface="Arial" pitchFamily="34" charset="0"/>
                      </a:endParaRPr>
                    </a:p>
                  </a:txBody>
                  <a:tcPr/>
                </a:tc>
                <a:tc>
                  <a:txBody>
                    <a:bodyPr/>
                    <a:lstStyle/>
                    <a:p>
                      <a:pPr algn="ctr"/>
                      <a:r>
                        <a:rPr lang="en-US" sz="2800" b="1" dirty="0" smtClean="0"/>
                        <a:t>A</a:t>
                      </a:r>
                      <a:endParaRPr lang="en-US" sz="2800" b="1" dirty="0">
                        <a:latin typeface="Arial" pitchFamily="34" charset="0"/>
                        <a:cs typeface="Arial" pitchFamily="34" charset="0"/>
                      </a:endParaRPr>
                    </a:p>
                  </a:txBody>
                  <a:tcPr/>
                </a:tc>
                <a:tc>
                  <a:txBody>
                    <a:bodyPr/>
                    <a:lstStyle/>
                    <a:p>
                      <a:pPr algn="ctr"/>
                      <a:r>
                        <a:rPr lang="en-US" sz="2800" b="1" dirty="0" smtClean="0"/>
                        <a:t>C</a:t>
                      </a:r>
                      <a:endParaRPr lang="en-US" sz="2800" b="1" dirty="0">
                        <a:latin typeface="Arial" pitchFamily="34" charset="0"/>
                        <a:cs typeface="Arial" pitchFamily="34" charset="0"/>
                      </a:endParaRPr>
                    </a:p>
                  </a:txBody>
                  <a:tcPr/>
                </a:tc>
              </a:tr>
              <a:tr h="518160">
                <a:tc>
                  <a:txBody>
                    <a:bodyPr/>
                    <a:lstStyle/>
                    <a:p>
                      <a:pPr algn="ctr"/>
                      <a:r>
                        <a:rPr lang="en-US" sz="2800" b="1" dirty="0" smtClean="0"/>
                        <a:t>E</a:t>
                      </a:r>
                      <a:endParaRPr lang="en-US" sz="2800" b="1" dirty="0">
                        <a:latin typeface="Arial" pitchFamily="34" charset="0"/>
                        <a:cs typeface="Arial" pitchFamily="34" charset="0"/>
                      </a:endParaRPr>
                    </a:p>
                  </a:txBody>
                  <a:tcPr/>
                </a:tc>
                <a:tc>
                  <a:txBody>
                    <a:bodyPr/>
                    <a:lstStyle/>
                    <a:p>
                      <a:pPr algn="ctr"/>
                      <a:r>
                        <a:rPr lang="en-US" sz="2800" b="1" dirty="0" smtClean="0"/>
                        <a:t>C</a:t>
                      </a:r>
                      <a:endParaRPr lang="en-US" sz="2800" b="1" dirty="0">
                        <a:latin typeface="Arial" pitchFamily="34" charset="0"/>
                        <a:cs typeface="Arial" pitchFamily="34" charset="0"/>
                      </a:endParaRPr>
                    </a:p>
                  </a:txBody>
                  <a:tcPr/>
                </a:tc>
                <a:tc>
                  <a:txBody>
                    <a:bodyPr/>
                    <a:lstStyle/>
                    <a:p>
                      <a:pPr algn="ctr"/>
                      <a:r>
                        <a:rPr lang="en-US" sz="2800" b="1" dirty="0" smtClean="0"/>
                        <a:t>D</a:t>
                      </a:r>
                      <a:endParaRPr lang="en-US" sz="2800" b="1" dirty="0">
                        <a:latin typeface="Arial" pitchFamily="34" charset="0"/>
                        <a:cs typeface="Arial" pitchFamily="34" charset="0"/>
                      </a:endParaRPr>
                    </a:p>
                  </a:txBody>
                  <a:tcPr/>
                </a:tc>
                <a:tc>
                  <a:txBody>
                    <a:bodyPr/>
                    <a:lstStyle/>
                    <a:p>
                      <a:pPr algn="ctr"/>
                      <a:r>
                        <a:rPr lang="en-US" sz="2800" b="1" dirty="0" smtClean="0"/>
                        <a:t>B</a:t>
                      </a:r>
                      <a:endParaRPr lang="en-US" sz="2800" b="1" dirty="0">
                        <a:latin typeface="Arial" pitchFamily="34" charset="0"/>
                        <a:cs typeface="Arial" pitchFamily="34" charset="0"/>
                      </a:endParaRPr>
                    </a:p>
                  </a:txBody>
                  <a:tcPr/>
                </a:tc>
                <a:tc>
                  <a:txBody>
                    <a:bodyPr/>
                    <a:lstStyle/>
                    <a:p>
                      <a:pPr algn="ctr"/>
                      <a:r>
                        <a:rPr lang="en-US" sz="2800" b="1" dirty="0" smtClean="0"/>
                        <a:t>A</a:t>
                      </a:r>
                      <a:endParaRPr lang="en-US" sz="2800" b="1" dirty="0">
                        <a:latin typeface="Arial" pitchFamily="34" charset="0"/>
                        <a:cs typeface="Arial" pitchFamily="34" charset="0"/>
                      </a:endParaRPr>
                    </a:p>
                  </a:txBody>
                  <a:tcPr/>
                </a:tc>
              </a:tr>
            </a:tbl>
          </a:graphicData>
        </a:graphic>
      </p:graphicFrame>
      <p:sp>
        <p:nvSpPr>
          <p:cNvPr id="6" name="Slide Number Placeholder 5"/>
          <p:cNvSpPr>
            <a:spLocks noGrp="1"/>
          </p:cNvSpPr>
          <p:nvPr>
            <p:ph type="sldNum" sz="quarter" idx="12"/>
          </p:nvPr>
        </p:nvSpPr>
        <p:spPr/>
        <p:txBody>
          <a:bodyPr/>
          <a:lstStyle/>
          <a:p>
            <a:fld id="{3FF2DC29-D4EB-40CF-BEE8-AF9A946E16F8}" type="slidenum">
              <a:rPr lang="en-US" smtClean="0"/>
              <a:t>29</a:t>
            </a:fld>
            <a:endParaRPr lang="en-US"/>
          </a:p>
        </p:txBody>
      </p:sp>
    </p:spTree>
    <p:extLst>
      <p:ext uri="{BB962C8B-B14F-4D97-AF65-F5344CB8AC3E}">
        <p14:creationId xmlns:p14="http://schemas.microsoft.com/office/powerpoint/2010/main" val="6159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932688"/>
          </a:xfrm>
        </p:spPr>
        <p:txBody>
          <a:bodyPr/>
          <a:lstStyle/>
          <a:p>
            <a:r>
              <a:rPr lang="en-US" b="1" u="sng" dirty="0" smtClean="0">
                <a:solidFill>
                  <a:srgbClr val="FF0000"/>
                </a:solidFill>
              </a:rPr>
              <a:t>Design of Experiments:</a:t>
            </a:r>
            <a:endParaRPr lang="en-US" b="1" u="sng" dirty="0">
              <a:solidFill>
                <a:srgbClr val="FF0000"/>
              </a:solidFill>
            </a:endParaRPr>
          </a:p>
        </p:txBody>
      </p:sp>
      <p:sp>
        <p:nvSpPr>
          <p:cNvPr id="3" name="Content Placeholder 2"/>
          <p:cNvSpPr>
            <a:spLocks noGrp="1"/>
          </p:cNvSpPr>
          <p:nvPr>
            <p:ph idx="1"/>
          </p:nvPr>
        </p:nvSpPr>
        <p:spPr>
          <a:xfrm>
            <a:off x="152400" y="1219200"/>
            <a:ext cx="8839200" cy="5486400"/>
          </a:xfrm>
        </p:spPr>
        <p:txBody>
          <a:bodyPr>
            <a:normAutofit lnSpcReduction="10000"/>
          </a:bodyPr>
          <a:lstStyle/>
          <a:p>
            <a:pPr algn="just"/>
            <a:r>
              <a:rPr lang="en-US" dirty="0" smtClean="0"/>
              <a:t>The design of experiment is the planning the experiment in such way that relevant information should be collected in systematic way for the problem under study so that efficient inference can be drown hence it is a plan, structure  and strategies for decision making. It is based on the significance of variables. It is a way of getting an answer to the question which is in the experiment unit of the problem under (i) absolute  and (ii) comparative study. The modern concept of experimental design introduced  by R. A Fisher in 1920 A.D. It is useful in computers science and IT sector for control of variance of different output. In computer science logics are blocking implemented in different sector programming . In computer science the big data concept experimental error is control by design of experiment.</a:t>
            </a: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3</a:t>
            </a:fld>
            <a:endParaRPr lang="en-US"/>
          </a:p>
        </p:txBody>
      </p:sp>
    </p:spTree>
    <p:extLst>
      <p:ext uri="{BB962C8B-B14F-4D97-AF65-F5344CB8AC3E}">
        <p14:creationId xmlns:p14="http://schemas.microsoft.com/office/powerpoint/2010/main" val="168371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932688"/>
          </a:xfrm>
        </p:spPr>
        <p:txBody>
          <a:bodyPr/>
          <a:lstStyle/>
          <a:p>
            <a:r>
              <a:rPr lang="en-US" b="1" u="sng" dirty="0" smtClean="0">
                <a:solidFill>
                  <a:srgbClr val="FF0000"/>
                </a:solidFill>
              </a:rPr>
              <a:t>Mathematical Model:</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295400"/>
                <a:ext cx="8915400" cy="5334000"/>
              </a:xfrm>
            </p:spPr>
            <p:txBody>
              <a:bodyPr>
                <a:normAutofit/>
              </a:bodyPr>
              <a:lstStyle/>
              <a:p>
                <a:r>
                  <a:rPr lang="en-US" dirty="0" smtClean="0"/>
                  <a:t>The mathematical model for LSD is given by</a:t>
                </a:r>
              </a:p>
              <a:p>
                <a14:m>
                  <m:oMath xmlns:m="http://schemas.openxmlformats.org/officeDocument/2006/math">
                    <m:sSub>
                      <m:sSubPr>
                        <m:ctrlPr>
                          <a:rPr lang="en-US" b="1" i="1" smtClean="0">
                            <a:latin typeface="Cambria Math"/>
                            <a:ea typeface="Cambria Math"/>
                          </a:rPr>
                        </m:ctrlPr>
                      </m:sSubPr>
                      <m:e>
                        <m:r>
                          <a:rPr lang="en-US" b="1" i="1" smtClean="0">
                            <a:latin typeface="Cambria Math"/>
                            <a:ea typeface="Cambria Math"/>
                          </a:rPr>
                          <m:t>𝒚</m:t>
                        </m:r>
                      </m:e>
                      <m:sub>
                        <m:r>
                          <a:rPr lang="en-US" b="1" i="1" smtClean="0">
                            <a:latin typeface="Cambria Math"/>
                            <a:ea typeface="Cambria Math"/>
                          </a:rPr>
                          <m:t>𝒊𝒋𝒌</m:t>
                        </m:r>
                      </m:sub>
                    </m:sSub>
                    <m:r>
                      <a:rPr lang="en-US" b="1" i="0" smtClean="0">
                        <a:latin typeface="Cambria Math"/>
                        <a:ea typeface="Cambria Math"/>
                      </a:rPr>
                      <m:t>=</m:t>
                    </m:r>
                  </m:oMath>
                </a14:m>
                <a:r>
                  <a:rPr lang="en-US" b="1" dirty="0" smtClean="0">
                    <a:latin typeface="Cambria Math"/>
                    <a:ea typeface="Cambria Math"/>
                  </a:rPr>
                  <a:t> </a:t>
                </a:r>
                <a14:m>
                  <m:oMath xmlns:m="http://schemas.openxmlformats.org/officeDocument/2006/math">
                    <m:r>
                      <a:rPr lang="en-US" b="1" i="1" dirty="0" smtClean="0">
                        <a:latin typeface="Cambria Math"/>
                        <a:ea typeface="Cambria Math"/>
                      </a:rPr>
                      <m:t>𝝁</m:t>
                    </m:r>
                    <m:r>
                      <a:rPr lang="en-US" b="1" i="1" dirty="0" smtClean="0">
                        <a:latin typeface="Cambria Math"/>
                        <a:ea typeface="Cambria Math"/>
                      </a:rPr>
                      <m:t>+</m:t>
                    </m:r>
                    <m:sSub>
                      <m:sSubPr>
                        <m:ctrlPr>
                          <a:rPr lang="en-US" b="1" i="1" dirty="0" smtClean="0">
                            <a:latin typeface="Cambria Math"/>
                            <a:ea typeface="Cambria Math"/>
                          </a:rPr>
                        </m:ctrlPr>
                      </m:sSubPr>
                      <m:e>
                        <m:r>
                          <a:rPr lang="en-US" b="1" i="1" dirty="0" smtClean="0">
                            <a:latin typeface="Cambria Math"/>
                            <a:ea typeface="Cambria Math"/>
                          </a:rPr>
                          <m:t>𝜶</m:t>
                        </m:r>
                      </m:e>
                      <m:sub>
                        <m:r>
                          <a:rPr lang="en-US" b="1" i="1" dirty="0" smtClean="0">
                            <a:latin typeface="Cambria Math"/>
                            <a:ea typeface="Cambria Math"/>
                          </a:rPr>
                          <m:t>𝒊</m:t>
                        </m:r>
                      </m:sub>
                    </m:sSub>
                    <m:r>
                      <a:rPr lang="en-US" b="1" i="1" dirty="0" smtClean="0">
                        <a:latin typeface="Cambria Math"/>
                        <a:ea typeface="Cambria Math"/>
                      </a:rPr>
                      <m:t>+</m:t>
                    </m:r>
                    <m:sSub>
                      <m:sSubPr>
                        <m:ctrlPr>
                          <a:rPr lang="en-US" b="1" i="1" dirty="0" smtClean="0">
                            <a:latin typeface="Cambria Math"/>
                            <a:ea typeface="Cambria Math"/>
                          </a:rPr>
                        </m:ctrlPr>
                      </m:sSubPr>
                      <m:e>
                        <m:r>
                          <a:rPr lang="en-US" b="1" i="1" dirty="0" smtClean="0">
                            <a:latin typeface="Cambria Math"/>
                            <a:ea typeface="Cambria Math"/>
                          </a:rPr>
                          <m:t>𝜷</m:t>
                        </m:r>
                      </m:e>
                      <m:sub>
                        <m:r>
                          <a:rPr lang="en-US" b="1" i="1" dirty="0" smtClean="0">
                            <a:latin typeface="Cambria Math"/>
                            <a:ea typeface="Cambria Math"/>
                          </a:rPr>
                          <m:t>𝒋</m:t>
                        </m:r>
                      </m:sub>
                    </m:sSub>
                  </m:oMath>
                </a14:m>
                <a:r>
                  <a:rPr lang="en-US" b="1" dirty="0" smtClean="0">
                    <a:latin typeface="Cambria Math"/>
                    <a:ea typeface="Cambria Math"/>
                  </a:rPr>
                  <a:t> </a:t>
                </a:r>
                <a14:m>
                  <m:oMath xmlns:m="http://schemas.openxmlformats.org/officeDocument/2006/math">
                    <m:r>
                      <a:rPr lang="en-US" b="1" i="1" dirty="0" smtClean="0">
                        <a:latin typeface="Cambria Math"/>
                        <a:ea typeface="Cambria Math"/>
                      </a:rPr>
                      <m:t>+</m:t>
                    </m:r>
                    <m:sSub>
                      <m:sSubPr>
                        <m:ctrlPr>
                          <a:rPr lang="en-US" b="1" i="1" dirty="0" smtClean="0">
                            <a:latin typeface="Cambria Math"/>
                            <a:ea typeface="Cambria Math"/>
                          </a:rPr>
                        </m:ctrlPr>
                      </m:sSubPr>
                      <m:e>
                        <m:r>
                          <a:rPr lang="en-US" b="1" i="1" dirty="0" smtClean="0">
                            <a:latin typeface="Cambria Math"/>
                            <a:ea typeface="Cambria Math"/>
                          </a:rPr>
                          <m:t>𝜸</m:t>
                        </m:r>
                      </m:e>
                      <m:sub>
                        <m:r>
                          <a:rPr lang="en-US" b="1" i="1" dirty="0" smtClean="0">
                            <a:latin typeface="Cambria Math"/>
                            <a:ea typeface="Cambria Math"/>
                          </a:rPr>
                          <m:t>𝒌</m:t>
                        </m:r>
                      </m:sub>
                    </m:sSub>
                    <m:r>
                      <a:rPr lang="en-US" b="1" i="1" dirty="0" smtClean="0">
                        <a:latin typeface="Cambria Math"/>
                        <a:ea typeface="Cambria Math"/>
                      </a:rPr>
                      <m:t>+</m:t>
                    </m:r>
                    <m:sSub>
                      <m:sSubPr>
                        <m:ctrlPr>
                          <a:rPr lang="en-US" b="1" i="1" dirty="0" smtClean="0">
                            <a:latin typeface="Cambria Math"/>
                            <a:ea typeface="Cambria Math"/>
                          </a:rPr>
                        </m:ctrlPr>
                      </m:sSubPr>
                      <m:e>
                        <m:r>
                          <a:rPr lang="en-US" b="1" i="1" dirty="0" smtClean="0">
                            <a:latin typeface="Cambria Math"/>
                            <a:ea typeface="Cambria Math"/>
                          </a:rPr>
                          <m:t>𝒆</m:t>
                        </m:r>
                      </m:e>
                      <m:sub>
                        <m:r>
                          <a:rPr lang="en-US" b="1" i="1" dirty="0" smtClean="0">
                            <a:latin typeface="Cambria Math"/>
                            <a:ea typeface="Cambria Math"/>
                          </a:rPr>
                          <m:t>𝒊𝒋𝒌</m:t>
                        </m:r>
                      </m:sub>
                    </m:sSub>
                    <m:r>
                      <a:rPr lang="en-US" b="1" i="0" dirty="0" smtClean="0">
                        <a:latin typeface="Cambria Math"/>
                        <a:ea typeface="Cambria Math"/>
                      </a:rPr>
                      <m:t> </m:t>
                    </m:r>
                    <m:r>
                      <a:rPr lang="en-US" b="1" i="1" smtClean="0">
                        <a:latin typeface="Cambria Math"/>
                        <a:ea typeface="Cambria Math"/>
                      </a:rPr>
                      <m:t>(</m:t>
                    </m:r>
                    <m:r>
                      <a:rPr lang="en-US" b="1" i="1" smtClean="0">
                        <a:latin typeface="Cambria Math"/>
                        <a:ea typeface="Cambria Math"/>
                      </a:rPr>
                      <m:t>𝒊</m:t>
                    </m:r>
                    <m:r>
                      <a:rPr lang="en-US" b="1" i="1" smtClean="0">
                        <a:latin typeface="Cambria Math"/>
                        <a:ea typeface="Cambria Math"/>
                      </a:rPr>
                      <m:t>=</m:t>
                    </m:r>
                    <m:r>
                      <a:rPr lang="en-US" b="1" i="1" smtClean="0">
                        <a:latin typeface="Cambria Math"/>
                        <a:ea typeface="Cambria Math"/>
                      </a:rPr>
                      <m:t>𝒋</m:t>
                    </m:r>
                    <m:r>
                      <a:rPr lang="en-US" b="1" i="1" smtClean="0">
                        <a:latin typeface="Cambria Math"/>
                        <a:ea typeface="Cambria Math"/>
                      </a:rPr>
                      <m:t>=</m:t>
                    </m:r>
                    <m:r>
                      <a:rPr lang="en-US" b="1" i="1" smtClean="0">
                        <a:latin typeface="Cambria Math"/>
                        <a:ea typeface="Cambria Math"/>
                      </a:rPr>
                      <m:t>𝒌</m:t>
                    </m:r>
                    <m:r>
                      <a:rPr lang="en-US" b="1" i="1" smtClean="0">
                        <a:latin typeface="Cambria Math"/>
                        <a:ea typeface="Cambria Math"/>
                      </a:rPr>
                      <m:t>=</m:t>
                    </m:r>
                    <m:r>
                      <a:rPr lang="en-US" b="1" i="1" smtClean="0">
                        <a:latin typeface="Cambria Math"/>
                        <a:ea typeface="Cambria Math"/>
                      </a:rPr>
                      <m:t>𝟏</m:t>
                    </m:r>
                    <m:r>
                      <a:rPr lang="en-US" b="1" i="1" smtClean="0">
                        <a:latin typeface="Cambria Math"/>
                        <a:ea typeface="Cambria Math"/>
                      </a:rPr>
                      <m:t>, </m:t>
                    </m:r>
                    <m:r>
                      <a:rPr lang="en-US" b="1" i="1" smtClean="0">
                        <a:latin typeface="Cambria Math"/>
                        <a:ea typeface="Cambria Math"/>
                      </a:rPr>
                      <m:t>𝟐</m:t>
                    </m:r>
                    <m:r>
                      <a:rPr lang="en-US" b="1" i="1" smtClean="0">
                        <a:latin typeface="Cambria Math"/>
                        <a:ea typeface="Cambria Math"/>
                      </a:rPr>
                      <m:t> ,</m:t>
                    </m:r>
                    <m:r>
                      <a:rPr lang="en-US" b="1" i="1" smtClean="0">
                        <a:latin typeface="Cambria Math"/>
                        <a:ea typeface="Cambria Math"/>
                      </a:rPr>
                      <m:t>𝟑</m:t>
                    </m:r>
                    <m:r>
                      <a:rPr lang="en-US" b="1" i="1" smtClean="0">
                        <a:latin typeface="Cambria Math"/>
                        <a:ea typeface="Cambria Math"/>
                      </a:rPr>
                      <m:t>…..</m:t>
                    </m:r>
                    <m:r>
                      <a:rPr lang="en-US" b="1" i="1" smtClean="0">
                        <a:latin typeface="Cambria Math"/>
                        <a:ea typeface="Cambria Math"/>
                      </a:rPr>
                      <m:t>𝒎</m:t>
                    </m:r>
                    <m:r>
                      <a:rPr lang="en-US" b="1" i="1" smtClean="0">
                        <a:latin typeface="Cambria Math"/>
                        <a:ea typeface="Cambria Math"/>
                      </a:rPr>
                      <m:t>)</m:t>
                    </m:r>
                  </m:oMath>
                </a14:m>
                <a:r>
                  <a:rPr lang="en-US" b="1" dirty="0">
                    <a:latin typeface="Cambria Math"/>
                    <a:ea typeface="Cambria Math"/>
                  </a:rPr>
                  <a:t> </a:t>
                </a:r>
                <a:endParaRPr lang="en-US" b="1" dirty="0" smtClean="0">
                  <a:latin typeface="Cambria Math"/>
                  <a:ea typeface="Cambria Math"/>
                </a:endParaRPr>
              </a:p>
              <a:p>
                <a:pPr marL="0" indent="0">
                  <a:buNone/>
                </a:pPr>
                <a:r>
                  <a:rPr lang="en-US" b="1" dirty="0">
                    <a:latin typeface="Cambria Math"/>
                    <a:ea typeface="Cambria Math"/>
                  </a:rPr>
                  <a:t> </a:t>
                </a:r>
                <a:r>
                  <a:rPr lang="en-US" b="1" dirty="0" smtClean="0">
                    <a:latin typeface="Cambria Math"/>
                    <a:ea typeface="Cambria Math"/>
                  </a:rPr>
                  <a:t> </a:t>
                </a:r>
                <a:r>
                  <a:rPr lang="en-US" dirty="0" smtClean="0">
                    <a:latin typeface="Cambria Math"/>
                    <a:ea typeface="Cambria Math"/>
                  </a:rPr>
                  <a:t>where,</a:t>
                </a:r>
                <a:endParaRPr lang="en-US" dirty="0">
                  <a:latin typeface="Cambria Math"/>
                  <a:ea typeface="Cambria Math"/>
                </a:endParaRPr>
              </a:p>
              <a:p>
                <a14:m>
                  <m:oMath xmlns:m="http://schemas.openxmlformats.org/officeDocument/2006/math">
                    <m:sSub>
                      <m:sSubPr>
                        <m:ctrlPr>
                          <a:rPr lang="en-US" i="1" smtClean="0">
                            <a:latin typeface="Cambria Math"/>
                          </a:rPr>
                        </m:ctrlPr>
                      </m:sSubPr>
                      <m:e>
                        <m:r>
                          <a:rPr lang="en-US" b="0" i="1" smtClean="0">
                            <a:latin typeface="Cambria Math"/>
                          </a:rPr>
                          <m:t>𝑦</m:t>
                        </m:r>
                      </m:e>
                      <m:sub>
                        <m:r>
                          <a:rPr lang="en-US" b="0" i="1" smtClean="0">
                            <a:latin typeface="Cambria Math"/>
                          </a:rPr>
                          <m:t>𝑖𝑗𝑘</m:t>
                        </m:r>
                      </m:sub>
                    </m:sSub>
                    <m:r>
                      <a:rPr lang="en-US" b="0" i="0" smtClean="0">
                        <a:latin typeface="Cambria Math"/>
                      </a:rPr>
                      <m:t>=</m:t>
                    </m:r>
                    <m:r>
                      <m:rPr>
                        <m:sty m:val="p"/>
                      </m:rPr>
                      <a:rPr lang="en-US" b="0" i="0" smtClean="0">
                        <a:latin typeface="Cambria Math"/>
                      </a:rPr>
                      <m:t>the</m:t>
                    </m:r>
                    <m:r>
                      <a:rPr lang="en-US" b="0" i="0" smtClean="0">
                        <a:latin typeface="Cambria Math"/>
                      </a:rPr>
                      <m:t> </m:t>
                    </m:r>
                    <m:r>
                      <m:rPr>
                        <m:sty m:val="p"/>
                      </m:rPr>
                      <a:rPr lang="en-US" b="0" i="0" smtClean="0">
                        <a:latin typeface="Cambria Math"/>
                      </a:rPr>
                      <m:t>response</m:t>
                    </m:r>
                    <m:r>
                      <a:rPr lang="en-US" b="0" i="0" smtClean="0">
                        <a:latin typeface="Cambria Math"/>
                      </a:rPr>
                      <m:t> </m:t>
                    </m:r>
                    <m:r>
                      <m:rPr>
                        <m:sty m:val="p"/>
                      </m:rPr>
                      <a:rPr lang="en-US" b="0" i="0" smtClean="0">
                        <a:latin typeface="Cambria Math"/>
                      </a:rPr>
                      <m:t>from</m:t>
                    </m:r>
                    <m:r>
                      <a:rPr lang="en-US" b="0" i="0" smtClean="0">
                        <a:latin typeface="Cambria Math"/>
                      </a:rPr>
                      <m:t> </m:t>
                    </m:r>
                    <m:r>
                      <m:rPr>
                        <m:sty m:val="p"/>
                      </m:rPr>
                      <a:rPr lang="en-US" b="0" i="0" smtClean="0">
                        <a:latin typeface="Cambria Math"/>
                      </a:rPr>
                      <m:t>the</m:t>
                    </m:r>
                    <m:r>
                      <a:rPr lang="en-US" b="0" i="0" smtClean="0">
                        <a:latin typeface="Cambria Math"/>
                      </a:rPr>
                      <m:t> </m:t>
                    </m:r>
                    <m:r>
                      <m:rPr>
                        <m:sty m:val="p"/>
                      </m:rPr>
                      <a:rPr lang="en-US" b="0" i="0" smtClean="0">
                        <a:latin typeface="Cambria Math"/>
                      </a:rPr>
                      <m:t>unit</m:t>
                    </m:r>
                    <m:r>
                      <a:rPr lang="en-US" b="0" i="0" smtClean="0">
                        <a:latin typeface="Cambria Math"/>
                      </a:rPr>
                      <m:t> </m:t>
                    </m:r>
                    <m:r>
                      <m:rPr>
                        <m:sty m:val="p"/>
                      </m:rPr>
                      <a:rPr lang="en-US" b="0" i="0" smtClean="0">
                        <a:latin typeface="Cambria Math"/>
                      </a:rPr>
                      <m:t>in</m:t>
                    </m:r>
                    <m:r>
                      <a:rPr lang="en-US" b="0" i="0" smtClean="0">
                        <a:latin typeface="Cambria Math"/>
                      </a:rPr>
                      <m:t> </m:t>
                    </m:r>
                    <m:r>
                      <m:rPr>
                        <m:sty m:val="p"/>
                      </m:rPr>
                      <a:rPr lang="en-US" b="0" i="0" smtClean="0">
                        <a:latin typeface="Cambria Math"/>
                      </a:rPr>
                      <m:t>the</m:t>
                    </m:r>
                    <m:r>
                      <a:rPr lang="en-US" b="0" i="0" smtClean="0">
                        <a:latin typeface="Cambria Math"/>
                      </a:rPr>
                      <m:t> </m:t>
                    </m:r>
                    <m:sSup>
                      <m:sSupPr>
                        <m:ctrlPr>
                          <a:rPr lang="en-US" i="1" dirty="0" smtClean="0">
                            <a:latin typeface="Cambria Math"/>
                            <a:ea typeface="Cambria Math"/>
                          </a:rPr>
                        </m:ctrlPr>
                      </m:sSupPr>
                      <m:e>
                        <m:r>
                          <a:rPr lang="en-US" b="0" i="1" dirty="0" smtClean="0">
                            <a:latin typeface="Cambria Math"/>
                            <a:ea typeface="Cambria Math"/>
                          </a:rPr>
                          <m:t>𝑖</m:t>
                        </m:r>
                      </m:e>
                      <m:sup>
                        <m:r>
                          <a:rPr lang="en-US" b="0" i="1" dirty="0" smtClean="0">
                            <a:latin typeface="Cambria Math"/>
                            <a:ea typeface="Cambria Math"/>
                          </a:rPr>
                          <m:t>𝑡h</m:t>
                        </m:r>
                      </m:sup>
                    </m:sSup>
                    <m:r>
                      <a:rPr lang="en-US" b="0" i="1" dirty="0" smtClean="0">
                        <a:latin typeface="Cambria Math"/>
                        <a:ea typeface="Cambria Math"/>
                      </a:rPr>
                      <m:t> </m:t>
                    </m:r>
                    <m:r>
                      <a:rPr lang="en-US" b="0" i="1" dirty="0" smtClean="0">
                        <a:latin typeface="Cambria Math"/>
                        <a:ea typeface="Cambria Math"/>
                      </a:rPr>
                      <m:t>𝑟𝑜𝑤</m:t>
                    </m:r>
                    <m:r>
                      <a:rPr lang="en-US" b="0" i="1" dirty="0" smtClean="0">
                        <a:latin typeface="Cambria Math"/>
                        <a:ea typeface="Cambria Math"/>
                      </a:rPr>
                      <m:t>, </m:t>
                    </m:r>
                    <m:sSup>
                      <m:sSupPr>
                        <m:ctrlPr>
                          <a:rPr lang="en-US" b="0" i="1" dirty="0" smtClean="0">
                            <a:latin typeface="Cambria Math"/>
                            <a:ea typeface="Cambria Math"/>
                          </a:rPr>
                        </m:ctrlPr>
                      </m:sSupPr>
                      <m:e>
                        <m:r>
                          <a:rPr lang="en-US" b="0" i="1" dirty="0" smtClean="0">
                            <a:latin typeface="Cambria Math"/>
                            <a:ea typeface="Cambria Math"/>
                          </a:rPr>
                          <m:t>𝑗</m:t>
                        </m:r>
                      </m:e>
                      <m:sup>
                        <m:r>
                          <a:rPr lang="en-US" b="0" i="1" dirty="0" smtClean="0">
                            <a:latin typeface="Cambria Math"/>
                            <a:ea typeface="Cambria Math"/>
                          </a:rPr>
                          <m:t>𝑡h</m:t>
                        </m:r>
                      </m:sup>
                    </m:sSup>
                    <m:r>
                      <a:rPr lang="en-US" b="0" i="1" dirty="0" smtClean="0">
                        <a:latin typeface="Cambria Math"/>
                        <a:ea typeface="Cambria Math"/>
                      </a:rPr>
                      <m:t>𝑐𝑜𝑙𝑢𝑚𝑛</m:t>
                    </m:r>
                    <m:r>
                      <a:rPr lang="en-US" b="0" i="1" dirty="0" smtClean="0">
                        <a:latin typeface="Cambria Math"/>
                        <a:ea typeface="Cambria Math"/>
                      </a:rPr>
                      <m:t> </m:t>
                    </m:r>
                  </m:oMath>
                </a14:m>
                <a:endParaRPr lang="en-US" b="0" i="1" dirty="0" smtClean="0">
                  <a:latin typeface="Cambria Math"/>
                  <a:ea typeface="Cambria Math"/>
                </a:endParaRPr>
              </a:p>
              <a:p>
                <a:pPr marL="0" indent="0">
                  <a:buNone/>
                </a:pPr>
                <a:r>
                  <a:rPr lang="en-US" dirty="0">
                    <a:ea typeface="Cambria Math"/>
                  </a:rPr>
                  <a:t> </a:t>
                </a:r>
                <a:r>
                  <a:rPr lang="en-US" dirty="0" smtClean="0">
                    <a:ea typeface="Cambria Math"/>
                  </a:rPr>
                  <a:t>             </a:t>
                </a:r>
                <a14:m>
                  <m:oMath xmlns:m="http://schemas.openxmlformats.org/officeDocument/2006/math">
                    <m:r>
                      <a:rPr lang="en-US" b="0" i="1" dirty="0" smtClean="0">
                        <a:latin typeface="Cambria Math"/>
                        <a:ea typeface="Cambria Math"/>
                      </a:rPr>
                      <m:t>𝑎𝑛𝑑</m:t>
                    </m:r>
                    <m:r>
                      <a:rPr lang="en-US" b="0" i="1" dirty="0" smtClean="0">
                        <a:latin typeface="Cambria Math"/>
                        <a:ea typeface="Cambria Math"/>
                      </a:rPr>
                      <m:t> </m:t>
                    </m:r>
                    <m:r>
                      <a:rPr lang="en-US" b="0" i="1" dirty="0" smtClean="0">
                        <a:latin typeface="Cambria Math"/>
                        <a:ea typeface="Cambria Math"/>
                      </a:rPr>
                      <m:t>𝑟𝑒𝑐𝑒𝑖𝑣𝑖𝑛𝑔</m:t>
                    </m:r>
                    <m:r>
                      <a:rPr lang="en-US" b="0" i="1" dirty="0" smtClean="0">
                        <a:latin typeface="Cambria Math"/>
                        <a:ea typeface="Cambria Math"/>
                      </a:rPr>
                      <m:t> </m:t>
                    </m:r>
                    <m:r>
                      <a:rPr lang="en-US" b="0" i="1" dirty="0" smtClean="0">
                        <a:latin typeface="Cambria Math"/>
                        <a:ea typeface="Cambria Math"/>
                      </a:rPr>
                      <m:t>𝑡h𝑒</m:t>
                    </m:r>
                    <m:r>
                      <a:rPr lang="en-US" b="0" i="1" dirty="0" smtClean="0">
                        <a:latin typeface="Cambria Math"/>
                        <a:ea typeface="Cambria Math"/>
                      </a:rPr>
                      <m:t> </m:t>
                    </m:r>
                    <m:sSup>
                      <m:sSupPr>
                        <m:ctrlPr>
                          <a:rPr lang="en-US" b="0" i="1" dirty="0" smtClean="0">
                            <a:latin typeface="Cambria Math"/>
                            <a:ea typeface="Cambria Math"/>
                          </a:rPr>
                        </m:ctrlPr>
                      </m:sSupPr>
                      <m:e>
                        <m:r>
                          <a:rPr lang="en-US" b="0" i="1" dirty="0" smtClean="0">
                            <a:latin typeface="Cambria Math"/>
                            <a:ea typeface="Cambria Math"/>
                          </a:rPr>
                          <m:t>𝑘</m:t>
                        </m:r>
                      </m:e>
                      <m:sup>
                        <m:r>
                          <a:rPr lang="en-US" b="0" i="1" dirty="0" smtClean="0">
                            <a:latin typeface="Cambria Math"/>
                            <a:ea typeface="Cambria Math"/>
                          </a:rPr>
                          <m:t>𝑡h</m:t>
                        </m:r>
                      </m:sup>
                    </m:sSup>
                    <m:r>
                      <a:rPr lang="en-US" b="0" i="1" dirty="0" smtClean="0">
                        <a:latin typeface="Cambria Math"/>
                        <a:ea typeface="Cambria Math"/>
                      </a:rPr>
                      <m:t> </m:t>
                    </m:r>
                    <m:r>
                      <a:rPr lang="en-US" b="0" i="1" dirty="0" smtClean="0">
                        <a:latin typeface="Cambria Math"/>
                        <a:ea typeface="Cambria Math"/>
                      </a:rPr>
                      <m:t>𝑡𝑟𝑒𝑎𝑡𝑚𝑒𝑛𝑡</m:t>
                    </m:r>
                    <m:r>
                      <a:rPr lang="en-US" b="0" i="1" dirty="0" smtClean="0">
                        <a:latin typeface="Cambria Math"/>
                        <a:ea typeface="Cambria Math"/>
                      </a:rPr>
                      <m:t>.</m:t>
                    </m:r>
                  </m:oMath>
                </a14:m>
                <a:endParaRPr lang="en-US" dirty="0" smtClean="0">
                  <a:latin typeface="Cambria Math"/>
                  <a:ea typeface="Cambria Math"/>
                </a:endParaRPr>
              </a:p>
              <a:p>
                <a14:m>
                  <m:oMath xmlns:m="http://schemas.openxmlformats.org/officeDocument/2006/math">
                    <m:r>
                      <a:rPr lang="en-US" i="1" smtClean="0">
                        <a:latin typeface="Cambria Math"/>
                        <a:ea typeface="Cambria Math"/>
                      </a:rPr>
                      <m:t>𝜇</m:t>
                    </m:r>
                    <m:r>
                      <a:rPr lang="en-US" b="0" i="1" smtClean="0">
                        <a:latin typeface="Cambria Math"/>
                        <a:ea typeface="Cambria Math"/>
                      </a:rPr>
                      <m:t>=</m:t>
                    </m:r>
                    <m:r>
                      <a:rPr lang="en-US" b="0" i="1" smtClean="0">
                        <a:latin typeface="Cambria Math"/>
                        <a:ea typeface="Cambria Math"/>
                      </a:rPr>
                      <m:t>𝐺𝑒𝑛𝑒𝑟𝑎𝑙</m:t>
                    </m:r>
                    <m:r>
                      <a:rPr lang="en-US" b="0" i="1" smtClean="0">
                        <a:latin typeface="Cambria Math"/>
                        <a:ea typeface="Cambria Math"/>
                      </a:rPr>
                      <m:t> </m:t>
                    </m:r>
                    <m:r>
                      <a:rPr lang="en-US" b="0" i="1" smtClean="0">
                        <a:latin typeface="Cambria Math"/>
                        <a:ea typeface="Cambria Math"/>
                      </a:rPr>
                      <m:t>𝑚𝑒𝑎𝑛</m:t>
                    </m:r>
                    <m:r>
                      <a:rPr lang="en-US" b="0" i="1" smtClean="0">
                        <a:latin typeface="Cambria Math"/>
                        <a:ea typeface="Cambria Math"/>
                      </a:rPr>
                      <m:t> </m:t>
                    </m:r>
                    <m:r>
                      <a:rPr lang="en-US" b="0" i="1" smtClean="0">
                        <a:latin typeface="Cambria Math"/>
                        <a:ea typeface="Cambria Math"/>
                      </a:rPr>
                      <m:t>𝑒𝑓𝑓𝑒𝑐𝑡</m:t>
                    </m:r>
                  </m:oMath>
                </a14:m>
                <a:endParaRPr lang="en-US" dirty="0" smtClean="0">
                  <a:latin typeface="Cambria Math"/>
                  <a:ea typeface="Cambria Math"/>
                </a:endParaRPr>
              </a:p>
              <a:p>
                <a14:m>
                  <m:oMath xmlns:m="http://schemas.openxmlformats.org/officeDocument/2006/math">
                    <m:sSub>
                      <m:sSubPr>
                        <m:ctrlPr>
                          <a:rPr lang="en-US" i="1" smtClean="0">
                            <a:latin typeface="Cambria Math"/>
                            <a:ea typeface="Cambria Math"/>
                          </a:rPr>
                        </m:ctrlPr>
                      </m:sSubPr>
                      <m:e>
                        <m:r>
                          <a:rPr lang="en-US" i="1" smtClean="0">
                            <a:latin typeface="Cambria Math"/>
                            <a:ea typeface="Cambria Math"/>
                          </a:rPr>
                          <m:t>𝛼</m:t>
                        </m:r>
                      </m:e>
                      <m:sub>
                        <m:r>
                          <a:rPr lang="en-US" b="0" i="1" smtClean="0">
                            <a:latin typeface="Cambria Math"/>
                            <a:ea typeface="Cambria Math"/>
                          </a:rPr>
                          <m:t>𝑖</m:t>
                        </m:r>
                      </m:sub>
                    </m:sSub>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𝑖</m:t>
                        </m:r>
                      </m:e>
                      <m:sup>
                        <m:r>
                          <a:rPr lang="en-US" b="0" i="1" smtClean="0">
                            <a:latin typeface="Cambria Math"/>
                            <a:ea typeface="Cambria Math"/>
                          </a:rPr>
                          <m:t>𝑡h</m:t>
                        </m:r>
                      </m:sup>
                    </m:sSup>
                    <m:r>
                      <a:rPr lang="en-US" b="0" i="1" smtClean="0">
                        <a:latin typeface="Cambria Math"/>
                        <a:ea typeface="Cambria Math"/>
                      </a:rPr>
                      <m:t>𝑟𝑜𝑤</m:t>
                    </m:r>
                    <m:r>
                      <a:rPr lang="en-US" b="0" i="1" smtClean="0">
                        <a:latin typeface="Cambria Math"/>
                        <a:ea typeface="Cambria Math"/>
                      </a:rPr>
                      <m:t> </m:t>
                    </m:r>
                    <m:r>
                      <a:rPr lang="en-US" b="0" i="1" smtClean="0">
                        <a:latin typeface="Cambria Math"/>
                        <a:ea typeface="Cambria Math"/>
                      </a:rPr>
                      <m:t>𝑒𝑓𝑓𝑒𝑐𝑡</m:t>
                    </m:r>
                  </m:oMath>
                </a14:m>
                <a:endParaRPr lang="en-US" dirty="0" smtClean="0">
                  <a:latin typeface="Cambria Math"/>
                  <a:ea typeface="Cambria Math"/>
                </a:endParaRPr>
              </a:p>
              <a:p>
                <a14:m>
                  <m:oMath xmlns:m="http://schemas.openxmlformats.org/officeDocument/2006/math">
                    <m:sSub>
                      <m:sSubPr>
                        <m:ctrlPr>
                          <a:rPr lang="en-US" i="1" smtClean="0">
                            <a:latin typeface="Cambria Math"/>
                            <a:ea typeface="Cambria Math"/>
                          </a:rPr>
                        </m:ctrlPr>
                      </m:sSubPr>
                      <m:e>
                        <m:r>
                          <a:rPr lang="en-US" i="1" smtClean="0">
                            <a:latin typeface="Cambria Math"/>
                            <a:ea typeface="Cambria Math"/>
                          </a:rPr>
                          <m:t>𝛽</m:t>
                        </m:r>
                      </m:e>
                      <m:sub>
                        <m:r>
                          <a:rPr lang="en-US" b="0" i="1" smtClean="0">
                            <a:latin typeface="Cambria Math"/>
                            <a:ea typeface="Cambria Math"/>
                          </a:rPr>
                          <m:t>𝑗</m:t>
                        </m:r>
                      </m:sub>
                    </m:sSub>
                  </m:oMath>
                </a14:m>
                <a:r>
                  <a:rPr lang="en-US" dirty="0" smtClean="0">
                    <a:latin typeface="Cambria Math"/>
                    <a:ea typeface="Cambria Math"/>
                  </a:rPr>
                  <a:t> </a:t>
                </a:r>
                <a14:m>
                  <m:oMath xmlns:m="http://schemas.openxmlformats.org/officeDocument/2006/math">
                    <m:r>
                      <a:rPr lang="en-US" b="0" i="1" dirty="0" smtClean="0">
                        <a:latin typeface="Cambria Math"/>
                        <a:ea typeface="Cambria Math"/>
                      </a:rPr>
                      <m:t>=</m:t>
                    </m:r>
                    <m:sSup>
                      <m:sSupPr>
                        <m:ctrlPr>
                          <a:rPr lang="en-US" b="0" i="1" dirty="0" smtClean="0">
                            <a:latin typeface="Cambria Math"/>
                            <a:ea typeface="Cambria Math"/>
                          </a:rPr>
                        </m:ctrlPr>
                      </m:sSupPr>
                      <m:e>
                        <m:r>
                          <a:rPr lang="en-US" b="0" i="1" dirty="0" smtClean="0">
                            <a:latin typeface="Cambria Math"/>
                            <a:ea typeface="Cambria Math"/>
                          </a:rPr>
                          <m:t>𝑗</m:t>
                        </m:r>
                      </m:e>
                      <m:sup>
                        <m:r>
                          <a:rPr lang="en-US" b="0" i="1" dirty="0" smtClean="0">
                            <a:latin typeface="Cambria Math"/>
                            <a:ea typeface="Cambria Math"/>
                          </a:rPr>
                          <m:t>𝑡h</m:t>
                        </m:r>
                      </m:sup>
                    </m:sSup>
                    <m:r>
                      <a:rPr lang="en-US" b="0" i="1" dirty="0" smtClean="0">
                        <a:latin typeface="Cambria Math"/>
                        <a:ea typeface="Cambria Math"/>
                      </a:rPr>
                      <m:t>𝑐𝑜𝑙𝑢𝑚𝑛</m:t>
                    </m:r>
                    <m:r>
                      <a:rPr lang="en-US" b="0" i="1" dirty="0" smtClean="0">
                        <a:latin typeface="Cambria Math"/>
                        <a:ea typeface="Cambria Math"/>
                      </a:rPr>
                      <m:t> </m:t>
                    </m:r>
                    <m:r>
                      <a:rPr lang="en-US" b="0" i="1" dirty="0" smtClean="0">
                        <a:latin typeface="Cambria Math"/>
                        <a:ea typeface="Cambria Math"/>
                      </a:rPr>
                      <m:t>𝑒𝑓𝑓𝑒𝑐𝑡</m:t>
                    </m:r>
                  </m:oMath>
                </a14:m>
                <a:endParaRPr lang="en-US" dirty="0" smtClean="0">
                  <a:latin typeface="Cambria Math"/>
                  <a:ea typeface="Cambria Math"/>
                </a:endParaRPr>
              </a:p>
              <a:p>
                <a14:m>
                  <m:oMath xmlns:m="http://schemas.openxmlformats.org/officeDocument/2006/math">
                    <m:sSub>
                      <m:sSubPr>
                        <m:ctrlPr>
                          <a:rPr lang="en-US" i="1" smtClean="0">
                            <a:latin typeface="Cambria Math"/>
                            <a:ea typeface="Cambria Math"/>
                          </a:rPr>
                        </m:ctrlPr>
                      </m:sSubPr>
                      <m:e>
                        <m:r>
                          <a:rPr lang="en-US" i="1" smtClean="0">
                            <a:latin typeface="Cambria Math"/>
                            <a:ea typeface="Cambria Math"/>
                          </a:rPr>
                          <m:t>𝛾</m:t>
                        </m:r>
                      </m:e>
                      <m:sub>
                        <m:r>
                          <a:rPr lang="en-US" b="0" i="1" smtClean="0">
                            <a:latin typeface="Cambria Math"/>
                            <a:ea typeface="Cambria Math"/>
                          </a:rPr>
                          <m:t>𝑘</m:t>
                        </m:r>
                      </m:sub>
                    </m:sSub>
                  </m:oMath>
                </a14:m>
                <a:r>
                  <a:rPr lang="en-US" dirty="0" smtClean="0">
                    <a:latin typeface="Cambria Math"/>
                    <a:ea typeface="Cambria Math"/>
                  </a:rPr>
                  <a:t> </a:t>
                </a:r>
                <a14:m>
                  <m:oMath xmlns:m="http://schemas.openxmlformats.org/officeDocument/2006/math">
                    <m:r>
                      <a:rPr lang="en-US" b="0" i="1" dirty="0" smtClean="0">
                        <a:latin typeface="Cambria Math"/>
                        <a:ea typeface="Cambria Math"/>
                      </a:rPr>
                      <m:t>=</m:t>
                    </m:r>
                    <m:sSup>
                      <m:sSupPr>
                        <m:ctrlPr>
                          <a:rPr lang="en-US" b="0" i="1" dirty="0" smtClean="0">
                            <a:latin typeface="Cambria Math"/>
                            <a:ea typeface="Cambria Math"/>
                          </a:rPr>
                        </m:ctrlPr>
                      </m:sSupPr>
                      <m:e>
                        <m:r>
                          <a:rPr lang="en-US" b="0" i="1" dirty="0" smtClean="0">
                            <a:latin typeface="Cambria Math"/>
                            <a:ea typeface="Cambria Math"/>
                          </a:rPr>
                          <m:t>𝑘</m:t>
                        </m:r>
                      </m:e>
                      <m:sup>
                        <m:r>
                          <a:rPr lang="en-US" b="0" i="1" dirty="0" smtClean="0">
                            <a:latin typeface="Cambria Math"/>
                            <a:ea typeface="Cambria Math"/>
                          </a:rPr>
                          <m:t>𝑡h</m:t>
                        </m:r>
                      </m:sup>
                    </m:sSup>
                    <m:r>
                      <a:rPr lang="en-US" b="0" i="1" dirty="0" smtClean="0">
                        <a:latin typeface="Cambria Math"/>
                        <a:ea typeface="Cambria Math"/>
                      </a:rPr>
                      <m:t> </m:t>
                    </m:r>
                    <m:r>
                      <a:rPr lang="en-US" b="0" i="1" dirty="0" smtClean="0">
                        <a:latin typeface="Cambria Math"/>
                        <a:ea typeface="Cambria Math"/>
                      </a:rPr>
                      <m:t>𝑡𝑟𝑒𝑎𝑡𝑚𝑒𝑛𝑡</m:t>
                    </m:r>
                    <m:r>
                      <a:rPr lang="en-US" b="0" i="1" dirty="0" smtClean="0">
                        <a:latin typeface="Cambria Math"/>
                        <a:ea typeface="Cambria Math"/>
                      </a:rPr>
                      <m:t> </m:t>
                    </m:r>
                    <m:r>
                      <a:rPr lang="en-US" b="0" i="1" dirty="0" smtClean="0">
                        <a:latin typeface="Cambria Math"/>
                        <a:ea typeface="Cambria Math"/>
                      </a:rPr>
                      <m:t>𝑒𝑓𝑓𝑒𝑐𝑡</m:t>
                    </m:r>
                  </m:oMath>
                </a14:m>
                <a:endParaRPr lang="en-US" dirty="0" smtClean="0">
                  <a:latin typeface="Cambria Math"/>
                  <a:ea typeface="Cambria Math"/>
                </a:endParaRPr>
              </a:p>
              <a:p>
                <a14:m>
                  <m:oMath xmlns:m="http://schemas.openxmlformats.org/officeDocument/2006/math">
                    <m:sSub>
                      <m:sSubPr>
                        <m:ctrlPr>
                          <a:rPr lang="en-US" i="1" smtClean="0">
                            <a:latin typeface="Cambria Math"/>
                            <a:ea typeface="Cambria Math"/>
                          </a:rPr>
                        </m:ctrlPr>
                      </m:sSubPr>
                      <m:e>
                        <m:r>
                          <a:rPr lang="en-US" b="0" i="1" smtClean="0">
                            <a:latin typeface="Cambria Math"/>
                            <a:ea typeface="Cambria Math"/>
                          </a:rPr>
                          <m:t>𝑒</m:t>
                        </m:r>
                      </m:e>
                      <m:sub>
                        <m:r>
                          <a:rPr lang="en-US" b="0" i="1" smtClean="0">
                            <a:latin typeface="Cambria Math"/>
                            <a:ea typeface="Cambria Math"/>
                          </a:rPr>
                          <m:t>𝑖𝑗𝑘</m:t>
                        </m:r>
                      </m:sub>
                    </m:sSub>
                    <m:r>
                      <a:rPr lang="en-US" b="0" i="1" smtClean="0">
                        <a:latin typeface="Cambria Math"/>
                        <a:ea typeface="Cambria Math"/>
                      </a:rPr>
                      <m:t>=</m:t>
                    </m:r>
                    <m:r>
                      <a:rPr lang="en-US" b="0" i="1" smtClean="0">
                        <a:latin typeface="Cambria Math"/>
                        <a:ea typeface="Cambria Math"/>
                      </a:rPr>
                      <m:t>𝑒𝑟𝑟𝑜𝑟</m:t>
                    </m:r>
                    <m:r>
                      <a:rPr lang="en-US" b="0" i="1" smtClean="0">
                        <a:latin typeface="Cambria Math"/>
                        <a:ea typeface="Cambria Math"/>
                      </a:rPr>
                      <m:t> </m:t>
                    </m:r>
                    <m:r>
                      <a:rPr lang="en-US" b="0" i="1" smtClean="0">
                        <a:latin typeface="Cambria Math"/>
                        <a:ea typeface="Cambria Math"/>
                      </a:rPr>
                      <m:t>𝑐𝑜𝑚𝑝𝑜𝑛𝑒𝑛𝑡</m:t>
                    </m:r>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295400"/>
                <a:ext cx="8915400" cy="5334000"/>
              </a:xfrm>
              <a:blipFill rotWithShape="1">
                <a:blip r:embed="rId2"/>
                <a:stretch>
                  <a:fillRect l="-820" t="-9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30</a:t>
            </a:fld>
            <a:endParaRPr lang="en-US"/>
          </a:p>
        </p:txBody>
      </p:sp>
    </p:spTree>
    <p:extLst>
      <p:ext uri="{BB962C8B-B14F-4D97-AF65-F5344CB8AC3E}">
        <p14:creationId xmlns:p14="http://schemas.microsoft.com/office/powerpoint/2010/main" val="4257203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856488"/>
          </a:xfrm>
        </p:spPr>
        <p:txBody>
          <a:bodyPr/>
          <a:lstStyle/>
          <a:p>
            <a:r>
              <a:rPr lang="en-US" b="1" u="sng" dirty="0" smtClean="0">
                <a:solidFill>
                  <a:srgbClr val="FF0000"/>
                </a:solidFill>
              </a:rPr>
              <a:t>Problem to test:</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0"/>
                <a:ext cx="8763000" cy="5486400"/>
              </a:xfrm>
            </p:spPr>
            <p:txBody>
              <a:bodyPr/>
              <a:lstStyle/>
              <a:p>
                <a:pPr algn="just"/>
                <a:r>
                  <a:rPr lang="en-US" b="1" u="sng" dirty="0" smtClean="0"/>
                  <a:t>Null hypothesis</a:t>
                </a:r>
                <a14:m>
                  <m:oMath xmlns:m="http://schemas.openxmlformats.org/officeDocument/2006/math">
                    <m:r>
                      <a:rPr lang="en-US" b="1" i="0" smtClean="0">
                        <a:latin typeface="Cambria Math"/>
                      </a:rPr>
                      <m:t>(</m:t>
                    </m:r>
                    <m:r>
                      <a:rPr lang="en-US" b="1" i="1" smtClean="0">
                        <a:latin typeface="Cambria Math"/>
                      </a:rPr>
                      <m:t> </m:t>
                    </m:r>
                    <m:sSub>
                      <m:sSubPr>
                        <m:ctrlPr>
                          <a:rPr lang="en-US" b="1" i="1" smtClean="0">
                            <a:latin typeface="Cambria Math"/>
                          </a:rPr>
                        </m:ctrlPr>
                      </m:sSubPr>
                      <m:e>
                        <m:r>
                          <a:rPr lang="en-US" b="1" i="1" smtClean="0">
                            <a:latin typeface="Cambria Math"/>
                          </a:rPr>
                          <m:t>𝑯</m:t>
                        </m:r>
                      </m:e>
                      <m:sub>
                        <m:r>
                          <a:rPr lang="en-US" b="1" i="1" smtClean="0">
                            <a:latin typeface="Cambria Math"/>
                          </a:rPr>
                          <m:t>𝒐𝑹</m:t>
                        </m:r>
                      </m:sub>
                    </m:sSub>
                    <m:r>
                      <a:rPr lang="en-US" b="1" i="1" smtClean="0">
                        <a:latin typeface="Cambria Math"/>
                      </a:rPr>
                      <m:t>)</m:t>
                    </m:r>
                  </m:oMath>
                </a14:m>
                <a:r>
                  <a:rPr lang="en-US" b="1" dirty="0" smtClean="0">
                    <a:latin typeface="Cambria Math"/>
                    <a:ea typeface="Cambria Math"/>
                  </a:rPr>
                  <a:t>,</a:t>
                </a:r>
                <a14:m>
                  <m:oMath xmlns:m="http://schemas.openxmlformats.org/officeDocument/2006/math">
                    <m:d>
                      <m:dPr>
                        <m:ctrlPr>
                          <a:rPr lang="en-US" b="1" i="1" dirty="0" smtClean="0">
                            <a:latin typeface="Cambria Math"/>
                            <a:ea typeface="Cambria Math"/>
                          </a:rPr>
                        </m:ctrlPr>
                      </m:dPr>
                      <m:e>
                        <m:sSub>
                          <m:sSubPr>
                            <m:ctrlPr>
                              <a:rPr lang="en-US" b="1" i="1" dirty="0" smtClean="0">
                                <a:latin typeface="Cambria Math"/>
                                <a:ea typeface="Cambria Math"/>
                              </a:rPr>
                            </m:ctrlPr>
                          </m:sSubPr>
                          <m:e>
                            <m:r>
                              <a:rPr lang="en-US" b="1" i="1" dirty="0" smtClean="0">
                                <a:latin typeface="Cambria Math"/>
                                <a:ea typeface="Cambria Math"/>
                              </a:rPr>
                              <m:t>𝑯</m:t>
                            </m:r>
                          </m:e>
                          <m:sub>
                            <m:r>
                              <a:rPr lang="en-US" b="1" i="1" dirty="0" smtClean="0">
                                <a:latin typeface="Cambria Math"/>
                                <a:ea typeface="Cambria Math"/>
                              </a:rPr>
                              <m:t>𝒐𝑪</m:t>
                            </m:r>
                          </m:sub>
                        </m:sSub>
                      </m:e>
                    </m:d>
                    <m:r>
                      <a:rPr lang="en-US" b="1" i="0" dirty="0" smtClean="0">
                        <a:latin typeface="Cambria Math"/>
                        <a:ea typeface="Cambria Math"/>
                      </a:rPr>
                      <m:t>𝐚𝐧𝐝</m:t>
                    </m:r>
                    <m:r>
                      <a:rPr lang="en-US" b="1" i="0" dirty="0" smtClean="0">
                        <a:latin typeface="Cambria Math"/>
                        <a:ea typeface="Cambria Math"/>
                      </a:rPr>
                      <m:t> (</m:t>
                    </m:r>
                    <m:sSub>
                      <m:sSubPr>
                        <m:ctrlPr>
                          <a:rPr lang="en-US" b="1" i="1" dirty="0" smtClean="0">
                            <a:latin typeface="Cambria Math"/>
                            <a:ea typeface="Cambria Math"/>
                          </a:rPr>
                        </m:ctrlPr>
                      </m:sSubPr>
                      <m:e>
                        <m:r>
                          <a:rPr lang="en-US" b="1" i="1" dirty="0" smtClean="0">
                            <a:latin typeface="Cambria Math"/>
                            <a:ea typeface="Cambria Math"/>
                          </a:rPr>
                          <m:t>𝑯</m:t>
                        </m:r>
                      </m:e>
                      <m:sub>
                        <m:r>
                          <a:rPr lang="en-US" b="1" i="1" dirty="0" smtClean="0">
                            <a:latin typeface="Cambria Math"/>
                            <a:ea typeface="Cambria Math"/>
                          </a:rPr>
                          <m:t>𝒐𝑻</m:t>
                        </m:r>
                      </m:sub>
                    </m:sSub>
                    <m:r>
                      <a:rPr lang="en-US" b="1" i="1" dirty="0" smtClean="0">
                        <a:latin typeface="Cambria Math"/>
                        <a:ea typeface="Cambria Math"/>
                      </a:rPr>
                      <m:t>)</m:t>
                    </m:r>
                  </m:oMath>
                </a14:m>
                <a:r>
                  <a:rPr lang="en-US" b="1" dirty="0" smtClean="0">
                    <a:latin typeface="Cambria Math"/>
                    <a:ea typeface="Cambria Math"/>
                  </a:rPr>
                  <a:t>:</a:t>
                </a:r>
                <a:r>
                  <a:rPr lang="en-US" dirty="0" smtClean="0">
                    <a:latin typeface="Cambria Math"/>
                    <a:ea typeface="Cambria Math"/>
                  </a:rPr>
                  <a:t> There is no significant difference  between rows, columns and treatments.</a:t>
                </a:r>
              </a:p>
              <a:p>
                <a:pPr algn="just"/>
                <a:r>
                  <a:rPr lang="en-US" b="1" u="sng" dirty="0" smtClean="0">
                    <a:latin typeface="Cambria Math"/>
                    <a:ea typeface="Cambria Math"/>
                  </a:rPr>
                  <a:t>Alternative  </a:t>
                </a:r>
                <a:r>
                  <a:rPr lang="en-US" b="1" u="sng" dirty="0" smtClean="0"/>
                  <a:t>hypothesis</a:t>
                </a:r>
                <a:r>
                  <a:rPr lang="en-US" b="1" u="sng" dirty="0">
                    <a:latin typeface="Cambria Math"/>
                    <a:ea typeface="Cambria Math"/>
                  </a:rPr>
                  <a:t> </a:t>
                </a:r>
                <a14:m>
                  <m:oMath xmlns:m="http://schemas.openxmlformats.org/officeDocument/2006/math">
                    <m:r>
                      <a:rPr lang="en-US" b="1">
                        <a:latin typeface="Cambria Math"/>
                      </a:rPr>
                      <m:t>(</m:t>
                    </m:r>
                    <m:r>
                      <a:rPr lang="en-US" b="1" i="1">
                        <a:latin typeface="Cambria Math"/>
                      </a:rPr>
                      <m:t> </m:t>
                    </m:r>
                    <m:sSub>
                      <m:sSubPr>
                        <m:ctrlPr>
                          <a:rPr lang="en-US" b="1" i="1">
                            <a:latin typeface="Cambria Math"/>
                          </a:rPr>
                        </m:ctrlPr>
                      </m:sSubPr>
                      <m:e>
                        <m:r>
                          <a:rPr lang="en-US" b="1" i="1">
                            <a:latin typeface="Cambria Math"/>
                          </a:rPr>
                          <m:t>𝑯</m:t>
                        </m:r>
                      </m:e>
                      <m:sub>
                        <m:r>
                          <a:rPr lang="en-US" b="1" i="1" smtClean="0">
                            <a:latin typeface="Cambria Math"/>
                          </a:rPr>
                          <m:t>𝟏</m:t>
                        </m:r>
                        <m:r>
                          <a:rPr lang="en-US" b="1" i="1" smtClean="0">
                            <a:latin typeface="Cambria Math"/>
                          </a:rPr>
                          <m:t>𝑹</m:t>
                        </m:r>
                      </m:sub>
                    </m:sSub>
                    <m:r>
                      <a:rPr lang="en-US" b="1" i="1">
                        <a:latin typeface="Cambria Math"/>
                      </a:rPr>
                      <m:t>)</m:t>
                    </m:r>
                  </m:oMath>
                </a14:m>
                <a:r>
                  <a:rPr lang="en-US" b="1" dirty="0">
                    <a:latin typeface="Cambria Math"/>
                    <a:ea typeface="Cambria Math"/>
                  </a:rPr>
                  <a:t>,</a:t>
                </a:r>
                <a14:m>
                  <m:oMath xmlns:m="http://schemas.openxmlformats.org/officeDocument/2006/math">
                    <m:d>
                      <m:dPr>
                        <m:ctrlPr>
                          <a:rPr lang="en-US" b="1" i="1" dirty="0">
                            <a:latin typeface="Cambria Math"/>
                            <a:ea typeface="Cambria Math"/>
                          </a:rPr>
                        </m:ctrlPr>
                      </m:dPr>
                      <m:e>
                        <m:sSub>
                          <m:sSubPr>
                            <m:ctrlPr>
                              <a:rPr lang="en-US" b="1" i="1" dirty="0">
                                <a:latin typeface="Cambria Math"/>
                                <a:ea typeface="Cambria Math"/>
                              </a:rPr>
                            </m:ctrlPr>
                          </m:sSubPr>
                          <m:e>
                            <m:r>
                              <a:rPr lang="en-US" b="1" i="1" dirty="0">
                                <a:latin typeface="Cambria Math"/>
                                <a:ea typeface="Cambria Math"/>
                              </a:rPr>
                              <m:t>𝑯</m:t>
                            </m:r>
                          </m:e>
                          <m:sub>
                            <m:r>
                              <a:rPr lang="en-US" b="1" i="1" dirty="0" smtClean="0">
                                <a:latin typeface="Cambria Math"/>
                                <a:ea typeface="Cambria Math"/>
                              </a:rPr>
                              <m:t>𝟏</m:t>
                            </m:r>
                            <m:r>
                              <a:rPr lang="en-US" b="1" i="1" dirty="0">
                                <a:latin typeface="Cambria Math"/>
                                <a:ea typeface="Cambria Math"/>
                              </a:rPr>
                              <m:t>𝑪</m:t>
                            </m:r>
                          </m:sub>
                        </m:sSub>
                      </m:e>
                    </m:d>
                    <m:r>
                      <a:rPr lang="en-US" b="1" dirty="0">
                        <a:latin typeface="Cambria Math"/>
                        <a:ea typeface="Cambria Math"/>
                      </a:rPr>
                      <m:t>𝐚𝐧𝐝</m:t>
                    </m:r>
                    <m:r>
                      <a:rPr lang="en-US" b="1" dirty="0">
                        <a:latin typeface="Cambria Math"/>
                        <a:ea typeface="Cambria Math"/>
                      </a:rPr>
                      <m:t> (</m:t>
                    </m:r>
                    <m:sSub>
                      <m:sSubPr>
                        <m:ctrlPr>
                          <a:rPr lang="en-US" b="1" i="1" dirty="0">
                            <a:latin typeface="Cambria Math"/>
                            <a:ea typeface="Cambria Math"/>
                          </a:rPr>
                        </m:ctrlPr>
                      </m:sSubPr>
                      <m:e>
                        <m:r>
                          <a:rPr lang="en-US" b="1" i="1" dirty="0">
                            <a:latin typeface="Cambria Math"/>
                            <a:ea typeface="Cambria Math"/>
                          </a:rPr>
                          <m:t>𝑯</m:t>
                        </m:r>
                      </m:e>
                      <m:sub>
                        <m:r>
                          <a:rPr lang="en-US" b="1" i="1" dirty="0" smtClean="0">
                            <a:latin typeface="Cambria Math"/>
                            <a:ea typeface="Cambria Math"/>
                          </a:rPr>
                          <m:t>𝟏</m:t>
                        </m:r>
                        <m:r>
                          <a:rPr lang="en-US" b="1" i="1" dirty="0">
                            <a:latin typeface="Cambria Math"/>
                            <a:ea typeface="Cambria Math"/>
                          </a:rPr>
                          <m:t>𝑻</m:t>
                        </m:r>
                      </m:sub>
                    </m:sSub>
                    <m:r>
                      <a:rPr lang="en-US" b="1" i="1" dirty="0">
                        <a:latin typeface="Cambria Math"/>
                        <a:ea typeface="Cambria Math"/>
                      </a:rPr>
                      <m:t>)</m:t>
                    </m:r>
                  </m:oMath>
                </a14:m>
                <a:r>
                  <a:rPr lang="en-US" dirty="0" smtClean="0">
                    <a:latin typeface="Cambria Math"/>
                    <a:ea typeface="Cambria Math"/>
                  </a:rPr>
                  <a:t>:There is significant difference between rows, columns and treatments.</a:t>
                </a:r>
              </a:p>
              <a:p>
                <a:pPr algn="just"/>
                <a:r>
                  <a:rPr lang="en-US" b="1" u="sng" dirty="0" smtClean="0">
                    <a:solidFill>
                      <a:srgbClr val="FF0000"/>
                    </a:solidFill>
                    <a:latin typeface="Cambria Math"/>
                    <a:ea typeface="Cambria Math"/>
                  </a:rPr>
                  <a:t>Statistical Analysis</a:t>
                </a:r>
                <a:r>
                  <a:rPr lang="en-US" b="1" u="sng" dirty="0">
                    <a:solidFill>
                      <a:srgbClr val="FF0000"/>
                    </a:solidFill>
                    <a:latin typeface="Cambria Math"/>
                    <a:ea typeface="Cambria Math"/>
                  </a:rPr>
                  <a:t>:</a:t>
                </a:r>
                <a:endParaRPr lang="en-US" b="1" u="sng" dirty="0" smtClean="0">
                  <a:solidFill>
                    <a:srgbClr val="FF0000"/>
                  </a:solidFill>
                  <a:latin typeface="Cambria Math"/>
                  <a:ea typeface="Cambria Math"/>
                </a:endParaRPr>
              </a:p>
              <a:p>
                <a:pPr algn="just"/>
                <a:r>
                  <a:rPr lang="en-US" b="1" i="1" dirty="0" smtClean="0">
                    <a:latin typeface="Cambria Math"/>
                    <a:ea typeface="Cambria Math"/>
                  </a:rPr>
                  <a:t>Total Sum Square(TSS) </a:t>
                </a:r>
                <a:r>
                  <a:rPr lang="en-US" dirty="0" smtClean="0">
                    <a:latin typeface="Cambria Math"/>
                    <a:ea typeface="Cambria Math"/>
                  </a:rPr>
                  <a:t>= Sum of Square due to row</a:t>
                </a:r>
                <a:r>
                  <a:rPr lang="en-US" b="1" dirty="0" smtClean="0">
                    <a:latin typeface="Cambria Math"/>
                    <a:ea typeface="Cambria Math"/>
                  </a:rPr>
                  <a:t>(SSR)</a:t>
                </a:r>
                <a:r>
                  <a:rPr lang="en-US" dirty="0" smtClean="0">
                    <a:latin typeface="Cambria Math"/>
                    <a:ea typeface="Cambria Math"/>
                  </a:rPr>
                  <a:t> </a:t>
                </a:r>
                <a:r>
                  <a:rPr lang="en-US" b="1" dirty="0" smtClean="0">
                    <a:latin typeface="Cambria Math"/>
                    <a:ea typeface="Cambria Math"/>
                  </a:rPr>
                  <a:t>+</a:t>
                </a:r>
                <a:r>
                  <a:rPr lang="en-US" dirty="0" smtClean="0">
                    <a:latin typeface="Cambria Math"/>
                    <a:ea typeface="Cambria Math"/>
                  </a:rPr>
                  <a:t> Sum of Square due to column </a:t>
                </a:r>
                <a:r>
                  <a:rPr lang="en-US" b="1" dirty="0" smtClean="0">
                    <a:latin typeface="Cambria Math"/>
                    <a:ea typeface="Cambria Math"/>
                  </a:rPr>
                  <a:t>(SSC) +</a:t>
                </a:r>
                <a:r>
                  <a:rPr lang="en-US" dirty="0" smtClean="0">
                    <a:latin typeface="Cambria Math"/>
                    <a:ea typeface="Cambria Math"/>
                  </a:rPr>
                  <a:t> Sum of Square due to treatment </a:t>
                </a:r>
                <a:r>
                  <a:rPr lang="en-US" b="1" dirty="0" smtClean="0">
                    <a:latin typeface="Cambria Math"/>
                    <a:ea typeface="Cambria Math"/>
                  </a:rPr>
                  <a:t>(SST) + </a:t>
                </a:r>
                <a:r>
                  <a:rPr lang="en-US" dirty="0" smtClean="0">
                    <a:latin typeface="Cambria Math"/>
                    <a:ea typeface="Cambria Math"/>
                  </a:rPr>
                  <a:t>Sum of Square due to error </a:t>
                </a:r>
                <a:r>
                  <a:rPr lang="en-US" b="1" dirty="0" smtClean="0">
                    <a:latin typeface="Cambria Math"/>
                    <a:ea typeface="Cambria Math"/>
                  </a:rPr>
                  <a:t>(SSE)</a:t>
                </a:r>
              </a:p>
              <a:p>
                <a:pPr algn="just"/>
                <a:r>
                  <a:rPr lang="en-US" sz="4800" b="1" dirty="0" smtClean="0">
                    <a:solidFill>
                      <a:srgbClr val="FF0000"/>
                    </a:solidFill>
                    <a:latin typeface="Cambria Math"/>
                    <a:ea typeface="Cambria Math"/>
                  </a:rPr>
                  <a:t>TSS = SSR + SSC + SST + SSE</a:t>
                </a:r>
                <a:endParaRPr lang="en-US" sz="4800"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0"/>
                <a:ext cx="8763000" cy="5486400"/>
              </a:xfrm>
              <a:blipFill rotWithShape="1">
                <a:blip r:embed="rId2"/>
                <a:stretch>
                  <a:fillRect l="-2434" t="-1222" r="-11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31</a:t>
            </a:fld>
            <a:endParaRPr lang="en-US"/>
          </a:p>
        </p:txBody>
      </p:sp>
    </p:spTree>
    <p:extLst>
      <p:ext uri="{BB962C8B-B14F-4D97-AF65-F5344CB8AC3E}">
        <p14:creationId xmlns:p14="http://schemas.microsoft.com/office/powerpoint/2010/main" val="1451604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839200" cy="7802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ANOVA table</a:t>
            </a:r>
            <a:endParaRPr lang="en-US" b="1" u="sng"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graphicFrame>
            <p:nvGraphicFramePr>
              <p:cNvPr id="5" name="Content Placeholder 4"/>
              <p:cNvGraphicFramePr>
                <a:graphicFrameLocks noGrp="1"/>
              </p:cNvGraphicFramePr>
              <p:nvPr>
                <p:ph idx="1"/>
                <p:extLst>
                  <p:ext uri="{D42A27DB-BD31-4B8C-83A1-F6EECF244321}">
                    <p14:modId xmlns:p14="http://schemas.microsoft.com/office/powerpoint/2010/main" val="2432105953"/>
                  </p:ext>
                </p:extLst>
              </p:nvPr>
            </p:nvGraphicFramePr>
            <p:xfrm>
              <a:off x="0" y="1143000"/>
              <a:ext cx="8991600" cy="5058283"/>
            </p:xfrm>
            <a:graphic>
              <a:graphicData uri="http://schemas.openxmlformats.org/drawingml/2006/table">
                <a:tbl>
                  <a:tblPr firstRow="1" bandRow="1">
                    <a:tableStyleId>{35758FB7-9AC5-4552-8A53-C91805E547FA}</a:tableStyleId>
                  </a:tblPr>
                  <a:tblGrid>
                    <a:gridCol w="1498600"/>
                    <a:gridCol w="1498600"/>
                    <a:gridCol w="1498600"/>
                    <a:gridCol w="1498600"/>
                    <a:gridCol w="1498600"/>
                    <a:gridCol w="1498600"/>
                  </a:tblGrid>
                  <a:tr h="228600">
                    <a:tc>
                      <a:txBody>
                        <a:bodyPr/>
                        <a:lstStyle/>
                        <a:p>
                          <a:pPr algn="ctr"/>
                          <a:r>
                            <a:rPr lang="en-US" sz="1900" dirty="0" smtClean="0"/>
                            <a:t>S.V.</a:t>
                          </a:r>
                          <a:endParaRPr lang="en-US" sz="1900" dirty="0"/>
                        </a:p>
                      </a:txBody>
                      <a:tcPr/>
                    </a:tc>
                    <a:tc>
                      <a:txBody>
                        <a:bodyPr/>
                        <a:lstStyle/>
                        <a:p>
                          <a:pPr algn="ctr"/>
                          <a:r>
                            <a:rPr lang="en-US" sz="1900" dirty="0" err="1" smtClean="0"/>
                            <a:t>d.f.</a:t>
                          </a:r>
                          <a:endParaRPr lang="en-US" sz="1900" dirty="0"/>
                        </a:p>
                      </a:txBody>
                      <a:tcPr/>
                    </a:tc>
                    <a:tc>
                      <a:txBody>
                        <a:bodyPr/>
                        <a:lstStyle/>
                        <a:p>
                          <a:pPr algn="ctr"/>
                          <a:r>
                            <a:rPr lang="en-US" sz="1900" dirty="0" smtClean="0"/>
                            <a:t>S.S</a:t>
                          </a:r>
                          <a:endParaRPr lang="en-US" sz="1900" dirty="0"/>
                        </a:p>
                      </a:txBody>
                      <a:tcPr/>
                    </a:tc>
                    <a:tc>
                      <a:txBody>
                        <a:bodyPr/>
                        <a:lstStyle/>
                        <a:p>
                          <a:pPr algn="ctr"/>
                          <a:r>
                            <a:rPr lang="en-US" sz="1900" dirty="0" smtClean="0"/>
                            <a:t>M.S.S</a:t>
                          </a:r>
                          <a:endParaRPr lang="en-US" sz="19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900" smtClean="0"/>
                                    </m:ctrlPr>
                                  </m:sSubPr>
                                  <m:e>
                                    <m:r>
                                      <a:rPr lang="en-US" sz="1900" smtClean="0"/>
                                      <m:t>𝐹</m:t>
                                    </m:r>
                                  </m:e>
                                  <m:sub>
                                    <m:r>
                                      <a:rPr lang="en-US" sz="1900" smtClean="0"/>
                                      <m:t>𝐶𝑎𝑙𝑐𝑢𝑙𝑎𝑡𝑒𝑑</m:t>
                                    </m:r>
                                  </m:sub>
                                </m:sSub>
                              </m:oMath>
                            </m:oMathPara>
                          </a14:m>
                          <a:endParaRPr lang="en-US" sz="19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900" smtClean="0"/>
                                    </m:ctrlPr>
                                  </m:sSubPr>
                                  <m:e>
                                    <m:r>
                                      <a:rPr lang="en-US" sz="1900" smtClean="0"/>
                                      <m:t>𝐹</m:t>
                                    </m:r>
                                  </m:e>
                                  <m:sub>
                                    <m:r>
                                      <a:rPr lang="en-US" sz="1900" smtClean="0"/>
                                      <m:t>𝑡𝑎𝑏𝑢𝑙𝑎𝑡𝑒𝑑</m:t>
                                    </m:r>
                                  </m:sub>
                                </m:sSub>
                              </m:oMath>
                            </m:oMathPara>
                          </a14:m>
                          <a:endParaRPr lang="en-US" sz="1900" dirty="0"/>
                        </a:p>
                      </a:txBody>
                      <a:tcPr/>
                    </a:tc>
                  </a:tr>
                  <a:tr h="914400">
                    <a:tc>
                      <a:txBody>
                        <a:bodyPr/>
                        <a:lstStyle/>
                        <a:p>
                          <a:pPr algn="ctr"/>
                          <a:r>
                            <a:rPr lang="en-US" sz="1900" dirty="0" smtClean="0"/>
                            <a:t>Row</a:t>
                          </a:r>
                          <a:endParaRPr lang="en-US" sz="1900" b="1" dirty="0"/>
                        </a:p>
                      </a:txBody>
                      <a:tcPr/>
                    </a:tc>
                    <a:tc>
                      <a:txBody>
                        <a:bodyPr/>
                        <a:lstStyle/>
                        <a:p>
                          <a:pPr algn="ctr"/>
                          <a:r>
                            <a:rPr lang="en-US" sz="1900" dirty="0" smtClean="0"/>
                            <a:t>m-1</a:t>
                          </a:r>
                          <a:endParaRPr lang="en-US" sz="1900" b="1" dirty="0"/>
                        </a:p>
                      </a:txBody>
                      <a:tcPr/>
                    </a:tc>
                    <a:tc>
                      <a:txBody>
                        <a:bodyPr/>
                        <a:lstStyle/>
                        <a:p>
                          <a:pPr algn="ctr"/>
                          <a:r>
                            <a:rPr lang="en-US" sz="1900" dirty="0" smtClean="0"/>
                            <a:t>SSR</a:t>
                          </a:r>
                          <a:endParaRPr lang="en-US" sz="1900" b="1" dirty="0"/>
                        </a:p>
                      </a:txBody>
                      <a:tcPr/>
                    </a:tc>
                    <a:tc>
                      <a:txBody>
                        <a:bodyPr/>
                        <a:lstStyle/>
                        <a:p>
                          <a:pPr algn="ctr"/>
                          <a:r>
                            <a:rPr lang="en-US" sz="1900" dirty="0" smtClean="0"/>
                            <a:t>MSR=</a:t>
                          </a:r>
                          <a14:m>
                            <m:oMath xmlns:m="http://schemas.openxmlformats.org/officeDocument/2006/math">
                              <m:f>
                                <m:fPr>
                                  <m:ctrlPr>
                                    <a:rPr lang="en-US" sz="1900" smtClean="0"/>
                                  </m:ctrlPr>
                                </m:fPr>
                                <m:num>
                                  <m:r>
                                    <a:rPr lang="en-US" sz="1900" smtClean="0"/>
                                    <m:t>𝑺𝑺𝑹</m:t>
                                  </m:r>
                                </m:num>
                                <m:den>
                                  <m:r>
                                    <a:rPr lang="en-US" sz="1900" smtClean="0"/>
                                    <m:t>𝐦</m:t>
                                  </m:r>
                                  <m:r>
                                    <a:rPr lang="en-US" sz="1900" smtClean="0"/>
                                    <m:t>−</m:t>
                                  </m:r>
                                  <m:r>
                                    <a:rPr lang="en-US" sz="1900" smtClean="0"/>
                                    <m:t>𝟏</m:t>
                                  </m:r>
                                </m:den>
                              </m:f>
                            </m:oMath>
                          </a14:m>
                          <a:endParaRPr lang="en-US" sz="1900" b="1" dirty="0"/>
                        </a:p>
                      </a:txBody>
                      <a:tcPr/>
                    </a:tc>
                    <a:tc>
                      <a:txBody>
                        <a:bodyPr/>
                        <a:lstStyle/>
                        <a:p>
                          <a:pPr algn="ctr"/>
                          <a14:m>
                            <m:oMath xmlns:m="http://schemas.openxmlformats.org/officeDocument/2006/math">
                              <m:sSub>
                                <m:sSubPr>
                                  <m:ctrlPr>
                                    <a:rPr lang="en-US" sz="1900" smtClean="0"/>
                                  </m:ctrlPr>
                                </m:sSubPr>
                                <m:e>
                                  <m:r>
                                    <a:rPr lang="en-US" sz="1900" smtClean="0"/>
                                    <m:t>𝑭</m:t>
                                  </m:r>
                                </m:e>
                                <m:sub>
                                  <m:r>
                                    <a:rPr lang="en-US" sz="1900" smtClean="0"/>
                                    <m:t>𝑹</m:t>
                                  </m:r>
                                </m:sub>
                              </m:sSub>
                            </m:oMath>
                          </a14:m>
                          <a:r>
                            <a:rPr lang="en-US" sz="1900" dirty="0" smtClean="0"/>
                            <a:t> = </a:t>
                          </a:r>
                          <a14:m>
                            <m:oMath xmlns:m="http://schemas.openxmlformats.org/officeDocument/2006/math">
                              <m:f>
                                <m:fPr>
                                  <m:ctrlPr>
                                    <a:rPr lang="en-US" sz="1900" smtClean="0"/>
                                  </m:ctrlPr>
                                </m:fPr>
                                <m:num>
                                  <m:r>
                                    <a:rPr lang="en-US" sz="1900" smtClean="0"/>
                                    <m:t>𝑴𝑺𝑹</m:t>
                                  </m:r>
                                </m:num>
                                <m:den>
                                  <m:r>
                                    <a:rPr lang="en-US" sz="1900" smtClean="0"/>
                                    <m:t>𝑴𝑺𝑬</m:t>
                                  </m:r>
                                </m:den>
                              </m:f>
                            </m:oMath>
                          </a14:m>
                          <a:endParaRPr lang="en-US" sz="1900" b="1" dirty="0"/>
                        </a:p>
                      </a:txBody>
                      <a:tcPr/>
                    </a:tc>
                    <a:tc>
                      <a:txBody>
                        <a:bodyPr/>
                        <a:lstStyle/>
                        <a:p>
                          <a:pPr algn="ctr"/>
                          <a14:m>
                            <m:oMath xmlns:m="http://schemas.openxmlformats.org/officeDocument/2006/math">
                              <m:sSub>
                                <m:sSubPr>
                                  <m:ctrlPr>
                                    <a:rPr lang="en-US" sz="1900" smtClean="0"/>
                                  </m:ctrlPr>
                                </m:sSubPr>
                                <m:e>
                                  <m:r>
                                    <a:rPr lang="en-US" sz="1900" smtClean="0"/>
                                    <m:t>𝑭</m:t>
                                  </m:r>
                                </m:e>
                                <m:sub>
                                  <m:r>
                                    <a:rPr lang="en-US" sz="1900" smtClean="0"/>
                                    <m:t>𝜶</m:t>
                                  </m:r>
                                </m:sub>
                              </m:sSub>
                            </m:oMath>
                          </a14:m>
                          <a:r>
                            <a:rPr lang="en-US" sz="1900" dirty="0" smtClean="0"/>
                            <a:t> at {(m-1),(m-1)(m-2)}</a:t>
                          </a:r>
                          <a:endParaRPr lang="en-US" sz="1900" b="1" dirty="0"/>
                        </a:p>
                      </a:txBody>
                      <a:tcPr/>
                    </a:tc>
                  </a:tr>
                  <a:tr h="1188720">
                    <a:tc>
                      <a:txBody>
                        <a:bodyPr/>
                        <a:lstStyle/>
                        <a:p>
                          <a:pPr algn="ctr"/>
                          <a:r>
                            <a:rPr lang="en-US" sz="1900" dirty="0" smtClean="0"/>
                            <a:t>Column</a:t>
                          </a:r>
                          <a:endParaRPr lang="en-US" sz="1900" b="1" dirty="0"/>
                        </a:p>
                      </a:txBody>
                      <a:tcPr/>
                    </a:tc>
                    <a:tc>
                      <a:txBody>
                        <a:bodyPr/>
                        <a:lstStyle/>
                        <a:p>
                          <a:pPr algn="ctr"/>
                          <a:r>
                            <a:rPr lang="en-US" sz="1900" dirty="0" smtClean="0"/>
                            <a:t>m-1</a:t>
                          </a:r>
                          <a:endParaRPr lang="en-US" sz="1900" b="1" dirty="0"/>
                        </a:p>
                      </a:txBody>
                      <a:tcPr/>
                    </a:tc>
                    <a:tc>
                      <a:txBody>
                        <a:bodyPr/>
                        <a:lstStyle/>
                        <a:p>
                          <a:pPr algn="ctr"/>
                          <a:r>
                            <a:rPr lang="en-US" sz="1900" dirty="0" smtClean="0"/>
                            <a:t>SSC</a:t>
                          </a:r>
                          <a:endParaRPr lang="en-US" sz="1900" b="1" dirty="0"/>
                        </a:p>
                      </a:txBody>
                      <a:tcPr/>
                    </a:tc>
                    <a:tc>
                      <a:txBody>
                        <a:bodyPr/>
                        <a:lstStyle/>
                        <a:p>
                          <a:pPr algn="ctr"/>
                          <a:r>
                            <a:rPr lang="en-US" sz="1900" dirty="0" smtClean="0"/>
                            <a:t>MSC= </a:t>
                          </a:r>
                          <a14:m>
                            <m:oMath xmlns:m="http://schemas.openxmlformats.org/officeDocument/2006/math">
                              <m:f>
                                <m:fPr>
                                  <m:ctrlPr>
                                    <a:rPr lang="en-US" sz="1900" smtClean="0"/>
                                  </m:ctrlPr>
                                </m:fPr>
                                <m:num>
                                  <m:r>
                                    <a:rPr lang="en-US" sz="1900" smtClean="0"/>
                                    <m:t>𝑺𝑺𝑪</m:t>
                                  </m:r>
                                </m:num>
                                <m:den>
                                  <m:r>
                                    <a:rPr lang="en-US" sz="1900" smtClean="0"/>
                                    <m:t>𝐦</m:t>
                                  </m:r>
                                  <m:r>
                                    <a:rPr lang="en-US" sz="1900" smtClean="0"/>
                                    <m:t>−</m:t>
                                  </m:r>
                                  <m:r>
                                    <a:rPr lang="en-US" sz="1900" smtClean="0"/>
                                    <m:t>𝟏</m:t>
                                  </m:r>
                                </m:den>
                              </m:f>
                            </m:oMath>
                          </a14:m>
                          <a:endParaRPr lang="en-US" sz="1900" b="1" dirty="0"/>
                        </a:p>
                      </a:txBody>
                      <a:tcPr/>
                    </a:tc>
                    <a:tc>
                      <a:txBody>
                        <a:bodyPr/>
                        <a:lstStyle/>
                        <a:p>
                          <a:pPr algn="ctr"/>
                          <a14:m>
                            <m:oMath xmlns:m="http://schemas.openxmlformats.org/officeDocument/2006/math">
                              <m:sSub>
                                <m:sSubPr>
                                  <m:ctrlPr>
                                    <a:rPr lang="en-US" sz="1900" smtClean="0"/>
                                  </m:ctrlPr>
                                </m:sSubPr>
                                <m:e>
                                  <m:r>
                                    <a:rPr lang="en-US" sz="1900" smtClean="0"/>
                                    <m:t>𝑭</m:t>
                                  </m:r>
                                </m:e>
                                <m:sub>
                                  <m:r>
                                    <a:rPr lang="en-US" sz="1900" smtClean="0"/>
                                    <m:t>𝑪</m:t>
                                  </m:r>
                                </m:sub>
                              </m:sSub>
                            </m:oMath>
                          </a14:m>
                          <a:r>
                            <a:rPr lang="en-US" sz="1900" dirty="0" smtClean="0"/>
                            <a:t> = </a:t>
                          </a:r>
                          <a14:m>
                            <m:oMath xmlns:m="http://schemas.openxmlformats.org/officeDocument/2006/math">
                              <m:f>
                                <m:fPr>
                                  <m:ctrlPr>
                                    <a:rPr lang="en-US" sz="1900" smtClean="0"/>
                                  </m:ctrlPr>
                                </m:fPr>
                                <m:num>
                                  <m:r>
                                    <a:rPr lang="en-US" sz="1900" smtClean="0"/>
                                    <m:t>𝑴𝑺𝑪</m:t>
                                  </m:r>
                                </m:num>
                                <m:den>
                                  <m:r>
                                    <a:rPr lang="en-US" sz="1900" smtClean="0"/>
                                    <m:t>𝑴𝑺𝑬</m:t>
                                  </m:r>
                                </m:den>
                              </m:f>
                            </m:oMath>
                          </a14:m>
                          <a:endParaRPr lang="en-US" sz="19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900" smtClean="0"/>
                                  </m:ctrlPr>
                                </m:sSubPr>
                                <m:e>
                                  <m:r>
                                    <a:rPr lang="en-US" sz="1900" smtClean="0"/>
                                    <m:t>𝑭</m:t>
                                  </m:r>
                                </m:e>
                                <m:sub>
                                  <m:r>
                                    <a:rPr lang="en-US" sz="1900" smtClean="0"/>
                                    <m:t>𝜶</m:t>
                                  </m:r>
                                </m:sub>
                              </m:sSub>
                            </m:oMath>
                          </a14:m>
                          <a:r>
                            <a:rPr lang="en-US" sz="1900" dirty="0" smtClean="0"/>
                            <a:t> at {(m-1),(m-1)(m-2)}</a:t>
                          </a:r>
                          <a:endParaRPr lang="en-US" sz="1900" dirty="0"/>
                        </a:p>
                        <a:p>
                          <a:pPr algn="ctr"/>
                          <a:endParaRPr lang="en-US" sz="1900" b="1" dirty="0"/>
                        </a:p>
                      </a:txBody>
                      <a:tcPr/>
                    </a:tc>
                  </a:tr>
                  <a:tr h="1188720">
                    <a:tc>
                      <a:txBody>
                        <a:bodyPr/>
                        <a:lstStyle/>
                        <a:p>
                          <a:pPr algn="ctr"/>
                          <a:r>
                            <a:rPr lang="en-US" sz="1900" dirty="0" smtClean="0"/>
                            <a:t>Treatment</a:t>
                          </a:r>
                          <a:endParaRPr lang="en-US" sz="1900" b="1" dirty="0"/>
                        </a:p>
                      </a:txBody>
                      <a:tcPr/>
                    </a:tc>
                    <a:tc>
                      <a:txBody>
                        <a:bodyPr/>
                        <a:lstStyle/>
                        <a:p>
                          <a:pPr algn="ctr"/>
                          <a:r>
                            <a:rPr lang="en-US" sz="1900" dirty="0" smtClean="0"/>
                            <a:t>m-1</a:t>
                          </a:r>
                          <a:endParaRPr lang="en-US" sz="1900" b="1" dirty="0"/>
                        </a:p>
                      </a:txBody>
                      <a:tcPr/>
                    </a:tc>
                    <a:tc>
                      <a:txBody>
                        <a:bodyPr/>
                        <a:lstStyle/>
                        <a:p>
                          <a:pPr algn="ctr"/>
                          <a:r>
                            <a:rPr lang="en-US" sz="1900" dirty="0" smtClean="0"/>
                            <a:t>SST</a:t>
                          </a:r>
                          <a:endParaRPr lang="en-US" sz="1900" b="1" dirty="0"/>
                        </a:p>
                      </a:txBody>
                      <a:tcPr/>
                    </a:tc>
                    <a:tc>
                      <a:txBody>
                        <a:bodyPr/>
                        <a:lstStyle/>
                        <a:p>
                          <a:pPr algn="ctr"/>
                          <a:r>
                            <a:rPr lang="en-US" sz="1900" dirty="0" smtClean="0"/>
                            <a:t>MST= </a:t>
                          </a:r>
                          <a14:m>
                            <m:oMath xmlns:m="http://schemas.openxmlformats.org/officeDocument/2006/math">
                              <m:f>
                                <m:fPr>
                                  <m:ctrlPr>
                                    <a:rPr lang="en-US" sz="1900" smtClean="0"/>
                                  </m:ctrlPr>
                                </m:fPr>
                                <m:num>
                                  <m:r>
                                    <a:rPr lang="en-US" sz="1900" smtClean="0"/>
                                    <m:t>𝑺𝑺𝑻</m:t>
                                  </m:r>
                                </m:num>
                                <m:den>
                                  <m:r>
                                    <a:rPr lang="en-US" sz="1900" smtClean="0"/>
                                    <m:t>𝐦</m:t>
                                  </m:r>
                                  <m:r>
                                    <a:rPr lang="en-US" sz="1900" smtClean="0"/>
                                    <m:t>−</m:t>
                                  </m:r>
                                  <m:r>
                                    <a:rPr lang="en-US" sz="1900" smtClean="0"/>
                                    <m:t>𝟏</m:t>
                                  </m:r>
                                </m:den>
                              </m:f>
                            </m:oMath>
                          </a14:m>
                          <a:endParaRPr lang="en-US" sz="1900"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900" smtClean="0"/>
                                    </m:ctrlPr>
                                  </m:sSubPr>
                                  <m:e>
                                    <m:r>
                                      <a:rPr lang="en-US" sz="1900" smtClean="0"/>
                                      <m:t>𝑭</m:t>
                                    </m:r>
                                  </m:e>
                                  <m:sub>
                                    <m:r>
                                      <a:rPr lang="en-US" sz="1900" smtClean="0"/>
                                      <m:t>𝑻</m:t>
                                    </m:r>
                                  </m:sub>
                                </m:sSub>
                                <m:r>
                                  <a:rPr lang="en-US" sz="1900" smtClean="0"/>
                                  <m:t>=</m:t>
                                </m:r>
                                <m:f>
                                  <m:fPr>
                                    <m:ctrlPr>
                                      <a:rPr lang="en-US" sz="1900" smtClean="0"/>
                                    </m:ctrlPr>
                                  </m:fPr>
                                  <m:num>
                                    <m:r>
                                      <a:rPr lang="en-US" sz="1900" smtClean="0"/>
                                      <m:t>𝑴𝑺𝑻</m:t>
                                    </m:r>
                                  </m:num>
                                  <m:den>
                                    <m:r>
                                      <a:rPr lang="en-US" sz="1900" smtClean="0"/>
                                      <m:t>𝑴𝑺𝑬</m:t>
                                    </m:r>
                                  </m:den>
                                </m:f>
                              </m:oMath>
                            </m:oMathPara>
                          </a14:m>
                          <a:endParaRPr lang="en-US" sz="19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900" smtClean="0"/>
                                  </m:ctrlPr>
                                </m:sSubPr>
                                <m:e>
                                  <m:r>
                                    <a:rPr lang="en-US" sz="1900" smtClean="0"/>
                                    <m:t>𝑭</m:t>
                                  </m:r>
                                </m:e>
                                <m:sub>
                                  <m:r>
                                    <a:rPr lang="en-US" sz="1900" smtClean="0"/>
                                    <m:t>𝜶</m:t>
                                  </m:r>
                                </m:sub>
                              </m:sSub>
                            </m:oMath>
                          </a14:m>
                          <a:r>
                            <a:rPr lang="en-US" sz="1900" dirty="0" smtClean="0"/>
                            <a:t> at {(m-1),(m-1)(m-2)}</a:t>
                          </a:r>
                          <a:endParaRPr lang="en-US" sz="1900" dirty="0"/>
                        </a:p>
                        <a:p>
                          <a:pPr algn="ctr"/>
                          <a:endParaRPr lang="en-US" sz="1900" b="1" dirty="0"/>
                        </a:p>
                      </a:txBody>
                      <a:tcPr/>
                    </a:tc>
                  </a:tr>
                  <a:tr h="792227">
                    <a:tc>
                      <a:txBody>
                        <a:bodyPr/>
                        <a:lstStyle/>
                        <a:p>
                          <a:pPr algn="ctr"/>
                          <a:r>
                            <a:rPr lang="en-US" sz="1900" dirty="0" smtClean="0"/>
                            <a:t>Error</a:t>
                          </a:r>
                          <a:endParaRPr lang="en-US" sz="1900" b="1" dirty="0"/>
                        </a:p>
                      </a:txBody>
                      <a:tcPr/>
                    </a:tc>
                    <a:tc>
                      <a:txBody>
                        <a:bodyPr/>
                        <a:lstStyle/>
                        <a:p>
                          <a:pPr algn="ctr"/>
                          <a:r>
                            <a:rPr lang="en-US" sz="1900" dirty="0" smtClean="0"/>
                            <a:t>(m-1)(m-2)</a:t>
                          </a:r>
                          <a:endParaRPr lang="en-US" sz="1900" b="1" dirty="0"/>
                        </a:p>
                      </a:txBody>
                      <a:tcPr/>
                    </a:tc>
                    <a:tc>
                      <a:txBody>
                        <a:bodyPr/>
                        <a:lstStyle/>
                        <a:p>
                          <a:pPr algn="ctr"/>
                          <a:r>
                            <a:rPr lang="en-US" sz="1900" dirty="0" smtClean="0"/>
                            <a:t>SSE</a:t>
                          </a:r>
                          <a:endParaRPr lang="en-US" sz="1900" b="1" dirty="0"/>
                        </a:p>
                      </a:txBody>
                      <a:tcPr/>
                    </a:tc>
                    <a:tc>
                      <a:txBody>
                        <a:bodyPr/>
                        <a:lstStyle/>
                        <a:p>
                          <a:pPr algn="ctr"/>
                          <a:r>
                            <a:rPr lang="en-US" sz="1900" dirty="0" smtClean="0"/>
                            <a:t>MSE=</a:t>
                          </a:r>
                          <a:r>
                            <a:rPr lang="en-US" sz="1900" baseline="0" dirty="0" smtClean="0"/>
                            <a:t> </a:t>
                          </a:r>
                          <a14:m>
                            <m:oMath xmlns:m="http://schemas.openxmlformats.org/officeDocument/2006/math">
                              <m:f>
                                <m:fPr>
                                  <m:ctrlPr>
                                    <a:rPr lang="en-US" sz="1900" baseline="0" smtClean="0"/>
                                  </m:ctrlPr>
                                </m:fPr>
                                <m:num>
                                  <m:r>
                                    <a:rPr lang="en-US" sz="1900" baseline="0" smtClean="0"/>
                                    <m:t>𝑺𝑺𝑬</m:t>
                                  </m:r>
                                </m:num>
                                <m:den>
                                  <m:r>
                                    <a:rPr lang="en-US" sz="1900" baseline="0" smtClean="0"/>
                                    <m:t>(</m:t>
                                  </m:r>
                                  <m:r>
                                    <a:rPr lang="en-US" sz="1900" baseline="0" smtClean="0"/>
                                    <m:t>𝐦</m:t>
                                  </m:r>
                                  <m:r>
                                    <a:rPr lang="en-US" sz="1900" baseline="0" smtClean="0"/>
                                    <m:t>−</m:t>
                                  </m:r>
                                  <m:r>
                                    <a:rPr lang="en-US" sz="1900" baseline="0" smtClean="0"/>
                                    <m:t>𝟏</m:t>
                                  </m:r>
                                  <m:r>
                                    <a:rPr lang="en-US" sz="1900" baseline="0" smtClean="0"/>
                                    <m:t>)(</m:t>
                                  </m:r>
                                  <m:r>
                                    <a:rPr lang="en-US" sz="1900" baseline="0" smtClean="0"/>
                                    <m:t>𝐦</m:t>
                                  </m:r>
                                  <m:r>
                                    <a:rPr lang="en-US" sz="1900" baseline="0" smtClean="0"/>
                                    <m:t>−</m:t>
                                  </m:r>
                                  <m:r>
                                    <a:rPr lang="en-US" sz="1900" baseline="0" smtClean="0"/>
                                    <m:t>𝟐</m:t>
                                  </m:r>
                                  <m:r>
                                    <a:rPr lang="en-US" sz="1900" baseline="0" smtClean="0"/>
                                    <m:t>)</m:t>
                                  </m:r>
                                </m:den>
                              </m:f>
                            </m:oMath>
                          </a14:m>
                          <a:endParaRPr lang="en-US" sz="1900" b="1" dirty="0"/>
                        </a:p>
                      </a:txBody>
                      <a:tcPr/>
                    </a:tc>
                    <a:tc>
                      <a:txBody>
                        <a:bodyPr/>
                        <a:lstStyle/>
                        <a:p>
                          <a:pPr algn="ctr"/>
                          <a:endParaRPr lang="en-US" sz="1900" b="1" dirty="0"/>
                        </a:p>
                      </a:txBody>
                      <a:tcPr/>
                    </a:tc>
                    <a:tc>
                      <a:txBody>
                        <a:bodyPr/>
                        <a:lstStyle/>
                        <a:p>
                          <a:pPr algn="ctr"/>
                          <a:endParaRPr lang="en-US" sz="1900" b="1" dirty="0"/>
                        </a:p>
                      </a:txBody>
                      <a:tcPr/>
                    </a:tc>
                  </a:tr>
                  <a:tr h="375920">
                    <a:tc>
                      <a:txBody>
                        <a:bodyPr/>
                        <a:lstStyle/>
                        <a:p>
                          <a:pPr algn="ctr"/>
                          <a:r>
                            <a:rPr lang="en-US" sz="1900" dirty="0" smtClean="0"/>
                            <a:t>Total</a:t>
                          </a:r>
                          <a:endParaRPr lang="en-US" sz="1900" dirty="0"/>
                        </a:p>
                      </a:txBody>
                      <a:tcPr/>
                    </a:tc>
                    <a:tc>
                      <a:txBody>
                        <a:bodyPr/>
                        <a:lstStyle/>
                        <a:p>
                          <a:pPr algn="ctr"/>
                          <a:r>
                            <a:rPr lang="en-US" sz="1900" dirty="0" smtClean="0"/>
                            <a:t>m²-1</a:t>
                          </a:r>
                          <a:endParaRPr lang="en-US" sz="1900" dirty="0"/>
                        </a:p>
                      </a:txBody>
                      <a:tcPr/>
                    </a:tc>
                    <a:tc>
                      <a:txBody>
                        <a:bodyPr/>
                        <a:lstStyle/>
                        <a:p>
                          <a:pPr algn="ctr"/>
                          <a:r>
                            <a:rPr lang="en-US" sz="1900" dirty="0" smtClean="0"/>
                            <a:t>TSS</a:t>
                          </a:r>
                          <a:endParaRPr lang="en-US" sz="1900" dirty="0"/>
                        </a:p>
                      </a:txBody>
                      <a:tcPr/>
                    </a:tc>
                    <a:tc>
                      <a:txBody>
                        <a:bodyPr/>
                        <a:lstStyle/>
                        <a:p>
                          <a:pPr algn="ctr"/>
                          <a:endParaRPr lang="en-US" sz="1900"/>
                        </a:p>
                      </a:txBody>
                      <a:tcPr/>
                    </a:tc>
                    <a:tc>
                      <a:txBody>
                        <a:bodyPr/>
                        <a:lstStyle/>
                        <a:p>
                          <a:pPr algn="ctr"/>
                          <a:endParaRPr lang="en-US" sz="1900" dirty="0"/>
                        </a:p>
                      </a:txBody>
                      <a:tcPr/>
                    </a:tc>
                    <a:tc>
                      <a:txBody>
                        <a:bodyPr/>
                        <a:lstStyle/>
                        <a:p>
                          <a:pPr algn="ctr"/>
                          <a:endParaRPr lang="en-US" sz="1900" dirty="0"/>
                        </a:p>
                      </a:txBody>
                      <a:tcPr/>
                    </a:tc>
                  </a:tr>
                </a:tbl>
              </a:graphicData>
            </a:graphic>
          </p:graphicFrame>
        </mc:Choice>
        <mc:Fallback>
          <p:graphicFrame>
            <p:nvGraphicFramePr>
              <p:cNvPr id="5" name="Content Placeholder 4"/>
              <p:cNvGraphicFramePr>
                <a:graphicFrameLocks noGrp="1"/>
              </p:cNvGraphicFramePr>
              <p:nvPr>
                <p:ph idx="1"/>
                <p:extLst>
                  <p:ext uri="{D42A27DB-BD31-4B8C-83A1-F6EECF244321}">
                    <p14:modId xmlns:p14="http://schemas.microsoft.com/office/powerpoint/2010/main" val="2432105953"/>
                  </p:ext>
                </p:extLst>
              </p:nvPr>
            </p:nvGraphicFramePr>
            <p:xfrm>
              <a:off x="0" y="1143000"/>
              <a:ext cx="8991600" cy="5058283"/>
            </p:xfrm>
            <a:graphic>
              <a:graphicData uri="http://schemas.openxmlformats.org/drawingml/2006/table">
                <a:tbl>
                  <a:tblPr firstRow="1" bandRow="1">
                    <a:tableStyleId>{35758FB7-9AC5-4552-8A53-C91805E547FA}</a:tableStyleId>
                  </a:tblPr>
                  <a:tblGrid>
                    <a:gridCol w="1498600"/>
                    <a:gridCol w="1498600"/>
                    <a:gridCol w="1498600"/>
                    <a:gridCol w="1498600"/>
                    <a:gridCol w="1498600"/>
                    <a:gridCol w="1498600"/>
                  </a:tblGrid>
                  <a:tr h="381000">
                    <a:tc>
                      <a:txBody>
                        <a:bodyPr/>
                        <a:lstStyle/>
                        <a:p>
                          <a:pPr algn="ctr"/>
                          <a:r>
                            <a:rPr lang="en-US" sz="1900" dirty="0" smtClean="0"/>
                            <a:t>S.V.</a:t>
                          </a:r>
                          <a:endParaRPr lang="en-US" sz="1900" dirty="0"/>
                        </a:p>
                      </a:txBody>
                      <a:tcPr/>
                    </a:tc>
                    <a:tc>
                      <a:txBody>
                        <a:bodyPr/>
                        <a:lstStyle/>
                        <a:p>
                          <a:pPr algn="ctr"/>
                          <a:r>
                            <a:rPr lang="en-US" sz="1900" dirty="0" err="1" smtClean="0"/>
                            <a:t>d.f.</a:t>
                          </a:r>
                          <a:endParaRPr lang="en-US" sz="1900" dirty="0"/>
                        </a:p>
                      </a:txBody>
                      <a:tcPr/>
                    </a:tc>
                    <a:tc>
                      <a:txBody>
                        <a:bodyPr/>
                        <a:lstStyle/>
                        <a:p>
                          <a:pPr algn="ctr"/>
                          <a:r>
                            <a:rPr lang="en-US" sz="1900" dirty="0" smtClean="0"/>
                            <a:t>S.S</a:t>
                          </a:r>
                          <a:endParaRPr lang="en-US" sz="1900" dirty="0"/>
                        </a:p>
                      </a:txBody>
                      <a:tcPr/>
                    </a:tc>
                    <a:tc>
                      <a:txBody>
                        <a:bodyPr/>
                        <a:lstStyle/>
                        <a:p>
                          <a:pPr algn="ctr"/>
                          <a:r>
                            <a:rPr lang="en-US" sz="1900" dirty="0" smtClean="0"/>
                            <a:t>M.S.S</a:t>
                          </a:r>
                          <a:endParaRPr lang="en-US" sz="1900" dirty="0"/>
                        </a:p>
                      </a:txBody>
                      <a:tcPr/>
                    </a:tc>
                    <a:tc>
                      <a:txBody>
                        <a:bodyPr/>
                        <a:lstStyle/>
                        <a:p>
                          <a:endParaRPr lang="en-US"/>
                        </a:p>
                      </a:txBody>
                      <a:tcPr>
                        <a:blipFill rotWithShape="1">
                          <a:blip r:embed="rId2"/>
                          <a:stretch>
                            <a:fillRect l="-403659" t="-8065" r="-104065" b="-1266129"/>
                          </a:stretch>
                        </a:blipFill>
                      </a:tcPr>
                    </a:tc>
                    <a:tc>
                      <a:txBody>
                        <a:bodyPr/>
                        <a:lstStyle/>
                        <a:p>
                          <a:endParaRPr lang="en-US"/>
                        </a:p>
                      </a:txBody>
                      <a:tcPr>
                        <a:blipFill rotWithShape="1">
                          <a:blip r:embed="rId2"/>
                          <a:stretch>
                            <a:fillRect l="-503659" t="-8065" r="-4065" b="-1266129"/>
                          </a:stretch>
                        </a:blipFill>
                      </a:tcPr>
                    </a:tc>
                  </a:tr>
                  <a:tr h="960120">
                    <a:tc>
                      <a:txBody>
                        <a:bodyPr/>
                        <a:lstStyle/>
                        <a:p>
                          <a:pPr algn="ctr"/>
                          <a:r>
                            <a:rPr lang="en-US" sz="1900" dirty="0" smtClean="0"/>
                            <a:t>Row</a:t>
                          </a:r>
                          <a:endParaRPr lang="en-US" sz="1900" b="1" dirty="0"/>
                        </a:p>
                      </a:txBody>
                      <a:tcPr/>
                    </a:tc>
                    <a:tc>
                      <a:txBody>
                        <a:bodyPr/>
                        <a:lstStyle/>
                        <a:p>
                          <a:pPr algn="ctr"/>
                          <a:r>
                            <a:rPr lang="en-US" sz="1900" dirty="0" smtClean="0"/>
                            <a:t>m-1</a:t>
                          </a:r>
                          <a:endParaRPr lang="en-US" sz="1900" b="1" dirty="0"/>
                        </a:p>
                      </a:txBody>
                      <a:tcPr/>
                    </a:tc>
                    <a:tc>
                      <a:txBody>
                        <a:bodyPr/>
                        <a:lstStyle/>
                        <a:p>
                          <a:pPr algn="ctr"/>
                          <a:r>
                            <a:rPr lang="en-US" sz="1900" dirty="0" smtClean="0"/>
                            <a:t>SSR</a:t>
                          </a:r>
                          <a:endParaRPr lang="en-US" sz="1900" b="1" dirty="0"/>
                        </a:p>
                      </a:txBody>
                      <a:tcPr/>
                    </a:tc>
                    <a:tc>
                      <a:txBody>
                        <a:bodyPr/>
                        <a:lstStyle/>
                        <a:p>
                          <a:endParaRPr lang="en-US"/>
                        </a:p>
                      </a:txBody>
                      <a:tcPr>
                        <a:blipFill rotWithShape="1">
                          <a:blip r:embed="rId2"/>
                          <a:stretch>
                            <a:fillRect l="-305306" t="-42405" r="-204898" b="-396835"/>
                          </a:stretch>
                        </a:blipFill>
                      </a:tcPr>
                    </a:tc>
                    <a:tc>
                      <a:txBody>
                        <a:bodyPr/>
                        <a:lstStyle/>
                        <a:p>
                          <a:endParaRPr lang="en-US"/>
                        </a:p>
                      </a:txBody>
                      <a:tcPr>
                        <a:blipFill rotWithShape="1">
                          <a:blip r:embed="rId2"/>
                          <a:stretch>
                            <a:fillRect l="-403659" t="-42405" r="-104065" b="-396835"/>
                          </a:stretch>
                        </a:blipFill>
                      </a:tcPr>
                    </a:tc>
                    <a:tc>
                      <a:txBody>
                        <a:bodyPr/>
                        <a:lstStyle/>
                        <a:p>
                          <a:endParaRPr lang="en-US"/>
                        </a:p>
                      </a:txBody>
                      <a:tcPr>
                        <a:blipFill rotWithShape="1">
                          <a:blip r:embed="rId2"/>
                          <a:stretch>
                            <a:fillRect l="-503659" t="-42405" r="-4065" b="-396835"/>
                          </a:stretch>
                        </a:blipFill>
                      </a:tcPr>
                    </a:tc>
                  </a:tr>
                  <a:tr h="1249680">
                    <a:tc>
                      <a:txBody>
                        <a:bodyPr/>
                        <a:lstStyle/>
                        <a:p>
                          <a:pPr algn="ctr"/>
                          <a:r>
                            <a:rPr lang="en-US" sz="1900" dirty="0" smtClean="0"/>
                            <a:t>Column</a:t>
                          </a:r>
                          <a:endParaRPr lang="en-US" sz="1900" b="1" dirty="0"/>
                        </a:p>
                      </a:txBody>
                      <a:tcPr/>
                    </a:tc>
                    <a:tc>
                      <a:txBody>
                        <a:bodyPr/>
                        <a:lstStyle/>
                        <a:p>
                          <a:pPr algn="ctr"/>
                          <a:r>
                            <a:rPr lang="en-US" sz="1900" dirty="0" smtClean="0"/>
                            <a:t>m-1</a:t>
                          </a:r>
                          <a:endParaRPr lang="en-US" sz="1900" b="1" dirty="0"/>
                        </a:p>
                      </a:txBody>
                      <a:tcPr/>
                    </a:tc>
                    <a:tc>
                      <a:txBody>
                        <a:bodyPr/>
                        <a:lstStyle/>
                        <a:p>
                          <a:pPr algn="ctr"/>
                          <a:r>
                            <a:rPr lang="en-US" sz="1900" dirty="0" smtClean="0"/>
                            <a:t>SSC</a:t>
                          </a:r>
                          <a:endParaRPr lang="en-US" sz="1900" b="1" dirty="0"/>
                        </a:p>
                      </a:txBody>
                      <a:tcPr/>
                    </a:tc>
                    <a:tc>
                      <a:txBody>
                        <a:bodyPr/>
                        <a:lstStyle/>
                        <a:p>
                          <a:endParaRPr lang="en-US"/>
                        </a:p>
                      </a:txBody>
                      <a:tcPr>
                        <a:blipFill rotWithShape="1">
                          <a:blip r:embed="rId2"/>
                          <a:stretch>
                            <a:fillRect l="-305306" t="-109756" r="-204898" b="-205854"/>
                          </a:stretch>
                        </a:blipFill>
                      </a:tcPr>
                    </a:tc>
                    <a:tc>
                      <a:txBody>
                        <a:bodyPr/>
                        <a:lstStyle/>
                        <a:p>
                          <a:endParaRPr lang="en-US"/>
                        </a:p>
                      </a:txBody>
                      <a:tcPr>
                        <a:blipFill rotWithShape="1">
                          <a:blip r:embed="rId2"/>
                          <a:stretch>
                            <a:fillRect l="-403659" t="-109756" r="-104065" b="-205854"/>
                          </a:stretch>
                        </a:blipFill>
                      </a:tcPr>
                    </a:tc>
                    <a:tc>
                      <a:txBody>
                        <a:bodyPr/>
                        <a:lstStyle/>
                        <a:p>
                          <a:endParaRPr lang="en-US"/>
                        </a:p>
                      </a:txBody>
                      <a:tcPr>
                        <a:blipFill rotWithShape="1">
                          <a:blip r:embed="rId2"/>
                          <a:stretch>
                            <a:fillRect l="-503659" t="-109756" r="-4065" b="-205854"/>
                          </a:stretch>
                        </a:blipFill>
                      </a:tcPr>
                    </a:tc>
                  </a:tr>
                  <a:tr h="1249680">
                    <a:tc>
                      <a:txBody>
                        <a:bodyPr/>
                        <a:lstStyle/>
                        <a:p>
                          <a:pPr algn="ctr"/>
                          <a:r>
                            <a:rPr lang="en-US" sz="1900" dirty="0" smtClean="0"/>
                            <a:t>Treatment</a:t>
                          </a:r>
                          <a:endParaRPr lang="en-US" sz="1900" b="1" dirty="0"/>
                        </a:p>
                      </a:txBody>
                      <a:tcPr/>
                    </a:tc>
                    <a:tc>
                      <a:txBody>
                        <a:bodyPr/>
                        <a:lstStyle/>
                        <a:p>
                          <a:pPr algn="ctr"/>
                          <a:r>
                            <a:rPr lang="en-US" sz="1900" dirty="0" smtClean="0"/>
                            <a:t>m-1</a:t>
                          </a:r>
                          <a:endParaRPr lang="en-US" sz="1900" b="1" dirty="0"/>
                        </a:p>
                      </a:txBody>
                      <a:tcPr/>
                    </a:tc>
                    <a:tc>
                      <a:txBody>
                        <a:bodyPr/>
                        <a:lstStyle/>
                        <a:p>
                          <a:pPr algn="ctr"/>
                          <a:r>
                            <a:rPr lang="en-US" sz="1900" dirty="0" smtClean="0"/>
                            <a:t>SST</a:t>
                          </a:r>
                          <a:endParaRPr lang="en-US" sz="1900" b="1" dirty="0"/>
                        </a:p>
                      </a:txBody>
                      <a:tcPr/>
                    </a:tc>
                    <a:tc>
                      <a:txBody>
                        <a:bodyPr/>
                        <a:lstStyle/>
                        <a:p>
                          <a:endParaRPr lang="en-US"/>
                        </a:p>
                      </a:txBody>
                      <a:tcPr>
                        <a:blipFill rotWithShape="1">
                          <a:blip r:embed="rId2"/>
                          <a:stretch>
                            <a:fillRect l="-305306" t="-210784" r="-204898" b="-106863"/>
                          </a:stretch>
                        </a:blipFill>
                      </a:tcPr>
                    </a:tc>
                    <a:tc>
                      <a:txBody>
                        <a:bodyPr/>
                        <a:lstStyle/>
                        <a:p>
                          <a:endParaRPr lang="en-US"/>
                        </a:p>
                      </a:txBody>
                      <a:tcPr>
                        <a:blipFill rotWithShape="1">
                          <a:blip r:embed="rId2"/>
                          <a:stretch>
                            <a:fillRect l="-403659" t="-210784" r="-104065" b="-106863"/>
                          </a:stretch>
                        </a:blipFill>
                      </a:tcPr>
                    </a:tc>
                    <a:tc>
                      <a:txBody>
                        <a:bodyPr/>
                        <a:lstStyle/>
                        <a:p>
                          <a:endParaRPr lang="en-US"/>
                        </a:p>
                      </a:txBody>
                      <a:tcPr>
                        <a:blipFill rotWithShape="1">
                          <a:blip r:embed="rId2"/>
                          <a:stretch>
                            <a:fillRect l="-503659" t="-210784" r="-4065" b="-106863"/>
                          </a:stretch>
                        </a:blipFill>
                      </a:tcPr>
                    </a:tc>
                  </a:tr>
                  <a:tr h="836803">
                    <a:tc>
                      <a:txBody>
                        <a:bodyPr/>
                        <a:lstStyle/>
                        <a:p>
                          <a:pPr algn="ctr"/>
                          <a:r>
                            <a:rPr lang="en-US" sz="1900" dirty="0" smtClean="0"/>
                            <a:t>Error</a:t>
                          </a:r>
                          <a:endParaRPr lang="en-US" sz="1900" b="1" dirty="0"/>
                        </a:p>
                      </a:txBody>
                      <a:tcPr/>
                    </a:tc>
                    <a:tc>
                      <a:txBody>
                        <a:bodyPr/>
                        <a:lstStyle/>
                        <a:p>
                          <a:pPr algn="ctr"/>
                          <a:r>
                            <a:rPr lang="en-US" sz="1900" dirty="0" smtClean="0"/>
                            <a:t>(m-1)(m-2)</a:t>
                          </a:r>
                          <a:endParaRPr lang="en-US" sz="1900" b="1" dirty="0"/>
                        </a:p>
                      </a:txBody>
                      <a:tcPr/>
                    </a:tc>
                    <a:tc>
                      <a:txBody>
                        <a:bodyPr/>
                        <a:lstStyle/>
                        <a:p>
                          <a:pPr algn="ctr"/>
                          <a:r>
                            <a:rPr lang="en-US" sz="1900" dirty="0" smtClean="0"/>
                            <a:t>SSE</a:t>
                          </a:r>
                          <a:endParaRPr lang="en-US" sz="1900" b="1" dirty="0"/>
                        </a:p>
                      </a:txBody>
                      <a:tcPr/>
                    </a:tc>
                    <a:tc>
                      <a:txBody>
                        <a:bodyPr/>
                        <a:lstStyle/>
                        <a:p>
                          <a:endParaRPr lang="en-US"/>
                        </a:p>
                      </a:txBody>
                      <a:tcPr>
                        <a:blipFill rotWithShape="1">
                          <a:blip r:embed="rId2"/>
                          <a:stretch>
                            <a:fillRect l="-305306" t="-459420" r="-204898" b="-57971"/>
                          </a:stretch>
                        </a:blipFill>
                      </a:tcPr>
                    </a:tc>
                    <a:tc>
                      <a:txBody>
                        <a:bodyPr/>
                        <a:lstStyle/>
                        <a:p>
                          <a:pPr algn="ctr"/>
                          <a:endParaRPr lang="en-US" sz="1900" b="1" dirty="0"/>
                        </a:p>
                      </a:txBody>
                      <a:tcPr/>
                    </a:tc>
                    <a:tc>
                      <a:txBody>
                        <a:bodyPr/>
                        <a:lstStyle/>
                        <a:p>
                          <a:pPr algn="ctr"/>
                          <a:endParaRPr lang="en-US" sz="1900" b="1" dirty="0"/>
                        </a:p>
                      </a:txBody>
                      <a:tcPr/>
                    </a:tc>
                  </a:tr>
                  <a:tr h="381000">
                    <a:tc>
                      <a:txBody>
                        <a:bodyPr/>
                        <a:lstStyle/>
                        <a:p>
                          <a:pPr algn="ctr"/>
                          <a:r>
                            <a:rPr lang="en-US" sz="1900" dirty="0" smtClean="0"/>
                            <a:t>Total</a:t>
                          </a:r>
                          <a:endParaRPr lang="en-US" sz="1900" dirty="0"/>
                        </a:p>
                      </a:txBody>
                      <a:tcPr/>
                    </a:tc>
                    <a:tc>
                      <a:txBody>
                        <a:bodyPr/>
                        <a:lstStyle/>
                        <a:p>
                          <a:pPr algn="ctr"/>
                          <a:r>
                            <a:rPr lang="en-US" sz="1900" dirty="0" smtClean="0"/>
                            <a:t>m²-1</a:t>
                          </a:r>
                          <a:endParaRPr lang="en-US" sz="1900" dirty="0"/>
                        </a:p>
                      </a:txBody>
                      <a:tcPr/>
                    </a:tc>
                    <a:tc>
                      <a:txBody>
                        <a:bodyPr/>
                        <a:lstStyle/>
                        <a:p>
                          <a:pPr algn="ctr"/>
                          <a:r>
                            <a:rPr lang="en-US" sz="1900" dirty="0" smtClean="0"/>
                            <a:t>TSS</a:t>
                          </a:r>
                          <a:endParaRPr lang="en-US" sz="1900" dirty="0"/>
                        </a:p>
                      </a:txBody>
                      <a:tcPr/>
                    </a:tc>
                    <a:tc>
                      <a:txBody>
                        <a:bodyPr/>
                        <a:lstStyle/>
                        <a:p>
                          <a:pPr algn="ctr"/>
                          <a:endParaRPr lang="en-US" sz="1900"/>
                        </a:p>
                      </a:txBody>
                      <a:tcPr/>
                    </a:tc>
                    <a:tc>
                      <a:txBody>
                        <a:bodyPr/>
                        <a:lstStyle/>
                        <a:p>
                          <a:pPr algn="ctr"/>
                          <a:endParaRPr lang="en-US" sz="1900" dirty="0"/>
                        </a:p>
                      </a:txBody>
                      <a:tcPr/>
                    </a:tc>
                    <a:tc>
                      <a:txBody>
                        <a:bodyPr/>
                        <a:lstStyle/>
                        <a:p>
                          <a:pPr algn="ctr"/>
                          <a:endParaRPr lang="en-US" sz="1900" dirty="0"/>
                        </a:p>
                      </a:txBody>
                      <a:tcPr/>
                    </a:tc>
                  </a:tr>
                </a:tbl>
              </a:graphicData>
            </a:graphic>
          </p:graphicFrame>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32</a:t>
            </a:fld>
            <a:endParaRPr lang="en-US"/>
          </a:p>
        </p:txBody>
      </p:sp>
    </p:spTree>
    <p:extLst>
      <p:ext uri="{BB962C8B-B14F-4D97-AF65-F5344CB8AC3E}">
        <p14:creationId xmlns:p14="http://schemas.microsoft.com/office/powerpoint/2010/main" val="261992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9326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76200" y="1295400"/>
            <a:ext cx="8610600" cy="5029200"/>
          </a:xfrm>
        </p:spPr>
        <p:txBody>
          <a:bodyPr/>
          <a:lstStyle/>
          <a:p>
            <a:pPr algn="just"/>
            <a:r>
              <a:rPr lang="en-US" sz="3600" dirty="0" smtClean="0"/>
              <a:t>Carry out the analysis  of variance from the given LSD design.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4210381"/>
              </p:ext>
            </p:extLst>
          </p:nvPr>
        </p:nvGraphicFramePr>
        <p:xfrm>
          <a:off x="304800" y="2667000"/>
          <a:ext cx="8229600" cy="3429000"/>
        </p:xfrm>
        <a:graphic>
          <a:graphicData uri="http://schemas.openxmlformats.org/drawingml/2006/table">
            <a:tbl>
              <a:tblPr firstRow="1" bandRow="1">
                <a:tableStyleId>{616DA210-FB5B-4158-B5E0-FEB733F419BA}</a:tableStyleId>
              </a:tblPr>
              <a:tblGrid>
                <a:gridCol w="2743200"/>
                <a:gridCol w="2743200"/>
                <a:gridCol w="2743200"/>
              </a:tblGrid>
              <a:tr h="1143000">
                <a:tc>
                  <a:txBody>
                    <a:bodyPr/>
                    <a:lstStyle/>
                    <a:p>
                      <a:pPr algn="ctr"/>
                      <a:r>
                        <a:rPr lang="en-US" sz="4000" b="1" dirty="0" smtClean="0">
                          <a:latin typeface="Arial" pitchFamily="34" charset="0"/>
                          <a:cs typeface="Arial" pitchFamily="34" charset="0"/>
                        </a:rPr>
                        <a:t>B 15</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12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18</a:t>
                      </a:r>
                      <a:endParaRPr lang="en-US" sz="4000" b="1" dirty="0">
                        <a:latin typeface="Arial" pitchFamily="34" charset="0"/>
                        <a:cs typeface="Arial" pitchFamily="34" charset="0"/>
                      </a:endParaRPr>
                    </a:p>
                  </a:txBody>
                  <a:tcPr/>
                </a:tc>
              </a:tr>
              <a:tr h="1143000">
                <a:tc>
                  <a:txBody>
                    <a:bodyPr/>
                    <a:lstStyle/>
                    <a:p>
                      <a:pPr algn="ctr"/>
                      <a:r>
                        <a:rPr lang="en-US" sz="4000" b="1" dirty="0" smtClean="0">
                          <a:latin typeface="Arial" pitchFamily="34" charset="0"/>
                          <a:cs typeface="Arial" pitchFamily="34" charset="0"/>
                        </a:rPr>
                        <a:t>C 15</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12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25</a:t>
                      </a:r>
                      <a:endParaRPr lang="en-US" sz="4000" b="1" dirty="0">
                        <a:latin typeface="Arial" pitchFamily="34" charset="0"/>
                        <a:cs typeface="Arial" pitchFamily="34" charset="0"/>
                      </a:endParaRPr>
                    </a:p>
                  </a:txBody>
                  <a:tcPr/>
                </a:tc>
              </a:tr>
              <a:tr h="1143000">
                <a:tc>
                  <a:txBody>
                    <a:bodyPr/>
                    <a:lstStyle/>
                    <a:p>
                      <a:pPr algn="ctr"/>
                      <a:r>
                        <a:rPr lang="en-US" sz="4000" b="1" dirty="0" smtClean="0">
                          <a:latin typeface="Arial" pitchFamily="34" charset="0"/>
                          <a:cs typeface="Arial" pitchFamily="34" charset="0"/>
                        </a:rPr>
                        <a:t>A</a:t>
                      </a:r>
                      <a:r>
                        <a:rPr lang="en-US" sz="4000" b="1" smtClean="0">
                          <a:latin typeface="Arial" pitchFamily="34" charset="0"/>
                          <a:cs typeface="Arial" pitchFamily="34" charset="0"/>
                        </a:rPr>
                        <a:t> </a:t>
                      </a:r>
                      <a:r>
                        <a:rPr lang="en-US" sz="4000" b="1" dirty="0" smtClean="0">
                          <a:latin typeface="Arial" pitchFamily="34" charset="0"/>
                          <a:cs typeface="Arial" pitchFamily="34" charset="0"/>
                        </a:rPr>
                        <a:t>19</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18</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10</a:t>
                      </a:r>
                      <a:endParaRPr lang="en-US" sz="40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33</a:t>
            </a:fld>
            <a:endParaRPr lang="en-US"/>
          </a:p>
        </p:txBody>
      </p:sp>
    </p:spTree>
    <p:extLst>
      <p:ext uri="{BB962C8B-B14F-4D97-AF65-F5344CB8AC3E}">
        <p14:creationId xmlns:p14="http://schemas.microsoft.com/office/powerpoint/2010/main" val="2823131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15400" cy="1066800"/>
          </a:xfrm>
        </p:spPr>
        <p:txBody>
          <a:bodyPr>
            <a:normAutofit fontScale="90000"/>
          </a:bodyPr>
          <a:lstStyle/>
          <a:p>
            <a:r>
              <a:rPr lang="en-US" b="1" u="sng" dirty="0" smtClean="0">
                <a:solidFill>
                  <a:srgbClr val="FF0000"/>
                </a:solidFill>
              </a:rPr>
              <a:t>Missing Value of Latin Square Design:</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763000" cy="5334000"/>
              </a:xfrm>
            </p:spPr>
            <p:txBody>
              <a:bodyPr>
                <a:normAutofit fontScale="70000" lnSpcReduction="20000"/>
              </a:bodyPr>
              <a:lstStyle/>
              <a:p>
                <a:pPr algn="just"/>
                <a:r>
                  <a:rPr lang="en-US" sz="3600" b="1" dirty="0" smtClean="0"/>
                  <a:t>The missing value of LSD is calculated by</a:t>
                </a:r>
              </a:p>
              <a:p>
                <a:pPr algn="just"/>
                <a14:m>
                  <m:oMath xmlns:m="http://schemas.openxmlformats.org/officeDocument/2006/math">
                    <m:r>
                      <a:rPr lang="en-US" sz="3600" b="1" i="1" smtClean="0">
                        <a:solidFill>
                          <a:srgbClr val="FF0000"/>
                        </a:solidFill>
                        <a:latin typeface="Cambria Math"/>
                      </a:rPr>
                      <m:t>𝒙</m:t>
                    </m:r>
                    <m:r>
                      <a:rPr lang="en-US" sz="3600" b="1" i="1" smtClean="0">
                        <a:solidFill>
                          <a:srgbClr val="FF0000"/>
                        </a:solidFill>
                        <a:latin typeface="Cambria Math"/>
                      </a:rPr>
                      <m:t>= </m:t>
                    </m:r>
                    <m:f>
                      <m:fPr>
                        <m:ctrlPr>
                          <a:rPr lang="en-US" sz="3600" b="1" i="1" smtClean="0">
                            <a:solidFill>
                              <a:srgbClr val="FF0000"/>
                            </a:solidFill>
                            <a:latin typeface="Cambria Math"/>
                          </a:rPr>
                        </m:ctrlPr>
                      </m:fPr>
                      <m:num>
                        <m:r>
                          <a:rPr lang="en-US" sz="3600" b="1" i="1" smtClean="0">
                            <a:solidFill>
                              <a:srgbClr val="FF0000"/>
                            </a:solidFill>
                            <a:latin typeface="Cambria Math"/>
                          </a:rPr>
                          <m:t>𝒎</m:t>
                        </m:r>
                        <m:d>
                          <m:dPr>
                            <m:ctrlPr>
                              <a:rPr lang="en-US" sz="3600" b="1" i="1" smtClean="0">
                                <a:solidFill>
                                  <a:srgbClr val="FF0000"/>
                                </a:solidFill>
                                <a:latin typeface="Cambria Math"/>
                              </a:rPr>
                            </m:ctrlPr>
                          </m:dPr>
                          <m:e>
                            <m:sSup>
                              <m:sSupPr>
                                <m:ctrlPr>
                                  <a:rPr lang="en-US" sz="3600" b="1" i="1" smtClean="0">
                                    <a:solidFill>
                                      <a:srgbClr val="FF0000"/>
                                    </a:solidFill>
                                    <a:latin typeface="Cambria Math"/>
                                  </a:rPr>
                                </m:ctrlPr>
                              </m:sSupPr>
                              <m:e>
                                <m:r>
                                  <a:rPr lang="en-US" sz="3600" b="1" i="1" smtClean="0">
                                    <a:solidFill>
                                      <a:srgbClr val="FF0000"/>
                                    </a:solidFill>
                                    <a:latin typeface="Cambria Math"/>
                                  </a:rPr>
                                  <m:t>𝑹</m:t>
                                </m:r>
                              </m:e>
                              <m:sup>
                                <m:r>
                                  <a:rPr lang="en-US" sz="3600" b="1" i="1" smtClean="0">
                                    <a:solidFill>
                                      <a:srgbClr val="FF0000"/>
                                    </a:solidFill>
                                    <a:latin typeface="Cambria Math"/>
                                  </a:rPr>
                                  <m:t>′</m:t>
                                </m:r>
                              </m:sup>
                            </m:sSup>
                            <m:r>
                              <a:rPr lang="en-US" sz="3600" b="1" i="1" smtClean="0">
                                <a:solidFill>
                                  <a:srgbClr val="FF0000"/>
                                </a:solidFill>
                                <a:latin typeface="Cambria Math"/>
                              </a:rPr>
                              <m:t>+</m:t>
                            </m:r>
                            <m:sSup>
                              <m:sSupPr>
                                <m:ctrlPr>
                                  <a:rPr lang="en-US" sz="3600" b="1" i="1" smtClean="0">
                                    <a:solidFill>
                                      <a:srgbClr val="FF0000"/>
                                    </a:solidFill>
                                    <a:latin typeface="Cambria Math"/>
                                  </a:rPr>
                                </m:ctrlPr>
                              </m:sSupPr>
                              <m:e>
                                <m:r>
                                  <a:rPr lang="en-US" sz="3600" b="1" i="1" smtClean="0">
                                    <a:solidFill>
                                      <a:srgbClr val="FF0000"/>
                                    </a:solidFill>
                                    <a:latin typeface="Cambria Math"/>
                                  </a:rPr>
                                  <m:t>𝑪</m:t>
                                </m:r>
                              </m:e>
                              <m:sup>
                                <m:r>
                                  <a:rPr lang="en-US" sz="3600" b="1" i="1" smtClean="0">
                                    <a:solidFill>
                                      <a:srgbClr val="FF0000"/>
                                    </a:solidFill>
                                    <a:latin typeface="Cambria Math"/>
                                  </a:rPr>
                                  <m:t>′</m:t>
                                </m:r>
                              </m:sup>
                            </m:sSup>
                            <m:r>
                              <a:rPr lang="en-US" sz="3600" b="1" i="1" smtClean="0">
                                <a:solidFill>
                                  <a:srgbClr val="FF0000"/>
                                </a:solidFill>
                                <a:latin typeface="Cambria Math"/>
                              </a:rPr>
                              <m:t>+</m:t>
                            </m:r>
                            <m:sSup>
                              <m:sSupPr>
                                <m:ctrlPr>
                                  <a:rPr lang="en-US" sz="3600" b="1" i="1" smtClean="0">
                                    <a:solidFill>
                                      <a:srgbClr val="FF0000"/>
                                    </a:solidFill>
                                    <a:latin typeface="Cambria Math"/>
                                  </a:rPr>
                                </m:ctrlPr>
                              </m:sSupPr>
                              <m:e>
                                <m:r>
                                  <a:rPr lang="en-US" sz="3600" b="1" i="1" smtClean="0">
                                    <a:solidFill>
                                      <a:srgbClr val="FF0000"/>
                                    </a:solidFill>
                                    <a:latin typeface="Cambria Math"/>
                                  </a:rPr>
                                  <m:t>𝑻</m:t>
                                </m:r>
                              </m:e>
                              <m:sup>
                                <m:r>
                                  <a:rPr lang="en-US" sz="3600" b="1" i="1" smtClean="0">
                                    <a:solidFill>
                                      <a:srgbClr val="FF0000"/>
                                    </a:solidFill>
                                    <a:latin typeface="Cambria Math"/>
                                  </a:rPr>
                                  <m:t>′</m:t>
                                </m:r>
                              </m:sup>
                            </m:sSup>
                          </m:e>
                        </m:d>
                        <m:r>
                          <a:rPr lang="en-US" sz="3600" b="1" i="1" smtClean="0">
                            <a:solidFill>
                              <a:srgbClr val="FF0000"/>
                            </a:solidFill>
                            <a:latin typeface="Cambria Math"/>
                          </a:rPr>
                          <m:t>−</m:t>
                        </m:r>
                        <m:r>
                          <a:rPr lang="en-US" sz="3600" b="1" i="1" smtClean="0">
                            <a:solidFill>
                              <a:srgbClr val="FF0000"/>
                            </a:solidFill>
                            <a:latin typeface="Cambria Math"/>
                          </a:rPr>
                          <m:t>𝟐</m:t>
                        </m:r>
                        <m:sSup>
                          <m:sSupPr>
                            <m:ctrlPr>
                              <a:rPr lang="en-US" sz="3600" b="1" i="1" smtClean="0">
                                <a:solidFill>
                                  <a:srgbClr val="FF0000"/>
                                </a:solidFill>
                                <a:latin typeface="Cambria Math"/>
                              </a:rPr>
                            </m:ctrlPr>
                          </m:sSupPr>
                          <m:e>
                            <m:r>
                              <a:rPr lang="en-US" sz="3600" b="1" i="1" smtClean="0">
                                <a:solidFill>
                                  <a:srgbClr val="FF0000"/>
                                </a:solidFill>
                                <a:latin typeface="Cambria Math"/>
                              </a:rPr>
                              <m:t>𝑮</m:t>
                            </m:r>
                          </m:e>
                          <m:sup>
                            <m:r>
                              <a:rPr lang="en-US" sz="3600" b="1" i="1" smtClean="0">
                                <a:solidFill>
                                  <a:srgbClr val="FF0000"/>
                                </a:solidFill>
                                <a:latin typeface="Cambria Math"/>
                              </a:rPr>
                              <m:t>′</m:t>
                            </m:r>
                          </m:sup>
                        </m:sSup>
                      </m:num>
                      <m:den>
                        <m:r>
                          <a:rPr lang="en-US" sz="3600" b="1" i="1" smtClean="0">
                            <a:solidFill>
                              <a:srgbClr val="FF0000"/>
                            </a:solidFill>
                            <a:latin typeface="Cambria Math"/>
                          </a:rPr>
                          <m:t>(</m:t>
                        </m:r>
                        <m:r>
                          <a:rPr lang="en-US" sz="3600" b="1" i="1" smtClean="0">
                            <a:solidFill>
                              <a:srgbClr val="FF0000"/>
                            </a:solidFill>
                            <a:latin typeface="Cambria Math"/>
                          </a:rPr>
                          <m:t>𝒎</m:t>
                        </m:r>
                        <m:r>
                          <a:rPr lang="en-US" sz="3600" b="1" i="1" smtClean="0">
                            <a:solidFill>
                              <a:srgbClr val="FF0000"/>
                            </a:solidFill>
                            <a:latin typeface="Cambria Math"/>
                          </a:rPr>
                          <m:t>−</m:t>
                        </m:r>
                        <m:r>
                          <a:rPr lang="en-US" sz="3600" b="1" i="1" smtClean="0">
                            <a:solidFill>
                              <a:srgbClr val="FF0000"/>
                            </a:solidFill>
                            <a:latin typeface="Cambria Math"/>
                          </a:rPr>
                          <m:t>𝟏</m:t>
                        </m:r>
                        <m:r>
                          <a:rPr lang="en-US" sz="3600" b="1" i="1" smtClean="0">
                            <a:solidFill>
                              <a:srgbClr val="FF0000"/>
                            </a:solidFill>
                            <a:latin typeface="Cambria Math"/>
                          </a:rPr>
                          <m:t>)(</m:t>
                        </m:r>
                        <m:r>
                          <a:rPr lang="en-US" sz="3600" b="1" i="1" smtClean="0">
                            <a:solidFill>
                              <a:srgbClr val="FF0000"/>
                            </a:solidFill>
                            <a:latin typeface="Cambria Math"/>
                          </a:rPr>
                          <m:t>𝒎</m:t>
                        </m:r>
                        <m:r>
                          <a:rPr lang="en-US" sz="3600" b="1" i="1" smtClean="0">
                            <a:solidFill>
                              <a:srgbClr val="FF0000"/>
                            </a:solidFill>
                            <a:latin typeface="Cambria Math"/>
                          </a:rPr>
                          <m:t>−</m:t>
                        </m:r>
                        <m:r>
                          <a:rPr lang="en-US" sz="3600" b="1" i="1" smtClean="0">
                            <a:solidFill>
                              <a:srgbClr val="FF0000"/>
                            </a:solidFill>
                            <a:latin typeface="Cambria Math"/>
                          </a:rPr>
                          <m:t>𝟐</m:t>
                        </m:r>
                        <m:r>
                          <a:rPr lang="en-US" sz="3600" b="1" i="1" smtClean="0">
                            <a:solidFill>
                              <a:srgbClr val="FF0000"/>
                            </a:solidFill>
                            <a:latin typeface="Cambria Math"/>
                          </a:rPr>
                          <m:t>)</m:t>
                        </m:r>
                      </m:den>
                    </m:f>
                    <m:r>
                      <a:rPr lang="en-US" sz="3600" b="1" i="0" smtClean="0">
                        <a:solidFill>
                          <a:srgbClr val="FF0000"/>
                        </a:solidFill>
                        <a:latin typeface="Cambria Math"/>
                      </a:rPr>
                      <m:t>  </m:t>
                    </m:r>
                  </m:oMath>
                </a14:m>
                <a:endParaRPr lang="en-US" sz="3600" b="1" dirty="0" smtClean="0">
                  <a:solidFill>
                    <a:srgbClr val="FF0000"/>
                  </a:solidFill>
                </a:endParaRPr>
              </a:p>
              <a:p>
                <a:pPr marL="0" indent="0" algn="just">
                  <a:buNone/>
                </a:pPr>
                <a:r>
                  <a:rPr lang="en-US" sz="3600" b="1" dirty="0" smtClean="0"/>
                  <a:t> Where,</a:t>
                </a:r>
              </a:p>
              <a:p>
                <a:pPr marL="0" indent="0" algn="just">
                  <a:buNone/>
                </a:pPr>
                <a:r>
                  <a:rPr lang="en-US" sz="3600" b="1" dirty="0"/>
                  <a:t> </a:t>
                </a:r>
                <a:r>
                  <a:rPr lang="en-US" sz="3600" b="1" dirty="0" smtClean="0"/>
                  <a:t> </a:t>
                </a:r>
                <a14:m>
                  <m:oMath xmlns:m="http://schemas.openxmlformats.org/officeDocument/2006/math">
                    <m:sSup>
                      <m:sSupPr>
                        <m:ctrlPr>
                          <a:rPr lang="en-US" sz="3600" b="1" i="1" smtClean="0">
                            <a:latin typeface="Cambria Math"/>
                          </a:rPr>
                        </m:ctrlPr>
                      </m:sSupPr>
                      <m:e>
                        <m:r>
                          <a:rPr lang="en-US" sz="3600" b="1" i="1" smtClean="0">
                            <a:latin typeface="Cambria Math"/>
                          </a:rPr>
                          <m:t>𝑮</m:t>
                        </m:r>
                      </m:e>
                      <m:sup>
                        <m:r>
                          <a:rPr lang="en-US" sz="3600" b="1" i="1" smtClean="0">
                            <a:latin typeface="Cambria Math"/>
                          </a:rPr>
                          <m:t>′</m:t>
                        </m:r>
                      </m:sup>
                    </m:sSup>
                    <m:r>
                      <a:rPr lang="en-US" sz="3600" b="1" i="1" smtClean="0">
                        <a:latin typeface="Cambria Math"/>
                      </a:rPr>
                      <m:t>=</m:t>
                    </m:r>
                    <m:r>
                      <a:rPr lang="en-US" sz="3600" b="1" i="1" smtClean="0">
                        <a:latin typeface="Cambria Math"/>
                      </a:rPr>
                      <m:t>𝒕𝒐𝒕𝒂𝒍</m:t>
                    </m:r>
                    <m:r>
                      <a:rPr lang="en-US" sz="3600" b="1" i="1" smtClean="0">
                        <a:latin typeface="Cambria Math"/>
                      </a:rPr>
                      <m:t> </m:t>
                    </m:r>
                    <m:r>
                      <a:rPr lang="en-US" sz="3600" b="1" i="1" smtClean="0">
                        <a:latin typeface="Cambria Math"/>
                      </a:rPr>
                      <m:t>𝒐𝒇</m:t>
                    </m:r>
                    <m:r>
                      <a:rPr lang="en-US" sz="3600" b="1" i="1" smtClean="0">
                        <a:latin typeface="Cambria Math"/>
                      </a:rPr>
                      <m:t> </m:t>
                    </m:r>
                    <m:r>
                      <a:rPr lang="en-US" sz="3600" b="1" i="1" smtClean="0">
                        <a:latin typeface="Cambria Math"/>
                      </a:rPr>
                      <m:t>𝒂𝒍𝒍</m:t>
                    </m:r>
                    <m:r>
                      <a:rPr lang="en-US" sz="3600" b="1" i="1" smtClean="0">
                        <a:latin typeface="Cambria Math"/>
                      </a:rPr>
                      <m:t> </m:t>
                    </m:r>
                    <m:r>
                      <a:rPr lang="en-US" sz="3600" b="1" i="1" smtClean="0">
                        <a:latin typeface="Cambria Math"/>
                      </a:rPr>
                      <m:t>𝒌𝒏𝒐𝒘𝒏</m:t>
                    </m:r>
                    <m:r>
                      <a:rPr lang="en-US" sz="3600" b="1" i="1" smtClean="0">
                        <a:latin typeface="Cambria Math"/>
                      </a:rPr>
                      <m:t> </m:t>
                    </m:r>
                    <m:r>
                      <a:rPr lang="en-US" sz="3600" b="1" i="1" smtClean="0">
                        <a:latin typeface="Cambria Math"/>
                      </a:rPr>
                      <m:t>𝒗𝒂𝒍𝒖𝒆𝒔</m:t>
                    </m:r>
                  </m:oMath>
                </a14:m>
                <a:r>
                  <a:rPr lang="en-US" sz="3600" b="1" dirty="0" smtClean="0"/>
                  <a:t> </a:t>
                </a:r>
              </a:p>
              <a:p>
                <a:pPr marL="0" indent="0" algn="just">
                  <a:buNone/>
                </a:pPr>
                <a:r>
                  <a:rPr lang="en-US" sz="3600" b="1" dirty="0"/>
                  <a:t> </a:t>
                </a:r>
                <a:r>
                  <a:rPr lang="en-US" sz="3600" b="1" dirty="0" smtClean="0"/>
                  <a:t> </a:t>
                </a:r>
                <a14:m>
                  <m:oMath xmlns:m="http://schemas.openxmlformats.org/officeDocument/2006/math">
                    <m:r>
                      <a:rPr lang="en-US" sz="3600" b="1" i="1" smtClean="0">
                        <a:latin typeface="Cambria Math"/>
                      </a:rPr>
                      <m:t>𝒙</m:t>
                    </m:r>
                    <m:r>
                      <a:rPr lang="en-US" sz="3600" b="1" i="1" smtClean="0">
                        <a:latin typeface="Cambria Math"/>
                      </a:rPr>
                      <m:t>=</m:t>
                    </m:r>
                    <m:r>
                      <a:rPr lang="en-US" sz="3600" b="1" i="1" smtClean="0">
                        <a:latin typeface="Cambria Math"/>
                      </a:rPr>
                      <m:t>𝒎𝒊𝒔𝒔𝒊𝒏𝒈</m:t>
                    </m:r>
                    <m:r>
                      <a:rPr lang="en-US" sz="3600" b="1" i="1" smtClean="0">
                        <a:latin typeface="Cambria Math"/>
                      </a:rPr>
                      <m:t> </m:t>
                    </m:r>
                    <m:r>
                      <a:rPr lang="en-US" sz="3600" b="1" i="1" smtClean="0">
                        <a:latin typeface="Cambria Math"/>
                      </a:rPr>
                      <m:t>𝒐𝒃𝒔𝒆𝒓𝒗𝒂𝒕𝒊𝒐𝒏</m:t>
                    </m:r>
                  </m:oMath>
                </a14:m>
                <a:endParaRPr lang="en-US" sz="3600" b="1" dirty="0" smtClean="0"/>
              </a:p>
              <a:p>
                <a:pPr marL="0" indent="0" algn="just">
                  <a:buNone/>
                </a:pPr>
                <a:r>
                  <a:rPr lang="en-US" sz="3600" b="1" dirty="0"/>
                  <a:t> </a:t>
                </a:r>
                <a:r>
                  <a:rPr lang="en-US" sz="3600" b="1" dirty="0" smtClean="0"/>
                  <a:t> </a:t>
                </a:r>
                <a14:m>
                  <m:oMath xmlns:m="http://schemas.openxmlformats.org/officeDocument/2006/math">
                    <m:sSup>
                      <m:sSupPr>
                        <m:ctrlPr>
                          <a:rPr lang="en-US" sz="3600" b="1" i="1" smtClean="0">
                            <a:latin typeface="Cambria Math"/>
                          </a:rPr>
                        </m:ctrlPr>
                      </m:sSupPr>
                      <m:e>
                        <m:r>
                          <a:rPr lang="en-US" sz="3600" b="1" i="1" smtClean="0">
                            <a:latin typeface="Cambria Math"/>
                          </a:rPr>
                          <m:t>𝑹</m:t>
                        </m:r>
                      </m:e>
                      <m:sup>
                        <m:r>
                          <a:rPr lang="en-US" sz="3600" b="1" i="1" smtClean="0">
                            <a:latin typeface="Cambria Math"/>
                          </a:rPr>
                          <m:t>′</m:t>
                        </m:r>
                      </m:sup>
                    </m:sSup>
                    <m:r>
                      <a:rPr lang="en-US" sz="3600" b="1" i="1" smtClean="0">
                        <a:latin typeface="Cambria Math"/>
                      </a:rPr>
                      <m:t>=</m:t>
                    </m:r>
                    <m:r>
                      <a:rPr lang="en-US" sz="3600" b="1" i="1" smtClean="0">
                        <a:latin typeface="Cambria Math"/>
                      </a:rPr>
                      <m:t>𝒕𝒐𝒕𝒂𝒍</m:t>
                    </m:r>
                    <m:r>
                      <a:rPr lang="en-US" sz="3600" b="1" i="1" smtClean="0">
                        <a:latin typeface="Cambria Math"/>
                      </a:rPr>
                      <m:t> </m:t>
                    </m:r>
                    <m:r>
                      <a:rPr lang="en-US" sz="3600" b="1" i="1" smtClean="0">
                        <a:latin typeface="Cambria Math"/>
                      </a:rPr>
                      <m:t>𝒐𝒇</m:t>
                    </m:r>
                    <m:r>
                      <a:rPr lang="en-US" sz="3600" b="1" i="1" smtClean="0">
                        <a:latin typeface="Cambria Math"/>
                      </a:rPr>
                      <m:t> </m:t>
                    </m:r>
                    <m:r>
                      <a:rPr lang="en-US" sz="3600" b="1" i="1" smtClean="0">
                        <a:latin typeface="Cambria Math"/>
                      </a:rPr>
                      <m:t>𝒂𝒍𝒍</m:t>
                    </m:r>
                    <m:r>
                      <a:rPr lang="en-US" sz="3600" b="1" i="1" smtClean="0">
                        <a:latin typeface="Cambria Math"/>
                      </a:rPr>
                      <m:t> </m:t>
                    </m:r>
                    <m:r>
                      <a:rPr lang="en-US" sz="3600" b="1" i="1" smtClean="0">
                        <a:latin typeface="Cambria Math"/>
                      </a:rPr>
                      <m:t>𝒌𝒏𝒐𝒘𝒏</m:t>
                    </m:r>
                    <m:r>
                      <a:rPr lang="en-US" sz="3600" b="1" i="1" smtClean="0">
                        <a:latin typeface="Cambria Math"/>
                      </a:rPr>
                      <m:t> </m:t>
                    </m:r>
                    <m:r>
                      <a:rPr lang="en-US" sz="3600" b="1" i="1" smtClean="0">
                        <a:latin typeface="Cambria Math"/>
                      </a:rPr>
                      <m:t>𝒗𝒂𝒍𝒖𝒆𝒔</m:t>
                    </m:r>
                    <m:r>
                      <a:rPr lang="en-US" sz="3600" b="1" i="1" smtClean="0">
                        <a:latin typeface="Cambria Math"/>
                      </a:rPr>
                      <m:t> </m:t>
                    </m:r>
                    <m:r>
                      <a:rPr lang="en-US" sz="3600" b="1" i="1" smtClean="0">
                        <a:latin typeface="Cambria Math"/>
                      </a:rPr>
                      <m:t>𝒐𝒇</m:t>
                    </m:r>
                    <m:r>
                      <a:rPr lang="en-US" sz="3600" b="1" i="1" smtClean="0">
                        <a:latin typeface="Cambria Math"/>
                      </a:rPr>
                      <m:t> </m:t>
                    </m:r>
                    <m:sSup>
                      <m:sSupPr>
                        <m:ctrlPr>
                          <a:rPr lang="en-US" sz="3600" b="1" i="1" smtClean="0">
                            <a:latin typeface="Cambria Math"/>
                          </a:rPr>
                        </m:ctrlPr>
                      </m:sSupPr>
                      <m:e>
                        <m:r>
                          <a:rPr lang="en-US" sz="3600" b="1" i="1" smtClean="0">
                            <a:latin typeface="Cambria Math"/>
                          </a:rPr>
                          <m:t>𝒊</m:t>
                        </m:r>
                      </m:e>
                      <m:sup>
                        <m:r>
                          <a:rPr lang="en-US" sz="3600" b="1" i="1" smtClean="0">
                            <a:latin typeface="Cambria Math"/>
                          </a:rPr>
                          <m:t>𝒕𝒉</m:t>
                        </m:r>
                      </m:sup>
                    </m:sSup>
                    <m:r>
                      <a:rPr lang="en-US" sz="3600" b="1" i="1" smtClean="0">
                        <a:latin typeface="Cambria Math"/>
                      </a:rPr>
                      <m:t> </m:t>
                    </m:r>
                    <m:r>
                      <a:rPr lang="en-US" sz="3600" b="1" i="1" smtClean="0">
                        <a:latin typeface="Cambria Math"/>
                      </a:rPr>
                      <m:t>𝒓𝒐𝒘</m:t>
                    </m:r>
                  </m:oMath>
                </a14:m>
                <a:endParaRPr lang="en-US" sz="3600" b="1" dirty="0" smtClean="0"/>
              </a:p>
              <a:p>
                <a:pPr marL="0" indent="0" algn="just">
                  <a:buNone/>
                </a:pPr>
                <a:r>
                  <a:rPr lang="en-US" sz="3600" b="1" dirty="0"/>
                  <a:t> </a:t>
                </a:r>
                <a:r>
                  <a:rPr lang="en-US" sz="3600" b="1" dirty="0" smtClean="0"/>
                  <a:t> </a:t>
                </a:r>
                <a14:m>
                  <m:oMath xmlns:m="http://schemas.openxmlformats.org/officeDocument/2006/math">
                    <m:sSup>
                      <m:sSupPr>
                        <m:ctrlPr>
                          <a:rPr lang="en-US" sz="3600" b="1" i="1" smtClean="0">
                            <a:latin typeface="Cambria Math"/>
                          </a:rPr>
                        </m:ctrlPr>
                      </m:sSupPr>
                      <m:e>
                        <m:r>
                          <a:rPr lang="en-US" sz="3600" b="1" i="1" smtClean="0">
                            <a:latin typeface="Cambria Math"/>
                          </a:rPr>
                          <m:t>𝑪</m:t>
                        </m:r>
                      </m:e>
                      <m:sup>
                        <m:r>
                          <a:rPr lang="en-US" sz="3600" b="1" i="1" smtClean="0">
                            <a:latin typeface="Cambria Math"/>
                          </a:rPr>
                          <m:t>′</m:t>
                        </m:r>
                      </m:sup>
                    </m:sSup>
                    <m:r>
                      <a:rPr lang="en-US" sz="3600" b="1" i="1" smtClean="0">
                        <a:latin typeface="Cambria Math"/>
                      </a:rPr>
                      <m:t>=</m:t>
                    </m:r>
                    <m:r>
                      <a:rPr lang="en-US" sz="3600" b="1" i="1" smtClean="0">
                        <a:latin typeface="Cambria Math"/>
                      </a:rPr>
                      <m:t>𝒕𝒐𝒕𝒂𝒍</m:t>
                    </m:r>
                    <m:r>
                      <a:rPr lang="en-US" sz="3600" b="1" i="1" smtClean="0">
                        <a:latin typeface="Cambria Math"/>
                      </a:rPr>
                      <m:t> </m:t>
                    </m:r>
                    <m:r>
                      <a:rPr lang="en-US" sz="3600" b="1" i="1" smtClean="0">
                        <a:latin typeface="Cambria Math"/>
                      </a:rPr>
                      <m:t>𝒐𝒇</m:t>
                    </m:r>
                    <m:r>
                      <a:rPr lang="en-US" sz="3600" b="1" i="1" smtClean="0">
                        <a:latin typeface="Cambria Math"/>
                      </a:rPr>
                      <m:t> </m:t>
                    </m:r>
                    <m:r>
                      <a:rPr lang="en-US" sz="3600" b="1" i="1" smtClean="0">
                        <a:latin typeface="Cambria Math"/>
                      </a:rPr>
                      <m:t>𝒂𝒍𝒍</m:t>
                    </m:r>
                    <m:r>
                      <a:rPr lang="en-US" sz="3600" b="1" i="1" smtClean="0">
                        <a:latin typeface="Cambria Math"/>
                      </a:rPr>
                      <m:t> </m:t>
                    </m:r>
                    <m:r>
                      <a:rPr lang="en-US" sz="3600" b="1" i="1" smtClean="0">
                        <a:latin typeface="Cambria Math"/>
                      </a:rPr>
                      <m:t>𝒌𝒏𝒐𝒘𝒏</m:t>
                    </m:r>
                    <m:r>
                      <a:rPr lang="en-US" sz="3600" b="1" i="1" smtClean="0">
                        <a:latin typeface="Cambria Math"/>
                      </a:rPr>
                      <m:t> </m:t>
                    </m:r>
                    <m:r>
                      <a:rPr lang="en-US" sz="3600" b="1" i="1" smtClean="0">
                        <a:latin typeface="Cambria Math"/>
                      </a:rPr>
                      <m:t>𝒗𝒂𝒍𝒖𝒆𝒔</m:t>
                    </m:r>
                    <m:r>
                      <a:rPr lang="en-US" sz="3600" b="1" i="1" smtClean="0">
                        <a:latin typeface="Cambria Math"/>
                      </a:rPr>
                      <m:t> </m:t>
                    </m:r>
                    <m:r>
                      <a:rPr lang="en-US" sz="3600" b="1" i="1" smtClean="0">
                        <a:latin typeface="Cambria Math"/>
                      </a:rPr>
                      <m:t>𝒐𝒇</m:t>
                    </m:r>
                    <m:r>
                      <a:rPr lang="en-US" sz="3600" b="1" i="1" smtClean="0">
                        <a:latin typeface="Cambria Math"/>
                      </a:rPr>
                      <m:t> </m:t>
                    </m:r>
                    <m:sSup>
                      <m:sSupPr>
                        <m:ctrlPr>
                          <a:rPr lang="en-US" sz="3600" b="1" i="1" smtClean="0">
                            <a:latin typeface="Cambria Math"/>
                          </a:rPr>
                        </m:ctrlPr>
                      </m:sSupPr>
                      <m:e>
                        <m:r>
                          <a:rPr lang="en-US" sz="3600" b="1" i="1" smtClean="0">
                            <a:latin typeface="Cambria Math"/>
                          </a:rPr>
                          <m:t>𝒋</m:t>
                        </m:r>
                      </m:e>
                      <m:sup>
                        <m:r>
                          <a:rPr lang="en-US" sz="3600" b="1" i="1" smtClean="0">
                            <a:latin typeface="Cambria Math"/>
                          </a:rPr>
                          <m:t>𝒕𝒉</m:t>
                        </m:r>
                      </m:sup>
                    </m:sSup>
                  </m:oMath>
                </a14:m>
                <a:r>
                  <a:rPr lang="en-US" sz="3600" b="1" dirty="0" smtClean="0"/>
                  <a:t> </a:t>
                </a:r>
                <a14:m>
                  <m:oMath xmlns:m="http://schemas.openxmlformats.org/officeDocument/2006/math">
                    <m:r>
                      <a:rPr lang="en-US" sz="3600" b="1" i="1" dirty="0" smtClean="0">
                        <a:latin typeface="Cambria Math"/>
                      </a:rPr>
                      <m:t>𝒄𝒐𝒍𝒖𝒎𝒏</m:t>
                    </m:r>
                  </m:oMath>
                </a14:m>
                <a:endParaRPr lang="en-US" sz="3600" b="1" dirty="0" smtClean="0"/>
              </a:p>
              <a:p>
                <a:pPr marL="0" indent="0" algn="just">
                  <a:buNone/>
                </a:pPr>
                <a:r>
                  <a:rPr lang="en-US" sz="3600" b="1" dirty="0"/>
                  <a:t> </a:t>
                </a:r>
                <a:r>
                  <a:rPr lang="en-US" sz="3600" b="1" dirty="0" smtClean="0"/>
                  <a:t>  </a:t>
                </a:r>
                <a14:m>
                  <m:oMath xmlns:m="http://schemas.openxmlformats.org/officeDocument/2006/math">
                    <m:sSup>
                      <m:sSupPr>
                        <m:ctrlPr>
                          <a:rPr lang="en-US" sz="3600" b="1" i="1" smtClean="0">
                            <a:latin typeface="Cambria Math"/>
                          </a:rPr>
                        </m:ctrlPr>
                      </m:sSupPr>
                      <m:e>
                        <m:r>
                          <a:rPr lang="en-US" sz="3600" b="1" i="1" smtClean="0">
                            <a:latin typeface="Cambria Math"/>
                          </a:rPr>
                          <m:t>𝑻</m:t>
                        </m:r>
                      </m:e>
                      <m:sup>
                        <m:r>
                          <a:rPr lang="en-US" sz="3600" b="1" i="1" smtClean="0">
                            <a:latin typeface="Cambria Math"/>
                          </a:rPr>
                          <m:t>′</m:t>
                        </m:r>
                      </m:sup>
                    </m:sSup>
                    <m:r>
                      <a:rPr lang="en-US" sz="3600" b="1" i="1" smtClean="0">
                        <a:latin typeface="Cambria Math"/>
                      </a:rPr>
                      <m:t>=</m:t>
                    </m:r>
                    <m:r>
                      <a:rPr lang="en-US" sz="3600" b="1" i="1" smtClean="0">
                        <a:latin typeface="Cambria Math"/>
                      </a:rPr>
                      <m:t>𝒕𝒐𝒕𝒂𝒍</m:t>
                    </m:r>
                    <m:r>
                      <a:rPr lang="en-US" sz="3600" b="1" i="1" smtClean="0">
                        <a:latin typeface="Cambria Math"/>
                      </a:rPr>
                      <m:t> </m:t>
                    </m:r>
                    <m:r>
                      <a:rPr lang="en-US" sz="3600" b="1" i="1" smtClean="0">
                        <a:latin typeface="Cambria Math"/>
                      </a:rPr>
                      <m:t>𝒐𝒇</m:t>
                    </m:r>
                    <m:r>
                      <a:rPr lang="en-US" sz="3600" b="1" i="1" smtClean="0">
                        <a:latin typeface="Cambria Math"/>
                      </a:rPr>
                      <m:t> </m:t>
                    </m:r>
                    <m:r>
                      <a:rPr lang="en-US" sz="3600" b="1" i="1" smtClean="0">
                        <a:latin typeface="Cambria Math"/>
                      </a:rPr>
                      <m:t>𝒂𝒍𝒍</m:t>
                    </m:r>
                    <m:r>
                      <a:rPr lang="en-US" sz="3600" b="1" i="1" smtClean="0">
                        <a:latin typeface="Cambria Math"/>
                      </a:rPr>
                      <m:t> </m:t>
                    </m:r>
                    <m:r>
                      <a:rPr lang="en-US" sz="3600" b="1" i="1" smtClean="0">
                        <a:latin typeface="Cambria Math"/>
                      </a:rPr>
                      <m:t>𝒌𝒏𝒐𝒘𝒏</m:t>
                    </m:r>
                    <m:r>
                      <a:rPr lang="en-US" sz="3600" b="1" i="1" smtClean="0">
                        <a:latin typeface="Cambria Math"/>
                      </a:rPr>
                      <m:t> </m:t>
                    </m:r>
                    <m:r>
                      <a:rPr lang="en-US" sz="3600" b="1" i="1" smtClean="0">
                        <a:latin typeface="Cambria Math"/>
                      </a:rPr>
                      <m:t>𝒗𝒂𝒍𝒖𝒆𝒔</m:t>
                    </m:r>
                    <m:r>
                      <a:rPr lang="en-US" sz="3600" b="1" i="1" smtClean="0">
                        <a:latin typeface="Cambria Math"/>
                      </a:rPr>
                      <m:t> </m:t>
                    </m:r>
                    <m:r>
                      <a:rPr lang="en-US" sz="3600" b="1" i="1" smtClean="0">
                        <a:latin typeface="Cambria Math"/>
                      </a:rPr>
                      <m:t>𝒐𝒇</m:t>
                    </m:r>
                    <m:r>
                      <a:rPr lang="en-US" sz="3600" b="1" i="1" smtClean="0">
                        <a:latin typeface="Cambria Math"/>
                      </a:rPr>
                      <m:t> </m:t>
                    </m:r>
                    <m:sSup>
                      <m:sSupPr>
                        <m:ctrlPr>
                          <a:rPr lang="en-US" sz="3600" b="1" i="1" smtClean="0">
                            <a:latin typeface="Cambria Math"/>
                          </a:rPr>
                        </m:ctrlPr>
                      </m:sSupPr>
                      <m:e>
                        <m:r>
                          <a:rPr lang="en-US" sz="3600" b="1" i="1" smtClean="0">
                            <a:latin typeface="Cambria Math"/>
                          </a:rPr>
                          <m:t>𝒌</m:t>
                        </m:r>
                      </m:e>
                      <m:sup>
                        <m:r>
                          <a:rPr lang="en-US" sz="3600" b="1" i="1" smtClean="0">
                            <a:latin typeface="Cambria Math"/>
                          </a:rPr>
                          <m:t>𝒕𝒉</m:t>
                        </m:r>
                      </m:sup>
                    </m:sSup>
                  </m:oMath>
                </a14:m>
                <a:r>
                  <a:rPr lang="en-US" sz="3600" b="1" dirty="0" smtClean="0"/>
                  <a:t> </a:t>
                </a:r>
                <a14:m>
                  <m:oMath xmlns:m="http://schemas.openxmlformats.org/officeDocument/2006/math">
                    <m:r>
                      <a:rPr lang="en-US" sz="3600" b="1" i="1" dirty="0" smtClean="0">
                        <a:latin typeface="Cambria Math"/>
                      </a:rPr>
                      <m:t>𝒕𝒓𝒆𝒂𝒕𝒎𝒆𝒏𝒕</m:t>
                    </m:r>
                  </m:oMath>
                </a14:m>
                <a:endParaRPr lang="en-US" sz="3600" b="1" dirty="0" smtClean="0"/>
              </a:p>
              <a:p>
                <a:pPr marL="0" indent="0" algn="just">
                  <a:buNone/>
                </a:pPr>
                <a:r>
                  <a:rPr lang="en-US" sz="3600" b="1" dirty="0" smtClean="0">
                    <a:solidFill>
                      <a:srgbClr val="FF0000"/>
                    </a:solidFill>
                  </a:rPr>
                  <a:t>Adjustment factor (k) = </a:t>
                </a:r>
                <a14:m>
                  <m:oMath xmlns:m="http://schemas.openxmlformats.org/officeDocument/2006/math">
                    <m:f>
                      <m:fPr>
                        <m:ctrlPr>
                          <a:rPr lang="en-US" sz="3600" b="1" i="1" smtClean="0">
                            <a:solidFill>
                              <a:srgbClr val="FF0000"/>
                            </a:solidFill>
                            <a:latin typeface="Cambria Math"/>
                          </a:rPr>
                        </m:ctrlPr>
                      </m:fPr>
                      <m:num>
                        <m:r>
                          <a:rPr lang="en-US" sz="3600" b="1" i="1" smtClean="0">
                            <a:solidFill>
                              <a:srgbClr val="FF0000"/>
                            </a:solidFill>
                            <a:latin typeface="Cambria Math"/>
                          </a:rPr>
                          <m:t>{</m:t>
                        </m:r>
                        <m:d>
                          <m:dPr>
                            <m:ctrlPr>
                              <a:rPr lang="en-US" sz="3600" b="1" i="1" smtClean="0">
                                <a:solidFill>
                                  <a:srgbClr val="FF0000"/>
                                </a:solidFill>
                                <a:latin typeface="Cambria Math"/>
                              </a:rPr>
                            </m:ctrlPr>
                          </m:dPr>
                          <m:e>
                            <m:r>
                              <a:rPr lang="en-US" sz="3600" b="1" i="1" smtClean="0">
                                <a:solidFill>
                                  <a:srgbClr val="FF0000"/>
                                </a:solidFill>
                                <a:latin typeface="Cambria Math"/>
                              </a:rPr>
                              <m:t>𝒎</m:t>
                            </m:r>
                            <m:r>
                              <a:rPr lang="en-US" sz="3600" b="1" i="1" smtClean="0">
                                <a:solidFill>
                                  <a:srgbClr val="FF0000"/>
                                </a:solidFill>
                                <a:latin typeface="Cambria Math"/>
                              </a:rPr>
                              <m:t>−</m:t>
                            </m:r>
                            <m:r>
                              <a:rPr lang="en-US" sz="3600" b="1" i="1" smtClean="0">
                                <a:solidFill>
                                  <a:srgbClr val="FF0000"/>
                                </a:solidFill>
                                <a:latin typeface="Cambria Math"/>
                              </a:rPr>
                              <m:t>𝟏</m:t>
                            </m:r>
                          </m:e>
                        </m:d>
                        <m:sSup>
                          <m:sSupPr>
                            <m:ctrlPr>
                              <a:rPr lang="en-US" sz="3600" b="1" i="1" smtClean="0">
                                <a:solidFill>
                                  <a:srgbClr val="FF0000"/>
                                </a:solidFill>
                                <a:latin typeface="Cambria Math"/>
                              </a:rPr>
                            </m:ctrlPr>
                          </m:sSupPr>
                          <m:e>
                            <m:r>
                              <a:rPr lang="en-US" sz="3600" b="1" i="1" smtClean="0">
                                <a:solidFill>
                                  <a:srgbClr val="FF0000"/>
                                </a:solidFill>
                                <a:latin typeface="Cambria Math"/>
                              </a:rPr>
                              <m:t>𝑻</m:t>
                            </m:r>
                          </m:e>
                          <m:sup>
                            <m:r>
                              <a:rPr lang="en-US" sz="3600" b="1" i="1" smtClean="0">
                                <a:solidFill>
                                  <a:srgbClr val="FF0000"/>
                                </a:solidFill>
                                <a:latin typeface="Cambria Math"/>
                              </a:rPr>
                              <m:t>′</m:t>
                            </m:r>
                          </m:sup>
                        </m:sSup>
                        <m:r>
                          <a:rPr lang="en-US" sz="3600" b="1" i="1" smtClean="0">
                            <a:solidFill>
                              <a:srgbClr val="FF0000"/>
                            </a:solidFill>
                            <a:latin typeface="Cambria Math"/>
                          </a:rPr>
                          <m:t>+</m:t>
                        </m:r>
                        <m:sSup>
                          <m:sSupPr>
                            <m:ctrlPr>
                              <a:rPr lang="en-US" sz="3600" b="1" i="1" smtClean="0">
                                <a:solidFill>
                                  <a:srgbClr val="FF0000"/>
                                </a:solidFill>
                                <a:latin typeface="Cambria Math"/>
                              </a:rPr>
                            </m:ctrlPr>
                          </m:sSupPr>
                          <m:e>
                            <m:r>
                              <a:rPr lang="en-US" sz="3600" b="1" i="1" smtClean="0">
                                <a:solidFill>
                                  <a:srgbClr val="FF0000"/>
                                </a:solidFill>
                                <a:latin typeface="Cambria Math"/>
                              </a:rPr>
                              <m:t>𝑹</m:t>
                            </m:r>
                          </m:e>
                          <m:sup>
                            <m:r>
                              <a:rPr lang="en-US" sz="3600" b="1" i="1" smtClean="0">
                                <a:solidFill>
                                  <a:srgbClr val="FF0000"/>
                                </a:solidFill>
                                <a:latin typeface="Cambria Math"/>
                              </a:rPr>
                              <m:t>′</m:t>
                            </m:r>
                          </m:sup>
                        </m:sSup>
                        <m:r>
                          <a:rPr lang="en-US" sz="3600" b="1" i="1" smtClean="0">
                            <a:solidFill>
                              <a:srgbClr val="FF0000"/>
                            </a:solidFill>
                            <a:latin typeface="Cambria Math"/>
                          </a:rPr>
                          <m:t>+</m:t>
                        </m:r>
                        <m:sSup>
                          <m:sSupPr>
                            <m:ctrlPr>
                              <a:rPr lang="en-US" sz="3600" b="1" i="1" smtClean="0">
                                <a:solidFill>
                                  <a:srgbClr val="FF0000"/>
                                </a:solidFill>
                                <a:latin typeface="Cambria Math"/>
                              </a:rPr>
                            </m:ctrlPr>
                          </m:sSupPr>
                          <m:e>
                            <m:r>
                              <a:rPr lang="en-US" sz="3600" b="1" i="1" smtClean="0">
                                <a:solidFill>
                                  <a:srgbClr val="FF0000"/>
                                </a:solidFill>
                                <a:latin typeface="Cambria Math"/>
                              </a:rPr>
                              <m:t>𝑪</m:t>
                            </m:r>
                          </m:e>
                          <m:sup>
                            <m:r>
                              <a:rPr lang="en-US" sz="3600" b="1" i="1" smtClean="0">
                                <a:solidFill>
                                  <a:srgbClr val="FF0000"/>
                                </a:solidFill>
                                <a:latin typeface="Cambria Math"/>
                              </a:rPr>
                              <m:t>′</m:t>
                            </m:r>
                          </m:sup>
                        </m:sSup>
                        <m:r>
                          <a:rPr lang="en-US" sz="3600" b="1" i="1" smtClean="0">
                            <a:solidFill>
                              <a:srgbClr val="FF0000"/>
                            </a:solidFill>
                            <a:latin typeface="Cambria Math"/>
                          </a:rPr>
                          <m:t>−</m:t>
                        </m:r>
                        <m:sSup>
                          <m:sSupPr>
                            <m:ctrlPr>
                              <a:rPr lang="en-US" sz="3600" b="1" i="1" smtClean="0">
                                <a:solidFill>
                                  <a:srgbClr val="FF0000"/>
                                </a:solidFill>
                                <a:latin typeface="Cambria Math"/>
                              </a:rPr>
                            </m:ctrlPr>
                          </m:sSupPr>
                          <m:e>
                            <m:r>
                              <a:rPr lang="en-US" sz="3600" b="1" i="1" smtClean="0">
                                <a:solidFill>
                                  <a:srgbClr val="FF0000"/>
                                </a:solidFill>
                                <a:latin typeface="Cambria Math"/>
                              </a:rPr>
                              <m:t>𝑮</m:t>
                            </m:r>
                          </m:e>
                          <m:sup>
                            <m:r>
                              <a:rPr lang="en-US" sz="3600" b="1" i="1" smtClean="0">
                                <a:solidFill>
                                  <a:srgbClr val="FF0000"/>
                                </a:solidFill>
                                <a:latin typeface="Cambria Math"/>
                              </a:rPr>
                              <m:t>′</m:t>
                            </m:r>
                          </m:sup>
                        </m:sSup>
                        <m:r>
                          <a:rPr lang="en-US" sz="3600" b="1" i="1" smtClean="0">
                            <a:solidFill>
                              <a:srgbClr val="FF0000"/>
                            </a:solidFill>
                            <a:latin typeface="Cambria Math"/>
                          </a:rPr>
                          <m:t>}²</m:t>
                        </m:r>
                      </m:num>
                      <m:den>
                        <m:r>
                          <a:rPr lang="en-US" sz="3600" b="1" i="1" smtClean="0">
                            <a:solidFill>
                              <a:srgbClr val="FF0000"/>
                            </a:solidFill>
                            <a:latin typeface="Cambria Math"/>
                          </a:rPr>
                          <m:t>{</m:t>
                        </m:r>
                        <m:d>
                          <m:dPr>
                            <m:ctrlPr>
                              <a:rPr lang="en-US" sz="3600" b="1" i="1" smtClean="0">
                                <a:solidFill>
                                  <a:srgbClr val="FF0000"/>
                                </a:solidFill>
                                <a:latin typeface="Cambria Math"/>
                              </a:rPr>
                            </m:ctrlPr>
                          </m:dPr>
                          <m:e>
                            <m:r>
                              <a:rPr lang="en-US" sz="3600" b="1" i="1" smtClean="0">
                                <a:solidFill>
                                  <a:srgbClr val="FF0000"/>
                                </a:solidFill>
                                <a:latin typeface="Cambria Math"/>
                              </a:rPr>
                              <m:t>𝒎</m:t>
                            </m:r>
                            <m:r>
                              <a:rPr lang="en-US" sz="3600" b="1" i="1" smtClean="0">
                                <a:solidFill>
                                  <a:srgbClr val="FF0000"/>
                                </a:solidFill>
                                <a:latin typeface="Cambria Math"/>
                              </a:rPr>
                              <m:t>−</m:t>
                            </m:r>
                            <m:r>
                              <a:rPr lang="en-US" sz="3600" b="1" i="1" smtClean="0">
                                <a:solidFill>
                                  <a:srgbClr val="FF0000"/>
                                </a:solidFill>
                                <a:latin typeface="Cambria Math"/>
                              </a:rPr>
                              <m:t>𝟏</m:t>
                            </m:r>
                          </m:e>
                        </m:d>
                        <m:d>
                          <m:dPr>
                            <m:ctrlPr>
                              <a:rPr lang="en-US" sz="3600" b="1" i="1" smtClean="0">
                                <a:solidFill>
                                  <a:srgbClr val="FF0000"/>
                                </a:solidFill>
                                <a:latin typeface="Cambria Math"/>
                              </a:rPr>
                            </m:ctrlPr>
                          </m:dPr>
                          <m:e>
                            <m:r>
                              <a:rPr lang="en-US" sz="3600" b="1" i="1" smtClean="0">
                                <a:solidFill>
                                  <a:srgbClr val="FF0000"/>
                                </a:solidFill>
                                <a:latin typeface="Cambria Math"/>
                              </a:rPr>
                              <m:t>𝒎</m:t>
                            </m:r>
                            <m:r>
                              <a:rPr lang="en-US" sz="3600" b="1" i="1" smtClean="0">
                                <a:solidFill>
                                  <a:srgbClr val="FF0000"/>
                                </a:solidFill>
                                <a:latin typeface="Cambria Math"/>
                              </a:rPr>
                              <m:t>−</m:t>
                            </m:r>
                            <m:r>
                              <a:rPr lang="en-US" sz="3600" b="1" i="1" smtClean="0">
                                <a:solidFill>
                                  <a:srgbClr val="FF0000"/>
                                </a:solidFill>
                                <a:latin typeface="Cambria Math"/>
                              </a:rPr>
                              <m:t>𝟐</m:t>
                            </m:r>
                          </m:e>
                        </m:d>
                        <m:r>
                          <a:rPr lang="en-US" sz="3600" b="1" i="1" smtClean="0">
                            <a:solidFill>
                              <a:srgbClr val="FF0000"/>
                            </a:solidFill>
                            <a:latin typeface="Cambria Math"/>
                          </a:rPr>
                          <m:t>}</m:t>
                        </m:r>
                        <m:r>
                          <a:rPr lang="en-US" sz="3600" b="1" i="1" smtClean="0">
                            <a:solidFill>
                              <a:srgbClr val="FF0000"/>
                            </a:solidFill>
                            <a:latin typeface="Cambria Math"/>
                            <a:ea typeface="Cambria Math"/>
                          </a:rPr>
                          <m:t>²</m:t>
                        </m:r>
                      </m:den>
                    </m:f>
                  </m:oMath>
                </a14:m>
                <a:r>
                  <a:rPr lang="en-US" sz="3600" b="1" dirty="0" smtClean="0">
                    <a:solidFill>
                      <a:srgbClr val="FF0000"/>
                    </a:solidFill>
                  </a:rPr>
                  <a:t> </a:t>
                </a:r>
              </a:p>
              <a:p>
                <a:pPr marL="0" indent="0" algn="just">
                  <a:buNone/>
                </a:pPr>
                <a:endParaRPr lang="en-US" sz="3600" b="1" dirty="0" smtClean="0">
                  <a:solidFill>
                    <a:srgbClr val="FF0000"/>
                  </a:solidFill>
                </a:endParaRPr>
              </a:p>
              <a:p>
                <a:pPr marL="0" indent="0" algn="just">
                  <a:buNone/>
                </a:pPr>
                <a:r>
                  <a:rPr lang="en-US" sz="3600" b="1" dirty="0" smtClean="0">
                    <a:solidFill>
                      <a:srgbClr val="FF0000"/>
                    </a:solidFill>
                  </a:rPr>
                  <a:t>Adjusted SST (SSTA) = SST – k.</a:t>
                </a:r>
              </a:p>
              <a:p>
                <a:pPr marL="0" indent="0" algn="just">
                  <a:buNone/>
                </a:pPr>
                <a:r>
                  <a:rPr lang="en-US" dirty="0">
                    <a:solidFill>
                      <a:srgbClr val="FF0000"/>
                    </a:solidFill>
                  </a:rPr>
                  <a:t> </a:t>
                </a:r>
                <a:r>
                  <a:rPr lang="en-US" dirty="0" smtClean="0">
                    <a:solidFill>
                      <a:srgbClr val="FF0000"/>
                    </a:solidFill>
                  </a:rPr>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763000" cy="5334000"/>
              </a:xfrm>
              <a:blipFill rotWithShape="1">
                <a:blip r:embed="rId2"/>
                <a:stretch>
                  <a:fillRect l="-1183" t="-20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34</a:t>
            </a:fld>
            <a:endParaRPr lang="en-US"/>
          </a:p>
        </p:txBody>
      </p:sp>
    </p:spTree>
    <p:extLst>
      <p:ext uri="{BB962C8B-B14F-4D97-AF65-F5344CB8AC3E}">
        <p14:creationId xmlns:p14="http://schemas.microsoft.com/office/powerpoint/2010/main" val="4117638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8564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228600" y="1219200"/>
            <a:ext cx="8610600" cy="5105400"/>
          </a:xfrm>
        </p:spPr>
        <p:txBody>
          <a:bodyPr/>
          <a:lstStyle/>
          <a:p>
            <a:pPr algn="just"/>
            <a:r>
              <a:rPr lang="en-US" sz="2800" dirty="0" smtClean="0"/>
              <a:t>The table given below represents the yields of 4 varieties in a 4 replicate experiment for which one observation is missing. Estimate the missing value and then carry out the ANOVA.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30622878"/>
              </p:ext>
            </p:extLst>
          </p:nvPr>
        </p:nvGraphicFramePr>
        <p:xfrm>
          <a:off x="381000" y="3276600"/>
          <a:ext cx="8458200" cy="2895600"/>
        </p:xfrm>
        <a:graphic>
          <a:graphicData uri="http://schemas.openxmlformats.org/drawingml/2006/table">
            <a:tbl>
              <a:tblPr firstRow="1" bandRow="1">
                <a:tableStyleId>{616DA210-FB5B-4158-B5E0-FEB733F419BA}</a:tableStyleId>
              </a:tblPr>
              <a:tblGrid>
                <a:gridCol w="2114550"/>
                <a:gridCol w="2114550"/>
                <a:gridCol w="2114550"/>
                <a:gridCol w="2114550"/>
              </a:tblGrid>
              <a:tr h="723900">
                <a:tc>
                  <a:txBody>
                    <a:bodyPr/>
                    <a:lstStyle/>
                    <a:p>
                      <a:pPr algn="ctr"/>
                      <a:r>
                        <a:rPr lang="en-US" sz="4000" b="1" dirty="0" smtClean="0">
                          <a:latin typeface="Arial" pitchFamily="34" charset="0"/>
                          <a:cs typeface="Arial" pitchFamily="34" charset="0"/>
                        </a:rPr>
                        <a:t>A 12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19</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10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D 8</a:t>
                      </a:r>
                      <a:endParaRPr lang="en-US" sz="4000" b="1" dirty="0">
                        <a:latin typeface="Arial" pitchFamily="34" charset="0"/>
                        <a:cs typeface="Arial" pitchFamily="34" charset="0"/>
                      </a:endParaRPr>
                    </a:p>
                  </a:txBody>
                  <a:tcPr/>
                </a:tc>
              </a:tr>
              <a:tr h="723900">
                <a:tc>
                  <a:txBody>
                    <a:bodyPr/>
                    <a:lstStyle/>
                    <a:p>
                      <a:pPr algn="ctr"/>
                      <a:r>
                        <a:rPr lang="en-US" sz="4000" b="1" dirty="0" smtClean="0">
                          <a:latin typeface="Arial" pitchFamily="34" charset="0"/>
                          <a:cs typeface="Arial" pitchFamily="34" charset="0"/>
                        </a:rPr>
                        <a:t>C 18</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12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D 6</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a:t>
                      </a:r>
                      <a:r>
                        <a:rPr lang="en-US" sz="4000" b="1" baseline="0" dirty="0" smtClean="0">
                          <a:latin typeface="Arial" pitchFamily="34" charset="0"/>
                          <a:cs typeface="Arial" pitchFamily="34" charset="0"/>
                        </a:rPr>
                        <a:t> ?</a:t>
                      </a:r>
                      <a:endParaRPr lang="en-US" sz="4000" b="1" dirty="0">
                        <a:latin typeface="Arial" pitchFamily="34" charset="0"/>
                        <a:cs typeface="Arial" pitchFamily="34" charset="0"/>
                      </a:endParaRPr>
                    </a:p>
                  </a:txBody>
                  <a:tcPr/>
                </a:tc>
              </a:tr>
              <a:tr h="723900">
                <a:tc>
                  <a:txBody>
                    <a:bodyPr/>
                    <a:lstStyle/>
                    <a:p>
                      <a:pPr algn="ctr"/>
                      <a:r>
                        <a:rPr lang="en-US" sz="4000" b="1" dirty="0" smtClean="0">
                          <a:latin typeface="Arial" pitchFamily="34" charset="0"/>
                          <a:cs typeface="Arial" pitchFamily="34" charset="0"/>
                        </a:rPr>
                        <a:t>B 22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D 10</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5</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21</a:t>
                      </a:r>
                      <a:endParaRPr lang="en-US" sz="4000" b="1" dirty="0">
                        <a:latin typeface="Arial" pitchFamily="34" charset="0"/>
                        <a:cs typeface="Arial" pitchFamily="34" charset="0"/>
                      </a:endParaRPr>
                    </a:p>
                  </a:txBody>
                  <a:tcPr/>
                </a:tc>
              </a:tr>
              <a:tr h="723900">
                <a:tc>
                  <a:txBody>
                    <a:bodyPr/>
                    <a:lstStyle/>
                    <a:p>
                      <a:pPr algn="ctr"/>
                      <a:r>
                        <a:rPr lang="en-US" sz="4000" b="1" dirty="0" smtClean="0">
                          <a:latin typeface="Arial" pitchFamily="34" charset="0"/>
                          <a:cs typeface="Arial" pitchFamily="34" charset="0"/>
                        </a:rPr>
                        <a:t>D 12</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 7</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 27</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 17</a:t>
                      </a:r>
                      <a:endParaRPr lang="en-US" sz="40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35</a:t>
            </a:fld>
            <a:endParaRPr lang="en-US"/>
          </a:p>
        </p:txBody>
      </p:sp>
    </p:spTree>
    <p:extLst>
      <p:ext uri="{BB962C8B-B14F-4D97-AF65-F5344CB8AC3E}">
        <p14:creationId xmlns:p14="http://schemas.microsoft.com/office/powerpoint/2010/main" val="8464391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219200"/>
            <a:ext cx="8763000" cy="5105400"/>
          </a:xfrm>
        </p:spPr>
        <p:txBody>
          <a:bodyPr>
            <a:normAutofit/>
          </a:bodyPr>
          <a:lstStyle/>
          <a:p>
            <a:pPr algn="just"/>
            <a:r>
              <a:rPr lang="en-US" dirty="0" smtClean="0"/>
              <a:t>Consider the partially completed ANOVA table below. Compute the ANOVA table below and answer the following;</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What design was employed?</a:t>
            </a:r>
          </a:p>
          <a:p>
            <a:r>
              <a:rPr lang="en-US" dirty="0" smtClean="0"/>
              <a:t>How many treatments were compered?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8935498"/>
              </p:ext>
            </p:extLst>
          </p:nvPr>
        </p:nvGraphicFramePr>
        <p:xfrm>
          <a:off x="609600" y="2743200"/>
          <a:ext cx="7772400" cy="2377440"/>
        </p:xfrm>
        <a:graphic>
          <a:graphicData uri="http://schemas.openxmlformats.org/drawingml/2006/table">
            <a:tbl>
              <a:tblPr firstRow="1" bandRow="1">
                <a:tableStyleId>{616DA210-FB5B-4158-B5E0-FEB733F419BA}</a:tableStyleId>
              </a:tblPr>
              <a:tblGrid>
                <a:gridCol w="1554480"/>
                <a:gridCol w="1554480"/>
                <a:gridCol w="1554480"/>
                <a:gridCol w="1554480"/>
                <a:gridCol w="1554480"/>
              </a:tblGrid>
              <a:tr h="396240">
                <a:tc>
                  <a:txBody>
                    <a:bodyPr/>
                    <a:lstStyle/>
                    <a:p>
                      <a:pPr algn="ctr"/>
                      <a:r>
                        <a:rPr lang="en-US" sz="2000" b="1" dirty="0" smtClean="0">
                          <a:latin typeface="Arial" pitchFamily="34" charset="0"/>
                          <a:cs typeface="Arial" pitchFamily="34" charset="0"/>
                        </a:rPr>
                        <a:t>S.V</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S.S</a:t>
                      </a:r>
                      <a:endParaRPr lang="en-US" sz="2000" b="1" dirty="0">
                        <a:latin typeface="Arial" pitchFamily="34" charset="0"/>
                        <a:cs typeface="Arial" pitchFamily="34" charset="0"/>
                      </a:endParaRPr>
                    </a:p>
                  </a:txBody>
                  <a:tcPr/>
                </a:tc>
                <a:tc>
                  <a:txBody>
                    <a:bodyPr/>
                    <a:lstStyle/>
                    <a:p>
                      <a:pPr algn="ctr"/>
                      <a:r>
                        <a:rPr lang="en-US" sz="2000" b="1" dirty="0" err="1" smtClean="0">
                          <a:latin typeface="Arial" pitchFamily="34" charset="0"/>
                          <a:cs typeface="Arial" pitchFamily="34" charset="0"/>
                        </a:rPr>
                        <a:t>D.f.</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M.S.S</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F-value</a:t>
                      </a:r>
                      <a:endParaRPr lang="en-US" sz="2000" b="1" dirty="0">
                        <a:latin typeface="Arial" pitchFamily="34" charset="0"/>
                        <a:cs typeface="Arial" pitchFamily="34" charset="0"/>
                      </a:endParaRPr>
                    </a:p>
                  </a:txBody>
                  <a:tcPr/>
                </a:tc>
              </a:tr>
              <a:tr h="396240">
                <a:tc>
                  <a:txBody>
                    <a:bodyPr/>
                    <a:lstStyle/>
                    <a:p>
                      <a:pPr algn="ctr"/>
                      <a:r>
                        <a:rPr lang="en-US" sz="2000" b="1" dirty="0" smtClean="0">
                          <a:latin typeface="Arial" pitchFamily="34" charset="0"/>
                          <a:cs typeface="Arial" pitchFamily="34" charset="0"/>
                        </a:rPr>
                        <a:t>Column</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72</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2</a:t>
                      </a:r>
                      <a:endParaRPr lang="en-US" sz="2000" b="1" dirty="0">
                        <a:latin typeface="Arial" pitchFamily="34" charset="0"/>
                        <a:cs typeface="Arial" pitchFamily="34" charset="0"/>
                      </a:endParaRPr>
                    </a:p>
                  </a:txBody>
                  <a:tcPr/>
                </a:tc>
              </a:tr>
              <a:tr h="396240">
                <a:tc>
                  <a:txBody>
                    <a:bodyPr/>
                    <a:lstStyle/>
                    <a:p>
                      <a:pPr algn="ctr"/>
                      <a:r>
                        <a:rPr lang="en-US" sz="2000" b="1" dirty="0" smtClean="0">
                          <a:latin typeface="Arial" pitchFamily="34" charset="0"/>
                          <a:cs typeface="Arial" pitchFamily="34" charset="0"/>
                        </a:rPr>
                        <a:t>Row</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36</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r>
              <a:tr h="396240">
                <a:tc>
                  <a:txBody>
                    <a:bodyPr/>
                    <a:lstStyle/>
                    <a:p>
                      <a:pPr algn="ctr"/>
                      <a:r>
                        <a:rPr lang="en-US" sz="2000" b="1" dirty="0" smtClean="0">
                          <a:latin typeface="Arial" pitchFamily="34" charset="0"/>
                          <a:cs typeface="Arial" pitchFamily="34" charset="0"/>
                        </a:rPr>
                        <a:t>Treatment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180</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3</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r>
              <a:tr h="396240">
                <a:tc>
                  <a:txBody>
                    <a:bodyPr/>
                    <a:lstStyle/>
                    <a:p>
                      <a:pPr algn="ctr"/>
                      <a:r>
                        <a:rPr lang="en-US" sz="2000" b="1" dirty="0" smtClean="0">
                          <a:latin typeface="Arial" pitchFamily="34" charset="0"/>
                          <a:cs typeface="Arial" pitchFamily="34" charset="0"/>
                        </a:rPr>
                        <a:t>Error</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6</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12</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r>
              <a:tr h="396240">
                <a:tc>
                  <a:txBody>
                    <a:bodyPr/>
                    <a:lstStyle/>
                    <a:p>
                      <a:pPr algn="ctr"/>
                      <a:r>
                        <a:rPr lang="en-US" sz="2000" b="1" dirty="0" smtClean="0">
                          <a:latin typeface="Arial" pitchFamily="34" charset="0"/>
                          <a:cs typeface="Arial" pitchFamily="34" charset="0"/>
                        </a:rPr>
                        <a:t>Total</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a:t>
                      </a:r>
                      <a:endParaRPr lang="en-US" sz="2000" b="1" dirty="0">
                        <a:latin typeface="Arial" pitchFamily="34" charset="0"/>
                        <a:cs typeface="Arial" pitchFamily="34" charset="0"/>
                      </a:endParaRPr>
                    </a:p>
                  </a:txBody>
                  <a:tcPr/>
                </a:tc>
                <a:tc>
                  <a:txBody>
                    <a:bodyPr/>
                    <a:lstStyle/>
                    <a:p>
                      <a:pPr algn="ctr"/>
                      <a:endParaRPr lang="en-US" sz="2000" b="1" dirty="0">
                        <a:latin typeface="Arial" pitchFamily="34" charset="0"/>
                        <a:cs typeface="Arial" pitchFamily="34" charset="0"/>
                      </a:endParaRPr>
                    </a:p>
                  </a:txBody>
                  <a:tcPr/>
                </a:tc>
                <a:tc>
                  <a:txBody>
                    <a:bodyPr/>
                    <a:lstStyle/>
                    <a:p>
                      <a:pPr algn="ctr"/>
                      <a:endParaRPr lang="en-US" sz="20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36</a:t>
            </a:fld>
            <a:endParaRPr lang="en-US"/>
          </a:p>
        </p:txBody>
      </p:sp>
    </p:spTree>
    <p:extLst>
      <p:ext uri="{BB962C8B-B14F-4D97-AF65-F5344CB8AC3E}">
        <p14:creationId xmlns:p14="http://schemas.microsoft.com/office/powerpoint/2010/main" val="1974363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rmAutofit fontScale="90000"/>
          </a:bodyPr>
          <a:lstStyle/>
          <a:p>
            <a:r>
              <a:rPr lang="en-US" b="1" u="sng" dirty="0" smtClean="0">
                <a:solidFill>
                  <a:srgbClr val="FF0000"/>
                </a:solidFill>
              </a:rPr>
              <a:t>Advantage and Disadvantage of LSD:</a:t>
            </a:r>
            <a:endParaRPr lang="en-US" b="1" u="sng" dirty="0">
              <a:solidFill>
                <a:srgbClr val="FF0000"/>
              </a:solidFill>
            </a:endParaRPr>
          </a:p>
        </p:txBody>
      </p:sp>
      <p:sp>
        <p:nvSpPr>
          <p:cNvPr id="3" name="Text Placeholder 2"/>
          <p:cNvSpPr>
            <a:spLocks noGrp="1"/>
          </p:cNvSpPr>
          <p:nvPr>
            <p:ph type="body" idx="1"/>
          </p:nvPr>
        </p:nvSpPr>
        <p:spPr>
          <a:xfrm>
            <a:off x="457200" y="1524000"/>
            <a:ext cx="4040188" cy="609600"/>
          </a:xfrm>
        </p:spPr>
        <p:txBody>
          <a:bodyPr/>
          <a:lstStyle/>
          <a:p>
            <a:r>
              <a:rPr lang="en-US" dirty="0" smtClean="0"/>
              <a:t>             Advantage</a:t>
            </a:r>
            <a:endParaRPr lang="en-US" dirty="0"/>
          </a:p>
        </p:txBody>
      </p:sp>
      <p:sp>
        <p:nvSpPr>
          <p:cNvPr id="4" name="Text Placeholder 3"/>
          <p:cNvSpPr>
            <a:spLocks noGrp="1"/>
          </p:cNvSpPr>
          <p:nvPr>
            <p:ph type="body" sz="half" idx="3"/>
          </p:nvPr>
        </p:nvSpPr>
        <p:spPr>
          <a:xfrm>
            <a:off x="4648202" y="1524001"/>
            <a:ext cx="4041775" cy="654843"/>
          </a:xfrm>
        </p:spPr>
        <p:txBody>
          <a:bodyPr/>
          <a:lstStyle/>
          <a:p>
            <a:r>
              <a:rPr lang="en-US" dirty="0" smtClean="0"/>
              <a:t>              Disadvantage</a:t>
            </a:r>
            <a:endParaRPr lang="en-US" dirty="0"/>
          </a:p>
        </p:txBody>
      </p:sp>
      <p:sp>
        <p:nvSpPr>
          <p:cNvPr id="5" name="Content Placeholder 4"/>
          <p:cNvSpPr>
            <a:spLocks noGrp="1"/>
          </p:cNvSpPr>
          <p:nvPr>
            <p:ph sz="quarter" idx="2"/>
          </p:nvPr>
        </p:nvSpPr>
        <p:spPr>
          <a:xfrm>
            <a:off x="152400" y="2362200"/>
            <a:ext cx="4344988" cy="3845720"/>
          </a:xfrm>
        </p:spPr>
        <p:txBody>
          <a:bodyPr>
            <a:normAutofit/>
          </a:bodyPr>
          <a:lstStyle/>
          <a:p>
            <a:pPr marL="457200" indent="-457200" algn="just">
              <a:buFont typeface="+mj-lt"/>
              <a:buAutoNum type="arabicPeriod"/>
            </a:pPr>
            <a:r>
              <a:rPr lang="en-US" dirty="0" smtClean="0"/>
              <a:t>With two way grouping or stratification LSD controls more off the variation than CRD or RBD.</a:t>
            </a:r>
          </a:p>
          <a:p>
            <a:pPr marL="457200" indent="-457200" algn="just">
              <a:buFont typeface="+mj-lt"/>
              <a:buAutoNum type="arabicPeriod"/>
            </a:pPr>
            <a:r>
              <a:rPr lang="en-US" dirty="0" smtClean="0"/>
              <a:t>More than one factor can be investigated simultaneously.</a:t>
            </a:r>
          </a:p>
          <a:p>
            <a:pPr marL="457200" indent="-457200" algn="just">
              <a:buFont typeface="+mj-lt"/>
              <a:buAutoNum type="arabicPeriod"/>
            </a:pPr>
            <a:r>
              <a:rPr lang="en-US" dirty="0" smtClean="0"/>
              <a:t>The missing observations can be analyzed by missing plot technique</a:t>
            </a:r>
            <a:r>
              <a:rPr lang="en-US" sz="2800" dirty="0" smtClean="0"/>
              <a:t>. </a:t>
            </a:r>
            <a:endParaRPr lang="en-US" sz="2800" dirty="0"/>
          </a:p>
        </p:txBody>
      </p:sp>
      <p:sp>
        <p:nvSpPr>
          <p:cNvPr id="6" name="Content Placeholder 5"/>
          <p:cNvSpPr>
            <a:spLocks noGrp="1"/>
          </p:cNvSpPr>
          <p:nvPr>
            <p:ph sz="quarter" idx="4"/>
          </p:nvPr>
        </p:nvSpPr>
        <p:spPr>
          <a:xfrm>
            <a:off x="4648202" y="2286000"/>
            <a:ext cx="4041775" cy="3845720"/>
          </a:xfrm>
        </p:spPr>
        <p:txBody>
          <a:bodyPr>
            <a:normAutofit/>
          </a:bodyPr>
          <a:lstStyle/>
          <a:p>
            <a:pPr marL="457200" indent="-457200" algn="just">
              <a:buFont typeface="+mj-lt"/>
              <a:buAutoNum type="arabicPeriod"/>
            </a:pPr>
            <a:r>
              <a:rPr lang="en-US" dirty="0" smtClean="0"/>
              <a:t>The assumption of factors are independent is not always true.</a:t>
            </a:r>
          </a:p>
          <a:p>
            <a:pPr marL="457200" indent="-457200" algn="just">
              <a:buFont typeface="+mj-lt"/>
              <a:buAutoNum type="arabicPeriod"/>
            </a:pPr>
            <a:r>
              <a:rPr lang="en-US" dirty="0" smtClean="0"/>
              <a:t>It is suitable for treatment 5 to 10.</a:t>
            </a:r>
          </a:p>
          <a:p>
            <a:pPr marL="457200" indent="-457200" algn="just">
              <a:buFont typeface="+mj-lt"/>
              <a:buAutoNum type="arabicPeriod"/>
            </a:pPr>
            <a:r>
              <a:rPr lang="en-US" dirty="0" smtClean="0"/>
              <a:t>It is not easy in the field layout</a:t>
            </a:r>
            <a:r>
              <a:rPr lang="en-US" sz="2400" dirty="0" smtClean="0"/>
              <a:t>.</a:t>
            </a:r>
          </a:p>
        </p:txBody>
      </p:sp>
      <p:graphicFrame>
        <p:nvGraphicFramePr>
          <p:cNvPr id="7" name="Table 6"/>
          <p:cNvGraphicFramePr>
            <a:graphicFrameLocks noGrp="1"/>
          </p:cNvGraphicFramePr>
          <p:nvPr/>
        </p:nvGraphicFramePr>
        <p:xfrm>
          <a:off x="152402" y="1593274"/>
          <a:ext cx="8825345" cy="4530436"/>
        </p:xfrm>
        <a:graphic>
          <a:graphicData uri="http://schemas.openxmlformats.org/drawingml/2006/table">
            <a:tbl>
              <a:tblPr/>
              <a:tblGrid>
                <a:gridCol w="8825345"/>
              </a:tblGrid>
              <a:tr h="4530436">
                <a:tc>
                  <a:txBody>
                    <a:bodyPr/>
                    <a:lstStyle/>
                    <a:p>
                      <a:endParaRPr lang="en-US" sz="1900"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9" name="Straight Connector 8"/>
          <p:cNvCxnSpPr/>
          <p:nvPr/>
        </p:nvCxnSpPr>
        <p:spPr>
          <a:xfrm>
            <a:off x="152400" y="2133600"/>
            <a:ext cx="883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2"/>
          </p:cNvCxnSpPr>
          <p:nvPr/>
        </p:nvCxnSpPr>
        <p:spPr>
          <a:xfrm flipH="1">
            <a:off x="4565072" y="1600200"/>
            <a:ext cx="6928" cy="4523509"/>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3FF2DC29-D4EB-40CF-BEE8-AF9A946E16F8}" type="slidenum">
              <a:rPr lang="en-US" smtClean="0"/>
              <a:t>37</a:t>
            </a:fld>
            <a:endParaRPr lang="en-US"/>
          </a:p>
        </p:txBody>
      </p:sp>
    </p:spTree>
    <p:extLst>
      <p:ext uri="{BB962C8B-B14F-4D97-AF65-F5344CB8AC3E}">
        <p14:creationId xmlns:p14="http://schemas.microsoft.com/office/powerpoint/2010/main" val="1772962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80288"/>
          </a:xfrm>
        </p:spPr>
        <p:txBody>
          <a:bodyPr>
            <a:normAutofit fontScale="90000"/>
          </a:bodyPr>
          <a:lstStyle/>
          <a:p>
            <a:r>
              <a:rPr lang="en-US" b="1" u="sng" dirty="0" smtClean="0">
                <a:solidFill>
                  <a:srgbClr val="FF0000"/>
                </a:solidFill>
              </a:rPr>
              <a:t>Efficiency of Design:</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90600"/>
                <a:ext cx="8839200" cy="5334000"/>
              </a:xfrm>
            </p:spPr>
            <p:txBody>
              <a:bodyPr/>
              <a:lstStyle/>
              <a:p>
                <a:pPr algn="just"/>
                <a:r>
                  <a:rPr lang="en-US" b="1" u="sng" dirty="0" smtClean="0"/>
                  <a:t>Efficiency of RBD relative to CRD:</a:t>
                </a:r>
              </a:p>
              <a:p>
                <a:pPr algn="just"/>
                <a:r>
                  <a:rPr lang="en-US" dirty="0" smtClean="0">
                    <a:solidFill>
                      <a:srgbClr val="FF0000"/>
                    </a:solidFill>
                  </a:rPr>
                  <a:t> </a:t>
                </a:r>
                <a14:m>
                  <m:oMath xmlns:m="http://schemas.openxmlformats.org/officeDocument/2006/math">
                    <m:f>
                      <m:fPr>
                        <m:ctrlPr>
                          <a:rPr lang="en-US" b="1" i="1" smtClean="0">
                            <a:solidFill>
                              <a:srgbClr val="FF0000"/>
                            </a:solidFill>
                            <a:latin typeface="Cambria Math"/>
                          </a:rPr>
                        </m:ctrlPr>
                      </m:fPr>
                      <m:num>
                        <m:r>
                          <a:rPr lang="en-US" b="1" i="1" smtClean="0">
                            <a:solidFill>
                              <a:srgbClr val="FF0000"/>
                            </a:solidFill>
                            <a:latin typeface="Cambria Math"/>
                          </a:rPr>
                          <m:t>𝒓</m:t>
                        </m:r>
                        <m:d>
                          <m:dPr>
                            <m:ctrlPr>
                              <a:rPr lang="en-US" b="1" i="1" smtClean="0">
                                <a:solidFill>
                                  <a:srgbClr val="FF0000"/>
                                </a:solidFill>
                                <a:latin typeface="Cambria Math"/>
                              </a:rPr>
                            </m:ctrlPr>
                          </m:dPr>
                          <m:e>
                            <m:r>
                              <a:rPr lang="en-US" b="1" i="1" smtClean="0">
                                <a:solidFill>
                                  <a:srgbClr val="FF0000"/>
                                </a:solidFill>
                                <a:latin typeface="Cambria Math"/>
                              </a:rPr>
                              <m:t>𝒕</m:t>
                            </m:r>
                            <m:r>
                              <a:rPr lang="en-US" b="1" i="1" smtClean="0">
                                <a:solidFill>
                                  <a:srgbClr val="FF0000"/>
                                </a:solidFill>
                                <a:latin typeface="Cambria Math"/>
                              </a:rPr>
                              <m:t>−</m:t>
                            </m:r>
                            <m:r>
                              <a:rPr lang="en-US" b="1" i="1" smtClean="0">
                                <a:solidFill>
                                  <a:srgbClr val="FF0000"/>
                                </a:solidFill>
                                <a:latin typeface="Cambria Math"/>
                              </a:rPr>
                              <m:t>𝟏</m:t>
                            </m:r>
                          </m:e>
                        </m:d>
                        <m:r>
                          <a:rPr lang="en-US" b="1" i="1" smtClean="0">
                            <a:solidFill>
                              <a:srgbClr val="FF0000"/>
                            </a:solidFill>
                            <a:latin typeface="Cambria Math"/>
                          </a:rPr>
                          <m:t>𝑴𝑺𝑬</m:t>
                        </m:r>
                        <m:r>
                          <a:rPr lang="en-US" b="1" i="1" smtClean="0">
                            <a:solidFill>
                              <a:srgbClr val="FF0000"/>
                            </a:solidFill>
                            <a:latin typeface="Cambria Math"/>
                          </a:rPr>
                          <m:t>+</m:t>
                        </m:r>
                        <m:d>
                          <m:dPr>
                            <m:ctrlPr>
                              <a:rPr lang="en-US" b="1" i="1" smtClean="0">
                                <a:solidFill>
                                  <a:srgbClr val="FF0000"/>
                                </a:solidFill>
                                <a:latin typeface="Cambria Math"/>
                              </a:rPr>
                            </m:ctrlPr>
                          </m:dPr>
                          <m:e>
                            <m:r>
                              <a:rPr lang="en-US" b="1" i="1" smtClean="0">
                                <a:solidFill>
                                  <a:srgbClr val="FF0000"/>
                                </a:solidFill>
                                <a:latin typeface="Cambria Math"/>
                              </a:rPr>
                              <m:t>𝒓</m:t>
                            </m:r>
                            <m:r>
                              <a:rPr lang="en-US" b="1" i="1" smtClean="0">
                                <a:solidFill>
                                  <a:srgbClr val="FF0000"/>
                                </a:solidFill>
                                <a:latin typeface="Cambria Math"/>
                              </a:rPr>
                              <m:t>−</m:t>
                            </m:r>
                            <m:r>
                              <a:rPr lang="en-US" b="1" i="1" smtClean="0">
                                <a:solidFill>
                                  <a:srgbClr val="FF0000"/>
                                </a:solidFill>
                                <a:latin typeface="Cambria Math"/>
                              </a:rPr>
                              <m:t>𝟏</m:t>
                            </m:r>
                          </m:e>
                        </m:d>
                        <m:r>
                          <a:rPr lang="en-US" b="1" i="1" smtClean="0">
                            <a:solidFill>
                              <a:srgbClr val="FF0000"/>
                            </a:solidFill>
                            <a:latin typeface="Cambria Math"/>
                          </a:rPr>
                          <m:t>𝑴𝑺𝑩</m:t>
                        </m:r>
                      </m:num>
                      <m:den>
                        <m:d>
                          <m:dPr>
                            <m:ctrlPr>
                              <a:rPr lang="en-US" b="1" i="1" smtClean="0">
                                <a:solidFill>
                                  <a:srgbClr val="FF0000"/>
                                </a:solidFill>
                                <a:latin typeface="Cambria Math"/>
                              </a:rPr>
                            </m:ctrlPr>
                          </m:dPr>
                          <m:e>
                            <m:r>
                              <a:rPr lang="en-US" b="1" i="1" smtClean="0">
                                <a:solidFill>
                                  <a:srgbClr val="FF0000"/>
                                </a:solidFill>
                                <a:latin typeface="Cambria Math"/>
                              </a:rPr>
                              <m:t>𝒓𝒕</m:t>
                            </m:r>
                            <m:r>
                              <a:rPr lang="en-US" b="1" i="1" smtClean="0">
                                <a:solidFill>
                                  <a:srgbClr val="FF0000"/>
                                </a:solidFill>
                                <a:latin typeface="Cambria Math"/>
                              </a:rPr>
                              <m:t>−</m:t>
                            </m:r>
                            <m:r>
                              <a:rPr lang="en-US" b="1" i="1" smtClean="0">
                                <a:solidFill>
                                  <a:srgbClr val="FF0000"/>
                                </a:solidFill>
                                <a:latin typeface="Cambria Math"/>
                              </a:rPr>
                              <m:t>𝟏</m:t>
                            </m:r>
                          </m:e>
                        </m:d>
                        <m:r>
                          <a:rPr lang="en-US" b="1" i="1" smtClean="0">
                            <a:solidFill>
                              <a:srgbClr val="FF0000"/>
                            </a:solidFill>
                            <a:latin typeface="Cambria Math"/>
                          </a:rPr>
                          <m:t>𝑴𝑺𝑬</m:t>
                        </m:r>
                      </m:den>
                    </m:f>
                  </m:oMath>
                </a14:m>
                <a:r>
                  <a:rPr lang="en-US" dirty="0" smtClean="0">
                    <a:solidFill>
                      <a:srgbClr val="FF0000"/>
                    </a:solidFill>
                  </a:rPr>
                  <a:t> </a:t>
                </a:r>
              </a:p>
              <a:p>
                <a:pPr algn="just"/>
                <a:r>
                  <a:rPr lang="en-US" b="1" u="sng" dirty="0" smtClean="0"/>
                  <a:t>Efficiency of LSD relative to CRD: </a:t>
                </a:r>
              </a:p>
              <a:p>
                <a:pPr algn="just"/>
                <a14:m>
                  <m:oMath xmlns:m="http://schemas.openxmlformats.org/officeDocument/2006/math">
                    <m:f>
                      <m:fPr>
                        <m:ctrlPr>
                          <a:rPr lang="en-US" b="1" i="1" smtClean="0">
                            <a:solidFill>
                              <a:srgbClr val="FF0000"/>
                            </a:solidFill>
                            <a:latin typeface="Cambria Math"/>
                          </a:rPr>
                        </m:ctrlPr>
                      </m:fPr>
                      <m:num>
                        <m:d>
                          <m:dPr>
                            <m:ctrlPr>
                              <a:rPr lang="en-US" b="1" i="1" smtClean="0">
                                <a:solidFill>
                                  <a:srgbClr val="FF0000"/>
                                </a:solidFill>
                                <a:latin typeface="Cambria Math"/>
                              </a:rPr>
                            </m:ctrlPr>
                          </m:dPr>
                          <m:e>
                            <m:r>
                              <a:rPr lang="en-US" b="1" i="1" smtClean="0">
                                <a:solidFill>
                                  <a:srgbClr val="FF0000"/>
                                </a:solidFill>
                                <a:latin typeface="Cambria Math"/>
                              </a:rPr>
                              <m:t>𝒎</m:t>
                            </m:r>
                            <m:r>
                              <a:rPr lang="en-US" b="1" i="1" smtClean="0">
                                <a:solidFill>
                                  <a:srgbClr val="FF0000"/>
                                </a:solidFill>
                                <a:latin typeface="Cambria Math"/>
                              </a:rPr>
                              <m:t>−</m:t>
                            </m:r>
                            <m:r>
                              <a:rPr lang="en-US" b="1" i="1" smtClean="0">
                                <a:solidFill>
                                  <a:srgbClr val="FF0000"/>
                                </a:solidFill>
                                <a:latin typeface="Cambria Math"/>
                              </a:rPr>
                              <m:t>𝟏</m:t>
                            </m:r>
                          </m:e>
                        </m:d>
                        <m:r>
                          <a:rPr lang="en-US" b="1" i="1" smtClean="0">
                            <a:solidFill>
                              <a:srgbClr val="FF0000"/>
                            </a:solidFill>
                            <a:latin typeface="Cambria Math"/>
                          </a:rPr>
                          <m:t> </m:t>
                        </m:r>
                        <m:r>
                          <a:rPr lang="en-US" b="1" i="1" smtClean="0">
                            <a:solidFill>
                              <a:srgbClr val="FF0000"/>
                            </a:solidFill>
                            <a:latin typeface="Cambria Math"/>
                          </a:rPr>
                          <m:t>𝑴𝑺𝑬</m:t>
                        </m:r>
                        <m:r>
                          <a:rPr lang="en-US" b="1" i="1" smtClean="0">
                            <a:solidFill>
                              <a:srgbClr val="FF0000"/>
                            </a:solidFill>
                            <a:latin typeface="Cambria Math"/>
                          </a:rPr>
                          <m:t>+</m:t>
                        </m:r>
                        <m:r>
                          <a:rPr lang="en-US" b="1" i="1" smtClean="0">
                            <a:solidFill>
                              <a:srgbClr val="FF0000"/>
                            </a:solidFill>
                            <a:latin typeface="Cambria Math"/>
                          </a:rPr>
                          <m:t>𝑴𝑺𝑹</m:t>
                        </m:r>
                        <m:r>
                          <a:rPr lang="en-US" b="1" i="1" smtClean="0">
                            <a:solidFill>
                              <a:srgbClr val="FF0000"/>
                            </a:solidFill>
                            <a:latin typeface="Cambria Math"/>
                          </a:rPr>
                          <m:t>+</m:t>
                        </m:r>
                        <m:r>
                          <a:rPr lang="en-US" b="1" i="1" smtClean="0">
                            <a:solidFill>
                              <a:srgbClr val="FF0000"/>
                            </a:solidFill>
                            <a:latin typeface="Cambria Math"/>
                          </a:rPr>
                          <m:t>𝑴𝑺𝑪</m:t>
                        </m:r>
                      </m:num>
                      <m:den>
                        <m:d>
                          <m:dPr>
                            <m:ctrlPr>
                              <a:rPr lang="en-US" b="1" i="1" smtClean="0">
                                <a:solidFill>
                                  <a:srgbClr val="FF0000"/>
                                </a:solidFill>
                                <a:latin typeface="Cambria Math"/>
                              </a:rPr>
                            </m:ctrlPr>
                          </m:dPr>
                          <m:e>
                            <m:r>
                              <a:rPr lang="en-US" b="1" i="1" smtClean="0">
                                <a:solidFill>
                                  <a:srgbClr val="FF0000"/>
                                </a:solidFill>
                                <a:latin typeface="Cambria Math"/>
                              </a:rPr>
                              <m:t>𝒎</m:t>
                            </m:r>
                            <m:r>
                              <a:rPr lang="en-US" b="1" i="1" smtClean="0">
                                <a:solidFill>
                                  <a:srgbClr val="FF0000"/>
                                </a:solidFill>
                                <a:latin typeface="Cambria Math"/>
                              </a:rPr>
                              <m:t>+</m:t>
                            </m:r>
                            <m:r>
                              <a:rPr lang="en-US" b="1" i="1" smtClean="0">
                                <a:solidFill>
                                  <a:srgbClr val="FF0000"/>
                                </a:solidFill>
                                <a:latin typeface="Cambria Math"/>
                              </a:rPr>
                              <m:t>𝟏</m:t>
                            </m:r>
                          </m:e>
                        </m:d>
                        <m:r>
                          <a:rPr lang="en-US" b="1" i="1" smtClean="0">
                            <a:solidFill>
                              <a:srgbClr val="FF0000"/>
                            </a:solidFill>
                            <a:latin typeface="Cambria Math"/>
                          </a:rPr>
                          <m:t> </m:t>
                        </m:r>
                        <m:r>
                          <a:rPr lang="en-US" b="1" i="1" smtClean="0">
                            <a:solidFill>
                              <a:srgbClr val="FF0000"/>
                            </a:solidFill>
                            <a:latin typeface="Cambria Math"/>
                          </a:rPr>
                          <m:t>𝑴𝑺𝑬</m:t>
                        </m:r>
                      </m:den>
                    </m:f>
                  </m:oMath>
                </a14:m>
                <a:r>
                  <a:rPr lang="en-US" b="1" dirty="0" smtClean="0">
                    <a:solidFill>
                      <a:srgbClr val="FF0000"/>
                    </a:solidFill>
                  </a:rPr>
                  <a:t> </a:t>
                </a:r>
              </a:p>
              <a:p>
                <a:pPr algn="just"/>
                <a:r>
                  <a:rPr lang="en-US" b="1" u="sng" dirty="0" smtClean="0"/>
                  <a:t>Efficiency of LSD relative to RBD(When row is taken as block) </a:t>
                </a:r>
                <a:r>
                  <a:rPr lang="en-US" b="1" dirty="0" smtClean="0"/>
                  <a:t>: </a:t>
                </a:r>
                <a14:m>
                  <m:oMath xmlns:m="http://schemas.openxmlformats.org/officeDocument/2006/math">
                    <m:f>
                      <m:fPr>
                        <m:ctrlPr>
                          <a:rPr lang="en-US" b="1" i="1" smtClean="0">
                            <a:solidFill>
                              <a:srgbClr val="FF0000"/>
                            </a:solidFill>
                            <a:latin typeface="Cambria Math"/>
                          </a:rPr>
                        </m:ctrlPr>
                      </m:fPr>
                      <m:num>
                        <m:d>
                          <m:dPr>
                            <m:ctrlPr>
                              <a:rPr lang="en-US" b="1" i="1" smtClean="0">
                                <a:solidFill>
                                  <a:srgbClr val="FF0000"/>
                                </a:solidFill>
                                <a:latin typeface="Cambria Math"/>
                              </a:rPr>
                            </m:ctrlPr>
                          </m:dPr>
                          <m:e>
                            <m:r>
                              <a:rPr lang="en-US" b="1" i="1" smtClean="0">
                                <a:solidFill>
                                  <a:srgbClr val="FF0000"/>
                                </a:solidFill>
                                <a:latin typeface="Cambria Math"/>
                              </a:rPr>
                              <m:t>𝒎</m:t>
                            </m:r>
                            <m:r>
                              <a:rPr lang="en-US" b="1" i="1" smtClean="0">
                                <a:solidFill>
                                  <a:srgbClr val="FF0000"/>
                                </a:solidFill>
                                <a:latin typeface="Cambria Math"/>
                              </a:rPr>
                              <m:t>−</m:t>
                            </m:r>
                            <m:r>
                              <a:rPr lang="en-US" b="1" i="1" smtClean="0">
                                <a:solidFill>
                                  <a:srgbClr val="FF0000"/>
                                </a:solidFill>
                                <a:latin typeface="Cambria Math"/>
                              </a:rPr>
                              <m:t>𝟏</m:t>
                            </m:r>
                          </m:e>
                        </m:d>
                        <m:r>
                          <a:rPr lang="en-US" b="1" i="1" smtClean="0">
                            <a:solidFill>
                              <a:srgbClr val="FF0000"/>
                            </a:solidFill>
                            <a:latin typeface="Cambria Math"/>
                          </a:rPr>
                          <m:t> </m:t>
                        </m:r>
                        <m:r>
                          <a:rPr lang="en-US" b="1" i="1" smtClean="0">
                            <a:solidFill>
                              <a:srgbClr val="FF0000"/>
                            </a:solidFill>
                            <a:latin typeface="Cambria Math"/>
                          </a:rPr>
                          <m:t>𝑴𝑺𝑬</m:t>
                        </m:r>
                        <m:r>
                          <a:rPr lang="en-US" b="1" i="1" smtClean="0">
                            <a:solidFill>
                              <a:srgbClr val="FF0000"/>
                            </a:solidFill>
                            <a:latin typeface="Cambria Math"/>
                          </a:rPr>
                          <m:t>+</m:t>
                        </m:r>
                        <m:r>
                          <a:rPr lang="en-US" b="1" i="1" smtClean="0">
                            <a:solidFill>
                              <a:srgbClr val="FF0000"/>
                            </a:solidFill>
                            <a:latin typeface="Cambria Math"/>
                          </a:rPr>
                          <m:t>𝑴𝑺𝑪</m:t>
                        </m:r>
                      </m:num>
                      <m:den>
                        <m:r>
                          <a:rPr lang="en-US" b="1" i="1" smtClean="0">
                            <a:solidFill>
                              <a:srgbClr val="FF0000"/>
                            </a:solidFill>
                            <a:latin typeface="Cambria Math"/>
                          </a:rPr>
                          <m:t>𝒎</m:t>
                        </m:r>
                        <m:r>
                          <a:rPr lang="en-US" b="1" i="1" smtClean="0">
                            <a:solidFill>
                              <a:srgbClr val="FF0000"/>
                            </a:solidFill>
                            <a:latin typeface="Cambria Math"/>
                          </a:rPr>
                          <m:t> </m:t>
                        </m:r>
                        <m:r>
                          <a:rPr lang="en-US" b="1" i="1" smtClean="0">
                            <a:solidFill>
                              <a:srgbClr val="FF0000"/>
                            </a:solidFill>
                            <a:latin typeface="Cambria Math"/>
                          </a:rPr>
                          <m:t>𝑴𝑺𝑬</m:t>
                        </m:r>
                      </m:den>
                    </m:f>
                  </m:oMath>
                </a14:m>
                <a:r>
                  <a:rPr lang="en-US" b="1" dirty="0" smtClean="0">
                    <a:solidFill>
                      <a:srgbClr val="FF0000"/>
                    </a:solidFill>
                  </a:rPr>
                  <a:t> </a:t>
                </a:r>
              </a:p>
              <a:p>
                <a:pPr algn="just"/>
                <a:r>
                  <a:rPr lang="en-US" b="1" u="sng" dirty="0" smtClean="0"/>
                  <a:t>Efficiency of LSD relative to RBD( When column is taken as block): </a:t>
                </a:r>
                <a14:m>
                  <m:oMath xmlns:m="http://schemas.openxmlformats.org/officeDocument/2006/math">
                    <m:f>
                      <m:fPr>
                        <m:ctrlPr>
                          <a:rPr lang="en-US" b="1" i="1" smtClean="0">
                            <a:solidFill>
                              <a:srgbClr val="FF0000"/>
                            </a:solidFill>
                            <a:latin typeface="Cambria Math"/>
                          </a:rPr>
                        </m:ctrlPr>
                      </m:fPr>
                      <m:num>
                        <m:d>
                          <m:dPr>
                            <m:ctrlPr>
                              <a:rPr lang="en-US" b="1" i="1">
                                <a:solidFill>
                                  <a:srgbClr val="FF0000"/>
                                </a:solidFill>
                                <a:latin typeface="Cambria Math"/>
                              </a:rPr>
                            </m:ctrlPr>
                          </m:dPr>
                          <m:e>
                            <m:r>
                              <a:rPr lang="en-US" b="1" i="1">
                                <a:solidFill>
                                  <a:srgbClr val="FF0000"/>
                                </a:solidFill>
                                <a:latin typeface="Cambria Math"/>
                              </a:rPr>
                              <m:t>𝒎</m:t>
                            </m:r>
                            <m:r>
                              <a:rPr lang="en-US" b="1" i="1">
                                <a:solidFill>
                                  <a:srgbClr val="FF0000"/>
                                </a:solidFill>
                                <a:latin typeface="Cambria Math"/>
                              </a:rPr>
                              <m:t>−</m:t>
                            </m:r>
                            <m:r>
                              <a:rPr lang="en-US" b="1" i="1">
                                <a:solidFill>
                                  <a:srgbClr val="FF0000"/>
                                </a:solidFill>
                                <a:latin typeface="Cambria Math"/>
                              </a:rPr>
                              <m:t>𝟏</m:t>
                            </m:r>
                          </m:e>
                        </m:d>
                        <m:r>
                          <a:rPr lang="en-US" b="1" i="1">
                            <a:solidFill>
                              <a:srgbClr val="FF0000"/>
                            </a:solidFill>
                            <a:latin typeface="Cambria Math"/>
                          </a:rPr>
                          <m:t> </m:t>
                        </m:r>
                        <m:r>
                          <a:rPr lang="en-US" b="1" i="1">
                            <a:solidFill>
                              <a:srgbClr val="FF0000"/>
                            </a:solidFill>
                            <a:latin typeface="Cambria Math"/>
                          </a:rPr>
                          <m:t>𝑴𝑺𝑬</m:t>
                        </m:r>
                        <m:r>
                          <a:rPr lang="en-US" b="1" i="1">
                            <a:solidFill>
                              <a:srgbClr val="FF0000"/>
                            </a:solidFill>
                            <a:latin typeface="Cambria Math"/>
                          </a:rPr>
                          <m:t>+</m:t>
                        </m:r>
                        <m:r>
                          <a:rPr lang="en-US" b="1" i="1">
                            <a:solidFill>
                              <a:srgbClr val="FF0000"/>
                            </a:solidFill>
                            <a:latin typeface="Cambria Math"/>
                          </a:rPr>
                          <m:t>𝑴𝑺𝑹</m:t>
                        </m:r>
                      </m:num>
                      <m:den>
                        <m:r>
                          <a:rPr lang="en-US" b="1" i="1">
                            <a:solidFill>
                              <a:srgbClr val="FF0000"/>
                            </a:solidFill>
                            <a:latin typeface="Cambria Math"/>
                          </a:rPr>
                          <m:t>𝒎</m:t>
                        </m:r>
                        <m:r>
                          <a:rPr lang="en-US" b="1" i="1">
                            <a:solidFill>
                              <a:srgbClr val="FF0000"/>
                            </a:solidFill>
                            <a:latin typeface="Cambria Math"/>
                          </a:rPr>
                          <m:t> </m:t>
                        </m:r>
                        <m:r>
                          <a:rPr lang="en-US" b="1" i="1">
                            <a:solidFill>
                              <a:srgbClr val="FF0000"/>
                            </a:solidFill>
                            <a:latin typeface="Cambria Math"/>
                          </a:rPr>
                          <m:t>𝑴𝑺𝑬</m:t>
                        </m:r>
                      </m:den>
                    </m:f>
                  </m:oMath>
                </a14:m>
                <a:endParaRPr lang="en-US" b="1" dirty="0" smtClean="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90600"/>
                <a:ext cx="8839200" cy="5334000"/>
              </a:xfrm>
              <a:blipFill rotWithShape="1">
                <a:blip r:embed="rId2"/>
                <a:stretch>
                  <a:fillRect l="-828" t="-914" r="-1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38</a:t>
            </a:fld>
            <a:endParaRPr lang="en-US"/>
          </a:p>
        </p:txBody>
      </p:sp>
    </p:spTree>
    <p:extLst>
      <p:ext uri="{BB962C8B-B14F-4D97-AF65-F5344CB8AC3E}">
        <p14:creationId xmlns:p14="http://schemas.microsoft.com/office/powerpoint/2010/main" val="4046684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219200"/>
            <a:ext cx="8534400" cy="5105400"/>
          </a:xfrm>
        </p:spPr>
        <p:txBody>
          <a:bodyPr/>
          <a:lstStyle/>
          <a:p>
            <a:pPr algn="just"/>
            <a:r>
              <a:rPr lang="en-US" dirty="0" smtClean="0"/>
              <a:t>From the following ANOVA table of RBD, determine it’s efficiency with respect to CRD.</a:t>
            </a:r>
          </a:p>
          <a:p>
            <a:pPr marL="0" indent="0">
              <a:buNone/>
            </a:pP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39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41187723"/>
              </p:ext>
            </p:extLst>
          </p:nvPr>
        </p:nvGraphicFramePr>
        <p:xfrm>
          <a:off x="228600" y="2514600"/>
          <a:ext cx="8839200" cy="3653115"/>
        </p:xfrm>
        <a:graphic>
          <a:graphicData uri="http://schemas.openxmlformats.org/drawingml/2006/table">
            <a:tbl>
              <a:tblPr firstRow="1" bandRow="1">
                <a:tableStyleId>{616DA210-FB5B-4158-B5E0-FEB733F419BA}</a:tableStyleId>
              </a:tblPr>
              <a:tblGrid>
                <a:gridCol w="2209800"/>
                <a:gridCol w="2209800"/>
                <a:gridCol w="2209800"/>
                <a:gridCol w="2209800"/>
              </a:tblGrid>
              <a:tr h="598844">
                <a:tc>
                  <a:txBody>
                    <a:bodyPr/>
                    <a:lstStyle/>
                    <a:p>
                      <a:pPr algn="ctr"/>
                      <a:r>
                        <a:rPr lang="en-US" sz="2400" b="1" dirty="0" smtClean="0">
                          <a:latin typeface="Arial" pitchFamily="34" charset="0"/>
                          <a:cs typeface="Arial" pitchFamily="34" charset="0"/>
                        </a:rPr>
                        <a:t>S.V</a:t>
                      </a:r>
                      <a:endParaRPr lang="en-US" sz="2400" b="1" dirty="0">
                        <a:latin typeface="Arial" pitchFamily="34" charset="0"/>
                        <a:cs typeface="Arial" pitchFamily="34" charset="0"/>
                      </a:endParaRPr>
                    </a:p>
                  </a:txBody>
                  <a:tcPr/>
                </a:tc>
                <a:tc>
                  <a:txBody>
                    <a:bodyPr/>
                    <a:lstStyle/>
                    <a:p>
                      <a:pPr algn="ctr"/>
                      <a:r>
                        <a:rPr lang="en-US" sz="2400" b="1" dirty="0" err="1" smtClean="0">
                          <a:latin typeface="Arial" pitchFamily="34" charset="0"/>
                          <a:cs typeface="Arial" pitchFamily="34" charset="0"/>
                        </a:rPr>
                        <a:t>d.f.</a:t>
                      </a:r>
                      <a:r>
                        <a:rPr lang="en-US" sz="2400" b="1" dirty="0" smtClean="0">
                          <a:latin typeface="Arial" pitchFamily="34" charset="0"/>
                          <a:cs typeface="Arial" pitchFamily="34" charset="0"/>
                        </a:rPr>
                        <a:t> </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S.S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M.S.S</a:t>
                      </a:r>
                      <a:endParaRPr lang="en-US" sz="2400" b="1" dirty="0">
                        <a:latin typeface="Arial" pitchFamily="34" charset="0"/>
                        <a:cs typeface="Arial" pitchFamily="34" charset="0"/>
                      </a:endParaRPr>
                    </a:p>
                  </a:txBody>
                  <a:tcPr/>
                </a:tc>
              </a:tr>
              <a:tr h="1033623">
                <a:tc>
                  <a:txBody>
                    <a:bodyPr/>
                    <a:lstStyle/>
                    <a:p>
                      <a:pPr algn="ctr"/>
                      <a:r>
                        <a:rPr lang="en-US" sz="2400" b="1" dirty="0" smtClean="0">
                          <a:latin typeface="Arial" pitchFamily="34" charset="0"/>
                          <a:cs typeface="Arial" pitchFamily="34" charset="0"/>
                        </a:rPr>
                        <a:t>Between treatments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750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150</a:t>
                      </a:r>
                      <a:endParaRPr lang="en-US" sz="2400" b="1" dirty="0">
                        <a:latin typeface="Arial" pitchFamily="34" charset="0"/>
                        <a:cs typeface="Arial" pitchFamily="34" charset="0"/>
                      </a:endParaRPr>
                    </a:p>
                  </a:txBody>
                  <a:tcPr/>
                </a:tc>
              </a:tr>
              <a:tr h="822960">
                <a:tc>
                  <a:txBody>
                    <a:bodyPr/>
                    <a:lstStyle/>
                    <a:p>
                      <a:pPr algn="ctr"/>
                      <a:r>
                        <a:rPr lang="en-US" sz="2400" b="1" dirty="0" smtClean="0">
                          <a:latin typeface="Arial" pitchFamily="34" charset="0"/>
                          <a:cs typeface="Arial" pitchFamily="34" charset="0"/>
                        </a:rPr>
                        <a:t>Between blocks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180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60</a:t>
                      </a:r>
                      <a:endParaRPr lang="en-US" sz="2400" b="1" dirty="0">
                        <a:latin typeface="Arial" pitchFamily="34" charset="0"/>
                        <a:cs typeface="Arial" pitchFamily="34" charset="0"/>
                      </a:endParaRPr>
                    </a:p>
                  </a:txBody>
                  <a:tcPr/>
                </a:tc>
              </a:tr>
              <a:tr h="598844">
                <a:tc>
                  <a:txBody>
                    <a:bodyPr/>
                    <a:lstStyle/>
                    <a:p>
                      <a:pPr algn="ctr"/>
                      <a:r>
                        <a:rPr lang="en-US" sz="2400" b="1" dirty="0" smtClean="0">
                          <a:latin typeface="Arial" pitchFamily="34" charset="0"/>
                          <a:cs typeface="Arial" pitchFamily="34" charset="0"/>
                        </a:rPr>
                        <a:t>Error</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200</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13.33</a:t>
                      </a:r>
                      <a:endParaRPr lang="en-US" sz="2400" b="1" dirty="0">
                        <a:latin typeface="Arial" pitchFamily="34" charset="0"/>
                        <a:cs typeface="Arial" pitchFamily="34" charset="0"/>
                      </a:endParaRPr>
                    </a:p>
                  </a:txBody>
                  <a:tcPr/>
                </a:tc>
              </a:tr>
              <a:tr h="598844">
                <a:tc>
                  <a:txBody>
                    <a:bodyPr/>
                    <a:lstStyle/>
                    <a:p>
                      <a:pPr algn="ctr"/>
                      <a:r>
                        <a:rPr lang="en-US" sz="2400" b="1" dirty="0" smtClean="0">
                          <a:latin typeface="Arial" pitchFamily="34" charset="0"/>
                          <a:cs typeface="Arial" pitchFamily="34" charset="0"/>
                        </a:rPr>
                        <a:t>Total</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1130</a:t>
                      </a:r>
                      <a:endParaRPr lang="en-US" sz="2400" b="1" dirty="0">
                        <a:latin typeface="Arial" pitchFamily="34" charset="0"/>
                        <a:cs typeface="Arial" pitchFamily="34" charset="0"/>
                      </a:endParaRPr>
                    </a:p>
                  </a:txBody>
                  <a:tcPr/>
                </a:tc>
                <a:tc>
                  <a:txBody>
                    <a:bodyPr/>
                    <a:lstStyle/>
                    <a:p>
                      <a:pPr algn="ctr"/>
                      <a:endParaRPr lang="en-US" sz="24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905692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008888"/>
          </a:xfrm>
        </p:spPr>
        <p:txBody>
          <a:bodyPr>
            <a:normAutofit fontScale="90000"/>
          </a:bodyPr>
          <a:lstStyle/>
          <a:p>
            <a:r>
              <a:rPr lang="en-US" b="1" u="sng" dirty="0" smtClean="0">
                <a:solidFill>
                  <a:srgbClr val="FF0000"/>
                </a:solidFill>
              </a:rPr>
              <a:t>Objective of Experimental Design:</a:t>
            </a:r>
            <a:endParaRPr lang="en-US" b="1" u="sng" dirty="0">
              <a:solidFill>
                <a:srgbClr val="FF0000"/>
              </a:solidFill>
            </a:endParaRPr>
          </a:p>
        </p:txBody>
      </p:sp>
      <p:sp>
        <p:nvSpPr>
          <p:cNvPr id="3" name="Content Placeholder 2"/>
          <p:cNvSpPr>
            <a:spLocks noGrp="1"/>
          </p:cNvSpPr>
          <p:nvPr>
            <p:ph idx="1"/>
          </p:nvPr>
        </p:nvSpPr>
        <p:spPr>
          <a:xfrm>
            <a:off x="228600" y="1295400"/>
            <a:ext cx="8686800" cy="5334000"/>
          </a:xfrm>
        </p:spPr>
        <p:txBody>
          <a:bodyPr>
            <a:normAutofit/>
          </a:bodyPr>
          <a:lstStyle/>
          <a:p>
            <a:pPr marL="571500" indent="-571500" algn="just">
              <a:buFont typeface="+mj-lt"/>
              <a:buAutoNum type="romanUcPeriod"/>
            </a:pPr>
            <a:r>
              <a:rPr lang="en-US" sz="2800" dirty="0" smtClean="0"/>
              <a:t>To </a:t>
            </a:r>
            <a:r>
              <a:rPr lang="en-US" sz="2800" dirty="0"/>
              <a:t>control the variance of different experimental error.</a:t>
            </a:r>
          </a:p>
          <a:p>
            <a:pPr marL="571500" indent="-571500" algn="just">
              <a:buFont typeface="+mj-lt"/>
              <a:buAutoNum type="romanUcPeriod"/>
            </a:pPr>
            <a:r>
              <a:rPr lang="en-US" sz="2800" dirty="0"/>
              <a:t>To minimize the standard error of estimate.</a:t>
            </a:r>
          </a:p>
          <a:p>
            <a:pPr marL="571500" indent="-571500" algn="just">
              <a:buFont typeface="+mj-lt"/>
              <a:buAutoNum type="romanUcPeriod"/>
            </a:pPr>
            <a:r>
              <a:rPr lang="en-US" sz="2800" dirty="0"/>
              <a:t>To estimate the effects of various treatments and to compare the difference of effects are significant or not.</a:t>
            </a:r>
          </a:p>
          <a:p>
            <a:pPr marL="571500" indent="-571500" algn="just">
              <a:buFont typeface="+mj-lt"/>
              <a:buAutoNum type="romanUcPeriod"/>
            </a:pPr>
            <a:r>
              <a:rPr lang="en-US" sz="2800" dirty="0"/>
              <a:t>To estimate the interaction effects of various treatments and to compare means.</a:t>
            </a:r>
          </a:p>
          <a:p>
            <a:pPr marL="571500" indent="-571500" algn="just">
              <a:buFont typeface="+mj-lt"/>
              <a:buAutoNum type="romanUcPeriod"/>
            </a:pPr>
            <a:r>
              <a:rPr lang="en-US" sz="2800" dirty="0"/>
              <a:t>To measure the efficiency of random process.</a:t>
            </a:r>
          </a:p>
          <a:p>
            <a:pPr marL="571500" indent="-571500" algn="just">
              <a:buFont typeface="+mj-lt"/>
              <a:buAutoNum type="romanUcPeriod"/>
            </a:pPr>
            <a:r>
              <a:rPr lang="en-US" sz="2800" dirty="0"/>
              <a:t>To measure the efficiency of design of experiment.</a:t>
            </a:r>
          </a:p>
          <a:p>
            <a:pPr marL="571500" indent="-571500" algn="just">
              <a:buFont typeface="+mj-lt"/>
              <a:buAutoNum type="romanUcPeriod"/>
            </a:pPr>
            <a:r>
              <a:rPr lang="en-US" sz="2800" dirty="0"/>
              <a:t>To predict suitable allotment of </a:t>
            </a:r>
            <a:r>
              <a:rPr lang="en-US" sz="2800" dirty="0" smtClean="0"/>
              <a:t>block.</a:t>
            </a:r>
          </a:p>
        </p:txBody>
      </p:sp>
      <p:sp>
        <p:nvSpPr>
          <p:cNvPr id="4" name="Slide Number Placeholder 3"/>
          <p:cNvSpPr>
            <a:spLocks noGrp="1"/>
          </p:cNvSpPr>
          <p:nvPr>
            <p:ph type="sldNum" sz="quarter" idx="12"/>
          </p:nvPr>
        </p:nvSpPr>
        <p:spPr/>
        <p:txBody>
          <a:bodyPr/>
          <a:lstStyle/>
          <a:p>
            <a:fld id="{3FF2DC29-D4EB-40CF-BEE8-AF9A946E16F8}" type="slidenum">
              <a:rPr lang="en-US" smtClean="0"/>
              <a:t>4</a:t>
            </a:fld>
            <a:endParaRPr lang="en-US"/>
          </a:p>
        </p:txBody>
      </p:sp>
    </p:spTree>
    <p:extLst>
      <p:ext uri="{BB962C8B-B14F-4D97-AF65-F5344CB8AC3E}">
        <p14:creationId xmlns:p14="http://schemas.microsoft.com/office/powerpoint/2010/main" val="34908742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p:txBody>
          <a:bodyPr/>
          <a:lstStyle/>
          <a:p>
            <a:pPr algn="just"/>
            <a:r>
              <a:rPr lang="en-US" dirty="0" smtClean="0"/>
              <a:t>From the following ANOVA table of 4X4 LSD determine it’s efficiency with respect to CRD.</a:t>
            </a:r>
          </a:p>
          <a:p>
            <a:pPr marL="0" indent="0">
              <a:buNone/>
            </a:pP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40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13154914"/>
              </p:ext>
            </p:extLst>
          </p:nvPr>
        </p:nvGraphicFramePr>
        <p:xfrm>
          <a:off x="381000" y="2971800"/>
          <a:ext cx="8153400" cy="3124200"/>
        </p:xfrm>
        <a:graphic>
          <a:graphicData uri="http://schemas.openxmlformats.org/drawingml/2006/table">
            <a:tbl>
              <a:tblPr firstRow="1" bandRow="1">
                <a:tableStyleId>{616DA210-FB5B-4158-B5E0-FEB733F419BA}</a:tableStyleId>
              </a:tblPr>
              <a:tblGrid>
                <a:gridCol w="2038350"/>
                <a:gridCol w="2038350"/>
                <a:gridCol w="2038350"/>
                <a:gridCol w="2038350"/>
              </a:tblGrid>
              <a:tr h="520700">
                <a:tc>
                  <a:txBody>
                    <a:bodyPr/>
                    <a:lstStyle/>
                    <a:p>
                      <a:pPr algn="ctr"/>
                      <a:r>
                        <a:rPr lang="en-US" sz="2400" b="1" dirty="0" smtClean="0">
                          <a:latin typeface="Arial" pitchFamily="34" charset="0"/>
                          <a:cs typeface="Arial" pitchFamily="34" charset="0"/>
                        </a:rPr>
                        <a:t>S.V</a:t>
                      </a:r>
                      <a:endParaRPr lang="en-US" sz="2400" b="1" dirty="0">
                        <a:latin typeface="Arial" pitchFamily="34" charset="0"/>
                        <a:cs typeface="Arial" pitchFamily="34" charset="0"/>
                      </a:endParaRPr>
                    </a:p>
                  </a:txBody>
                  <a:tcPr/>
                </a:tc>
                <a:tc>
                  <a:txBody>
                    <a:bodyPr/>
                    <a:lstStyle/>
                    <a:p>
                      <a:pPr algn="ctr"/>
                      <a:r>
                        <a:rPr lang="en-US" sz="2400" b="1" dirty="0" err="1" smtClean="0">
                          <a:latin typeface="Arial" pitchFamily="34" charset="0"/>
                          <a:cs typeface="Arial" pitchFamily="34" charset="0"/>
                        </a:rPr>
                        <a:t>d.f.</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S.S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M.S.S</a:t>
                      </a:r>
                      <a:endParaRPr lang="en-US" sz="2400" b="1" dirty="0">
                        <a:latin typeface="Arial" pitchFamily="34" charset="0"/>
                        <a:cs typeface="Arial" pitchFamily="34" charset="0"/>
                      </a:endParaRPr>
                    </a:p>
                  </a:txBody>
                  <a:tcPr/>
                </a:tc>
              </a:tr>
              <a:tr h="520700">
                <a:tc>
                  <a:txBody>
                    <a:bodyPr/>
                    <a:lstStyle/>
                    <a:p>
                      <a:pPr algn="ctr"/>
                      <a:r>
                        <a:rPr lang="en-US" sz="2400" b="1" dirty="0" smtClean="0">
                          <a:latin typeface="Arial" pitchFamily="34" charset="0"/>
                          <a:cs typeface="Arial" pitchFamily="34" charset="0"/>
                        </a:rPr>
                        <a:t>Rows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2.133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0.711</a:t>
                      </a:r>
                      <a:endParaRPr lang="en-US" sz="2400" b="1" dirty="0">
                        <a:latin typeface="Arial" pitchFamily="34" charset="0"/>
                        <a:cs typeface="Arial" pitchFamily="34" charset="0"/>
                      </a:endParaRPr>
                    </a:p>
                  </a:txBody>
                  <a:tcPr/>
                </a:tc>
              </a:tr>
              <a:tr h="520700">
                <a:tc>
                  <a:txBody>
                    <a:bodyPr/>
                    <a:lstStyle/>
                    <a:p>
                      <a:pPr algn="ctr"/>
                      <a:r>
                        <a:rPr lang="en-US" sz="2400" b="1" dirty="0" smtClean="0">
                          <a:latin typeface="Arial" pitchFamily="34" charset="0"/>
                          <a:cs typeface="Arial" pitchFamily="34" charset="0"/>
                        </a:rPr>
                        <a:t>Columns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2.203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0.734</a:t>
                      </a:r>
                      <a:endParaRPr lang="en-US" sz="2400" b="1" dirty="0">
                        <a:latin typeface="Arial" pitchFamily="34" charset="0"/>
                        <a:cs typeface="Arial" pitchFamily="34" charset="0"/>
                      </a:endParaRPr>
                    </a:p>
                  </a:txBody>
                  <a:tcPr/>
                </a:tc>
              </a:tr>
              <a:tr h="520700">
                <a:tc>
                  <a:txBody>
                    <a:bodyPr/>
                    <a:lstStyle/>
                    <a:p>
                      <a:pPr algn="ctr"/>
                      <a:r>
                        <a:rPr lang="en-US" sz="2400" b="1" dirty="0" smtClean="0">
                          <a:latin typeface="Arial" pitchFamily="34" charset="0"/>
                          <a:cs typeface="Arial" pitchFamily="34" charset="0"/>
                        </a:rPr>
                        <a:t>Treatments</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10.663</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3.554</a:t>
                      </a:r>
                      <a:endParaRPr lang="en-US" sz="2400" b="1" dirty="0">
                        <a:latin typeface="Arial" pitchFamily="34" charset="0"/>
                        <a:cs typeface="Arial" pitchFamily="34" charset="0"/>
                      </a:endParaRPr>
                    </a:p>
                  </a:txBody>
                  <a:tcPr/>
                </a:tc>
              </a:tr>
              <a:tr h="520700">
                <a:tc>
                  <a:txBody>
                    <a:bodyPr/>
                    <a:lstStyle/>
                    <a:p>
                      <a:pPr algn="ctr"/>
                      <a:r>
                        <a:rPr lang="en-US" sz="2400" b="1" dirty="0" smtClean="0">
                          <a:latin typeface="Arial" pitchFamily="34" charset="0"/>
                          <a:cs typeface="Arial" pitchFamily="34" charset="0"/>
                        </a:rPr>
                        <a:t>Error</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6</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7.059</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1.177</a:t>
                      </a:r>
                      <a:endParaRPr lang="en-US" sz="2400" b="1" dirty="0">
                        <a:latin typeface="Arial" pitchFamily="34" charset="0"/>
                        <a:cs typeface="Arial" pitchFamily="34" charset="0"/>
                      </a:endParaRPr>
                    </a:p>
                  </a:txBody>
                  <a:tcPr/>
                </a:tc>
              </a:tr>
              <a:tr h="520700">
                <a:tc>
                  <a:txBody>
                    <a:bodyPr/>
                    <a:lstStyle/>
                    <a:p>
                      <a:pPr algn="ctr"/>
                      <a:r>
                        <a:rPr lang="en-US" sz="2400" b="1" dirty="0" smtClean="0">
                          <a:latin typeface="Arial" pitchFamily="34" charset="0"/>
                          <a:cs typeface="Arial" pitchFamily="34" charset="0"/>
                        </a:rPr>
                        <a:t>Total</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15</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22.058</a:t>
                      </a:r>
                      <a:endParaRPr lang="en-US" sz="2400" b="1" dirty="0">
                        <a:latin typeface="Arial" pitchFamily="34" charset="0"/>
                        <a:cs typeface="Arial" pitchFamily="34" charset="0"/>
                      </a:endParaRPr>
                    </a:p>
                  </a:txBody>
                  <a:tcPr/>
                </a:tc>
                <a:tc>
                  <a:txBody>
                    <a:bodyPr/>
                    <a:lstStyle/>
                    <a:p>
                      <a:pPr algn="ctr"/>
                      <a:endParaRPr lang="en-US" sz="24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4079853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371600"/>
            <a:ext cx="8763000" cy="5257800"/>
          </a:xfrm>
        </p:spPr>
        <p:txBody>
          <a:bodyPr/>
          <a:lstStyle/>
          <a:p>
            <a:r>
              <a:rPr lang="en-US" dirty="0" smtClean="0"/>
              <a:t>From the following ANOVA table of 4X4 LSD determine it’s efficiency with respect to RBD.</a:t>
            </a:r>
          </a:p>
          <a:p>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29318954"/>
              </p:ext>
            </p:extLst>
          </p:nvPr>
        </p:nvGraphicFramePr>
        <p:xfrm>
          <a:off x="228600" y="2362200"/>
          <a:ext cx="8686800" cy="3810000"/>
        </p:xfrm>
        <a:graphic>
          <a:graphicData uri="http://schemas.openxmlformats.org/drawingml/2006/table">
            <a:tbl>
              <a:tblPr firstRow="1" bandRow="1">
                <a:tableStyleId>{616DA210-FB5B-4158-B5E0-FEB733F419BA}</a:tableStyleId>
              </a:tblPr>
              <a:tblGrid>
                <a:gridCol w="2171700"/>
                <a:gridCol w="2171700"/>
                <a:gridCol w="2171700"/>
                <a:gridCol w="2171700"/>
              </a:tblGrid>
              <a:tr h="635000">
                <a:tc>
                  <a:txBody>
                    <a:bodyPr/>
                    <a:lstStyle/>
                    <a:p>
                      <a:pPr algn="ctr"/>
                      <a:r>
                        <a:rPr lang="en-US" sz="2800" b="1" dirty="0" smtClean="0">
                          <a:latin typeface="Arial" pitchFamily="34" charset="0"/>
                          <a:cs typeface="Arial" pitchFamily="34" charset="0"/>
                        </a:rPr>
                        <a:t>S.V</a:t>
                      </a:r>
                      <a:endParaRPr lang="en-US" sz="2800" b="1" dirty="0">
                        <a:latin typeface="Arial" pitchFamily="34" charset="0"/>
                        <a:cs typeface="Arial" pitchFamily="34" charset="0"/>
                      </a:endParaRPr>
                    </a:p>
                  </a:txBody>
                  <a:tcPr/>
                </a:tc>
                <a:tc>
                  <a:txBody>
                    <a:bodyPr/>
                    <a:lstStyle/>
                    <a:p>
                      <a:pPr algn="ctr"/>
                      <a:r>
                        <a:rPr lang="en-US" sz="2800" b="1" dirty="0" err="1" smtClean="0">
                          <a:latin typeface="Arial" pitchFamily="34" charset="0"/>
                          <a:cs typeface="Arial" pitchFamily="34" charset="0"/>
                        </a:rPr>
                        <a:t>d.f.</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S.S.</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M.S.S</a:t>
                      </a:r>
                      <a:endParaRPr lang="en-US" sz="2800" b="1" dirty="0">
                        <a:latin typeface="Arial" pitchFamily="34" charset="0"/>
                        <a:cs typeface="Arial" pitchFamily="34" charset="0"/>
                      </a:endParaRPr>
                    </a:p>
                  </a:txBody>
                  <a:tcPr/>
                </a:tc>
              </a:tr>
              <a:tr h="635000">
                <a:tc>
                  <a:txBody>
                    <a:bodyPr/>
                    <a:lstStyle/>
                    <a:p>
                      <a:pPr algn="ctr"/>
                      <a:r>
                        <a:rPr lang="en-US" sz="2800" b="1" dirty="0" smtClean="0">
                          <a:latin typeface="Arial" pitchFamily="34" charset="0"/>
                          <a:cs typeface="Arial" pitchFamily="34" charset="0"/>
                        </a:rPr>
                        <a:t>Rows</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2.133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0.711</a:t>
                      </a:r>
                      <a:endParaRPr lang="en-US" sz="2800" b="1" dirty="0">
                        <a:latin typeface="Arial" pitchFamily="34" charset="0"/>
                        <a:cs typeface="Arial" pitchFamily="34" charset="0"/>
                      </a:endParaRPr>
                    </a:p>
                  </a:txBody>
                  <a:tcPr/>
                </a:tc>
              </a:tr>
              <a:tr h="635000">
                <a:tc>
                  <a:txBody>
                    <a:bodyPr/>
                    <a:lstStyle/>
                    <a:p>
                      <a:pPr algn="ctr"/>
                      <a:r>
                        <a:rPr lang="en-US" sz="2800" b="1" dirty="0" smtClean="0">
                          <a:latin typeface="Arial" pitchFamily="34" charset="0"/>
                          <a:cs typeface="Arial" pitchFamily="34" charset="0"/>
                        </a:rPr>
                        <a:t>Columns</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2.203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0.734</a:t>
                      </a:r>
                      <a:endParaRPr lang="en-US" sz="2800" b="1" dirty="0">
                        <a:latin typeface="Arial" pitchFamily="34" charset="0"/>
                        <a:cs typeface="Arial" pitchFamily="34" charset="0"/>
                      </a:endParaRPr>
                    </a:p>
                  </a:txBody>
                  <a:tcPr/>
                </a:tc>
              </a:tr>
              <a:tr h="635000">
                <a:tc>
                  <a:txBody>
                    <a:bodyPr/>
                    <a:lstStyle/>
                    <a:p>
                      <a:pPr algn="ctr"/>
                      <a:r>
                        <a:rPr lang="en-US" sz="2800" b="1" dirty="0" smtClean="0">
                          <a:latin typeface="Arial" pitchFamily="34" charset="0"/>
                          <a:cs typeface="Arial" pitchFamily="34" charset="0"/>
                        </a:rPr>
                        <a:t>Treatments</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10.663</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3.554</a:t>
                      </a:r>
                      <a:endParaRPr lang="en-US" sz="2800" b="1" dirty="0">
                        <a:latin typeface="Arial" pitchFamily="34" charset="0"/>
                        <a:cs typeface="Arial" pitchFamily="34" charset="0"/>
                      </a:endParaRPr>
                    </a:p>
                  </a:txBody>
                  <a:tcPr/>
                </a:tc>
              </a:tr>
              <a:tr h="635000">
                <a:tc>
                  <a:txBody>
                    <a:bodyPr/>
                    <a:lstStyle/>
                    <a:p>
                      <a:pPr algn="ctr"/>
                      <a:r>
                        <a:rPr lang="en-US" sz="2800" b="1" dirty="0" smtClean="0">
                          <a:latin typeface="Arial" pitchFamily="34" charset="0"/>
                          <a:cs typeface="Arial" pitchFamily="34" charset="0"/>
                        </a:rPr>
                        <a:t>Error</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6</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7.059</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1.177</a:t>
                      </a:r>
                      <a:endParaRPr lang="en-US" sz="2800" b="1" dirty="0">
                        <a:latin typeface="Arial" pitchFamily="34" charset="0"/>
                        <a:cs typeface="Arial" pitchFamily="34" charset="0"/>
                      </a:endParaRPr>
                    </a:p>
                  </a:txBody>
                  <a:tcPr/>
                </a:tc>
              </a:tr>
              <a:tr h="635000">
                <a:tc>
                  <a:txBody>
                    <a:bodyPr/>
                    <a:lstStyle/>
                    <a:p>
                      <a:pPr algn="ctr"/>
                      <a:r>
                        <a:rPr lang="en-US" sz="2800" b="1" dirty="0" smtClean="0">
                          <a:latin typeface="Arial" pitchFamily="34" charset="0"/>
                          <a:cs typeface="Arial" pitchFamily="34" charset="0"/>
                        </a:rPr>
                        <a:t>Total</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15</a:t>
                      </a:r>
                      <a:endParaRPr lang="en-US" sz="2800" b="1" dirty="0">
                        <a:latin typeface="Arial" pitchFamily="34" charset="0"/>
                        <a:cs typeface="Arial" pitchFamily="34" charset="0"/>
                      </a:endParaRPr>
                    </a:p>
                  </a:txBody>
                  <a:tcPr/>
                </a:tc>
                <a:tc>
                  <a:txBody>
                    <a:bodyPr/>
                    <a:lstStyle/>
                    <a:p>
                      <a:pPr algn="ctr"/>
                      <a:r>
                        <a:rPr lang="en-US" sz="2800" b="1" dirty="0" smtClean="0">
                          <a:latin typeface="Arial" pitchFamily="34" charset="0"/>
                          <a:cs typeface="Arial" pitchFamily="34" charset="0"/>
                        </a:rPr>
                        <a:t>22.058</a:t>
                      </a:r>
                      <a:endParaRPr lang="en-US" sz="2800" b="1" dirty="0">
                        <a:latin typeface="Arial" pitchFamily="34" charset="0"/>
                        <a:cs typeface="Arial" pitchFamily="34" charset="0"/>
                      </a:endParaRPr>
                    </a:p>
                  </a:txBody>
                  <a:tcPr/>
                </a:tc>
                <a:tc>
                  <a:txBody>
                    <a:bodyPr/>
                    <a:lstStyle/>
                    <a:p>
                      <a:pPr algn="ctr"/>
                      <a:endParaRPr lang="en-US" sz="28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324264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34636"/>
            <a:ext cx="8229600" cy="496270"/>
          </a:xfrm>
        </p:spPr>
        <p:txBody>
          <a:bodyPr>
            <a:normAutofit fontScale="90000"/>
          </a:bodyPr>
          <a:lstStyle/>
          <a:p>
            <a:r>
              <a:rPr lang="en-US" sz="4000" b="1" u="sng" dirty="0" smtClean="0">
                <a:solidFill>
                  <a:srgbClr val="FF0000"/>
                </a:solidFill>
                <a:effectLst>
                  <a:outerShdw blurRad="38100" dist="38100" dir="2700000" algn="tl">
                    <a:srgbClr val="000000">
                      <a:alpha val="43137"/>
                    </a:srgbClr>
                  </a:outerShdw>
                </a:effectLst>
              </a:rPr>
              <a:t>Exam Questions:</a:t>
            </a:r>
            <a:endParaRPr lang="en-US" sz="4000" b="1" u="sng"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533400"/>
                <a:ext cx="9144000" cy="6248400"/>
              </a:xfrm>
            </p:spPr>
            <p:txBody>
              <a:bodyPr>
                <a:normAutofit/>
              </a:bodyPr>
              <a:lstStyle/>
              <a:p>
                <a:pPr algn="just"/>
                <a:r>
                  <a:rPr lang="en-US" dirty="0" smtClean="0"/>
                  <a:t>What do you understand by “Design of an Experiment”? Physicians depend the laboratory test results when managing the medical problems such as diabetes or epilepsy. In a uniformity test glucose tolerance, three different laboratories were each sent </a:t>
                </a:r>
                <a14:m>
                  <m:oMath xmlns:m="http://schemas.openxmlformats.org/officeDocument/2006/math">
                    <m:sSub>
                      <m:sSubPr>
                        <m:ctrlPr>
                          <a:rPr lang="en-US" i="1" smtClean="0">
                            <a:latin typeface="Cambria Math"/>
                          </a:rPr>
                        </m:ctrlPr>
                      </m:sSubPr>
                      <m:e>
                        <m:r>
                          <a:rPr lang="en-US" b="0" i="1" smtClean="0">
                            <a:latin typeface="Cambria Math"/>
                          </a:rPr>
                          <m:t>𝑛</m:t>
                        </m:r>
                      </m:e>
                      <m:sub>
                        <m:r>
                          <a:rPr lang="en-US" b="0" i="1" smtClean="0">
                            <a:latin typeface="Cambria Math"/>
                          </a:rPr>
                          <m:t>𝑖</m:t>
                        </m:r>
                      </m:sub>
                    </m:sSub>
                  </m:oMath>
                </a14:m>
                <a:r>
                  <a:rPr lang="en-US" dirty="0" smtClean="0"/>
                  <a:t> = 5 identical blood samples from a person who had drunk 50 mg. of glucose dissolved in water. The laboratory results(mg./dl) are listed here: </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Do data indicate a difference in the average readings for the three laboratories? Use </a:t>
                </a:r>
                <a14:m>
                  <m:oMath xmlns:m="http://schemas.openxmlformats.org/officeDocument/2006/math">
                    <m:r>
                      <a:rPr lang="en-US" i="1" smtClean="0">
                        <a:latin typeface="Cambria Math"/>
                        <a:ea typeface="Cambria Math"/>
                      </a:rPr>
                      <m:t>𝛼</m:t>
                    </m:r>
                    <m:r>
                      <a:rPr lang="en-US" b="0" i="1" smtClean="0">
                        <a:latin typeface="Cambria Math"/>
                        <a:ea typeface="Cambria Math"/>
                      </a:rPr>
                      <m:t>=0.05.</m:t>
                    </m:r>
                  </m:oMath>
                </a14:m>
                <a:r>
                  <a:rPr lang="en-US" dirty="0" smtClean="0"/>
                  <a:t>  [T.U. 2079]</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533400"/>
                <a:ext cx="9144000" cy="6248400"/>
              </a:xfrm>
              <a:blipFill rotWithShape="1">
                <a:blip r:embed="rId2"/>
                <a:stretch>
                  <a:fillRect l="-800" t="-780" r="-1200" b="-2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F2DC29-D4EB-40CF-BEE8-AF9A946E16F8}" type="slidenum">
              <a:rPr lang="en-US" smtClean="0"/>
              <a:t>42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61288817"/>
              </p:ext>
            </p:extLst>
          </p:nvPr>
        </p:nvGraphicFramePr>
        <p:xfrm>
          <a:off x="1828800" y="3429000"/>
          <a:ext cx="6096000" cy="2377440"/>
        </p:xfrm>
        <a:graphic>
          <a:graphicData uri="http://schemas.openxmlformats.org/drawingml/2006/table">
            <a:tbl>
              <a:tblPr firstRow="1" bandRow="1">
                <a:tableStyleId>{3C2FFA5D-87B4-456A-9821-1D502468CF0F}</a:tableStyleId>
              </a:tblPr>
              <a:tblGrid>
                <a:gridCol w="2032000"/>
                <a:gridCol w="2032000"/>
                <a:gridCol w="2032000"/>
              </a:tblGrid>
              <a:tr h="370840">
                <a:tc>
                  <a:txBody>
                    <a:bodyPr/>
                    <a:lstStyle/>
                    <a:p>
                      <a:pPr algn="ctr"/>
                      <a:r>
                        <a:rPr lang="en-US" sz="2000" b="1" dirty="0" smtClean="0">
                          <a:latin typeface="Arial" pitchFamily="34" charset="0"/>
                          <a:cs typeface="Arial" pitchFamily="34" charset="0"/>
                        </a:rPr>
                        <a:t>Lab I</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Lab II</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Lab III</a:t>
                      </a:r>
                      <a:endParaRPr lang="en-US" sz="2000" b="1" dirty="0">
                        <a:latin typeface="Arial" pitchFamily="34" charset="0"/>
                        <a:cs typeface="Arial" pitchFamily="34" charset="0"/>
                      </a:endParaRPr>
                    </a:p>
                  </a:txBody>
                  <a:tcPr/>
                </a:tc>
              </a:tr>
              <a:tr h="370840">
                <a:tc>
                  <a:txBody>
                    <a:bodyPr/>
                    <a:lstStyle/>
                    <a:p>
                      <a:pPr algn="ctr"/>
                      <a:r>
                        <a:rPr lang="en-US" sz="2000" b="1" dirty="0" smtClean="0">
                          <a:latin typeface="Arial" pitchFamily="34" charset="0"/>
                          <a:cs typeface="Arial" pitchFamily="34" charset="0"/>
                        </a:rPr>
                        <a:t>12.1</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9.3</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10.0</a:t>
                      </a:r>
                      <a:endParaRPr lang="en-US" sz="2000" b="1" dirty="0">
                        <a:latin typeface="Arial" pitchFamily="34" charset="0"/>
                        <a:cs typeface="Arial" pitchFamily="34" charset="0"/>
                      </a:endParaRPr>
                    </a:p>
                  </a:txBody>
                  <a:tcPr/>
                </a:tc>
              </a:tr>
              <a:tr h="370840">
                <a:tc>
                  <a:txBody>
                    <a:bodyPr/>
                    <a:lstStyle/>
                    <a:p>
                      <a:pPr algn="ctr"/>
                      <a:r>
                        <a:rPr lang="en-US" sz="2000" b="1" dirty="0" smtClean="0">
                          <a:latin typeface="Arial" pitchFamily="34" charset="0"/>
                          <a:cs typeface="Arial" pitchFamily="34" charset="0"/>
                        </a:rPr>
                        <a:t>11.7</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11.1</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10.5</a:t>
                      </a:r>
                      <a:endParaRPr lang="en-US" sz="2000" b="1" dirty="0">
                        <a:latin typeface="Arial" pitchFamily="34" charset="0"/>
                        <a:cs typeface="Arial" pitchFamily="34" charset="0"/>
                      </a:endParaRPr>
                    </a:p>
                  </a:txBody>
                  <a:tcPr/>
                </a:tc>
              </a:tr>
              <a:tr h="370840">
                <a:tc>
                  <a:txBody>
                    <a:bodyPr/>
                    <a:lstStyle/>
                    <a:p>
                      <a:pPr algn="ctr"/>
                      <a:r>
                        <a:rPr lang="en-US" sz="2000" b="1" dirty="0" smtClean="0">
                          <a:latin typeface="Arial" pitchFamily="34" charset="0"/>
                          <a:cs typeface="Arial" pitchFamily="34" charset="0"/>
                        </a:rPr>
                        <a:t>10.9</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10.7</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10.1</a:t>
                      </a:r>
                      <a:endParaRPr lang="en-US" sz="2000" b="1" dirty="0">
                        <a:latin typeface="Arial" pitchFamily="34" charset="0"/>
                        <a:cs typeface="Arial" pitchFamily="34" charset="0"/>
                      </a:endParaRPr>
                    </a:p>
                  </a:txBody>
                  <a:tcPr/>
                </a:tc>
              </a:tr>
              <a:tr h="370840">
                <a:tc>
                  <a:txBody>
                    <a:bodyPr/>
                    <a:lstStyle/>
                    <a:p>
                      <a:pPr algn="ctr"/>
                      <a:r>
                        <a:rPr lang="en-US" sz="2000" b="1" dirty="0" smtClean="0">
                          <a:latin typeface="Arial" pitchFamily="34" charset="0"/>
                          <a:cs typeface="Arial" pitchFamily="34" charset="0"/>
                        </a:rPr>
                        <a:t>10.2</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10.9</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11.0</a:t>
                      </a:r>
                      <a:endParaRPr lang="en-US" sz="2000" b="1" dirty="0">
                        <a:latin typeface="Arial" pitchFamily="34" charset="0"/>
                        <a:cs typeface="Arial" pitchFamily="34" charset="0"/>
                      </a:endParaRPr>
                    </a:p>
                  </a:txBody>
                  <a:tcPr/>
                </a:tc>
              </a:tr>
              <a:tr h="370840">
                <a:tc>
                  <a:txBody>
                    <a:bodyPr/>
                    <a:lstStyle/>
                    <a:p>
                      <a:pPr algn="ctr"/>
                      <a:r>
                        <a:rPr lang="en-US" sz="2000" b="1" dirty="0" smtClean="0">
                          <a:latin typeface="Arial" pitchFamily="34" charset="0"/>
                          <a:cs typeface="Arial" pitchFamily="34" charset="0"/>
                        </a:rPr>
                        <a:t>10.6</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9.0</a:t>
                      </a:r>
                      <a:endParaRPr lang="en-US" sz="2000" b="1" dirty="0">
                        <a:latin typeface="Arial" pitchFamily="34" charset="0"/>
                        <a:cs typeface="Arial" pitchFamily="34" charset="0"/>
                      </a:endParaRPr>
                    </a:p>
                  </a:txBody>
                  <a:tcPr/>
                </a:tc>
                <a:tc>
                  <a:txBody>
                    <a:bodyPr/>
                    <a:lstStyle/>
                    <a:p>
                      <a:pPr algn="ctr"/>
                      <a:r>
                        <a:rPr lang="en-US" sz="2000" b="1" dirty="0" smtClean="0">
                          <a:latin typeface="Arial" pitchFamily="34" charset="0"/>
                          <a:cs typeface="Arial" pitchFamily="34" charset="0"/>
                        </a:rPr>
                        <a:t>10.4</a:t>
                      </a:r>
                      <a:endParaRPr lang="en-US" sz="20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337678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effectLst>
                  <a:outerShdw blurRad="38100" dist="38100" dir="2700000" algn="tl">
                    <a:srgbClr val="000000">
                      <a:alpha val="43137"/>
                    </a:srgbClr>
                  </a:outerShdw>
                </a:effectLst>
              </a:rPr>
              <a:t>Problems: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3600" dirty="0" smtClean="0"/>
              <a:t>There are three brands of computers namely Dell, Lenovo and HP. The following are the lifetime of 15 computers in years. [T.U. 2078]</a:t>
            </a:r>
            <a:endParaRPr lang="en-US" sz="3600" dirty="0"/>
          </a:p>
        </p:txBody>
      </p:sp>
      <p:sp>
        <p:nvSpPr>
          <p:cNvPr id="4" name="Slide Number Placeholder 3"/>
          <p:cNvSpPr>
            <a:spLocks noGrp="1"/>
          </p:cNvSpPr>
          <p:nvPr>
            <p:ph type="sldNum" sz="quarter" idx="12"/>
          </p:nvPr>
        </p:nvSpPr>
        <p:spPr/>
        <p:txBody>
          <a:bodyPr/>
          <a:lstStyle/>
          <a:p>
            <a:fld id="{3FF2DC29-D4EB-40CF-BEE8-AF9A946E16F8}" type="slidenum">
              <a:rPr lang="en-US" smtClean="0"/>
              <a:t>43</a:t>
            </a:fld>
            <a:endParaRPr lang="en-US"/>
          </a:p>
        </p:txBody>
      </p:sp>
    </p:spTree>
    <p:extLst>
      <p:ext uri="{BB962C8B-B14F-4D97-AF65-F5344CB8AC3E}">
        <p14:creationId xmlns:p14="http://schemas.microsoft.com/office/powerpoint/2010/main" val="3170873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13855"/>
            <a:ext cx="8229600" cy="350797"/>
          </a:xfrm>
        </p:spPr>
        <p:txBody>
          <a:bodyPr>
            <a:normAutofit fontScale="90000"/>
          </a:bodyPr>
          <a:lstStyle/>
          <a:p>
            <a:r>
              <a:rPr lang="en-US" sz="3200" b="1" u="sng" dirty="0" smtClean="0">
                <a:solidFill>
                  <a:srgbClr val="FF0000"/>
                </a:solidFill>
                <a:effectLst>
                  <a:outerShdw blurRad="38100" dist="38100" dir="2700000" algn="tl">
                    <a:srgbClr val="000000">
                      <a:alpha val="43137"/>
                    </a:srgbClr>
                  </a:outerShdw>
                </a:effectLst>
              </a:rPr>
              <a:t>Exam Questions:</a:t>
            </a:r>
            <a:endParaRPr lang="en-US" sz="3200"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381000"/>
            <a:ext cx="8534400" cy="5943600"/>
          </a:xfrm>
        </p:spPr>
        <p:txBody>
          <a:bodyPr/>
          <a:lstStyle/>
          <a:p>
            <a:pPr algn="just"/>
            <a:endParaRPr lang="en-US" sz="2000" dirty="0" smtClean="0"/>
          </a:p>
          <a:p>
            <a:pPr algn="just"/>
            <a:endParaRPr lang="en-US" sz="2000" dirty="0" smtClean="0"/>
          </a:p>
          <a:p>
            <a:pPr algn="just"/>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44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03958649"/>
              </p:ext>
            </p:extLst>
          </p:nvPr>
        </p:nvGraphicFramePr>
        <p:xfrm>
          <a:off x="1447800" y="533400"/>
          <a:ext cx="6400800" cy="5933440"/>
        </p:xfrm>
        <a:graphic>
          <a:graphicData uri="http://schemas.openxmlformats.org/drawingml/2006/table">
            <a:tbl>
              <a:tblPr firstRow="1" bandRow="1">
                <a:tableStyleId>{35758FB7-9AC5-4552-8A53-C91805E547FA}</a:tableStyleId>
              </a:tblPr>
              <a:tblGrid>
                <a:gridCol w="2032000"/>
                <a:gridCol w="2032000"/>
                <a:gridCol w="2336800"/>
              </a:tblGrid>
              <a:tr h="370840">
                <a:tc>
                  <a:txBody>
                    <a:bodyPr/>
                    <a:lstStyle/>
                    <a:p>
                      <a:pPr algn="ctr"/>
                      <a:r>
                        <a:rPr lang="en-US" sz="1800" dirty="0" smtClean="0">
                          <a:latin typeface="Arial" pitchFamily="34" charset="0"/>
                          <a:cs typeface="Arial" pitchFamily="34" charset="0"/>
                        </a:rPr>
                        <a:t>Serial</a:t>
                      </a:r>
                      <a:r>
                        <a:rPr lang="en-US" sz="1800" baseline="0" dirty="0" smtClean="0">
                          <a:latin typeface="Arial" pitchFamily="34" charset="0"/>
                          <a:cs typeface="Arial" pitchFamily="34" charset="0"/>
                        </a:rPr>
                        <a:t> Number</a:t>
                      </a:r>
                      <a:endParaRPr lang="en-US" sz="1800" b="1"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Computer Brand</a:t>
                      </a:r>
                      <a:endParaRPr lang="en-US" sz="1800" b="1"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Life time in years</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1</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Dell</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15</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2</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Lenovo</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10</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3</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HP</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9</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4</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Dell</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12</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5</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Lenovo</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6</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6</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HP</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7</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7</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Dell</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4</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8</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Lenovo</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8</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9</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HP</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13</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10</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Dell</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11</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11</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HP</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5</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12</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Lenovo</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7</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13</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Dell</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3</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14</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HP</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5</a:t>
                      </a:r>
                      <a:endParaRPr lang="en-US" sz="1800" b="1" dirty="0">
                        <a:latin typeface="Arial" pitchFamily="34" charset="0"/>
                        <a:cs typeface="Arial" pitchFamily="34" charset="0"/>
                      </a:endParaRPr>
                    </a:p>
                  </a:txBody>
                  <a:tcPr/>
                </a:tc>
              </a:tr>
              <a:tr h="370840">
                <a:tc>
                  <a:txBody>
                    <a:bodyPr/>
                    <a:lstStyle/>
                    <a:p>
                      <a:pPr algn="ctr"/>
                      <a:r>
                        <a:rPr lang="en-US" sz="1800" b="1" dirty="0" smtClean="0">
                          <a:latin typeface="Arial" pitchFamily="34" charset="0"/>
                          <a:cs typeface="Arial" pitchFamily="34" charset="0"/>
                        </a:rPr>
                        <a:t>15</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Lenovo</a:t>
                      </a:r>
                      <a:endParaRPr lang="en-US" sz="1800" b="1" dirty="0">
                        <a:latin typeface="Arial" pitchFamily="34" charset="0"/>
                        <a:cs typeface="Arial" pitchFamily="34" charset="0"/>
                      </a:endParaRPr>
                    </a:p>
                  </a:txBody>
                  <a:tcPr/>
                </a:tc>
                <a:tc>
                  <a:txBody>
                    <a:bodyPr/>
                    <a:lstStyle/>
                    <a:p>
                      <a:pPr algn="ctr"/>
                      <a:r>
                        <a:rPr lang="en-US" sz="1800" b="1" dirty="0" smtClean="0">
                          <a:latin typeface="Arial" pitchFamily="34" charset="0"/>
                          <a:cs typeface="Arial" pitchFamily="34" charset="0"/>
                        </a:rPr>
                        <a:t>4</a:t>
                      </a:r>
                      <a:endParaRPr lang="en-US" sz="1800" b="1"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68577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effectLst>
                  <a:outerShdw blurRad="38100" dist="38100" dir="2700000" algn="tl">
                    <a:srgbClr val="000000">
                      <a:alpha val="43137"/>
                    </a:srgbClr>
                  </a:outerShdw>
                </a:effectLst>
              </a:rPr>
              <a:t>Conti……………….</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t>Apply appropriate statistical test to identify whether the average life time (in years) is a significantly different across three brands of computer  at 5% level of significance. You can again tabulate the data initially in the required format for statistical analysis.</a:t>
            </a: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45</a:t>
            </a:fld>
            <a:endParaRPr lang="en-US"/>
          </a:p>
        </p:txBody>
      </p:sp>
    </p:spTree>
    <p:extLst>
      <p:ext uri="{BB962C8B-B14F-4D97-AF65-F5344CB8AC3E}">
        <p14:creationId xmlns:p14="http://schemas.microsoft.com/office/powerpoint/2010/main" val="236290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a:t>
            </a:r>
            <a:br>
              <a:rPr lang="en-US" dirty="0" smtClean="0"/>
            </a:br>
            <a:endParaRPr lang="en-US" dirty="0"/>
          </a:p>
        </p:txBody>
      </p:sp>
      <p:sp>
        <p:nvSpPr>
          <p:cNvPr id="3" name="Content Placeholder 2"/>
          <p:cNvSpPr>
            <a:spLocks noGrp="1"/>
          </p:cNvSpPr>
          <p:nvPr>
            <p:ph idx="1"/>
          </p:nvPr>
        </p:nvSpPr>
        <p:spPr/>
        <p:txBody>
          <a:bodyPr/>
          <a:lstStyle/>
          <a:p>
            <a:r>
              <a:rPr lang="en-US" dirty="0" smtClean="0"/>
              <a:t>Table</a:t>
            </a:r>
          </a:p>
          <a:p>
            <a:pPr marL="0" indent="0">
              <a:buNone/>
            </a:pP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46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 y="48065"/>
            <a:ext cx="9144000" cy="75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9502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p:txBody>
          <a:bodyPr/>
          <a:lstStyle/>
          <a:p>
            <a:r>
              <a:rPr lang="en-US" dirty="0" smtClean="0"/>
              <a:t>Table</a:t>
            </a:r>
          </a:p>
          <a:p>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47</a:t>
            </a:fld>
            <a:endParaRPr lang="en-US"/>
          </a:p>
        </p:txBody>
      </p:sp>
      <p:sp>
        <p:nvSpPr>
          <p:cNvPr id="5" name="AutoShape 2" descr="file:///C:/Users/Sagar%20Gautam/Downloads/F-table_Alpha01.webp"/>
          <p:cNvSpPr>
            <a:spLocks noChangeAspect="1" noChangeArrowheads="1"/>
          </p:cNvSpPr>
          <p:nvPr/>
        </p:nvSpPr>
        <p:spPr bwMode="auto">
          <a:xfrm>
            <a:off x="155577" y="-2933700"/>
            <a:ext cx="6753225" cy="61245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file:///C:/Users/Sagar%20Gautam/Downloads/F-table_Alpha01.webp"/>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C:\Users\Sagar Gautam\Downloads\F-table_Alpha01.webp"/>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28588"/>
            <a:ext cx="9220200" cy="657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485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762000"/>
          </a:xfrm>
        </p:spPr>
        <p:txBody>
          <a:bodyPr>
            <a:normAutofit fontScale="90000"/>
          </a:bodyPr>
          <a:lstStyle/>
          <a:p>
            <a:r>
              <a:rPr lang="en-US" b="1" u="sng" dirty="0" smtClean="0">
                <a:solidFill>
                  <a:srgbClr val="FF0000"/>
                </a:solidFill>
              </a:rPr>
              <a:t>Terminology in Experimental Design:</a:t>
            </a:r>
            <a:endParaRPr lang="en-US" b="1" u="sng" dirty="0">
              <a:solidFill>
                <a:srgbClr val="FF0000"/>
              </a:solidFill>
            </a:endParaRPr>
          </a:p>
        </p:txBody>
      </p:sp>
      <p:sp>
        <p:nvSpPr>
          <p:cNvPr id="3" name="Content Placeholder 2"/>
          <p:cNvSpPr>
            <a:spLocks noGrp="1"/>
          </p:cNvSpPr>
          <p:nvPr>
            <p:ph idx="1"/>
          </p:nvPr>
        </p:nvSpPr>
        <p:spPr>
          <a:xfrm>
            <a:off x="76200" y="609600"/>
            <a:ext cx="9061938" cy="6096000"/>
          </a:xfrm>
        </p:spPr>
        <p:txBody>
          <a:bodyPr>
            <a:normAutofit fontScale="92500" lnSpcReduction="10000"/>
          </a:bodyPr>
          <a:lstStyle/>
          <a:p>
            <a:pPr algn="just"/>
            <a:r>
              <a:rPr lang="en-US" b="1" u="sng" dirty="0" smtClean="0">
                <a:solidFill>
                  <a:srgbClr val="FF0000"/>
                </a:solidFill>
              </a:rPr>
              <a:t>Experiment:</a:t>
            </a:r>
            <a:r>
              <a:rPr lang="en-US" dirty="0" smtClean="0"/>
              <a:t> It is means of getting an answer to a question that the experimenter has in mind. In planning experiment, we clearly state our objectives and formulate the hypothesis we want to test.</a:t>
            </a:r>
          </a:p>
          <a:p>
            <a:pPr algn="just"/>
            <a:r>
              <a:rPr lang="en-US" b="1" u="sng" dirty="0" smtClean="0">
                <a:solidFill>
                  <a:srgbClr val="FF0000"/>
                </a:solidFill>
              </a:rPr>
              <a:t>Treatment: </a:t>
            </a:r>
            <a:r>
              <a:rPr lang="en-US" dirty="0" smtClean="0"/>
              <a:t>These are the inputs whose outcomes are to be estimated and compared. These are the different types procedures under comparison in the experiment. In agriculture experiment different types of fertilizers, different types of cultivation process, different varieties of crops are treatments.</a:t>
            </a:r>
          </a:p>
          <a:p>
            <a:pPr algn="just"/>
            <a:r>
              <a:rPr lang="en-US" b="1" u="sng" dirty="0" smtClean="0">
                <a:solidFill>
                  <a:srgbClr val="FF0000"/>
                </a:solidFill>
              </a:rPr>
              <a:t>Experimental unit: </a:t>
            </a:r>
            <a:r>
              <a:rPr lang="en-US" dirty="0" smtClean="0"/>
              <a:t>The smallest division of the experimental materials in which the treatments are applied and the effects of treatments are measured.</a:t>
            </a:r>
          </a:p>
          <a:p>
            <a:pPr algn="just"/>
            <a:r>
              <a:rPr lang="en-US" b="1" u="sng" dirty="0" smtClean="0">
                <a:solidFill>
                  <a:srgbClr val="FF0000"/>
                </a:solidFill>
              </a:rPr>
              <a:t>Yields(effects) : </a:t>
            </a:r>
            <a:r>
              <a:rPr lang="en-US" dirty="0" smtClean="0"/>
              <a:t>The outcome of the experiment due to the application of treatments  in experimental units are called yield.</a:t>
            </a:r>
          </a:p>
          <a:p>
            <a:pPr algn="just"/>
            <a:r>
              <a:rPr lang="en-US" b="1" u="sng" dirty="0" smtClean="0">
                <a:solidFill>
                  <a:srgbClr val="FF0000"/>
                </a:solidFill>
              </a:rPr>
              <a:t>Blocks:</a:t>
            </a:r>
            <a:r>
              <a:rPr lang="en-US" dirty="0" smtClean="0"/>
              <a:t> The experimental field is divided in to relatively homogeneous subgroups or strata which is homogeneous or uniform among themselves than the field as a whole are called blocks.</a:t>
            </a: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5</a:t>
            </a:fld>
            <a:endParaRPr lang="en-US"/>
          </a:p>
        </p:txBody>
      </p:sp>
    </p:spTree>
    <p:extLst>
      <p:ext uri="{BB962C8B-B14F-4D97-AF65-F5344CB8AC3E}">
        <p14:creationId xmlns:p14="http://schemas.microsoft.com/office/powerpoint/2010/main" val="1655651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normAutofit fontScale="90000"/>
          </a:bodyPr>
          <a:lstStyle/>
          <a:p>
            <a:r>
              <a:rPr lang="en-US" sz="4400" b="1" u="sng" dirty="0" smtClean="0">
                <a:solidFill>
                  <a:srgbClr val="FF0000"/>
                </a:solidFill>
              </a:rPr>
              <a:t>Basic principles of experimental design:</a:t>
            </a:r>
            <a:endParaRPr lang="en-US" sz="4400" b="1" u="sng" dirty="0">
              <a:solidFill>
                <a:srgbClr val="FF0000"/>
              </a:solidFill>
            </a:endParaRPr>
          </a:p>
        </p:txBody>
      </p:sp>
      <p:sp>
        <p:nvSpPr>
          <p:cNvPr id="3" name="Content Placeholder 2"/>
          <p:cNvSpPr>
            <a:spLocks noGrp="1"/>
          </p:cNvSpPr>
          <p:nvPr>
            <p:ph idx="1"/>
          </p:nvPr>
        </p:nvSpPr>
        <p:spPr>
          <a:xfrm>
            <a:off x="228600" y="1371600"/>
            <a:ext cx="8763000" cy="4953000"/>
          </a:xfrm>
        </p:spPr>
        <p:txBody>
          <a:bodyPr>
            <a:noAutofit/>
          </a:bodyPr>
          <a:lstStyle/>
          <a:p>
            <a:pPr algn="just"/>
            <a:r>
              <a:rPr lang="en-US" sz="2800" dirty="0" smtClean="0"/>
              <a:t>According to R.A. Fisher a good experimental design must posses the following three principles namely; </a:t>
            </a:r>
          </a:p>
          <a:p>
            <a:pPr algn="just"/>
            <a:r>
              <a:rPr lang="en-US" sz="2800" b="1" dirty="0" smtClean="0"/>
              <a:t>Replication</a:t>
            </a:r>
          </a:p>
          <a:p>
            <a:pPr algn="just"/>
            <a:r>
              <a:rPr lang="en-US" sz="2800" b="1" dirty="0" smtClean="0"/>
              <a:t>Randomization</a:t>
            </a:r>
          </a:p>
          <a:p>
            <a:pPr algn="just"/>
            <a:r>
              <a:rPr lang="en-US" sz="2800" b="1" dirty="0" smtClean="0"/>
              <a:t>Local control (Blocking)</a:t>
            </a:r>
          </a:p>
          <a:p>
            <a:pPr algn="just"/>
            <a:r>
              <a:rPr lang="en-US" sz="2800" b="1" u="sng" dirty="0" smtClean="0">
                <a:solidFill>
                  <a:srgbClr val="FF0000"/>
                </a:solidFill>
              </a:rPr>
              <a:t>Replication:</a:t>
            </a:r>
            <a:r>
              <a:rPr lang="en-US" sz="2800" b="1" dirty="0" smtClean="0"/>
              <a:t> </a:t>
            </a:r>
            <a:r>
              <a:rPr lang="en-US" sz="2800" dirty="0" smtClean="0"/>
              <a:t>It is the repetition of treatments under investigation. A treatment is repeated a large number of times in order to obtain more reliable result than is possible from single observation. The most effective way to increase precision is to increase the number of replication.</a:t>
            </a:r>
            <a:endParaRPr lang="en-US" sz="2800" b="1" dirty="0" smtClean="0"/>
          </a:p>
          <a:p>
            <a:pPr marL="0" indent="0" algn="just">
              <a:buNone/>
            </a:pPr>
            <a:endParaRPr lang="en-US" sz="2800" b="1" dirty="0"/>
          </a:p>
        </p:txBody>
      </p:sp>
      <p:sp>
        <p:nvSpPr>
          <p:cNvPr id="4" name="Slide Number Placeholder 3"/>
          <p:cNvSpPr>
            <a:spLocks noGrp="1"/>
          </p:cNvSpPr>
          <p:nvPr>
            <p:ph type="sldNum" sz="quarter" idx="12"/>
          </p:nvPr>
        </p:nvSpPr>
        <p:spPr/>
        <p:txBody>
          <a:bodyPr/>
          <a:lstStyle/>
          <a:p>
            <a:fld id="{3FF2DC29-D4EB-40CF-BEE8-AF9A946E16F8}" type="slidenum">
              <a:rPr lang="en-US" smtClean="0"/>
              <a:t>6</a:t>
            </a:fld>
            <a:endParaRPr lang="en-US"/>
          </a:p>
        </p:txBody>
      </p:sp>
    </p:spTree>
    <p:extLst>
      <p:ext uri="{BB962C8B-B14F-4D97-AF65-F5344CB8AC3E}">
        <p14:creationId xmlns:p14="http://schemas.microsoft.com/office/powerpoint/2010/main" val="252037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856488"/>
          </a:xfrm>
        </p:spPr>
        <p:txBody>
          <a:bodyPr/>
          <a:lstStyle/>
          <a:p>
            <a:r>
              <a:rPr lang="en-US" b="1" u="sng" dirty="0" smtClean="0">
                <a:solidFill>
                  <a:srgbClr val="FF0000"/>
                </a:solidFill>
              </a:rPr>
              <a:t>Conti…………………..</a:t>
            </a:r>
            <a:endParaRPr lang="en-US" b="1" u="sng" dirty="0">
              <a:solidFill>
                <a:srgbClr val="FF0000"/>
              </a:solidFill>
            </a:endParaRPr>
          </a:p>
        </p:txBody>
      </p:sp>
      <p:sp>
        <p:nvSpPr>
          <p:cNvPr id="3" name="Content Placeholder 2"/>
          <p:cNvSpPr>
            <a:spLocks noGrp="1"/>
          </p:cNvSpPr>
          <p:nvPr>
            <p:ph idx="1"/>
          </p:nvPr>
        </p:nvSpPr>
        <p:spPr>
          <a:xfrm>
            <a:off x="152400" y="990600"/>
            <a:ext cx="8839200" cy="5334000"/>
          </a:xfrm>
        </p:spPr>
        <p:txBody>
          <a:bodyPr>
            <a:normAutofit/>
          </a:bodyPr>
          <a:lstStyle/>
          <a:p>
            <a:pPr algn="just"/>
            <a:r>
              <a:rPr lang="en-US" b="1" u="sng" dirty="0" smtClean="0">
                <a:solidFill>
                  <a:srgbClr val="FF0000"/>
                </a:solidFill>
              </a:rPr>
              <a:t>Randomization:</a:t>
            </a:r>
            <a:r>
              <a:rPr lang="en-US" dirty="0" smtClean="0"/>
              <a:t> It is a process of allocating treatments to various plots in a random manner. It ensures that each treatment will have an equal chance of being assigned to an experimental unit. </a:t>
            </a:r>
          </a:p>
          <a:p>
            <a:pPr algn="just"/>
            <a:r>
              <a:rPr lang="en-US" b="1" u="sng" dirty="0" smtClean="0">
                <a:solidFill>
                  <a:srgbClr val="FF0000"/>
                </a:solidFill>
              </a:rPr>
              <a:t>Local control (Blocking) : </a:t>
            </a:r>
            <a:r>
              <a:rPr lang="en-US" dirty="0" smtClean="0"/>
              <a:t>If the experimental material is heterogeneous and different treatments are allocated to various experimental units(plots) in random manner then experimental error will be increased. It is desirable to reduce the experimental error without increasing replications or without </a:t>
            </a:r>
            <a:r>
              <a:rPr lang="en-US" dirty="0" err="1" smtClean="0"/>
              <a:t>interfereing</a:t>
            </a:r>
            <a:r>
              <a:rPr lang="en-US" dirty="0" smtClean="0"/>
              <a:t> the required randomness. The experimental error can be minimized by making the relatively heterogeneous experimental material in to relatively homogeneous blocks is called local control.</a:t>
            </a:r>
            <a:endParaRPr lang="en-US" dirty="0"/>
          </a:p>
        </p:txBody>
      </p:sp>
      <p:sp>
        <p:nvSpPr>
          <p:cNvPr id="4" name="Slide Number Placeholder 3"/>
          <p:cNvSpPr>
            <a:spLocks noGrp="1"/>
          </p:cNvSpPr>
          <p:nvPr>
            <p:ph type="sldNum" sz="quarter" idx="12"/>
          </p:nvPr>
        </p:nvSpPr>
        <p:spPr/>
        <p:txBody>
          <a:bodyPr/>
          <a:lstStyle/>
          <a:p>
            <a:fld id="{3FF2DC29-D4EB-40CF-BEE8-AF9A946E16F8}" type="slidenum">
              <a:rPr lang="en-US" smtClean="0"/>
              <a:t>7</a:t>
            </a:fld>
            <a:endParaRPr lang="en-US"/>
          </a:p>
        </p:txBody>
      </p:sp>
    </p:spTree>
    <p:extLst>
      <p:ext uri="{BB962C8B-B14F-4D97-AF65-F5344CB8AC3E}">
        <p14:creationId xmlns:p14="http://schemas.microsoft.com/office/powerpoint/2010/main" val="894849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
            <a:ext cx="8839200" cy="685800"/>
          </a:xfrm>
        </p:spPr>
        <p:txBody>
          <a:bodyPr>
            <a:normAutofit fontScale="90000"/>
          </a:bodyPr>
          <a:lstStyle/>
          <a:p>
            <a:r>
              <a:rPr lang="en-US" b="1" u="sng" dirty="0" smtClean="0">
                <a:solidFill>
                  <a:srgbClr val="FF0000"/>
                </a:solidFill>
              </a:rPr>
              <a:t>Completely Randomized Design(CRD)</a:t>
            </a:r>
            <a:endParaRPr lang="en-US" b="1" u="sng" dirty="0">
              <a:solidFill>
                <a:srgbClr val="FF0000"/>
              </a:solidFill>
            </a:endParaRPr>
          </a:p>
        </p:txBody>
      </p:sp>
      <p:sp>
        <p:nvSpPr>
          <p:cNvPr id="3" name="Content Placeholder 2"/>
          <p:cNvSpPr>
            <a:spLocks noGrp="1"/>
          </p:cNvSpPr>
          <p:nvPr>
            <p:ph idx="1"/>
          </p:nvPr>
        </p:nvSpPr>
        <p:spPr>
          <a:xfrm>
            <a:off x="152400" y="685800"/>
            <a:ext cx="8534400" cy="6019800"/>
          </a:xfrm>
        </p:spPr>
        <p:txBody>
          <a:bodyPr>
            <a:noAutofit/>
          </a:bodyPr>
          <a:lstStyle/>
          <a:p>
            <a:pPr algn="just"/>
            <a:r>
              <a:rPr lang="en-US" sz="4000" dirty="0" smtClean="0"/>
              <a:t>It is simplest of all the design which is based upon only two principles of design namely replication and randomization. In this design treatments are assigned completely at random manner so that each and every experimental unit has equal chance of receiving any treatment. It is appropriate for the homogeneous experimental material.</a:t>
            </a:r>
            <a:endParaRPr lang="en-US" sz="4000" dirty="0"/>
          </a:p>
        </p:txBody>
      </p:sp>
      <p:sp>
        <p:nvSpPr>
          <p:cNvPr id="4" name="Slide Number Placeholder 3"/>
          <p:cNvSpPr>
            <a:spLocks noGrp="1"/>
          </p:cNvSpPr>
          <p:nvPr>
            <p:ph type="sldNum" sz="quarter" idx="12"/>
          </p:nvPr>
        </p:nvSpPr>
        <p:spPr/>
        <p:txBody>
          <a:bodyPr/>
          <a:lstStyle/>
          <a:p>
            <a:fld id="{3FF2DC29-D4EB-40CF-BEE8-AF9A946E16F8}" type="slidenum">
              <a:rPr lang="en-US" smtClean="0"/>
              <a:t>8</a:t>
            </a:fld>
            <a:endParaRPr lang="en-US"/>
          </a:p>
        </p:txBody>
      </p:sp>
    </p:spTree>
    <p:extLst>
      <p:ext uri="{BB962C8B-B14F-4D97-AF65-F5344CB8AC3E}">
        <p14:creationId xmlns:p14="http://schemas.microsoft.com/office/powerpoint/2010/main" val="3435567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914400"/>
          </a:xfrm>
        </p:spPr>
        <p:txBody>
          <a:bodyPr/>
          <a:lstStyle/>
          <a:p>
            <a:r>
              <a:rPr lang="en-US" b="1" u="sng" dirty="0" smtClean="0">
                <a:solidFill>
                  <a:srgbClr val="FF0000"/>
                </a:solidFill>
              </a:rPr>
              <a:t>Layout of CRD:</a:t>
            </a:r>
            <a:endParaRPr lang="en-US" b="1" u="sng" dirty="0">
              <a:solidFill>
                <a:srgbClr val="FF0000"/>
              </a:solidFill>
            </a:endParaRPr>
          </a:p>
        </p:txBody>
      </p:sp>
      <p:sp>
        <p:nvSpPr>
          <p:cNvPr id="3" name="Content Placeholder 2"/>
          <p:cNvSpPr>
            <a:spLocks noGrp="1"/>
          </p:cNvSpPr>
          <p:nvPr>
            <p:ph idx="1"/>
          </p:nvPr>
        </p:nvSpPr>
        <p:spPr>
          <a:xfrm>
            <a:off x="152400" y="1066800"/>
            <a:ext cx="8534400" cy="5638800"/>
          </a:xfrm>
        </p:spPr>
        <p:txBody>
          <a:bodyPr/>
          <a:lstStyle/>
          <a:p>
            <a:pPr algn="just"/>
            <a:r>
              <a:rPr lang="en-US" sz="2800" dirty="0" smtClean="0"/>
              <a:t>The placement of the treatments on the experimental units along with the arrangement of experimental unit is known as the layout of an experiment. For example, consider t = 4 (A, B, C, D) and r= 3 then treatments are allocated as shown below;</a:t>
            </a:r>
          </a:p>
          <a:p>
            <a:pPr marL="0" indent="0">
              <a:buNone/>
            </a:pPr>
            <a:endParaRPr lang="en-US" dirty="0" smtClean="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6261325"/>
              </p:ext>
            </p:extLst>
          </p:nvPr>
        </p:nvGraphicFramePr>
        <p:xfrm>
          <a:off x="838200" y="3810000"/>
          <a:ext cx="7391400" cy="2103120"/>
        </p:xfrm>
        <a:graphic>
          <a:graphicData uri="http://schemas.openxmlformats.org/drawingml/2006/table">
            <a:tbl>
              <a:tblPr firstRow="1" bandRow="1">
                <a:tableStyleId>{616DA210-FB5B-4158-B5E0-FEB733F419BA}</a:tableStyleId>
              </a:tblPr>
              <a:tblGrid>
                <a:gridCol w="1847850"/>
                <a:gridCol w="1847850"/>
                <a:gridCol w="1847850"/>
                <a:gridCol w="1847850"/>
              </a:tblGrid>
              <a:tr h="701040">
                <a:tc>
                  <a:txBody>
                    <a:bodyPr/>
                    <a:lstStyle/>
                    <a:p>
                      <a:pPr algn="ctr"/>
                      <a:r>
                        <a:rPr lang="en-US" sz="4000" b="1" dirty="0" smtClean="0">
                          <a:latin typeface="Arial" pitchFamily="34" charset="0"/>
                          <a:cs typeface="Arial" pitchFamily="34" charset="0"/>
                        </a:rPr>
                        <a:t>A</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A</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D</a:t>
                      </a:r>
                      <a:endParaRPr lang="en-US" sz="4000" b="1" dirty="0">
                        <a:latin typeface="Arial" pitchFamily="34" charset="0"/>
                        <a:cs typeface="Arial" pitchFamily="34" charset="0"/>
                      </a:endParaRPr>
                    </a:p>
                  </a:txBody>
                  <a:tcPr/>
                </a:tc>
              </a:tr>
              <a:tr h="701040">
                <a:tc>
                  <a:txBody>
                    <a:bodyPr/>
                    <a:lstStyle/>
                    <a:p>
                      <a:pPr algn="ctr"/>
                      <a:r>
                        <a:rPr lang="en-US" sz="4000" b="1" dirty="0" smtClean="0">
                          <a:latin typeface="Arial" pitchFamily="34" charset="0"/>
                          <a:cs typeface="Arial" pitchFamily="34" charset="0"/>
                        </a:rPr>
                        <a:t>A</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B</a:t>
                      </a:r>
                      <a:endParaRPr lang="en-US" sz="4000" b="1" dirty="0">
                        <a:latin typeface="Arial" pitchFamily="34" charset="0"/>
                        <a:cs typeface="Arial" pitchFamily="34" charset="0"/>
                      </a:endParaRPr>
                    </a:p>
                  </a:txBody>
                  <a:tcPr/>
                </a:tc>
              </a:tr>
              <a:tr h="701040">
                <a:tc>
                  <a:txBody>
                    <a:bodyPr/>
                    <a:lstStyle/>
                    <a:p>
                      <a:pPr algn="ctr"/>
                      <a:r>
                        <a:rPr lang="en-US" sz="4000" b="1" dirty="0" smtClean="0">
                          <a:latin typeface="Arial" pitchFamily="34" charset="0"/>
                          <a:cs typeface="Arial" pitchFamily="34" charset="0"/>
                        </a:rPr>
                        <a:t>B</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C</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D</a:t>
                      </a:r>
                      <a:endParaRPr lang="en-US" sz="4000" b="1" dirty="0">
                        <a:latin typeface="Arial" pitchFamily="34" charset="0"/>
                        <a:cs typeface="Arial" pitchFamily="34" charset="0"/>
                      </a:endParaRPr>
                    </a:p>
                  </a:txBody>
                  <a:tcPr/>
                </a:tc>
                <a:tc>
                  <a:txBody>
                    <a:bodyPr/>
                    <a:lstStyle/>
                    <a:p>
                      <a:pPr algn="ctr"/>
                      <a:r>
                        <a:rPr lang="en-US" sz="4000" b="1" dirty="0" smtClean="0">
                          <a:latin typeface="Arial" pitchFamily="34" charset="0"/>
                          <a:cs typeface="Arial" pitchFamily="34" charset="0"/>
                        </a:rPr>
                        <a:t>D</a:t>
                      </a:r>
                      <a:endParaRPr lang="en-US" sz="40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FF2DC29-D4EB-40CF-BEE8-AF9A946E16F8}" type="slidenum">
              <a:rPr lang="en-US" smtClean="0"/>
              <a:t>9</a:t>
            </a:fld>
            <a:endParaRPr lang="en-US"/>
          </a:p>
        </p:txBody>
      </p:sp>
    </p:spTree>
    <p:extLst>
      <p:ext uri="{BB962C8B-B14F-4D97-AF65-F5344CB8AC3E}">
        <p14:creationId xmlns:p14="http://schemas.microsoft.com/office/powerpoint/2010/main" val="4629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1103</TotalTime>
  <Words>3847</Words>
  <Application>Microsoft Office PowerPoint</Application>
  <PresentationFormat>On-screen Show (4:3)</PresentationFormat>
  <Paragraphs>746</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Design of Experiments</vt:lpstr>
      <vt:lpstr>Analysis of Variance (ANOVA)</vt:lpstr>
      <vt:lpstr>Design of Experiments:</vt:lpstr>
      <vt:lpstr>Objective of Experimental Design:</vt:lpstr>
      <vt:lpstr>Terminology in Experimental Design:</vt:lpstr>
      <vt:lpstr>Basic principles of experimental design:</vt:lpstr>
      <vt:lpstr>Conti…………………..</vt:lpstr>
      <vt:lpstr>Completely Randomized Design(CRD)</vt:lpstr>
      <vt:lpstr>Layout of CRD:</vt:lpstr>
      <vt:lpstr>Mathematical Model:</vt:lpstr>
      <vt:lpstr>Problem to test:</vt:lpstr>
      <vt:lpstr>ANOVA Table:</vt:lpstr>
      <vt:lpstr>Problems:</vt:lpstr>
      <vt:lpstr>Problems:</vt:lpstr>
      <vt:lpstr>Problems:</vt:lpstr>
      <vt:lpstr>Advantage And Disadvantage CRD:</vt:lpstr>
      <vt:lpstr>Randomized Block Design (RBD):</vt:lpstr>
      <vt:lpstr>Layout of RBD:</vt:lpstr>
      <vt:lpstr>Mathematical Model:</vt:lpstr>
      <vt:lpstr>Problem to test:</vt:lpstr>
      <vt:lpstr>ANOVA Table:</vt:lpstr>
      <vt:lpstr>Problems:</vt:lpstr>
      <vt:lpstr>Problems:</vt:lpstr>
      <vt:lpstr>One Missing value In RBD: </vt:lpstr>
      <vt:lpstr>Problems:</vt:lpstr>
      <vt:lpstr>Problems:</vt:lpstr>
      <vt:lpstr>Advantage and Disadvantage of RBD:</vt:lpstr>
      <vt:lpstr>Latin Square Design (LSD):</vt:lpstr>
      <vt:lpstr>Lay out of LSD:</vt:lpstr>
      <vt:lpstr>Mathematical Model:</vt:lpstr>
      <vt:lpstr>Problem to test:</vt:lpstr>
      <vt:lpstr>ANOVA table</vt:lpstr>
      <vt:lpstr>Problems:</vt:lpstr>
      <vt:lpstr>Missing Value of Latin Square Design:</vt:lpstr>
      <vt:lpstr>Problems:</vt:lpstr>
      <vt:lpstr>Problems:</vt:lpstr>
      <vt:lpstr>Advantage and Disadvantage of LSD:</vt:lpstr>
      <vt:lpstr>Efficiency of Design:</vt:lpstr>
      <vt:lpstr>Problems:</vt:lpstr>
      <vt:lpstr>Problems:</vt:lpstr>
      <vt:lpstr>Problems:</vt:lpstr>
      <vt:lpstr>Exam Questions:</vt:lpstr>
      <vt:lpstr>Problems:</vt:lpstr>
      <vt:lpstr>Exam Questions:</vt:lpstr>
      <vt:lpstr>Conti……………….</vt:lpstr>
      <vt:lpstr>Table </vt:lpstr>
      <vt:lpstr>Table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Experiments</dc:title>
  <dc:creator>ismail - [2010]</dc:creator>
  <cp:lastModifiedBy>ismail - [2010]</cp:lastModifiedBy>
  <cp:revision>99</cp:revision>
  <dcterms:created xsi:type="dcterms:W3CDTF">2023-06-03T14:49:25Z</dcterms:created>
  <dcterms:modified xsi:type="dcterms:W3CDTF">2023-06-29T13:25:17Z</dcterms:modified>
</cp:coreProperties>
</file>