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A688E-7A9F-47E5-A24F-D0F00E76C9F9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D48E-AC24-4025-82CD-10795B87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92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A688E-7A9F-47E5-A24F-D0F00E76C9F9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D48E-AC24-4025-82CD-10795B87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72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A688E-7A9F-47E5-A24F-D0F00E76C9F9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D48E-AC24-4025-82CD-10795B87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09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1" y="228600"/>
            <a:ext cx="10996084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994400" y="1600200"/>
            <a:ext cx="50800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994400" y="4000500"/>
            <a:ext cx="50800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Cryptography and Network Security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692BB-2943-4EC2-931F-A6169BB70F4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595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A688E-7A9F-47E5-A24F-D0F00E76C9F9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D48E-AC24-4025-82CD-10795B87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75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A688E-7A9F-47E5-A24F-D0F00E76C9F9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D48E-AC24-4025-82CD-10795B87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51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A688E-7A9F-47E5-A24F-D0F00E76C9F9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D48E-AC24-4025-82CD-10795B87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5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A688E-7A9F-47E5-A24F-D0F00E76C9F9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D48E-AC24-4025-82CD-10795B87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07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A688E-7A9F-47E5-A24F-D0F00E76C9F9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D48E-AC24-4025-82CD-10795B87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8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A688E-7A9F-47E5-A24F-D0F00E76C9F9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D48E-AC24-4025-82CD-10795B87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32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A688E-7A9F-47E5-A24F-D0F00E76C9F9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D48E-AC24-4025-82CD-10795B87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5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A688E-7A9F-47E5-A24F-D0F00E76C9F9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D48E-AC24-4025-82CD-10795B87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03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A688E-7A9F-47E5-A24F-D0F00E76C9F9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DD48E-AC24-4025-82CD-10795B87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12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Cryptography and Network Security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440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24D17BA1-D351-4F4E-91EF-EBCD67BADB94}" type="slidenum">
              <a:rPr lang="zh-CN" altLang="en-US" sz="1400"/>
              <a:pPr algn="r"/>
              <a:t>1</a:t>
            </a:fld>
            <a:endParaRPr lang="en-US" altLang="zh-CN" sz="1400"/>
          </a:p>
        </p:txBody>
      </p:sp>
      <p:sp>
        <p:nvSpPr>
          <p:cNvPr id="344068" name="Rectangle 2"/>
          <p:cNvSpPr>
            <a:spLocks noGrp="1" noChangeArrowheads="1"/>
          </p:cNvSpPr>
          <p:nvPr>
            <p:ph type="title"/>
          </p:nvPr>
        </p:nvSpPr>
        <p:spPr>
          <a:xfrm>
            <a:off x="2014538" y="312738"/>
            <a:ext cx="7772400" cy="1143000"/>
          </a:xfrm>
        </p:spPr>
        <p:txBody>
          <a:bodyPr/>
          <a:lstStyle/>
          <a:p>
            <a:r>
              <a:rPr lang="en-US" altLang="zh-CN" dirty="0" smtClean="0">
                <a:ea typeface="SimSun" panose="02010600030101010101" pitchFamily="2" charset="-122"/>
              </a:rPr>
              <a:t>Authentication</a:t>
            </a:r>
          </a:p>
        </p:txBody>
      </p:sp>
      <p:sp>
        <p:nvSpPr>
          <p:cNvPr id="3440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600200"/>
            <a:ext cx="7772400" cy="96678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u="sng" dirty="0" smtClean="0">
                <a:solidFill>
                  <a:srgbClr val="FF0000"/>
                </a:solidFill>
                <a:ea typeface="SimSun" panose="02010600030101010101" pitchFamily="2" charset="-122"/>
              </a:rPr>
              <a:t>Goal:</a:t>
            </a:r>
            <a:r>
              <a:rPr lang="en-US" altLang="zh-CN" dirty="0" smtClean="0">
                <a:ea typeface="SimSun" panose="02010600030101010101" pitchFamily="2" charset="-122"/>
              </a:rPr>
              <a:t> Bob wants Alice to “prove” her identity to him</a:t>
            </a:r>
          </a:p>
        </p:txBody>
      </p:sp>
      <p:sp>
        <p:nvSpPr>
          <p:cNvPr id="344070" name="Text Box 4"/>
          <p:cNvSpPr txBox="1">
            <a:spLocks noChangeArrowheads="1"/>
          </p:cNvSpPr>
          <p:nvPr/>
        </p:nvSpPr>
        <p:spPr bwMode="auto">
          <a:xfrm>
            <a:off x="2051051" y="2654300"/>
            <a:ext cx="5546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u="sng">
                <a:solidFill>
                  <a:srgbClr val="FF0000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Protocol ap1.0:</a:t>
            </a:r>
            <a:r>
              <a:rPr lang="en-US" altLang="zh-CN">
                <a:solidFill>
                  <a:srgbClr val="FF0000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 </a:t>
            </a:r>
            <a:r>
              <a:rPr lang="en-US" altLang="zh-CN">
                <a:latin typeface="Comic Sans MS" panose="030F0702030302020204" pitchFamily="66" charset="0"/>
                <a:ea typeface="SimSun" panose="02010600030101010101" pitchFamily="2" charset="-122"/>
              </a:rPr>
              <a:t>Alice says “I am Alice”</a:t>
            </a:r>
          </a:p>
        </p:txBody>
      </p:sp>
      <p:sp>
        <p:nvSpPr>
          <p:cNvPr id="344071" name="Text Box 5"/>
          <p:cNvSpPr txBox="1">
            <a:spLocks noChangeArrowheads="1"/>
          </p:cNvSpPr>
          <p:nvPr/>
        </p:nvSpPr>
        <p:spPr bwMode="auto">
          <a:xfrm>
            <a:off x="6805614" y="4135438"/>
            <a:ext cx="2757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>
                <a:latin typeface="Comic Sans MS" panose="030F0702030302020204" pitchFamily="66" charset="0"/>
                <a:ea typeface="SimSun" panose="02010600030101010101" pitchFamily="2" charset="-122"/>
              </a:rPr>
              <a:t>Failure scenario??</a:t>
            </a:r>
          </a:p>
        </p:txBody>
      </p:sp>
      <p:pic>
        <p:nvPicPr>
          <p:cNvPr id="344072" name="Picture 6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388" y="3721101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4073" name="Picture 7" descr="E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14" y="4983163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4074" name="Picture 8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38115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4075" name="Line 9"/>
          <p:cNvSpPr>
            <a:spLocks noChangeShapeType="1"/>
          </p:cNvSpPr>
          <p:nvPr/>
        </p:nvSpPr>
        <p:spPr bwMode="auto">
          <a:xfrm>
            <a:off x="3014664" y="4248150"/>
            <a:ext cx="18700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4076" name="Text Box 10"/>
          <p:cNvSpPr txBox="1">
            <a:spLocks noChangeArrowheads="1"/>
          </p:cNvSpPr>
          <p:nvPr/>
        </p:nvSpPr>
        <p:spPr bwMode="auto">
          <a:xfrm>
            <a:off x="2879808" y="3749676"/>
            <a:ext cx="20842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>
                <a:latin typeface="Comic Sans MS" panose="030F0702030302020204" pitchFamily="66" charset="0"/>
                <a:ea typeface="SimSun" panose="02010600030101010101" pitchFamily="2" charset="-122"/>
              </a:rPr>
              <a:t>“</a:t>
            </a:r>
            <a:r>
              <a:rPr lang="en-US" altLang="zh-CN">
                <a:latin typeface="Comic Sans MS" panose="030F0702030302020204" pitchFamily="66" charset="0"/>
                <a:ea typeface="SimSun" panose="02010600030101010101" pitchFamily="2" charset="-122"/>
              </a:rPr>
              <a:t>I am Alice”</a:t>
            </a:r>
          </a:p>
        </p:txBody>
      </p:sp>
    </p:spTree>
    <p:extLst>
      <p:ext uri="{BB962C8B-B14F-4D97-AF65-F5344CB8AC3E}">
        <p14:creationId xmlns:p14="http://schemas.microsoft.com/office/powerpoint/2010/main" val="14041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Cryptography and Network Security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532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843EBE59-BECD-4A88-8006-85823141E391}" type="slidenum">
              <a:rPr lang="zh-CN" altLang="en-US" sz="1400"/>
              <a:pPr algn="r"/>
              <a:t>10</a:t>
            </a:fld>
            <a:endParaRPr lang="en-US" altLang="zh-CN" sz="1400"/>
          </a:p>
        </p:txBody>
      </p:sp>
      <p:sp>
        <p:nvSpPr>
          <p:cNvPr id="3532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SimSun" panose="02010600030101010101" pitchFamily="2" charset="-122"/>
              </a:rPr>
              <a:t>Authentication: ap5.0</a:t>
            </a:r>
            <a:endParaRPr lang="en-US" altLang="zh-CN" smtClean="0">
              <a:ea typeface="SimSun" panose="02010600030101010101" pitchFamily="2" charset="-122"/>
            </a:endParaRPr>
          </a:p>
        </p:txBody>
      </p:sp>
      <p:sp>
        <p:nvSpPr>
          <p:cNvPr id="3532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8513" y="1457325"/>
            <a:ext cx="8355012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>
                <a:ea typeface="SimSun" panose="02010600030101010101" pitchFamily="2" charset="-122"/>
              </a:rPr>
              <a:t>ap4.0 requires shared symmetric key </a:t>
            </a:r>
          </a:p>
          <a:p>
            <a:r>
              <a:rPr lang="en-US" altLang="zh-CN" sz="2400">
                <a:ea typeface="SimSun" panose="02010600030101010101" pitchFamily="2" charset="-122"/>
              </a:rPr>
              <a:t>can we authenticate using public key techniques?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u="sng">
                <a:solidFill>
                  <a:srgbClr val="FF0000"/>
                </a:solidFill>
                <a:ea typeface="SimSun" panose="02010600030101010101" pitchFamily="2" charset="-122"/>
              </a:rPr>
              <a:t>ap5.0:</a:t>
            </a:r>
            <a:r>
              <a:rPr lang="en-US" altLang="zh-CN" sz="2400">
                <a:ea typeface="SimSun" panose="02010600030101010101" pitchFamily="2" charset="-122"/>
              </a:rPr>
              <a:t> use nonce, public key cryptography</a:t>
            </a:r>
          </a:p>
        </p:txBody>
      </p:sp>
      <p:pic>
        <p:nvPicPr>
          <p:cNvPr id="353286" name="Picture 4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13" y="3360738"/>
            <a:ext cx="6985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3287" name="Picture 5" descr="B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275" y="330993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3288" name="Line 6"/>
          <p:cNvSpPr>
            <a:spLocks noChangeShapeType="1"/>
          </p:cNvSpPr>
          <p:nvPr/>
        </p:nvSpPr>
        <p:spPr bwMode="auto">
          <a:xfrm>
            <a:off x="3168650" y="3443289"/>
            <a:ext cx="3697288" cy="261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3289" name="Text Box 7"/>
          <p:cNvSpPr txBox="1">
            <a:spLocks noChangeArrowheads="1"/>
          </p:cNvSpPr>
          <p:nvPr/>
        </p:nvSpPr>
        <p:spPr bwMode="auto">
          <a:xfrm>
            <a:off x="3995820" y="3090864"/>
            <a:ext cx="20842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>
                <a:latin typeface="Comic Sans MS" panose="030F0702030302020204" pitchFamily="66" charset="0"/>
                <a:ea typeface="SimSun" panose="02010600030101010101" pitchFamily="2" charset="-122"/>
              </a:rPr>
              <a:t>“</a:t>
            </a:r>
            <a:r>
              <a:rPr lang="en-US" altLang="zh-CN">
                <a:latin typeface="Comic Sans MS" panose="030F0702030302020204" pitchFamily="66" charset="0"/>
                <a:ea typeface="SimSun" panose="02010600030101010101" pitchFamily="2" charset="-122"/>
              </a:rPr>
              <a:t>I am Alice”</a:t>
            </a:r>
          </a:p>
        </p:txBody>
      </p:sp>
      <p:sp>
        <p:nvSpPr>
          <p:cNvPr id="353290" name="Line 8"/>
          <p:cNvSpPr>
            <a:spLocks noChangeShapeType="1"/>
          </p:cNvSpPr>
          <p:nvPr/>
        </p:nvSpPr>
        <p:spPr bwMode="auto">
          <a:xfrm flipH="1">
            <a:off x="3133725" y="3830639"/>
            <a:ext cx="3697288" cy="261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3291" name="Line 9"/>
          <p:cNvSpPr>
            <a:spLocks noChangeShapeType="1"/>
          </p:cNvSpPr>
          <p:nvPr/>
        </p:nvSpPr>
        <p:spPr bwMode="auto">
          <a:xfrm>
            <a:off x="3184525" y="4302125"/>
            <a:ext cx="3697288" cy="261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3292" name="Text Box 10"/>
          <p:cNvSpPr txBox="1">
            <a:spLocks noChangeArrowheads="1"/>
          </p:cNvSpPr>
          <p:nvPr/>
        </p:nvSpPr>
        <p:spPr bwMode="auto">
          <a:xfrm>
            <a:off x="3914775" y="3621088"/>
            <a:ext cx="376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>
                <a:latin typeface="Comic Sans MS" panose="030F0702030302020204" pitchFamily="66" charset="0"/>
                <a:ea typeface="SimSun" panose="02010600030101010101" pitchFamily="2" charset="-122"/>
              </a:rPr>
              <a:t>R</a:t>
            </a:r>
          </a:p>
        </p:txBody>
      </p:sp>
      <p:sp>
        <p:nvSpPr>
          <p:cNvPr id="353293" name="Text Box 11"/>
          <p:cNvSpPr txBox="1">
            <a:spLocks noChangeArrowheads="1"/>
          </p:cNvSpPr>
          <p:nvPr/>
        </p:nvSpPr>
        <p:spPr bwMode="auto">
          <a:xfrm>
            <a:off x="7856539" y="3368675"/>
            <a:ext cx="2332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2000">
                <a:latin typeface="Comic Sans MS" panose="030F0702030302020204" pitchFamily="66" charset="0"/>
                <a:ea typeface="SimSun" panose="02010600030101010101" pitchFamily="2" charset="-122"/>
              </a:rPr>
              <a:t>Bob computes</a:t>
            </a:r>
          </a:p>
          <a:p>
            <a:endParaRPr lang="zh-CN" altLang="en-US">
              <a:latin typeface="Comic Sans MS" panose="030F0702030302020204" pitchFamily="66" charset="0"/>
              <a:ea typeface="SimSun" panose="02010600030101010101" pitchFamily="2" charset="-122"/>
            </a:endParaRPr>
          </a:p>
        </p:txBody>
      </p:sp>
      <p:grpSp>
        <p:nvGrpSpPr>
          <p:cNvPr id="353294" name="Group 12"/>
          <p:cNvGrpSpPr>
            <a:grpSpLocks/>
          </p:cNvGrpSpPr>
          <p:nvPr/>
        </p:nvGrpSpPr>
        <p:grpSpPr bwMode="auto">
          <a:xfrm>
            <a:off x="5600700" y="3878263"/>
            <a:ext cx="1055688" cy="673100"/>
            <a:chOff x="2843" y="2891"/>
            <a:chExt cx="665" cy="424"/>
          </a:xfrm>
        </p:grpSpPr>
        <p:sp>
          <p:nvSpPr>
            <p:cNvPr id="353318" name="Text Box 13"/>
            <p:cNvSpPr txBox="1">
              <a:spLocks noChangeArrowheads="1"/>
            </p:cNvSpPr>
            <p:nvPr/>
          </p:nvSpPr>
          <p:spPr bwMode="auto">
            <a:xfrm>
              <a:off x="2843" y="2979"/>
              <a:ext cx="6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>
                  <a:latin typeface="Comic Sans MS" panose="030F0702030302020204" pitchFamily="66" charset="0"/>
                  <a:ea typeface="SimSun" panose="02010600030101010101" pitchFamily="2" charset="-122"/>
                </a:rPr>
                <a:t>K   (R)</a:t>
              </a:r>
            </a:p>
          </p:txBody>
        </p:sp>
        <p:sp>
          <p:nvSpPr>
            <p:cNvPr id="353319" name="Text Box 14"/>
            <p:cNvSpPr txBox="1">
              <a:spLocks noChangeArrowheads="1"/>
            </p:cNvSpPr>
            <p:nvPr/>
          </p:nvSpPr>
          <p:spPr bwMode="auto">
            <a:xfrm>
              <a:off x="2979" y="3084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1800">
                  <a:latin typeface="Comic Sans MS" panose="030F0702030302020204" pitchFamily="66" charset="0"/>
                  <a:ea typeface="SimSun" panose="02010600030101010101" pitchFamily="2" charset="-122"/>
                </a:rPr>
                <a:t>A</a:t>
              </a:r>
            </a:p>
          </p:txBody>
        </p:sp>
        <p:sp>
          <p:nvSpPr>
            <p:cNvPr id="353320" name="Text Box 15"/>
            <p:cNvSpPr txBox="1">
              <a:spLocks noChangeArrowheads="1"/>
            </p:cNvSpPr>
            <p:nvPr/>
          </p:nvSpPr>
          <p:spPr bwMode="auto">
            <a:xfrm>
              <a:off x="2985" y="2891"/>
              <a:ext cx="18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2000">
                  <a:latin typeface="Comic Sans MS" panose="030F0702030302020204" pitchFamily="66" charset="0"/>
                  <a:ea typeface="SimSun" panose="02010600030101010101" pitchFamily="2" charset="-122"/>
                </a:rPr>
                <a:t>-</a:t>
              </a:r>
            </a:p>
          </p:txBody>
        </p:sp>
      </p:grpSp>
      <p:sp>
        <p:nvSpPr>
          <p:cNvPr id="353295" name="Line 16"/>
          <p:cNvSpPr>
            <a:spLocks noChangeShapeType="1"/>
          </p:cNvSpPr>
          <p:nvPr/>
        </p:nvSpPr>
        <p:spPr bwMode="auto">
          <a:xfrm flipH="1">
            <a:off x="3170239" y="4724400"/>
            <a:ext cx="3697287" cy="261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3296" name="Text Box 17"/>
          <p:cNvSpPr txBox="1">
            <a:spLocks noChangeArrowheads="1"/>
          </p:cNvSpPr>
          <p:nvPr/>
        </p:nvSpPr>
        <p:spPr bwMode="auto">
          <a:xfrm>
            <a:off x="3501386" y="4635500"/>
            <a:ext cx="305404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1800">
                <a:latin typeface="Comic Sans MS" panose="030F0702030302020204" pitchFamily="66" charset="0"/>
                <a:ea typeface="SimSun" panose="02010600030101010101" pitchFamily="2" charset="-122"/>
              </a:rPr>
              <a:t>“</a:t>
            </a:r>
            <a:r>
              <a:rPr lang="en-US" altLang="zh-CN" sz="1800">
                <a:latin typeface="Comic Sans MS" panose="030F0702030302020204" pitchFamily="66" charset="0"/>
                <a:ea typeface="SimSun" panose="02010600030101010101" pitchFamily="2" charset="-122"/>
              </a:rPr>
              <a:t>send me your public key”</a:t>
            </a:r>
          </a:p>
        </p:txBody>
      </p:sp>
      <p:sp>
        <p:nvSpPr>
          <p:cNvPr id="353297" name="Line 18"/>
          <p:cNvSpPr>
            <a:spLocks noChangeShapeType="1"/>
          </p:cNvSpPr>
          <p:nvPr/>
        </p:nvSpPr>
        <p:spPr bwMode="auto">
          <a:xfrm>
            <a:off x="3221039" y="5295900"/>
            <a:ext cx="3697287" cy="261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53298" name="Group 19"/>
          <p:cNvGrpSpPr>
            <a:grpSpLocks/>
          </p:cNvGrpSpPr>
          <p:nvPr/>
        </p:nvGrpSpPr>
        <p:grpSpPr bwMode="auto">
          <a:xfrm>
            <a:off x="6049963" y="4873626"/>
            <a:ext cx="550862" cy="715963"/>
            <a:chOff x="831" y="3234"/>
            <a:chExt cx="347" cy="451"/>
          </a:xfrm>
        </p:grpSpPr>
        <p:sp>
          <p:nvSpPr>
            <p:cNvPr id="353315" name="Text Box 20"/>
            <p:cNvSpPr txBox="1">
              <a:spLocks noChangeArrowheads="1"/>
            </p:cNvSpPr>
            <p:nvPr/>
          </p:nvSpPr>
          <p:spPr bwMode="auto">
            <a:xfrm>
              <a:off x="831" y="3330"/>
              <a:ext cx="3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>
                  <a:latin typeface="Comic Sans MS" panose="030F0702030302020204" pitchFamily="66" charset="0"/>
                  <a:ea typeface="SimSun" panose="02010600030101010101" pitchFamily="2" charset="-122"/>
                </a:rPr>
                <a:t>K  </a:t>
              </a:r>
            </a:p>
          </p:txBody>
        </p:sp>
        <p:sp>
          <p:nvSpPr>
            <p:cNvPr id="353316" name="Text Box 21"/>
            <p:cNvSpPr txBox="1">
              <a:spLocks noChangeArrowheads="1"/>
            </p:cNvSpPr>
            <p:nvPr/>
          </p:nvSpPr>
          <p:spPr bwMode="auto">
            <a:xfrm>
              <a:off x="918" y="3454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1800">
                  <a:latin typeface="Comic Sans MS" panose="030F0702030302020204" pitchFamily="66" charset="0"/>
                  <a:ea typeface="SimSun" panose="02010600030101010101" pitchFamily="2" charset="-122"/>
                </a:rPr>
                <a:t>A</a:t>
              </a:r>
            </a:p>
          </p:txBody>
        </p:sp>
        <p:sp>
          <p:nvSpPr>
            <p:cNvPr id="353317" name="Text Box 22"/>
            <p:cNvSpPr txBox="1">
              <a:spLocks noChangeArrowheads="1"/>
            </p:cNvSpPr>
            <p:nvPr/>
          </p:nvSpPr>
          <p:spPr bwMode="auto">
            <a:xfrm>
              <a:off x="956" y="3234"/>
              <a:ext cx="19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2000">
                  <a:latin typeface="Comic Sans MS" panose="030F0702030302020204" pitchFamily="66" charset="0"/>
                  <a:ea typeface="SimSun" panose="02010600030101010101" pitchFamily="2" charset="-122"/>
                </a:rPr>
                <a:t>+</a:t>
              </a:r>
            </a:p>
          </p:txBody>
        </p:sp>
      </p:grpSp>
      <p:grpSp>
        <p:nvGrpSpPr>
          <p:cNvPr id="353299" name="Group 23"/>
          <p:cNvGrpSpPr>
            <a:grpSpLocks/>
          </p:cNvGrpSpPr>
          <p:nvPr/>
        </p:nvGrpSpPr>
        <p:grpSpPr bwMode="auto">
          <a:xfrm>
            <a:off x="7927976" y="3587750"/>
            <a:ext cx="2028825" cy="742950"/>
            <a:chOff x="1127" y="3574"/>
            <a:chExt cx="1278" cy="468"/>
          </a:xfrm>
        </p:grpSpPr>
        <p:sp>
          <p:nvSpPr>
            <p:cNvPr id="353308" name="Text Box 24"/>
            <p:cNvSpPr txBox="1">
              <a:spLocks noChangeArrowheads="1"/>
            </p:cNvSpPr>
            <p:nvPr/>
          </p:nvSpPr>
          <p:spPr bwMode="auto">
            <a:xfrm>
              <a:off x="1324" y="3687"/>
              <a:ext cx="10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>
                  <a:latin typeface="Comic Sans MS" panose="030F0702030302020204" pitchFamily="66" charset="0"/>
                  <a:ea typeface="SimSun" panose="02010600030101010101" pitchFamily="2" charset="-122"/>
                </a:rPr>
                <a:t>(K  (R)) = R</a:t>
              </a:r>
            </a:p>
          </p:txBody>
        </p:sp>
        <p:sp>
          <p:nvSpPr>
            <p:cNvPr id="353309" name="Text Box 25"/>
            <p:cNvSpPr txBox="1">
              <a:spLocks noChangeArrowheads="1"/>
            </p:cNvSpPr>
            <p:nvPr/>
          </p:nvSpPr>
          <p:spPr bwMode="auto">
            <a:xfrm>
              <a:off x="1512" y="3811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1800">
                  <a:latin typeface="Comic Sans MS" panose="030F0702030302020204" pitchFamily="66" charset="0"/>
                  <a:ea typeface="SimSun" panose="02010600030101010101" pitchFamily="2" charset="-122"/>
                </a:rPr>
                <a:t>A</a:t>
              </a:r>
            </a:p>
          </p:txBody>
        </p:sp>
        <p:sp>
          <p:nvSpPr>
            <p:cNvPr id="353310" name="Text Box 26"/>
            <p:cNvSpPr txBox="1">
              <a:spLocks noChangeArrowheads="1"/>
            </p:cNvSpPr>
            <p:nvPr/>
          </p:nvSpPr>
          <p:spPr bwMode="auto">
            <a:xfrm>
              <a:off x="1535" y="3574"/>
              <a:ext cx="18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2000">
                  <a:latin typeface="Comic Sans MS" panose="030F0702030302020204" pitchFamily="66" charset="0"/>
                  <a:ea typeface="SimSun" panose="02010600030101010101" pitchFamily="2" charset="-122"/>
                </a:rPr>
                <a:t>-</a:t>
              </a:r>
            </a:p>
          </p:txBody>
        </p:sp>
        <p:grpSp>
          <p:nvGrpSpPr>
            <p:cNvPr id="353311" name="Group 27"/>
            <p:cNvGrpSpPr>
              <a:grpSpLocks/>
            </p:cNvGrpSpPr>
            <p:nvPr/>
          </p:nvGrpSpPr>
          <p:grpSpPr bwMode="auto">
            <a:xfrm>
              <a:off x="1127" y="3578"/>
              <a:ext cx="347" cy="451"/>
              <a:chOff x="831" y="3234"/>
              <a:chExt cx="347" cy="451"/>
            </a:xfrm>
          </p:grpSpPr>
          <p:sp>
            <p:nvSpPr>
              <p:cNvPr id="353312" name="Text Box 28"/>
              <p:cNvSpPr txBox="1">
                <a:spLocks noChangeArrowheads="1"/>
              </p:cNvSpPr>
              <p:nvPr/>
            </p:nvSpPr>
            <p:spPr bwMode="auto">
              <a:xfrm>
                <a:off x="831" y="3330"/>
                <a:ext cx="34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zh-CN">
                    <a:latin typeface="Comic Sans MS" panose="030F0702030302020204" pitchFamily="66" charset="0"/>
                    <a:ea typeface="SimSun" panose="02010600030101010101" pitchFamily="2" charset="-122"/>
                  </a:rPr>
                  <a:t>K  </a:t>
                </a:r>
              </a:p>
            </p:txBody>
          </p:sp>
          <p:sp>
            <p:nvSpPr>
              <p:cNvPr id="353313" name="Text Box 29"/>
              <p:cNvSpPr txBox="1">
                <a:spLocks noChangeArrowheads="1"/>
              </p:cNvSpPr>
              <p:nvPr/>
            </p:nvSpPr>
            <p:spPr bwMode="auto">
              <a:xfrm>
                <a:off x="918" y="3454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zh-CN" sz="1800">
                    <a:latin typeface="Comic Sans MS" panose="030F0702030302020204" pitchFamily="66" charset="0"/>
                    <a:ea typeface="SimSun" panose="02010600030101010101" pitchFamily="2" charset="-122"/>
                  </a:rPr>
                  <a:t>A</a:t>
                </a:r>
              </a:p>
            </p:txBody>
          </p:sp>
          <p:sp>
            <p:nvSpPr>
              <p:cNvPr id="353314" name="Text Box 30"/>
              <p:cNvSpPr txBox="1">
                <a:spLocks noChangeArrowheads="1"/>
              </p:cNvSpPr>
              <p:nvPr/>
            </p:nvSpPr>
            <p:spPr bwMode="auto">
              <a:xfrm>
                <a:off x="956" y="3234"/>
                <a:ext cx="19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zh-CN" sz="2000">
                    <a:latin typeface="Comic Sans MS" panose="030F0702030302020204" pitchFamily="66" charset="0"/>
                    <a:ea typeface="SimSun" panose="02010600030101010101" pitchFamily="2" charset="-122"/>
                  </a:rPr>
                  <a:t>+</a:t>
                </a:r>
              </a:p>
            </p:txBody>
          </p:sp>
        </p:grpSp>
      </p:grpSp>
      <p:sp>
        <p:nvSpPr>
          <p:cNvPr id="353300" name="Text Box 31"/>
          <p:cNvSpPr txBox="1">
            <a:spLocks noChangeArrowheads="1"/>
          </p:cNvSpPr>
          <p:nvPr/>
        </p:nvSpPr>
        <p:spPr bwMode="auto">
          <a:xfrm>
            <a:off x="7391400" y="4183064"/>
            <a:ext cx="30353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2000">
                <a:latin typeface="Comic Sans MS" panose="030F0702030302020204" pitchFamily="66" charset="0"/>
                <a:ea typeface="SimSun" panose="02010600030101010101" pitchFamily="2" charset="-122"/>
              </a:rPr>
              <a:t>and knows only Alice could have the private key, that encrypted R such that</a:t>
            </a:r>
          </a:p>
        </p:txBody>
      </p:sp>
      <p:grpSp>
        <p:nvGrpSpPr>
          <p:cNvPr id="353301" name="Group 32"/>
          <p:cNvGrpSpPr>
            <a:grpSpLocks/>
          </p:cNvGrpSpPr>
          <p:nvPr/>
        </p:nvGrpSpPr>
        <p:grpSpPr bwMode="auto">
          <a:xfrm>
            <a:off x="8023226" y="5246689"/>
            <a:ext cx="1876425" cy="763587"/>
            <a:chOff x="940" y="3588"/>
            <a:chExt cx="1182" cy="481"/>
          </a:xfrm>
        </p:grpSpPr>
        <p:sp>
          <p:nvSpPr>
            <p:cNvPr id="353302" name="Text Box 33"/>
            <p:cNvSpPr txBox="1">
              <a:spLocks noChangeArrowheads="1"/>
            </p:cNvSpPr>
            <p:nvPr/>
          </p:nvSpPr>
          <p:spPr bwMode="auto">
            <a:xfrm>
              <a:off x="1196" y="3731"/>
              <a:ext cx="9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2000">
                  <a:latin typeface="Comic Sans MS" panose="030F0702030302020204" pitchFamily="66" charset="0"/>
                  <a:ea typeface="SimSun" panose="02010600030101010101" pitchFamily="2" charset="-122"/>
                </a:rPr>
                <a:t>(K  (R)) = R</a:t>
              </a:r>
            </a:p>
          </p:txBody>
        </p:sp>
        <p:sp>
          <p:nvSpPr>
            <p:cNvPr id="353303" name="Text Box 34"/>
            <p:cNvSpPr txBox="1">
              <a:spLocks noChangeArrowheads="1"/>
            </p:cNvSpPr>
            <p:nvPr/>
          </p:nvSpPr>
          <p:spPr bwMode="auto">
            <a:xfrm>
              <a:off x="1337" y="3819"/>
              <a:ext cx="2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2000">
                  <a:latin typeface="Comic Sans MS" panose="030F0702030302020204" pitchFamily="66" charset="0"/>
                  <a:ea typeface="SimSun" panose="02010600030101010101" pitchFamily="2" charset="-122"/>
                </a:rPr>
                <a:t>A</a:t>
              </a:r>
            </a:p>
          </p:txBody>
        </p:sp>
        <p:sp>
          <p:nvSpPr>
            <p:cNvPr id="353304" name="Text Box 35"/>
            <p:cNvSpPr txBox="1">
              <a:spLocks noChangeArrowheads="1"/>
            </p:cNvSpPr>
            <p:nvPr/>
          </p:nvSpPr>
          <p:spPr bwMode="auto">
            <a:xfrm>
              <a:off x="1330" y="3588"/>
              <a:ext cx="18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2000">
                  <a:latin typeface="Comic Sans MS" panose="030F0702030302020204" pitchFamily="66" charset="0"/>
                  <a:ea typeface="SimSun" panose="02010600030101010101" pitchFamily="2" charset="-122"/>
                </a:rPr>
                <a:t>-</a:t>
              </a:r>
            </a:p>
          </p:txBody>
        </p:sp>
        <p:sp>
          <p:nvSpPr>
            <p:cNvPr id="353305" name="Text Box 36"/>
            <p:cNvSpPr txBox="1">
              <a:spLocks noChangeArrowheads="1"/>
            </p:cNvSpPr>
            <p:nvPr/>
          </p:nvSpPr>
          <p:spPr bwMode="auto">
            <a:xfrm>
              <a:off x="940" y="3718"/>
              <a:ext cx="3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2000">
                  <a:latin typeface="Comic Sans MS" panose="030F0702030302020204" pitchFamily="66" charset="0"/>
                  <a:ea typeface="SimSun" panose="02010600030101010101" pitchFamily="2" charset="-122"/>
                </a:rPr>
                <a:t>K  </a:t>
              </a:r>
            </a:p>
          </p:txBody>
        </p:sp>
        <p:sp>
          <p:nvSpPr>
            <p:cNvPr id="353306" name="Text Box 37"/>
            <p:cNvSpPr txBox="1">
              <a:spLocks noChangeArrowheads="1"/>
            </p:cNvSpPr>
            <p:nvPr/>
          </p:nvSpPr>
          <p:spPr bwMode="auto">
            <a:xfrm>
              <a:off x="1039" y="3805"/>
              <a:ext cx="2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2000">
                  <a:latin typeface="Comic Sans MS" panose="030F0702030302020204" pitchFamily="66" charset="0"/>
                  <a:ea typeface="SimSun" panose="02010600030101010101" pitchFamily="2" charset="-122"/>
                </a:rPr>
                <a:t>A</a:t>
              </a:r>
            </a:p>
          </p:txBody>
        </p:sp>
        <p:sp>
          <p:nvSpPr>
            <p:cNvPr id="353307" name="Text Box 38"/>
            <p:cNvSpPr txBox="1">
              <a:spLocks noChangeArrowheads="1"/>
            </p:cNvSpPr>
            <p:nvPr/>
          </p:nvSpPr>
          <p:spPr bwMode="auto">
            <a:xfrm>
              <a:off x="1065" y="3620"/>
              <a:ext cx="19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2000">
                  <a:latin typeface="Comic Sans MS" panose="030F0702030302020204" pitchFamily="66" charset="0"/>
                  <a:ea typeface="SimSun" panose="02010600030101010101" pitchFamily="2" charset="-122"/>
                </a:rPr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886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Cryptography and Network Security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54307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0D690F52-F3D8-470B-B4D5-DFDC7FA9508C}" type="slidenum">
              <a:rPr lang="zh-CN" altLang="en-US" sz="1400"/>
              <a:pPr algn="r"/>
              <a:t>11</a:t>
            </a:fld>
            <a:endParaRPr lang="en-US" altLang="zh-CN" sz="1400"/>
          </a:p>
        </p:txBody>
      </p:sp>
      <p:sp>
        <p:nvSpPr>
          <p:cNvPr id="35430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54000"/>
            <a:ext cx="4800600" cy="952500"/>
          </a:xfrm>
        </p:spPr>
        <p:txBody>
          <a:bodyPr/>
          <a:lstStyle/>
          <a:p>
            <a:r>
              <a:rPr lang="en-US" altLang="zh-CN" sz="3600">
                <a:ea typeface="SimSun" panose="02010600030101010101" pitchFamily="2" charset="-122"/>
              </a:rPr>
              <a:t>ap5.0: security hole</a:t>
            </a:r>
            <a:endParaRPr lang="en-US" altLang="zh-CN" smtClean="0">
              <a:ea typeface="SimSun" panose="02010600030101010101" pitchFamily="2" charset="-122"/>
            </a:endParaRPr>
          </a:p>
        </p:txBody>
      </p:sp>
      <p:sp>
        <p:nvSpPr>
          <p:cNvPr id="35430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22476" y="1106488"/>
            <a:ext cx="7593013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FF0000"/>
                </a:solidFill>
                <a:ea typeface="SimSun" panose="02010600030101010101" pitchFamily="2" charset="-122"/>
              </a:rPr>
              <a:t>Man (woman) in the middle attack:</a:t>
            </a:r>
            <a:r>
              <a:rPr lang="en-US" altLang="zh-CN" sz="2400">
                <a:ea typeface="SimSun" panose="02010600030101010101" pitchFamily="2" charset="-122"/>
              </a:rPr>
              <a:t> Trudy poses as Alice (to Bob) and as Bob (to Alice)</a:t>
            </a:r>
          </a:p>
        </p:txBody>
      </p:sp>
      <p:pic>
        <p:nvPicPr>
          <p:cNvPr id="354310" name="Picture 4" descr="Bob"/>
          <p:cNvPicPr>
            <a:picLocks noChangeAspect="1" noChangeArrowheads="1"/>
          </p:cNvPicPr>
          <p:nvPr>
            <p:ph sz="quarter" idx="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7175" y="2306638"/>
            <a:ext cx="800100" cy="817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54311" name="Picture 5" descr="E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264" y="2203451"/>
            <a:ext cx="954087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4312" name="Picture 6" descr="Alice"/>
          <p:cNvPicPr>
            <a:picLocks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87639" y="2195513"/>
            <a:ext cx="752475" cy="927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54313" name="Line 7"/>
          <p:cNvSpPr>
            <a:spLocks noChangeShapeType="1"/>
          </p:cNvSpPr>
          <p:nvPr/>
        </p:nvSpPr>
        <p:spPr bwMode="auto">
          <a:xfrm>
            <a:off x="3460750" y="2678113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4314" name="Text Box 8"/>
          <p:cNvSpPr txBox="1">
            <a:spLocks noChangeArrowheads="1"/>
          </p:cNvSpPr>
          <p:nvPr/>
        </p:nvSpPr>
        <p:spPr bwMode="auto">
          <a:xfrm>
            <a:off x="3743325" y="2328863"/>
            <a:ext cx="1276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1800">
                <a:latin typeface="Comic Sans MS" panose="030F0702030302020204" pitchFamily="66" charset="0"/>
                <a:ea typeface="SimSun" panose="02010600030101010101" pitchFamily="2" charset="-122"/>
              </a:rPr>
              <a:t>I am Alice</a:t>
            </a:r>
          </a:p>
        </p:txBody>
      </p:sp>
      <p:sp>
        <p:nvSpPr>
          <p:cNvPr id="354315" name="Line 9"/>
          <p:cNvSpPr>
            <a:spLocks noChangeShapeType="1"/>
          </p:cNvSpPr>
          <p:nvPr/>
        </p:nvSpPr>
        <p:spPr bwMode="auto">
          <a:xfrm>
            <a:off x="6707189" y="2717800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4316" name="Text Box 10"/>
          <p:cNvSpPr txBox="1">
            <a:spLocks noChangeArrowheads="1"/>
          </p:cNvSpPr>
          <p:nvPr/>
        </p:nvSpPr>
        <p:spPr bwMode="auto">
          <a:xfrm>
            <a:off x="6989763" y="2368551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1800">
                <a:latin typeface="Comic Sans MS" panose="030F0702030302020204" pitchFamily="66" charset="0"/>
                <a:ea typeface="SimSun" panose="02010600030101010101" pitchFamily="2" charset="-122"/>
              </a:rPr>
              <a:t>I am Alice</a:t>
            </a:r>
          </a:p>
        </p:txBody>
      </p:sp>
      <p:sp>
        <p:nvSpPr>
          <p:cNvPr id="354317" name="Line 11"/>
          <p:cNvSpPr>
            <a:spLocks noChangeShapeType="1"/>
          </p:cNvSpPr>
          <p:nvPr/>
        </p:nvSpPr>
        <p:spPr bwMode="auto">
          <a:xfrm flipH="1">
            <a:off x="6746875" y="2786064"/>
            <a:ext cx="216535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4318" name="Text Box 12"/>
          <p:cNvSpPr txBox="1">
            <a:spLocks noChangeArrowheads="1"/>
          </p:cNvSpPr>
          <p:nvPr/>
        </p:nvSpPr>
        <p:spPr bwMode="auto">
          <a:xfrm>
            <a:off x="6858001" y="2701926"/>
            <a:ext cx="327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1800">
                <a:latin typeface="Comic Sans MS" panose="030F0702030302020204" pitchFamily="66" charset="0"/>
                <a:ea typeface="SimSun" panose="02010600030101010101" pitchFamily="2" charset="-122"/>
              </a:rPr>
              <a:t>R</a:t>
            </a:r>
          </a:p>
        </p:txBody>
      </p:sp>
      <p:sp>
        <p:nvSpPr>
          <p:cNvPr id="354319" name="Line 13"/>
          <p:cNvSpPr>
            <a:spLocks noChangeShapeType="1"/>
          </p:cNvSpPr>
          <p:nvPr/>
        </p:nvSpPr>
        <p:spPr bwMode="auto">
          <a:xfrm>
            <a:off x="6775450" y="3235325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54320" name="Group 14"/>
          <p:cNvGrpSpPr>
            <a:grpSpLocks/>
          </p:cNvGrpSpPr>
          <p:nvPr/>
        </p:nvGrpSpPr>
        <p:grpSpPr bwMode="auto">
          <a:xfrm>
            <a:off x="8012114" y="2781301"/>
            <a:ext cx="839787" cy="677863"/>
            <a:chOff x="3736" y="350"/>
            <a:chExt cx="529" cy="427"/>
          </a:xfrm>
        </p:grpSpPr>
        <p:sp>
          <p:nvSpPr>
            <p:cNvPr id="354369" name="Text Box 15"/>
            <p:cNvSpPr txBox="1">
              <a:spLocks noChangeArrowheads="1"/>
            </p:cNvSpPr>
            <p:nvPr/>
          </p:nvSpPr>
          <p:spPr bwMode="auto">
            <a:xfrm>
              <a:off x="3839" y="546"/>
              <a:ext cx="2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1800">
                  <a:solidFill>
                    <a:srgbClr val="FF0000"/>
                  </a:solidFill>
                  <a:latin typeface="Comic Sans MS" panose="030F0702030302020204" pitchFamily="66" charset="0"/>
                  <a:ea typeface="SimSun" panose="02010600030101010101" pitchFamily="2" charset="-122"/>
                </a:rPr>
                <a:t>T</a:t>
              </a:r>
            </a:p>
          </p:txBody>
        </p:sp>
        <p:grpSp>
          <p:nvGrpSpPr>
            <p:cNvPr id="354370" name="Group 16"/>
            <p:cNvGrpSpPr>
              <a:grpSpLocks/>
            </p:cNvGrpSpPr>
            <p:nvPr/>
          </p:nvGrpSpPr>
          <p:grpSpPr bwMode="auto">
            <a:xfrm>
              <a:off x="3736" y="350"/>
              <a:ext cx="529" cy="323"/>
              <a:chOff x="3736" y="350"/>
              <a:chExt cx="529" cy="323"/>
            </a:xfrm>
          </p:grpSpPr>
          <p:sp>
            <p:nvSpPr>
              <p:cNvPr id="354371" name="Text Box 17"/>
              <p:cNvSpPr txBox="1">
                <a:spLocks noChangeArrowheads="1"/>
              </p:cNvSpPr>
              <p:nvPr/>
            </p:nvSpPr>
            <p:spPr bwMode="auto">
              <a:xfrm>
                <a:off x="3736" y="442"/>
                <a:ext cx="52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zh-CN" sz="1800">
                    <a:latin typeface="Comic Sans MS" panose="030F0702030302020204" pitchFamily="66" charset="0"/>
                    <a:ea typeface="SimSun" panose="02010600030101010101" pitchFamily="2" charset="-122"/>
                  </a:rPr>
                  <a:t>K   (R)</a:t>
                </a:r>
              </a:p>
            </p:txBody>
          </p:sp>
          <p:sp>
            <p:nvSpPr>
              <p:cNvPr id="354372" name="Text Box 18"/>
              <p:cNvSpPr txBox="1">
                <a:spLocks noChangeArrowheads="1"/>
              </p:cNvSpPr>
              <p:nvPr/>
            </p:nvSpPr>
            <p:spPr bwMode="auto">
              <a:xfrm>
                <a:off x="3847" y="350"/>
                <a:ext cx="1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zh-CN" sz="1800">
                    <a:solidFill>
                      <a:srgbClr val="FF0000"/>
                    </a:solidFill>
                    <a:latin typeface="Comic Sans MS" panose="030F0702030302020204" pitchFamily="66" charset="0"/>
                    <a:ea typeface="SimSun" panose="02010600030101010101" pitchFamily="2" charset="-122"/>
                  </a:rPr>
                  <a:t>-</a:t>
                </a:r>
              </a:p>
            </p:txBody>
          </p:sp>
        </p:grpSp>
      </p:grpSp>
      <p:sp>
        <p:nvSpPr>
          <p:cNvPr id="354321" name="Line 19"/>
          <p:cNvSpPr>
            <a:spLocks noChangeShapeType="1"/>
          </p:cNvSpPr>
          <p:nvPr/>
        </p:nvSpPr>
        <p:spPr bwMode="auto">
          <a:xfrm flipH="1">
            <a:off x="6813550" y="3403600"/>
            <a:ext cx="2165350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4322" name="Text Box 20"/>
          <p:cNvSpPr txBox="1">
            <a:spLocks noChangeArrowheads="1"/>
          </p:cNvSpPr>
          <p:nvPr/>
        </p:nvSpPr>
        <p:spPr bwMode="auto">
          <a:xfrm>
            <a:off x="6659563" y="3360738"/>
            <a:ext cx="2468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1600">
                <a:latin typeface="Comic Sans MS" panose="030F0702030302020204" pitchFamily="66" charset="0"/>
                <a:ea typeface="SimSun" panose="02010600030101010101" pitchFamily="2" charset="-122"/>
              </a:rPr>
              <a:t>Send me your public key</a:t>
            </a:r>
          </a:p>
        </p:txBody>
      </p:sp>
      <p:sp>
        <p:nvSpPr>
          <p:cNvPr id="354323" name="Line 21"/>
          <p:cNvSpPr>
            <a:spLocks noChangeShapeType="1"/>
          </p:cNvSpPr>
          <p:nvPr/>
        </p:nvSpPr>
        <p:spPr bwMode="auto">
          <a:xfrm>
            <a:off x="6843714" y="3922713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54324" name="Group 22"/>
          <p:cNvGrpSpPr>
            <a:grpSpLocks/>
          </p:cNvGrpSpPr>
          <p:nvPr/>
        </p:nvGrpSpPr>
        <p:grpSpPr bwMode="auto">
          <a:xfrm>
            <a:off x="8461375" y="3525838"/>
            <a:ext cx="528638" cy="692150"/>
            <a:chOff x="4737" y="2510"/>
            <a:chExt cx="333" cy="436"/>
          </a:xfrm>
        </p:grpSpPr>
        <p:grpSp>
          <p:nvGrpSpPr>
            <p:cNvPr id="354365" name="Group 23"/>
            <p:cNvGrpSpPr>
              <a:grpSpLocks/>
            </p:cNvGrpSpPr>
            <p:nvPr/>
          </p:nvGrpSpPr>
          <p:grpSpPr bwMode="auto">
            <a:xfrm>
              <a:off x="4737" y="2620"/>
              <a:ext cx="333" cy="326"/>
              <a:chOff x="4737" y="2620"/>
              <a:chExt cx="333" cy="326"/>
            </a:xfrm>
          </p:grpSpPr>
          <p:sp>
            <p:nvSpPr>
              <p:cNvPr id="354367" name="Text Box 24"/>
              <p:cNvSpPr txBox="1">
                <a:spLocks noChangeArrowheads="1"/>
              </p:cNvSpPr>
              <p:nvPr/>
            </p:nvSpPr>
            <p:spPr bwMode="auto">
              <a:xfrm>
                <a:off x="4830" y="2715"/>
                <a:ext cx="21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zh-CN" sz="1800">
                    <a:solidFill>
                      <a:srgbClr val="FF0000"/>
                    </a:solidFill>
                    <a:latin typeface="Comic Sans MS" panose="030F0702030302020204" pitchFamily="66" charset="0"/>
                    <a:ea typeface="SimSun" panose="02010600030101010101" pitchFamily="2" charset="-122"/>
                  </a:rPr>
                  <a:t>T</a:t>
                </a:r>
              </a:p>
            </p:txBody>
          </p:sp>
          <p:sp>
            <p:nvSpPr>
              <p:cNvPr id="354368" name="Text Box 25"/>
              <p:cNvSpPr txBox="1">
                <a:spLocks noChangeArrowheads="1"/>
              </p:cNvSpPr>
              <p:nvPr/>
            </p:nvSpPr>
            <p:spPr bwMode="auto">
              <a:xfrm>
                <a:off x="4737" y="2620"/>
                <a:ext cx="3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zh-CN" sz="1800">
                    <a:latin typeface="Comic Sans MS" panose="030F0702030302020204" pitchFamily="66" charset="0"/>
                    <a:ea typeface="SimSun" panose="02010600030101010101" pitchFamily="2" charset="-122"/>
                  </a:rPr>
                  <a:t>K   </a:t>
                </a:r>
              </a:p>
            </p:txBody>
          </p:sp>
        </p:grpSp>
        <p:sp>
          <p:nvSpPr>
            <p:cNvPr id="354366" name="Text Box 26"/>
            <p:cNvSpPr txBox="1">
              <a:spLocks noChangeArrowheads="1"/>
            </p:cNvSpPr>
            <p:nvPr/>
          </p:nvSpPr>
          <p:spPr bwMode="auto">
            <a:xfrm>
              <a:off x="4852" y="2510"/>
              <a:ext cx="18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1800">
                  <a:solidFill>
                    <a:srgbClr val="FF0000"/>
                  </a:solidFill>
                  <a:latin typeface="Comic Sans MS" panose="030F0702030302020204" pitchFamily="66" charset="0"/>
                  <a:ea typeface="SimSun" panose="02010600030101010101" pitchFamily="2" charset="-122"/>
                </a:rPr>
                <a:t>+</a:t>
              </a:r>
            </a:p>
          </p:txBody>
        </p:sp>
      </p:grpSp>
      <p:sp>
        <p:nvSpPr>
          <p:cNvPr id="354325" name="Line 27"/>
          <p:cNvSpPr>
            <a:spLocks noChangeShapeType="1"/>
          </p:cNvSpPr>
          <p:nvPr/>
        </p:nvSpPr>
        <p:spPr bwMode="auto">
          <a:xfrm flipH="1">
            <a:off x="3424238" y="3430589"/>
            <a:ext cx="216535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4326" name="Line 28"/>
          <p:cNvSpPr>
            <a:spLocks noChangeShapeType="1"/>
          </p:cNvSpPr>
          <p:nvPr/>
        </p:nvSpPr>
        <p:spPr bwMode="auto">
          <a:xfrm>
            <a:off x="3452814" y="3879850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54327" name="Group 29"/>
          <p:cNvGrpSpPr>
            <a:grpSpLocks/>
          </p:cNvGrpSpPr>
          <p:nvPr/>
        </p:nvGrpSpPr>
        <p:grpSpPr bwMode="auto">
          <a:xfrm>
            <a:off x="4675189" y="3411538"/>
            <a:ext cx="839787" cy="677862"/>
            <a:chOff x="3736" y="350"/>
            <a:chExt cx="529" cy="427"/>
          </a:xfrm>
        </p:grpSpPr>
        <p:sp>
          <p:nvSpPr>
            <p:cNvPr id="354361" name="Text Box 30"/>
            <p:cNvSpPr txBox="1">
              <a:spLocks noChangeArrowheads="1"/>
            </p:cNvSpPr>
            <p:nvPr/>
          </p:nvSpPr>
          <p:spPr bwMode="auto">
            <a:xfrm>
              <a:off x="3836" y="546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1800">
                  <a:solidFill>
                    <a:srgbClr val="FF0000"/>
                  </a:solidFill>
                  <a:latin typeface="Comic Sans MS" panose="030F0702030302020204" pitchFamily="66" charset="0"/>
                  <a:ea typeface="SimSun" panose="02010600030101010101" pitchFamily="2" charset="-122"/>
                </a:rPr>
                <a:t>A</a:t>
              </a:r>
            </a:p>
          </p:txBody>
        </p:sp>
        <p:grpSp>
          <p:nvGrpSpPr>
            <p:cNvPr id="354362" name="Group 31"/>
            <p:cNvGrpSpPr>
              <a:grpSpLocks/>
            </p:cNvGrpSpPr>
            <p:nvPr/>
          </p:nvGrpSpPr>
          <p:grpSpPr bwMode="auto">
            <a:xfrm>
              <a:off x="3736" y="350"/>
              <a:ext cx="529" cy="323"/>
              <a:chOff x="3736" y="350"/>
              <a:chExt cx="529" cy="323"/>
            </a:xfrm>
          </p:grpSpPr>
          <p:sp>
            <p:nvSpPr>
              <p:cNvPr id="354363" name="Text Box 32"/>
              <p:cNvSpPr txBox="1">
                <a:spLocks noChangeArrowheads="1"/>
              </p:cNvSpPr>
              <p:nvPr/>
            </p:nvSpPr>
            <p:spPr bwMode="auto">
              <a:xfrm>
                <a:off x="3736" y="442"/>
                <a:ext cx="52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zh-CN" sz="1800">
                    <a:latin typeface="Comic Sans MS" panose="030F0702030302020204" pitchFamily="66" charset="0"/>
                    <a:ea typeface="SimSun" panose="02010600030101010101" pitchFamily="2" charset="-122"/>
                  </a:rPr>
                  <a:t>K   (R)</a:t>
                </a:r>
              </a:p>
            </p:txBody>
          </p:sp>
          <p:sp>
            <p:nvSpPr>
              <p:cNvPr id="354364" name="Text Box 33"/>
              <p:cNvSpPr txBox="1">
                <a:spLocks noChangeArrowheads="1"/>
              </p:cNvSpPr>
              <p:nvPr/>
            </p:nvSpPr>
            <p:spPr bwMode="auto">
              <a:xfrm>
                <a:off x="3847" y="350"/>
                <a:ext cx="1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zh-CN" sz="1800">
                    <a:solidFill>
                      <a:srgbClr val="FF0000"/>
                    </a:solidFill>
                    <a:latin typeface="Comic Sans MS" panose="030F0702030302020204" pitchFamily="66" charset="0"/>
                    <a:ea typeface="SimSun" panose="02010600030101010101" pitchFamily="2" charset="-122"/>
                  </a:rPr>
                  <a:t>-</a:t>
                </a:r>
              </a:p>
            </p:txBody>
          </p:sp>
        </p:grpSp>
      </p:grpSp>
      <p:sp>
        <p:nvSpPr>
          <p:cNvPr id="354328" name="Line 34"/>
          <p:cNvSpPr>
            <a:spLocks noChangeShapeType="1"/>
          </p:cNvSpPr>
          <p:nvPr/>
        </p:nvSpPr>
        <p:spPr bwMode="auto">
          <a:xfrm flipH="1">
            <a:off x="3490913" y="4048125"/>
            <a:ext cx="2165350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4329" name="Text Box 35"/>
          <p:cNvSpPr txBox="1">
            <a:spLocks noChangeArrowheads="1"/>
          </p:cNvSpPr>
          <p:nvPr/>
        </p:nvSpPr>
        <p:spPr bwMode="auto">
          <a:xfrm>
            <a:off x="3336926" y="4005263"/>
            <a:ext cx="2468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1600">
                <a:latin typeface="Comic Sans MS" panose="030F0702030302020204" pitchFamily="66" charset="0"/>
                <a:ea typeface="SimSun" panose="02010600030101010101" pitchFamily="2" charset="-122"/>
              </a:rPr>
              <a:t>Send me your public key</a:t>
            </a:r>
          </a:p>
        </p:txBody>
      </p:sp>
      <p:sp>
        <p:nvSpPr>
          <p:cNvPr id="354330" name="Line 36"/>
          <p:cNvSpPr>
            <a:spLocks noChangeShapeType="1"/>
          </p:cNvSpPr>
          <p:nvPr/>
        </p:nvSpPr>
        <p:spPr bwMode="auto">
          <a:xfrm>
            <a:off x="3521075" y="4567238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54331" name="Group 37"/>
          <p:cNvGrpSpPr>
            <a:grpSpLocks/>
          </p:cNvGrpSpPr>
          <p:nvPr/>
        </p:nvGrpSpPr>
        <p:grpSpPr bwMode="auto">
          <a:xfrm>
            <a:off x="5024439" y="4087813"/>
            <a:ext cx="528637" cy="692150"/>
            <a:chOff x="4737" y="2510"/>
            <a:chExt cx="333" cy="436"/>
          </a:xfrm>
        </p:grpSpPr>
        <p:grpSp>
          <p:nvGrpSpPr>
            <p:cNvPr id="354357" name="Group 38"/>
            <p:cNvGrpSpPr>
              <a:grpSpLocks/>
            </p:cNvGrpSpPr>
            <p:nvPr/>
          </p:nvGrpSpPr>
          <p:grpSpPr bwMode="auto">
            <a:xfrm>
              <a:off x="4737" y="2620"/>
              <a:ext cx="333" cy="326"/>
              <a:chOff x="4737" y="2620"/>
              <a:chExt cx="333" cy="326"/>
            </a:xfrm>
          </p:grpSpPr>
          <p:sp>
            <p:nvSpPr>
              <p:cNvPr id="354359" name="Text Box 39"/>
              <p:cNvSpPr txBox="1">
                <a:spLocks noChangeArrowheads="1"/>
              </p:cNvSpPr>
              <p:nvPr/>
            </p:nvSpPr>
            <p:spPr bwMode="auto">
              <a:xfrm>
                <a:off x="4827" y="2715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zh-CN" sz="1800">
                    <a:solidFill>
                      <a:srgbClr val="FF0000"/>
                    </a:solidFill>
                    <a:latin typeface="Comic Sans MS" panose="030F0702030302020204" pitchFamily="66" charset="0"/>
                    <a:ea typeface="SimSun" panose="02010600030101010101" pitchFamily="2" charset="-122"/>
                  </a:rPr>
                  <a:t>A</a:t>
                </a:r>
              </a:p>
            </p:txBody>
          </p:sp>
          <p:sp>
            <p:nvSpPr>
              <p:cNvPr id="354360" name="Text Box 40"/>
              <p:cNvSpPr txBox="1">
                <a:spLocks noChangeArrowheads="1"/>
              </p:cNvSpPr>
              <p:nvPr/>
            </p:nvSpPr>
            <p:spPr bwMode="auto">
              <a:xfrm>
                <a:off x="4737" y="2620"/>
                <a:ext cx="3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zh-CN" sz="1800">
                    <a:latin typeface="Comic Sans MS" panose="030F0702030302020204" pitchFamily="66" charset="0"/>
                    <a:ea typeface="SimSun" panose="02010600030101010101" pitchFamily="2" charset="-122"/>
                  </a:rPr>
                  <a:t>K   </a:t>
                </a:r>
              </a:p>
            </p:txBody>
          </p:sp>
        </p:grpSp>
        <p:sp>
          <p:nvSpPr>
            <p:cNvPr id="354358" name="Text Box 41"/>
            <p:cNvSpPr txBox="1">
              <a:spLocks noChangeArrowheads="1"/>
            </p:cNvSpPr>
            <p:nvPr/>
          </p:nvSpPr>
          <p:spPr bwMode="auto">
            <a:xfrm>
              <a:off x="4852" y="2510"/>
              <a:ext cx="18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1800">
                  <a:solidFill>
                    <a:srgbClr val="FF0000"/>
                  </a:solidFill>
                  <a:latin typeface="Comic Sans MS" panose="030F0702030302020204" pitchFamily="66" charset="0"/>
                  <a:ea typeface="SimSun" panose="02010600030101010101" pitchFamily="2" charset="-122"/>
                </a:rPr>
                <a:t>+</a:t>
              </a:r>
            </a:p>
          </p:txBody>
        </p:sp>
      </p:grpSp>
      <p:sp>
        <p:nvSpPr>
          <p:cNvPr id="354332" name="Line 42"/>
          <p:cNvSpPr>
            <a:spLocks noChangeShapeType="1"/>
          </p:cNvSpPr>
          <p:nvPr/>
        </p:nvSpPr>
        <p:spPr bwMode="auto">
          <a:xfrm flipH="1" flipV="1">
            <a:off x="6888164" y="5024438"/>
            <a:ext cx="216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54333" name="Group 43"/>
          <p:cNvGrpSpPr>
            <a:grpSpLocks/>
          </p:cNvGrpSpPr>
          <p:nvPr/>
        </p:nvGrpSpPr>
        <p:grpSpPr bwMode="auto">
          <a:xfrm>
            <a:off x="7499351" y="4506913"/>
            <a:ext cx="874713" cy="677862"/>
            <a:chOff x="3670" y="3430"/>
            <a:chExt cx="551" cy="427"/>
          </a:xfrm>
        </p:grpSpPr>
        <p:sp>
          <p:nvSpPr>
            <p:cNvPr id="354354" name="Text Box 44"/>
            <p:cNvSpPr txBox="1">
              <a:spLocks noChangeArrowheads="1"/>
            </p:cNvSpPr>
            <p:nvPr/>
          </p:nvSpPr>
          <p:spPr bwMode="auto">
            <a:xfrm>
              <a:off x="3774" y="3626"/>
              <a:ext cx="2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1800">
                  <a:solidFill>
                    <a:srgbClr val="FF0000"/>
                  </a:solidFill>
                  <a:latin typeface="Comic Sans MS" panose="030F0702030302020204" pitchFamily="66" charset="0"/>
                  <a:ea typeface="SimSun" panose="02010600030101010101" pitchFamily="2" charset="-122"/>
                </a:rPr>
                <a:t>T</a:t>
              </a:r>
            </a:p>
          </p:txBody>
        </p:sp>
        <p:sp>
          <p:nvSpPr>
            <p:cNvPr id="354355" name="Text Box 45"/>
            <p:cNvSpPr txBox="1">
              <a:spLocks noChangeArrowheads="1"/>
            </p:cNvSpPr>
            <p:nvPr/>
          </p:nvSpPr>
          <p:spPr bwMode="auto">
            <a:xfrm>
              <a:off x="3670" y="3540"/>
              <a:ext cx="55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1800">
                  <a:latin typeface="Comic Sans MS" panose="030F0702030302020204" pitchFamily="66" charset="0"/>
                  <a:ea typeface="SimSun" panose="02010600030101010101" pitchFamily="2" charset="-122"/>
                </a:rPr>
                <a:t>K   (m)</a:t>
              </a:r>
            </a:p>
          </p:txBody>
        </p:sp>
        <p:sp>
          <p:nvSpPr>
            <p:cNvPr id="354356" name="Text Box 46"/>
            <p:cNvSpPr txBox="1">
              <a:spLocks noChangeArrowheads="1"/>
            </p:cNvSpPr>
            <p:nvPr/>
          </p:nvSpPr>
          <p:spPr bwMode="auto">
            <a:xfrm>
              <a:off x="3734" y="3430"/>
              <a:ext cx="18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1800">
                  <a:solidFill>
                    <a:srgbClr val="FF0000"/>
                  </a:solidFill>
                  <a:latin typeface="Comic Sans MS" panose="030F0702030302020204" pitchFamily="66" charset="0"/>
                  <a:ea typeface="SimSun" panose="02010600030101010101" pitchFamily="2" charset="-122"/>
                </a:rPr>
                <a:t>+</a:t>
              </a:r>
            </a:p>
          </p:txBody>
        </p:sp>
      </p:grpSp>
      <p:grpSp>
        <p:nvGrpSpPr>
          <p:cNvPr id="354334" name="Group 47"/>
          <p:cNvGrpSpPr>
            <a:grpSpLocks/>
          </p:cNvGrpSpPr>
          <p:nvPr/>
        </p:nvGrpSpPr>
        <p:grpSpPr bwMode="auto">
          <a:xfrm>
            <a:off x="5348289" y="5035550"/>
            <a:ext cx="1749425" cy="687388"/>
            <a:chOff x="1305" y="3332"/>
            <a:chExt cx="1102" cy="433"/>
          </a:xfrm>
        </p:grpSpPr>
        <p:sp>
          <p:nvSpPr>
            <p:cNvPr id="354349" name="Text Box 48"/>
            <p:cNvSpPr txBox="1">
              <a:spLocks noChangeArrowheads="1"/>
            </p:cNvSpPr>
            <p:nvPr/>
          </p:nvSpPr>
          <p:spPr bwMode="auto">
            <a:xfrm>
              <a:off x="1657" y="3526"/>
              <a:ext cx="2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1800">
                  <a:solidFill>
                    <a:srgbClr val="FF0000"/>
                  </a:solidFill>
                  <a:latin typeface="Comic Sans MS" panose="030F0702030302020204" pitchFamily="66" charset="0"/>
                  <a:ea typeface="SimSun" panose="02010600030101010101" pitchFamily="2" charset="-122"/>
                </a:rPr>
                <a:t>T</a:t>
              </a:r>
            </a:p>
          </p:txBody>
        </p:sp>
        <p:sp>
          <p:nvSpPr>
            <p:cNvPr id="354350" name="Text Box 49"/>
            <p:cNvSpPr txBox="1">
              <a:spLocks noChangeArrowheads="1"/>
            </p:cNvSpPr>
            <p:nvPr/>
          </p:nvSpPr>
          <p:spPr bwMode="auto">
            <a:xfrm>
              <a:off x="1305" y="3414"/>
              <a:ext cx="11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1800">
                  <a:latin typeface="Comic Sans MS" panose="030F0702030302020204" pitchFamily="66" charset="0"/>
                  <a:ea typeface="SimSun" panose="02010600030101010101" pitchFamily="2" charset="-122"/>
                </a:rPr>
                <a:t>m = K  (K   (m))</a:t>
              </a:r>
            </a:p>
          </p:txBody>
        </p:sp>
        <p:sp>
          <p:nvSpPr>
            <p:cNvPr id="354351" name="Text Box 50"/>
            <p:cNvSpPr txBox="1">
              <a:spLocks noChangeArrowheads="1"/>
            </p:cNvSpPr>
            <p:nvPr/>
          </p:nvSpPr>
          <p:spPr bwMode="auto">
            <a:xfrm>
              <a:off x="1909" y="3332"/>
              <a:ext cx="18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1800">
                  <a:solidFill>
                    <a:srgbClr val="FF0000"/>
                  </a:solidFill>
                  <a:latin typeface="Comic Sans MS" panose="030F0702030302020204" pitchFamily="66" charset="0"/>
                  <a:ea typeface="SimSun" panose="02010600030101010101" pitchFamily="2" charset="-122"/>
                </a:rPr>
                <a:t>+</a:t>
              </a:r>
            </a:p>
          </p:txBody>
        </p:sp>
        <p:sp>
          <p:nvSpPr>
            <p:cNvPr id="354352" name="Text Box 51"/>
            <p:cNvSpPr txBox="1">
              <a:spLocks noChangeArrowheads="1"/>
            </p:cNvSpPr>
            <p:nvPr/>
          </p:nvSpPr>
          <p:spPr bwMode="auto">
            <a:xfrm>
              <a:off x="1901" y="3534"/>
              <a:ext cx="2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1800">
                  <a:solidFill>
                    <a:srgbClr val="FF0000"/>
                  </a:solidFill>
                  <a:latin typeface="Comic Sans MS" panose="030F0702030302020204" pitchFamily="66" charset="0"/>
                  <a:ea typeface="SimSun" panose="02010600030101010101" pitchFamily="2" charset="-122"/>
                </a:rPr>
                <a:t>T</a:t>
              </a:r>
            </a:p>
          </p:txBody>
        </p:sp>
        <p:sp>
          <p:nvSpPr>
            <p:cNvPr id="354353" name="Text Box 52"/>
            <p:cNvSpPr txBox="1">
              <a:spLocks noChangeArrowheads="1"/>
            </p:cNvSpPr>
            <p:nvPr/>
          </p:nvSpPr>
          <p:spPr bwMode="auto">
            <a:xfrm>
              <a:off x="1673" y="3332"/>
              <a:ext cx="1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1800">
                  <a:solidFill>
                    <a:srgbClr val="FF0000"/>
                  </a:solidFill>
                  <a:latin typeface="Comic Sans MS" panose="030F0702030302020204" pitchFamily="66" charset="0"/>
                  <a:ea typeface="SimSun" panose="02010600030101010101" pitchFamily="2" charset="-122"/>
                </a:rPr>
                <a:t>-</a:t>
              </a:r>
            </a:p>
          </p:txBody>
        </p:sp>
      </p:grpSp>
      <p:sp>
        <p:nvSpPr>
          <p:cNvPr id="354335" name="Text Box 53"/>
          <p:cNvSpPr txBox="1">
            <a:spLocks noChangeArrowheads="1"/>
          </p:cNvSpPr>
          <p:nvPr/>
        </p:nvSpPr>
        <p:spPr bwMode="auto">
          <a:xfrm>
            <a:off x="5545139" y="4819651"/>
            <a:ext cx="1355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1800">
                <a:latin typeface="Comic Sans MS" panose="030F0702030302020204" pitchFamily="66" charset="0"/>
                <a:ea typeface="SimSun" panose="02010600030101010101" pitchFamily="2" charset="-122"/>
              </a:rPr>
              <a:t>Trudy gets</a:t>
            </a:r>
          </a:p>
        </p:txBody>
      </p:sp>
      <p:sp>
        <p:nvSpPr>
          <p:cNvPr id="354336" name="Text Box 54"/>
          <p:cNvSpPr txBox="1">
            <a:spLocks noChangeArrowheads="1"/>
          </p:cNvSpPr>
          <p:nvPr/>
        </p:nvSpPr>
        <p:spPr bwMode="auto">
          <a:xfrm>
            <a:off x="5238750" y="5454650"/>
            <a:ext cx="200183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1800">
                <a:latin typeface="Comic Sans MS" panose="030F0702030302020204" pitchFamily="66" charset="0"/>
                <a:ea typeface="SimSun" panose="02010600030101010101" pitchFamily="2" charset="-122"/>
              </a:rPr>
              <a:t>sends m to Alice encrypted with Alice’s public key</a:t>
            </a:r>
          </a:p>
        </p:txBody>
      </p:sp>
      <p:sp>
        <p:nvSpPr>
          <p:cNvPr id="354337" name="Line 55"/>
          <p:cNvSpPr>
            <a:spLocks noChangeShapeType="1"/>
          </p:cNvSpPr>
          <p:nvPr/>
        </p:nvSpPr>
        <p:spPr bwMode="auto">
          <a:xfrm flipH="1" flipV="1">
            <a:off x="3306764" y="5773738"/>
            <a:ext cx="216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54338" name="Group 56"/>
          <p:cNvGrpSpPr>
            <a:grpSpLocks/>
          </p:cNvGrpSpPr>
          <p:nvPr/>
        </p:nvGrpSpPr>
        <p:grpSpPr bwMode="auto">
          <a:xfrm>
            <a:off x="4090988" y="5230813"/>
            <a:ext cx="806450" cy="677862"/>
            <a:chOff x="3691" y="3430"/>
            <a:chExt cx="508" cy="427"/>
          </a:xfrm>
        </p:grpSpPr>
        <p:sp>
          <p:nvSpPr>
            <p:cNvPr id="354346" name="Text Box 57"/>
            <p:cNvSpPr txBox="1">
              <a:spLocks noChangeArrowheads="1"/>
            </p:cNvSpPr>
            <p:nvPr/>
          </p:nvSpPr>
          <p:spPr bwMode="auto">
            <a:xfrm>
              <a:off x="3771" y="3626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1800">
                  <a:solidFill>
                    <a:srgbClr val="FF0000"/>
                  </a:solidFill>
                  <a:latin typeface="Comic Sans MS" panose="030F0702030302020204" pitchFamily="66" charset="0"/>
                  <a:ea typeface="SimSun" panose="02010600030101010101" pitchFamily="2" charset="-122"/>
                </a:rPr>
                <a:t>A</a:t>
              </a:r>
              <a:endParaRPr lang="en-US" altLang="zh-CN">
                <a:ea typeface="SimSun" panose="02010600030101010101" pitchFamily="2" charset="-122"/>
              </a:endParaRPr>
            </a:p>
          </p:txBody>
        </p:sp>
        <p:sp>
          <p:nvSpPr>
            <p:cNvPr id="354347" name="Text Box 58"/>
            <p:cNvSpPr txBox="1">
              <a:spLocks noChangeArrowheads="1"/>
            </p:cNvSpPr>
            <p:nvPr/>
          </p:nvSpPr>
          <p:spPr bwMode="auto">
            <a:xfrm>
              <a:off x="3691" y="3540"/>
              <a:ext cx="5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1800">
                  <a:latin typeface="Comic Sans MS" panose="030F0702030302020204" pitchFamily="66" charset="0"/>
                  <a:ea typeface="SimSun" panose="02010600030101010101" pitchFamily="2" charset="-122"/>
                </a:rPr>
                <a:t>K  (m)</a:t>
              </a:r>
            </a:p>
          </p:txBody>
        </p:sp>
        <p:sp>
          <p:nvSpPr>
            <p:cNvPr id="354348" name="Text Box 59"/>
            <p:cNvSpPr txBox="1">
              <a:spLocks noChangeArrowheads="1"/>
            </p:cNvSpPr>
            <p:nvPr/>
          </p:nvSpPr>
          <p:spPr bwMode="auto">
            <a:xfrm>
              <a:off x="3734" y="3430"/>
              <a:ext cx="18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1800">
                  <a:solidFill>
                    <a:srgbClr val="FF0000"/>
                  </a:solidFill>
                  <a:latin typeface="Comic Sans MS" panose="030F0702030302020204" pitchFamily="66" charset="0"/>
                  <a:ea typeface="SimSun" panose="02010600030101010101" pitchFamily="2" charset="-122"/>
                </a:rPr>
                <a:t>+</a:t>
              </a:r>
            </a:p>
          </p:txBody>
        </p:sp>
      </p:grpSp>
      <p:grpSp>
        <p:nvGrpSpPr>
          <p:cNvPr id="354339" name="Group 60"/>
          <p:cNvGrpSpPr>
            <a:grpSpLocks/>
          </p:cNvGrpSpPr>
          <p:nvPr/>
        </p:nvGrpSpPr>
        <p:grpSpPr bwMode="auto">
          <a:xfrm>
            <a:off x="1830389" y="5670550"/>
            <a:ext cx="1749425" cy="687388"/>
            <a:chOff x="1305" y="3332"/>
            <a:chExt cx="1102" cy="433"/>
          </a:xfrm>
        </p:grpSpPr>
        <p:sp>
          <p:nvSpPr>
            <p:cNvPr id="354341" name="Text Box 61"/>
            <p:cNvSpPr txBox="1">
              <a:spLocks noChangeArrowheads="1"/>
            </p:cNvSpPr>
            <p:nvPr/>
          </p:nvSpPr>
          <p:spPr bwMode="auto">
            <a:xfrm>
              <a:off x="1654" y="3526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1800">
                  <a:solidFill>
                    <a:srgbClr val="FF0000"/>
                  </a:solidFill>
                  <a:latin typeface="Comic Sans MS" panose="030F0702030302020204" pitchFamily="66" charset="0"/>
                  <a:ea typeface="SimSun" panose="02010600030101010101" pitchFamily="2" charset="-122"/>
                </a:rPr>
                <a:t>A</a:t>
              </a:r>
            </a:p>
          </p:txBody>
        </p:sp>
        <p:sp>
          <p:nvSpPr>
            <p:cNvPr id="354342" name="Text Box 62"/>
            <p:cNvSpPr txBox="1">
              <a:spLocks noChangeArrowheads="1"/>
            </p:cNvSpPr>
            <p:nvPr/>
          </p:nvSpPr>
          <p:spPr bwMode="auto">
            <a:xfrm>
              <a:off x="1305" y="3414"/>
              <a:ext cx="11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1800">
                  <a:latin typeface="Comic Sans MS" panose="030F0702030302020204" pitchFamily="66" charset="0"/>
                  <a:ea typeface="SimSun" panose="02010600030101010101" pitchFamily="2" charset="-122"/>
                </a:rPr>
                <a:t>m = K  (K   (m))</a:t>
              </a:r>
            </a:p>
          </p:txBody>
        </p:sp>
        <p:sp>
          <p:nvSpPr>
            <p:cNvPr id="354343" name="Text Box 63"/>
            <p:cNvSpPr txBox="1">
              <a:spLocks noChangeArrowheads="1"/>
            </p:cNvSpPr>
            <p:nvPr/>
          </p:nvSpPr>
          <p:spPr bwMode="auto">
            <a:xfrm>
              <a:off x="1909" y="3332"/>
              <a:ext cx="18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1800">
                  <a:solidFill>
                    <a:srgbClr val="FF0000"/>
                  </a:solidFill>
                  <a:latin typeface="Comic Sans MS" panose="030F0702030302020204" pitchFamily="66" charset="0"/>
                  <a:ea typeface="SimSun" panose="02010600030101010101" pitchFamily="2" charset="-122"/>
                </a:rPr>
                <a:t>+</a:t>
              </a:r>
            </a:p>
          </p:txBody>
        </p:sp>
        <p:sp>
          <p:nvSpPr>
            <p:cNvPr id="354344" name="Text Box 64"/>
            <p:cNvSpPr txBox="1">
              <a:spLocks noChangeArrowheads="1"/>
            </p:cNvSpPr>
            <p:nvPr/>
          </p:nvSpPr>
          <p:spPr bwMode="auto">
            <a:xfrm>
              <a:off x="1898" y="3534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1800">
                  <a:solidFill>
                    <a:srgbClr val="FF0000"/>
                  </a:solidFill>
                  <a:latin typeface="Comic Sans MS" panose="030F0702030302020204" pitchFamily="66" charset="0"/>
                  <a:ea typeface="SimSun" panose="02010600030101010101" pitchFamily="2" charset="-122"/>
                </a:rPr>
                <a:t>A</a:t>
              </a:r>
            </a:p>
          </p:txBody>
        </p:sp>
        <p:sp>
          <p:nvSpPr>
            <p:cNvPr id="354345" name="Text Box 65"/>
            <p:cNvSpPr txBox="1">
              <a:spLocks noChangeArrowheads="1"/>
            </p:cNvSpPr>
            <p:nvPr/>
          </p:nvSpPr>
          <p:spPr bwMode="auto">
            <a:xfrm>
              <a:off x="1673" y="3332"/>
              <a:ext cx="1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1800">
                  <a:solidFill>
                    <a:srgbClr val="FF0000"/>
                  </a:solidFill>
                  <a:latin typeface="Comic Sans MS" panose="030F0702030302020204" pitchFamily="66" charset="0"/>
                  <a:ea typeface="SimSun" panose="02010600030101010101" pitchFamily="2" charset="-122"/>
                </a:rPr>
                <a:t>-</a:t>
              </a:r>
            </a:p>
          </p:txBody>
        </p:sp>
      </p:grpSp>
      <p:sp>
        <p:nvSpPr>
          <p:cNvPr id="354340" name="Text Box 66"/>
          <p:cNvSpPr txBox="1">
            <a:spLocks noChangeArrowheads="1"/>
          </p:cNvSpPr>
          <p:nvPr/>
        </p:nvSpPr>
        <p:spPr bwMode="auto">
          <a:xfrm>
            <a:off x="3760789" y="3305176"/>
            <a:ext cx="327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1800">
                <a:latin typeface="Comic Sans MS" panose="030F0702030302020204" pitchFamily="66" charset="0"/>
                <a:ea typeface="SimSun" panose="02010600030101010101" pitchFamily="2" charset="-122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86071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Cryptography and Network Security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55331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61E2D434-6160-47E8-B6E9-E1F4F1BC332A}" type="slidenum">
              <a:rPr lang="zh-CN" altLang="en-US" sz="1400"/>
              <a:pPr algn="r"/>
              <a:t>12</a:t>
            </a:fld>
            <a:endParaRPr lang="en-US" altLang="zh-CN" sz="1400"/>
          </a:p>
        </p:txBody>
      </p:sp>
      <p:sp>
        <p:nvSpPr>
          <p:cNvPr id="35533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54000"/>
            <a:ext cx="4800600" cy="952500"/>
          </a:xfrm>
        </p:spPr>
        <p:txBody>
          <a:bodyPr/>
          <a:lstStyle/>
          <a:p>
            <a:r>
              <a:rPr lang="en-US" altLang="zh-CN" sz="3600">
                <a:ea typeface="SimSun" panose="02010600030101010101" pitchFamily="2" charset="-122"/>
              </a:rPr>
              <a:t>ap5.0: security hole</a:t>
            </a:r>
            <a:endParaRPr lang="en-US" altLang="zh-CN" smtClean="0">
              <a:ea typeface="SimSun" panose="02010600030101010101" pitchFamily="2" charset="-122"/>
            </a:endParaRPr>
          </a:p>
        </p:txBody>
      </p:sp>
      <p:sp>
        <p:nvSpPr>
          <p:cNvPr id="35533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22476" y="1106489"/>
            <a:ext cx="7593013" cy="1214437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FF0000"/>
                </a:solidFill>
                <a:ea typeface="SimSun" panose="02010600030101010101" pitchFamily="2" charset="-122"/>
              </a:rPr>
              <a:t>Man (woman) in the middle attack:</a:t>
            </a:r>
            <a:r>
              <a:rPr lang="en-US" altLang="zh-CN" sz="2400">
                <a:ea typeface="SimSun" panose="02010600030101010101" pitchFamily="2" charset="-122"/>
              </a:rPr>
              <a:t> Trudy poses as Alice (to Bob) and as Bob (to Alice)</a:t>
            </a:r>
          </a:p>
        </p:txBody>
      </p:sp>
      <p:pic>
        <p:nvPicPr>
          <p:cNvPr id="355334" name="Picture 4" descr="Bob"/>
          <p:cNvPicPr>
            <a:picLocks noChangeAspect="1" noChangeArrowheads="1"/>
          </p:cNvPicPr>
          <p:nvPr>
            <p:ph sz="quarter" idx="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7175" y="2306638"/>
            <a:ext cx="800100" cy="817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55335" name="Picture 5" descr="E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264" y="2203451"/>
            <a:ext cx="954087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5336" name="Picture 6" descr="Alice"/>
          <p:cNvPicPr>
            <a:picLocks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87639" y="2195513"/>
            <a:ext cx="752475" cy="927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55337" name="Line 7"/>
          <p:cNvSpPr>
            <a:spLocks noChangeShapeType="1"/>
          </p:cNvSpPr>
          <p:nvPr/>
        </p:nvSpPr>
        <p:spPr bwMode="auto">
          <a:xfrm>
            <a:off x="3460750" y="2678113"/>
            <a:ext cx="22494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5338" name="Line 8"/>
          <p:cNvSpPr>
            <a:spLocks noChangeShapeType="1"/>
          </p:cNvSpPr>
          <p:nvPr/>
        </p:nvSpPr>
        <p:spPr bwMode="auto">
          <a:xfrm>
            <a:off x="6707189" y="2717800"/>
            <a:ext cx="22494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5339" name="Text Box 9"/>
          <p:cNvSpPr txBox="1">
            <a:spLocks noChangeArrowheads="1"/>
          </p:cNvSpPr>
          <p:nvPr/>
        </p:nvSpPr>
        <p:spPr bwMode="auto">
          <a:xfrm>
            <a:off x="2041525" y="3452813"/>
            <a:ext cx="80137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CN">
                <a:latin typeface="Comic Sans MS" panose="030F0702030302020204" pitchFamily="66" charset="0"/>
                <a:ea typeface="SimSun" panose="02010600030101010101" pitchFamily="2" charset="-122"/>
              </a:rPr>
              <a:t>Difficult to detect:</a:t>
            </a:r>
          </a:p>
          <a:p>
            <a:pPr algn="l"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</a:pPr>
            <a:r>
              <a:rPr lang="en-US" altLang="zh-CN">
                <a:latin typeface="Comic Sans MS" panose="030F0702030302020204" pitchFamily="66" charset="0"/>
                <a:ea typeface="SimSun" panose="02010600030101010101" pitchFamily="2" charset="-122"/>
              </a:rPr>
              <a:t> Bob receives everything that Alice sends, and vice versa. (e.g., so Bob, Alice can meet one week later and recall conversation)</a:t>
            </a:r>
          </a:p>
          <a:p>
            <a:pPr algn="l"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</a:pPr>
            <a:r>
              <a:rPr lang="en-US" altLang="zh-CN">
                <a:latin typeface="Comic Sans MS" panose="030F0702030302020204" pitchFamily="66" charset="0"/>
                <a:ea typeface="SimSun" panose="02010600030101010101" pitchFamily="2" charset="-122"/>
              </a:rPr>
              <a:t> problem is that Trudy receives all messages as well!</a:t>
            </a:r>
            <a:r>
              <a:rPr lang="en-US" altLang="zh-CN">
                <a:ea typeface="SimSun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3896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Cryptography and Network Security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450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D43BABBB-C6C1-44F2-862B-4674A7730A7A}" type="slidenum">
              <a:rPr lang="zh-CN" altLang="en-US" sz="1400"/>
              <a:pPr algn="r"/>
              <a:t>2</a:t>
            </a:fld>
            <a:endParaRPr lang="en-US" altLang="zh-CN" sz="1400"/>
          </a:p>
        </p:txBody>
      </p:sp>
      <p:sp>
        <p:nvSpPr>
          <p:cNvPr id="345092" name="Rectangle 2"/>
          <p:cNvSpPr>
            <a:spLocks noGrp="1" noChangeArrowheads="1"/>
          </p:cNvSpPr>
          <p:nvPr>
            <p:ph type="title"/>
          </p:nvPr>
        </p:nvSpPr>
        <p:spPr>
          <a:xfrm>
            <a:off x="2014538" y="312738"/>
            <a:ext cx="7772400" cy="1143000"/>
          </a:xfrm>
        </p:spPr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Authentication</a:t>
            </a:r>
          </a:p>
        </p:txBody>
      </p:sp>
      <p:sp>
        <p:nvSpPr>
          <p:cNvPr id="3450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600200"/>
            <a:ext cx="7772400" cy="96678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u="sng" smtClean="0">
                <a:solidFill>
                  <a:srgbClr val="FF0000"/>
                </a:solidFill>
                <a:ea typeface="SimSun" panose="02010600030101010101" pitchFamily="2" charset="-122"/>
              </a:rPr>
              <a:t>Goal:</a:t>
            </a:r>
            <a:r>
              <a:rPr lang="en-US" altLang="zh-CN" smtClean="0">
                <a:ea typeface="SimSun" panose="02010600030101010101" pitchFamily="2" charset="-122"/>
              </a:rPr>
              <a:t> Bob wants Alice to “prove” her identity to him</a:t>
            </a:r>
          </a:p>
        </p:txBody>
      </p:sp>
      <p:sp>
        <p:nvSpPr>
          <p:cNvPr id="345094" name="Text Box 4"/>
          <p:cNvSpPr txBox="1">
            <a:spLocks noChangeArrowheads="1"/>
          </p:cNvSpPr>
          <p:nvPr/>
        </p:nvSpPr>
        <p:spPr bwMode="auto">
          <a:xfrm>
            <a:off x="2051051" y="2654300"/>
            <a:ext cx="5546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u="sng">
                <a:solidFill>
                  <a:srgbClr val="FF0000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Protocol ap1.0:</a:t>
            </a:r>
            <a:r>
              <a:rPr lang="en-US" altLang="zh-CN">
                <a:solidFill>
                  <a:srgbClr val="FF0000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 </a:t>
            </a:r>
            <a:r>
              <a:rPr lang="en-US" altLang="zh-CN">
                <a:latin typeface="Comic Sans MS" panose="030F0702030302020204" pitchFamily="66" charset="0"/>
                <a:ea typeface="SimSun" panose="02010600030101010101" pitchFamily="2" charset="-122"/>
              </a:rPr>
              <a:t>Alice says “I am Alice”</a:t>
            </a:r>
          </a:p>
        </p:txBody>
      </p:sp>
      <p:sp>
        <p:nvSpPr>
          <p:cNvPr id="345095" name="Text Box 5"/>
          <p:cNvSpPr txBox="1">
            <a:spLocks noChangeArrowheads="1"/>
          </p:cNvSpPr>
          <p:nvPr/>
        </p:nvSpPr>
        <p:spPr bwMode="auto">
          <a:xfrm>
            <a:off x="6618288" y="3840163"/>
            <a:ext cx="352266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>
                <a:latin typeface="Comic Sans MS" panose="030F0702030302020204" pitchFamily="66" charset="0"/>
                <a:ea typeface="SimSun" panose="02010600030101010101" pitchFamily="2" charset="-122"/>
              </a:rPr>
              <a:t>in a network,</a:t>
            </a:r>
          </a:p>
          <a:p>
            <a:r>
              <a:rPr lang="en-US" altLang="zh-CN">
                <a:latin typeface="Comic Sans MS" panose="030F0702030302020204" pitchFamily="66" charset="0"/>
                <a:ea typeface="SimSun" panose="02010600030101010101" pitchFamily="2" charset="-122"/>
              </a:rPr>
              <a:t>Bob can not “see” Alice, so Trudy simply declares</a:t>
            </a:r>
          </a:p>
          <a:p>
            <a:r>
              <a:rPr lang="en-US" altLang="zh-CN">
                <a:latin typeface="Comic Sans MS" panose="030F0702030302020204" pitchFamily="66" charset="0"/>
                <a:ea typeface="SimSun" panose="02010600030101010101" pitchFamily="2" charset="-122"/>
              </a:rPr>
              <a:t>herself to be Alice</a:t>
            </a:r>
          </a:p>
        </p:txBody>
      </p:sp>
      <p:pic>
        <p:nvPicPr>
          <p:cNvPr id="345096" name="Picture 6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388" y="3721101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5097" name="Picture 7" descr="E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14" y="4983163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5098" name="Picture 8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063" y="3813176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5099" name="Line 9"/>
          <p:cNvSpPr>
            <a:spLocks noChangeShapeType="1"/>
          </p:cNvSpPr>
          <p:nvPr/>
        </p:nvSpPr>
        <p:spPr bwMode="auto">
          <a:xfrm flipV="1">
            <a:off x="4308476" y="4473576"/>
            <a:ext cx="773113" cy="10271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100" name="Text Box 10"/>
          <p:cNvSpPr txBox="1">
            <a:spLocks noChangeArrowheads="1"/>
          </p:cNvSpPr>
          <p:nvPr/>
        </p:nvSpPr>
        <p:spPr bwMode="auto">
          <a:xfrm>
            <a:off x="4454608" y="5002214"/>
            <a:ext cx="20842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>
                <a:latin typeface="Comic Sans MS" panose="030F0702030302020204" pitchFamily="66" charset="0"/>
                <a:ea typeface="SimSun" panose="02010600030101010101" pitchFamily="2" charset="-122"/>
              </a:rPr>
              <a:t>“</a:t>
            </a:r>
            <a:r>
              <a:rPr lang="en-US" altLang="zh-CN">
                <a:latin typeface="Comic Sans MS" panose="030F0702030302020204" pitchFamily="66" charset="0"/>
                <a:ea typeface="SimSun" panose="02010600030101010101" pitchFamily="2" charset="-122"/>
              </a:rPr>
              <a:t>I am Alice”</a:t>
            </a:r>
          </a:p>
        </p:txBody>
      </p:sp>
    </p:spTree>
    <p:extLst>
      <p:ext uri="{BB962C8B-B14F-4D97-AF65-F5344CB8AC3E}">
        <p14:creationId xmlns:p14="http://schemas.microsoft.com/office/powerpoint/2010/main" val="109476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Cryptography and Network Security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461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0AC88F85-4358-4529-9CA1-6DD812DF840E}" type="slidenum">
              <a:rPr lang="zh-CN" altLang="en-US" sz="1400"/>
              <a:pPr algn="r"/>
              <a:t>3</a:t>
            </a:fld>
            <a:endParaRPr lang="en-US" altLang="zh-CN" sz="1400"/>
          </a:p>
        </p:txBody>
      </p:sp>
      <p:sp>
        <p:nvSpPr>
          <p:cNvPr id="3461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SimSun" panose="02010600030101010101" pitchFamily="2" charset="-122"/>
              </a:rPr>
              <a:t>Authentication: another try</a:t>
            </a:r>
            <a:endParaRPr lang="en-US" altLang="zh-CN" smtClean="0">
              <a:ea typeface="SimSun" panose="02010600030101010101" pitchFamily="2" charset="-122"/>
            </a:endParaRPr>
          </a:p>
        </p:txBody>
      </p:sp>
      <p:sp>
        <p:nvSpPr>
          <p:cNvPr id="346117" name="Text Box 3"/>
          <p:cNvSpPr txBox="1">
            <a:spLocks noChangeArrowheads="1"/>
          </p:cNvSpPr>
          <p:nvPr/>
        </p:nvSpPr>
        <p:spPr bwMode="auto">
          <a:xfrm>
            <a:off x="2207974" y="1452564"/>
            <a:ext cx="787106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zh-CN" u="sng">
                <a:solidFill>
                  <a:srgbClr val="FF0000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Protocol ap2.0:</a:t>
            </a:r>
            <a:r>
              <a:rPr lang="en-US" altLang="zh-CN">
                <a:solidFill>
                  <a:srgbClr val="FF0000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 </a:t>
            </a:r>
            <a:r>
              <a:rPr lang="en-US" altLang="zh-CN">
                <a:latin typeface="Comic Sans MS" panose="030F0702030302020204" pitchFamily="66" charset="0"/>
                <a:ea typeface="SimSun" panose="02010600030101010101" pitchFamily="2" charset="-122"/>
              </a:rPr>
              <a:t>Alice says “I am Alice” in an IP packet</a:t>
            </a:r>
          </a:p>
          <a:p>
            <a:pPr algn="r"/>
            <a:r>
              <a:rPr lang="en-US" altLang="zh-CN">
                <a:latin typeface="Comic Sans MS" panose="030F0702030302020204" pitchFamily="66" charset="0"/>
                <a:ea typeface="SimSun" panose="02010600030101010101" pitchFamily="2" charset="-122"/>
              </a:rPr>
              <a:t>containing her source IP address </a:t>
            </a:r>
          </a:p>
        </p:txBody>
      </p:sp>
      <p:sp>
        <p:nvSpPr>
          <p:cNvPr id="346118" name="Text Box 4"/>
          <p:cNvSpPr txBox="1">
            <a:spLocks noChangeArrowheads="1"/>
          </p:cNvSpPr>
          <p:nvPr/>
        </p:nvSpPr>
        <p:spPr bwMode="auto">
          <a:xfrm>
            <a:off x="7554914" y="4113213"/>
            <a:ext cx="2757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>
                <a:latin typeface="Comic Sans MS" panose="030F0702030302020204" pitchFamily="66" charset="0"/>
                <a:ea typeface="SimSun" panose="02010600030101010101" pitchFamily="2" charset="-122"/>
              </a:rPr>
              <a:t>Failure scenario??</a:t>
            </a:r>
          </a:p>
        </p:txBody>
      </p:sp>
      <p:pic>
        <p:nvPicPr>
          <p:cNvPr id="346119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538" y="3721101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6120" name="Picture 6" descr="E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14" y="4983163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6121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0" y="36845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6122" name="Line 8"/>
          <p:cNvSpPr>
            <a:spLocks noChangeShapeType="1"/>
          </p:cNvSpPr>
          <p:nvPr/>
        </p:nvSpPr>
        <p:spPr bwMode="auto">
          <a:xfrm>
            <a:off x="2762250" y="4262438"/>
            <a:ext cx="37988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46123" name="Group 9"/>
          <p:cNvGrpSpPr>
            <a:grpSpLocks/>
          </p:cNvGrpSpPr>
          <p:nvPr/>
        </p:nvGrpSpPr>
        <p:grpSpPr bwMode="auto">
          <a:xfrm>
            <a:off x="3070226" y="3433764"/>
            <a:ext cx="2976563" cy="644525"/>
            <a:chOff x="513" y="1791"/>
            <a:chExt cx="1875" cy="406"/>
          </a:xfrm>
        </p:grpSpPr>
        <p:sp>
          <p:nvSpPr>
            <p:cNvPr id="346124" name="Rectangle 10"/>
            <p:cNvSpPr>
              <a:spLocks noChangeArrowheads="1"/>
            </p:cNvSpPr>
            <p:nvPr/>
          </p:nvSpPr>
          <p:spPr bwMode="auto">
            <a:xfrm>
              <a:off x="540" y="1791"/>
              <a:ext cx="179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346125" name="Text Box 11"/>
            <p:cNvSpPr txBox="1">
              <a:spLocks noChangeArrowheads="1"/>
            </p:cNvSpPr>
            <p:nvPr/>
          </p:nvSpPr>
          <p:spPr bwMode="auto">
            <a:xfrm>
              <a:off x="1274" y="1877"/>
              <a:ext cx="111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zh-CN" altLang="en-US" sz="2000">
                  <a:latin typeface="Comic Sans MS" panose="030F0702030302020204" pitchFamily="66" charset="0"/>
                  <a:ea typeface="SimSun" panose="02010600030101010101" pitchFamily="2" charset="-122"/>
                </a:rPr>
                <a:t>“</a:t>
              </a:r>
              <a:r>
                <a:rPr lang="en-US" altLang="zh-CN" sz="2000">
                  <a:latin typeface="Comic Sans MS" panose="030F0702030302020204" pitchFamily="66" charset="0"/>
                  <a:ea typeface="SimSun" panose="02010600030101010101" pitchFamily="2" charset="-122"/>
                </a:rPr>
                <a:t>I am Alice”</a:t>
              </a:r>
            </a:p>
          </p:txBody>
        </p:sp>
        <p:sp>
          <p:nvSpPr>
            <p:cNvPr id="346126" name="Text Box 12"/>
            <p:cNvSpPr txBox="1">
              <a:spLocks noChangeArrowheads="1"/>
            </p:cNvSpPr>
            <p:nvPr/>
          </p:nvSpPr>
          <p:spPr bwMode="auto">
            <a:xfrm>
              <a:off x="513" y="1793"/>
              <a:ext cx="84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1800">
                  <a:latin typeface="Comic Sans MS" panose="030F0702030302020204" pitchFamily="66" charset="0"/>
                  <a:ea typeface="SimSun" panose="02010600030101010101" pitchFamily="2" charset="-122"/>
                </a:rPr>
                <a:t>Alice’s </a:t>
              </a:r>
            </a:p>
            <a:p>
              <a:r>
                <a:rPr lang="en-US" altLang="zh-CN" sz="1800">
                  <a:latin typeface="Comic Sans MS" panose="030F0702030302020204" pitchFamily="66" charset="0"/>
                  <a:ea typeface="SimSun" panose="02010600030101010101" pitchFamily="2" charset="-122"/>
                </a:rPr>
                <a:t>IP address</a:t>
              </a:r>
            </a:p>
          </p:txBody>
        </p:sp>
        <p:sp>
          <p:nvSpPr>
            <p:cNvPr id="346127" name="Line 13"/>
            <p:cNvSpPr>
              <a:spLocks noChangeShapeType="1"/>
            </p:cNvSpPr>
            <p:nvPr/>
          </p:nvSpPr>
          <p:spPr bwMode="auto">
            <a:xfrm flipH="1">
              <a:off x="1338" y="1797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912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Cryptography and Network Security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471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ADFECEA9-A580-4432-A5E4-830586C4A37D}" type="slidenum">
              <a:rPr lang="zh-CN" altLang="en-US" sz="1400"/>
              <a:pPr algn="r"/>
              <a:t>4</a:t>
            </a:fld>
            <a:endParaRPr lang="en-US" altLang="zh-CN" sz="1400"/>
          </a:p>
        </p:txBody>
      </p:sp>
      <p:sp>
        <p:nvSpPr>
          <p:cNvPr id="3471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SimSun" panose="02010600030101010101" pitchFamily="2" charset="-122"/>
              </a:rPr>
              <a:t>Authentication: another try</a:t>
            </a:r>
            <a:endParaRPr lang="en-US" altLang="zh-CN" smtClean="0">
              <a:ea typeface="SimSun" panose="02010600030101010101" pitchFamily="2" charset="-122"/>
            </a:endParaRPr>
          </a:p>
        </p:txBody>
      </p:sp>
      <p:sp>
        <p:nvSpPr>
          <p:cNvPr id="347141" name="Text Box 3"/>
          <p:cNvSpPr txBox="1">
            <a:spLocks noChangeArrowheads="1"/>
          </p:cNvSpPr>
          <p:nvPr/>
        </p:nvSpPr>
        <p:spPr bwMode="auto">
          <a:xfrm>
            <a:off x="2207974" y="1452564"/>
            <a:ext cx="787106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zh-CN" u="sng">
                <a:solidFill>
                  <a:srgbClr val="FF0000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Protocol ap2.0:</a:t>
            </a:r>
            <a:r>
              <a:rPr lang="en-US" altLang="zh-CN">
                <a:solidFill>
                  <a:srgbClr val="FF0000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 </a:t>
            </a:r>
            <a:r>
              <a:rPr lang="en-US" altLang="zh-CN">
                <a:latin typeface="Comic Sans MS" panose="030F0702030302020204" pitchFamily="66" charset="0"/>
                <a:ea typeface="SimSun" panose="02010600030101010101" pitchFamily="2" charset="-122"/>
              </a:rPr>
              <a:t>Alice says “I am Alice” in an IP packet</a:t>
            </a:r>
          </a:p>
          <a:p>
            <a:pPr algn="r"/>
            <a:r>
              <a:rPr lang="en-US" altLang="zh-CN">
                <a:latin typeface="Comic Sans MS" panose="030F0702030302020204" pitchFamily="66" charset="0"/>
                <a:ea typeface="SimSun" panose="02010600030101010101" pitchFamily="2" charset="-122"/>
              </a:rPr>
              <a:t>containing her source IP address </a:t>
            </a:r>
          </a:p>
        </p:txBody>
      </p:sp>
      <p:sp>
        <p:nvSpPr>
          <p:cNvPr id="347142" name="Text Box 4"/>
          <p:cNvSpPr txBox="1">
            <a:spLocks noChangeArrowheads="1"/>
          </p:cNvSpPr>
          <p:nvPr/>
        </p:nvSpPr>
        <p:spPr bwMode="auto">
          <a:xfrm>
            <a:off x="7875588" y="3986214"/>
            <a:ext cx="279241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>
                <a:latin typeface="Comic Sans MS" panose="030F0702030302020204" pitchFamily="66" charset="0"/>
                <a:ea typeface="SimSun" panose="02010600030101010101" pitchFamily="2" charset="-122"/>
              </a:rPr>
              <a:t>Trudy can create</a:t>
            </a:r>
          </a:p>
          <a:p>
            <a:r>
              <a:rPr lang="en-US" altLang="zh-CN">
                <a:latin typeface="Comic Sans MS" panose="030F0702030302020204" pitchFamily="66" charset="0"/>
                <a:ea typeface="SimSun" panose="02010600030101010101" pitchFamily="2" charset="-122"/>
              </a:rPr>
              <a:t>a packet “spoofing”</a:t>
            </a:r>
          </a:p>
          <a:p>
            <a:r>
              <a:rPr lang="en-US" altLang="zh-CN">
                <a:latin typeface="Comic Sans MS" panose="030F0702030302020204" pitchFamily="66" charset="0"/>
                <a:ea typeface="SimSun" panose="02010600030101010101" pitchFamily="2" charset="-122"/>
              </a:rPr>
              <a:t>Alice’s address</a:t>
            </a:r>
          </a:p>
        </p:txBody>
      </p:sp>
      <p:pic>
        <p:nvPicPr>
          <p:cNvPr id="347143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538" y="3721101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7144" name="Picture 6" descr="E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14" y="4983163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7145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0" y="36845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7146" name="Line 8"/>
          <p:cNvSpPr>
            <a:spLocks noChangeShapeType="1"/>
          </p:cNvSpPr>
          <p:nvPr/>
        </p:nvSpPr>
        <p:spPr bwMode="auto">
          <a:xfrm flipV="1">
            <a:off x="4449764" y="4262438"/>
            <a:ext cx="2111375" cy="12382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47147" name="Group 9"/>
          <p:cNvGrpSpPr>
            <a:grpSpLocks/>
          </p:cNvGrpSpPr>
          <p:nvPr/>
        </p:nvGrpSpPr>
        <p:grpSpPr bwMode="auto">
          <a:xfrm>
            <a:off x="4956176" y="4938714"/>
            <a:ext cx="2976563" cy="644525"/>
            <a:chOff x="513" y="1791"/>
            <a:chExt cx="1875" cy="406"/>
          </a:xfrm>
        </p:grpSpPr>
        <p:sp>
          <p:nvSpPr>
            <p:cNvPr id="347148" name="Rectangle 10"/>
            <p:cNvSpPr>
              <a:spLocks noChangeArrowheads="1"/>
            </p:cNvSpPr>
            <p:nvPr/>
          </p:nvSpPr>
          <p:spPr bwMode="auto">
            <a:xfrm>
              <a:off x="540" y="1791"/>
              <a:ext cx="179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347149" name="Text Box 11"/>
            <p:cNvSpPr txBox="1">
              <a:spLocks noChangeArrowheads="1"/>
            </p:cNvSpPr>
            <p:nvPr/>
          </p:nvSpPr>
          <p:spPr bwMode="auto">
            <a:xfrm>
              <a:off x="1274" y="1877"/>
              <a:ext cx="111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zh-CN" altLang="en-US" sz="2000">
                  <a:latin typeface="Comic Sans MS" panose="030F0702030302020204" pitchFamily="66" charset="0"/>
                  <a:ea typeface="SimSun" panose="02010600030101010101" pitchFamily="2" charset="-122"/>
                </a:rPr>
                <a:t>“</a:t>
              </a:r>
              <a:r>
                <a:rPr lang="en-US" altLang="zh-CN" sz="2000">
                  <a:latin typeface="Comic Sans MS" panose="030F0702030302020204" pitchFamily="66" charset="0"/>
                  <a:ea typeface="SimSun" panose="02010600030101010101" pitchFamily="2" charset="-122"/>
                </a:rPr>
                <a:t>I am Alice”</a:t>
              </a:r>
            </a:p>
          </p:txBody>
        </p:sp>
        <p:sp>
          <p:nvSpPr>
            <p:cNvPr id="347150" name="Text Box 12"/>
            <p:cNvSpPr txBox="1">
              <a:spLocks noChangeArrowheads="1"/>
            </p:cNvSpPr>
            <p:nvPr/>
          </p:nvSpPr>
          <p:spPr bwMode="auto">
            <a:xfrm>
              <a:off x="513" y="1793"/>
              <a:ext cx="84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1800">
                  <a:latin typeface="Comic Sans MS" panose="030F0702030302020204" pitchFamily="66" charset="0"/>
                  <a:ea typeface="SimSun" panose="02010600030101010101" pitchFamily="2" charset="-122"/>
                </a:rPr>
                <a:t>Alice’s </a:t>
              </a:r>
            </a:p>
            <a:p>
              <a:r>
                <a:rPr lang="en-US" altLang="zh-CN" sz="1800">
                  <a:latin typeface="Comic Sans MS" panose="030F0702030302020204" pitchFamily="66" charset="0"/>
                  <a:ea typeface="SimSun" panose="02010600030101010101" pitchFamily="2" charset="-122"/>
                </a:rPr>
                <a:t>IP address</a:t>
              </a:r>
            </a:p>
          </p:txBody>
        </p:sp>
        <p:sp>
          <p:nvSpPr>
            <p:cNvPr id="347151" name="Line 13"/>
            <p:cNvSpPr>
              <a:spLocks noChangeShapeType="1"/>
            </p:cNvSpPr>
            <p:nvPr/>
          </p:nvSpPr>
          <p:spPr bwMode="auto">
            <a:xfrm flipH="1">
              <a:off x="1338" y="1797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72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Cryptography and Network Security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481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849B26F6-715A-4D07-8C36-C0C4B35B1580}" type="slidenum">
              <a:rPr lang="zh-CN" altLang="en-US" sz="1400"/>
              <a:pPr algn="r"/>
              <a:t>5</a:t>
            </a:fld>
            <a:endParaRPr lang="en-US" altLang="zh-CN" sz="1400"/>
          </a:p>
        </p:txBody>
      </p:sp>
      <p:sp>
        <p:nvSpPr>
          <p:cNvPr id="3481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SimSun" panose="02010600030101010101" pitchFamily="2" charset="-122"/>
              </a:rPr>
              <a:t>Authentication: another try</a:t>
            </a:r>
            <a:endParaRPr lang="en-US" altLang="zh-CN" smtClean="0">
              <a:ea typeface="SimSun" panose="02010600030101010101" pitchFamily="2" charset="-122"/>
            </a:endParaRPr>
          </a:p>
        </p:txBody>
      </p:sp>
      <p:sp>
        <p:nvSpPr>
          <p:cNvPr id="348165" name="Text Box 3"/>
          <p:cNvSpPr txBox="1">
            <a:spLocks noChangeArrowheads="1"/>
          </p:cNvSpPr>
          <p:nvPr/>
        </p:nvSpPr>
        <p:spPr bwMode="auto">
          <a:xfrm>
            <a:off x="2352244" y="1452564"/>
            <a:ext cx="772679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zh-CN" u="sng">
                <a:solidFill>
                  <a:srgbClr val="FF0000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Protocol ap3.0:</a:t>
            </a:r>
            <a:r>
              <a:rPr lang="en-US" altLang="zh-CN">
                <a:solidFill>
                  <a:srgbClr val="FF0000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 </a:t>
            </a:r>
            <a:r>
              <a:rPr lang="en-US" altLang="zh-CN">
                <a:latin typeface="Comic Sans MS" panose="030F0702030302020204" pitchFamily="66" charset="0"/>
                <a:ea typeface="SimSun" panose="02010600030101010101" pitchFamily="2" charset="-122"/>
              </a:rPr>
              <a:t>Alice says “I am Alice” and sends her</a:t>
            </a:r>
          </a:p>
          <a:p>
            <a:pPr algn="r"/>
            <a:r>
              <a:rPr lang="en-US" altLang="zh-CN">
                <a:latin typeface="Comic Sans MS" panose="030F0702030302020204" pitchFamily="66" charset="0"/>
                <a:ea typeface="SimSun" panose="02010600030101010101" pitchFamily="2" charset="-122"/>
              </a:rPr>
              <a:t> secret password to “prove” it.</a:t>
            </a:r>
          </a:p>
        </p:txBody>
      </p:sp>
      <p:sp>
        <p:nvSpPr>
          <p:cNvPr id="348166" name="Text Box 4"/>
          <p:cNvSpPr txBox="1">
            <a:spLocks noChangeArrowheads="1"/>
          </p:cNvSpPr>
          <p:nvPr/>
        </p:nvSpPr>
        <p:spPr bwMode="auto">
          <a:xfrm>
            <a:off x="7554914" y="4113213"/>
            <a:ext cx="2757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>
                <a:latin typeface="Comic Sans MS" panose="030F0702030302020204" pitchFamily="66" charset="0"/>
                <a:ea typeface="SimSun" panose="02010600030101010101" pitchFamily="2" charset="-122"/>
              </a:rPr>
              <a:t>Failure scenario??</a:t>
            </a:r>
          </a:p>
        </p:txBody>
      </p:sp>
      <p:pic>
        <p:nvPicPr>
          <p:cNvPr id="348167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538" y="3721101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68" name="Picture 6" descr="E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1" y="5194300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69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900" y="3670301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70" name="Line 8"/>
          <p:cNvSpPr>
            <a:spLocks noChangeShapeType="1"/>
          </p:cNvSpPr>
          <p:nvPr/>
        </p:nvSpPr>
        <p:spPr bwMode="auto">
          <a:xfrm>
            <a:off x="2733675" y="4065588"/>
            <a:ext cx="37988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48171" name="Group 9"/>
          <p:cNvGrpSpPr>
            <a:grpSpLocks/>
          </p:cNvGrpSpPr>
          <p:nvPr/>
        </p:nvGrpSpPr>
        <p:grpSpPr bwMode="auto">
          <a:xfrm>
            <a:off x="3003551" y="3306763"/>
            <a:ext cx="3194051" cy="633412"/>
            <a:chOff x="790" y="1799"/>
            <a:chExt cx="2012" cy="399"/>
          </a:xfrm>
        </p:grpSpPr>
        <p:sp>
          <p:nvSpPr>
            <p:cNvPr id="348179" name="Rectangle 10"/>
            <p:cNvSpPr>
              <a:spLocks noChangeArrowheads="1"/>
            </p:cNvSpPr>
            <p:nvPr/>
          </p:nvSpPr>
          <p:spPr bwMode="auto">
            <a:xfrm>
              <a:off x="806" y="1799"/>
              <a:ext cx="191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348180" name="Text Box 11"/>
            <p:cNvSpPr txBox="1">
              <a:spLocks noChangeArrowheads="1"/>
            </p:cNvSpPr>
            <p:nvPr/>
          </p:nvSpPr>
          <p:spPr bwMode="auto">
            <a:xfrm>
              <a:off x="1880" y="1876"/>
              <a:ext cx="92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zh-CN" altLang="en-US" sz="1800">
                  <a:latin typeface="Comic Sans MS" panose="030F0702030302020204" pitchFamily="66" charset="0"/>
                  <a:ea typeface="SimSun" panose="02010600030101010101" pitchFamily="2" charset="-122"/>
                </a:rPr>
                <a:t>“</a:t>
              </a:r>
              <a:r>
                <a:rPr lang="en-US" altLang="zh-CN" sz="1800">
                  <a:latin typeface="Comic Sans MS" panose="030F0702030302020204" pitchFamily="66" charset="0"/>
                  <a:ea typeface="SimSun" panose="02010600030101010101" pitchFamily="2" charset="-122"/>
                </a:rPr>
                <a:t>I’m Alice”</a:t>
              </a:r>
            </a:p>
          </p:txBody>
        </p:sp>
        <p:sp>
          <p:nvSpPr>
            <p:cNvPr id="348181" name="Text Box 12"/>
            <p:cNvSpPr txBox="1">
              <a:spLocks noChangeArrowheads="1"/>
            </p:cNvSpPr>
            <p:nvPr/>
          </p:nvSpPr>
          <p:spPr bwMode="auto">
            <a:xfrm>
              <a:off x="790" y="1822"/>
              <a:ext cx="569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1600">
                  <a:latin typeface="Comic Sans MS" panose="030F0702030302020204" pitchFamily="66" charset="0"/>
                  <a:ea typeface="SimSun" panose="02010600030101010101" pitchFamily="2" charset="-122"/>
                </a:rPr>
                <a:t>Alice’s </a:t>
              </a:r>
            </a:p>
            <a:p>
              <a:r>
                <a:rPr lang="en-US" altLang="zh-CN" sz="1600">
                  <a:latin typeface="Comic Sans MS" panose="030F0702030302020204" pitchFamily="66" charset="0"/>
                  <a:ea typeface="SimSun" panose="02010600030101010101" pitchFamily="2" charset="-122"/>
                </a:rPr>
                <a:t>IP addr</a:t>
              </a:r>
            </a:p>
          </p:txBody>
        </p:sp>
        <p:sp>
          <p:nvSpPr>
            <p:cNvPr id="348182" name="Line 13"/>
            <p:cNvSpPr>
              <a:spLocks noChangeShapeType="1"/>
            </p:cNvSpPr>
            <p:nvPr/>
          </p:nvSpPr>
          <p:spPr bwMode="auto">
            <a:xfrm flipH="1">
              <a:off x="1337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183" name="Text Box 14"/>
            <p:cNvSpPr txBox="1">
              <a:spLocks noChangeArrowheads="1"/>
            </p:cNvSpPr>
            <p:nvPr/>
          </p:nvSpPr>
          <p:spPr bwMode="auto">
            <a:xfrm>
              <a:off x="1331" y="1813"/>
              <a:ext cx="66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1600">
                  <a:latin typeface="Comic Sans MS" panose="030F0702030302020204" pitchFamily="66" charset="0"/>
                  <a:ea typeface="SimSun" panose="02010600030101010101" pitchFamily="2" charset="-122"/>
                </a:rPr>
                <a:t>Alice’s </a:t>
              </a:r>
            </a:p>
            <a:p>
              <a:r>
                <a:rPr lang="en-US" altLang="zh-CN" sz="1600">
                  <a:latin typeface="Comic Sans MS" panose="030F0702030302020204" pitchFamily="66" charset="0"/>
                  <a:ea typeface="SimSun" panose="02010600030101010101" pitchFamily="2" charset="-122"/>
                </a:rPr>
                <a:t>password</a:t>
              </a:r>
            </a:p>
          </p:txBody>
        </p:sp>
        <p:sp>
          <p:nvSpPr>
            <p:cNvPr id="348184" name="Line 15"/>
            <p:cNvSpPr>
              <a:spLocks noChangeShapeType="1"/>
            </p:cNvSpPr>
            <p:nvPr/>
          </p:nvSpPr>
          <p:spPr bwMode="auto">
            <a:xfrm flipH="1">
              <a:off x="1973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172" name="Group 16"/>
          <p:cNvGrpSpPr>
            <a:grpSpLocks/>
          </p:cNvGrpSpPr>
          <p:nvPr/>
        </p:nvGrpSpPr>
        <p:grpSpPr bwMode="auto">
          <a:xfrm>
            <a:off x="4562476" y="4235451"/>
            <a:ext cx="1514475" cy="633413"/>
            <a:chOff x="984" y="2719"/>
            <a:chExt cx="954" cy="399"/>
          </a:xfrm>
        </p:grpSpPr>
        <p:sp>
          <p:nvSpPr>
            <p:cNvPr id="348175" name="Rectangle 17"/>
            <p:cNvSpPr>
              <a:spLocks noChangeArrowheads="1"/>
            </p:cNvSpPr>
            <p:nvPr/>
          </p:nvSpPr>
          <p:spPr bwMode="auto">
            <a:xfrm>
              <a:off x="1000" y="2719"/>
              <a:ext cx="938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348176" name="Text Box 18"/>
            <p:cNvSpPr txBox="1">
              <a:spLocks noChangeArrowheads="1"/>
            </p:cNvSpPr>
            <p:nvPr/>
          </p:nvSpPr>
          <p:spPr bwMode="auto">
            <a:xfrm>
              <a:off x="1578" y="2793"/>
              <a:ext cx="31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1800">
                  <a:latin typeface="Comic Sans MS" panose="030F0702030302020204" pitchFamily="66" charset="0"/>
                  <a:ea typeface="SimSun" panose="02010600030101010101" pitchFamily="2" charset="-122"/>
                </a:rPr>
                <a:t>OK</a:t>
              </a:r>
            </a:p>
          </p:txBody>
        </p:sp>
        <p:sp>
          <p:nvSpPr>
            <p:cNvPr id="348177" name="Text Box 19"/>
            <p:cNvSpPr txBox="1">
              <a:spLocks noChangeArrowheads="1"/>
            </p:cNvSpPr>
            <p:nvPr/>
          </p:nvSpPr>
          <p:spPr bwMode="auto">
            <a:xfrm>
              <a:off x="984" y="2742"/>
              <a:ext cx="569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1600">
                  <a:latin typeface="Comic Sans MS" panose="030F0702030302020204" pitchFamily="66" charset="0"/>
                  <a:ea typeface="SimSun" panose="02010600030101010101" pitchFamily="2" charset="-122"/>
                </a:rPr>
                <a:t>Alice’s </a:t>
              </a:r>
            </a:p>
            <a:p>
              <a:r>
                <a:rPr lang="en-US" altLang="zh-CN" sz="1600">
                  <a:latin typeface="Comic Sans MS" panose="030F0702030302020204" pitchFamily="66" charset="0"/>
                  <a:ea typeface="SimSun" panose="02010600030101010101" pitchFamily="2" charset="-122"/>
                </a:rPr>
                <a:t>IP addr</a:t>
              </a:r>
            </a:p>
          </p:txBody>
        </p:sp>
        <p:sp>
          <p:nvSpPr>
            <p:cNvPr id="348178" name="Line 20"/>
            <p:cNvSpPr>
              <a:spLocks noChangeShapeType="1"/>
            </p:cNvSpPr>
            <p:nvPr/>
          </p:nvSpPr>
          <p:spPr bwMode="auto">
            <a:xfrm flipH="1">
              <a:off x="1531" y="272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8173" name="Line 21"/>
          <p:cNvSpPr>
            <a:spLocks noChangeShapeType="1"/>
          </p:cNvSpPr>
          <p:nvPr/>
        </p:nvSpPr>
        <p:spPr bwMode="auto">
          <a:xfrm>
            <a:off x="6151564" y="3600450"/>
            <a:ext cx="56197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174" name="Line 22"/>
          <p:cNvSpPr>
            <a:spLocks noChangeShapeType="1"/>
          </p:cNvSpPr>
          <p:nvPr/>
        </p:nvSpPr>
        <p:spPr bwMode="auto">
          <a:xfrm flipH="1">
            <a:off x="4065589" y="4551364"/>
            <a:ext cx="45243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Cryptography and Network Security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491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2D4DC879-E969-49D2-8EB2-39D1DFEFE3E4}" type="slidenum">
              <a:rPr lang="zh-CN" altLang="en-US" sz="1400"/>
              <a:pPr algn="r"/>
              <a:t>6</a:t>
            </a:fld>
            <a:endParaRPr lang="en-US" altLang="zh-CN" sz="1400"/>
          </a:p>
        </p:txBody>
      </p:sp>
      <p:sp>
        <p:nvSpPr>
          <p:cNvPr id="3491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SimSun" panose="02010600030101010101" pitchFamily="2" charset="-122"/>
              </a:rPr>
              <a:t>Authentication: another try</a:t>
            </a:r>
            <a:endParaRPr lang="en-US" altLang="zh-CN" smtClean="0">
              <a:ea typeface="SimSun" panose="02010600030101010101" pitchFamily="2" charset="-122"/>
            </a:endParaRPr>
          </a:p>
        </p:txBody>
      </p:sp>
      <p:sp>
        <p:nvSpPr>
          <p:cNvPr id="349189" name="Text Box 3"/>
          <p:cNvSpPr txBox="1">
            <a:spLocks noChangeArrowheads="1"/>
          </p:cNvSpPr>
          <p:nvPr/>
        </p:nvSpPr>
        <p:spPr bwMode="auto">
          <a:xfrm>
            <a:off x="2352244" y="1452564"/>
            <a:ext cx="772679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zh-CN" u="sng">
                <a:solidFill>
                  <a:srgbClr val="FF0000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Protocol ap3.0:</a:t>
            </a:r>
            <a:r>
              <a:rPr lang="en-US" altLang="zh-CN">
                <a:solidFill>
                  <a:srgbClr val="FF0000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 </a:t>
            </a:r>
            <a:r>
              <a:rPr lang="en-US" altLang="zh-CN">
                <a:latin typeface="Comic Sans MS" panose="030F0702030302020204" pitchFamily="66" charset="0"/>
                <a:ea typeface="SimSun" panose="02010600030101010101" pitchFamily="2" charset="-122"/>
              </a:rPr>
              <a:t>Alice says “I am Alice” and sends her</a:t>
            </a:r>
          </a:p>
          <a:p>
            <a:pPr algn="r"/>
            <a:r>
              <a:rPr lang="en-US" altLang="zh-CN">
                <a:latin typeface="Comic Sans MS" panose="030F0702030302020204" pitchFamily="66" charset="0"/>
                <a:ea typeface="SimSun" panose="02010600030101010101" pitchFamily="2" charset="-122"/>
              </a:rPr>
              <a:t> secret password to “prove” it.</a:t>
            </a:r>
          </a:p>
        </p:txBody>
      </p:sp>
      <p:sp>
        <p:nvSpPr>
          <p:cNvPr id="349190" name="Text Box 4"/>
          <p:cNvSpPr txBox="1">
            <a:spLocks noChangeArrowheads="1"/>
          </p:cNvSpPr>
          <p:nvPr/>
        </p:nvSpPr>
        <p:spPr bwMode="auto">
          <a:xfrm>
            <a:off x="7427913" y="3865564"/>
            <a:ext cx="3001962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2000" i="1">
                <a:solidFill>
                  <a:srgbClr val="FF0000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playback attack:</a:t>
            </a:r>
            <a:r>
              <a:rPr lang="en-US" altLang="zh-CN" sz="2000">
                <a:latin typeface="Comic Sans MS" panose="030F0702030302020204" pitchFamily="66" charset="0"/>
                <a:ea typeface="SimSun" panose="02010600030101010101" pitchFamily="2" charset="-122"/>
              </a:rPr>
              <a:t> Trudy records Alice’s packet</a:t>
            </a:r>
          </a:p>
          <a:p>
            <a:r>
              <a:rPr lang="en-US" altLang="zh-CN" sz="2000">
                <a:latin typeface="Comic Sans MS" panose="030F0702030302020204" pitchFamily="66" charset="0"/>
                <a:ea typeface="SimSun" panose="02010600030101010101" pitchFamily="2" charset="-122"/>
              </a:rPr>
              <a:t>and later</a:t>
            </a:r>
          </a:p>
          <a:p>
            <a:r>
              <a:rPr lang="en-US" altLang="zh-CN" sz="2000">
                <a:latin typeface="Comic Sans MS" panose="030F0702030302020204" pitchFamily="66" charset="0"/>
                <a:ea typeface="SimSun" panose="02010600030101010101" pitchFamily="2" charset="-122"/>
              </a:rPr>
              <a:t>plays it back to Bob </a:t>
            </a:r>
          </a:p>
        </p:txBody>
      </p:sp>
      <p:pic>
        <p:nvPicPr>
          <p:cNvPr id="349191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538" y="3721101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9192" name="Picture 6" descr="E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1" y="5194300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9193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900" y="3670301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9194" name="Line 8"/>
          <p:cNvSpPr>
            <a:spLocks noChangeShapeType="1"/>
          </p:cNvSpPr>
          <p:nvPr/>
        </p:nvSpPr>
        <p:spPr bwMode="auto">
          <a:xfrm>
            <a:off x="2733675" y="4065588"/>
            <a:ext cx="3798888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195" name="Rectangle 9"/>
          <p:cNvSpPr>
            <a:spLocks noChangeArrowheads="1"/>
          </p:cNvSpPr>
          <p:nvPr/>
        </p:nvSpPr>
        <p:spPr bwMode="auto">
          <a:xfrm>
            <a:off x="3028951" y="3306763"/>
            <a:ext cx="3046413" cy="63341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349196" name="Text Box 10"/>
          <p:cNvSpPr txBox="1">
            <a:spLocks noChangeArrowheads="1"/>
          </p:cNvSpPr>
          <p:nvPr/>
        </p:nvSpPr>
        <p:spPr bwMode="auto">
          <a:xfrm>
            <a:off x="4734626" y="3429000"/>
            <a:ext cx="14638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1800">
                <a:solidFill>
                  <a:schemeClr val="bg2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“</a:t>
            </a:r>
            <a:r>
              <a:rPr lang="en-US" altLang="zh-CN" sz="1800">
                <a:solidFill>
                  <a:schemeClr val="bg2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I’m Alice”</a:t>
            </a:r>
          </a:p>
        </p:txBody>
      </p:sp>
      <p:sp>
        <p:nvSpPr>
          <p:cNvPr id="349197" name="Text Box 11"/>
          <p:cNvSpPr txBox="1">
            <a:spLocks noChangeArrowheads="1"/>
          </p:cNvSpPr>
          <p:nvPr/>
        </p:nvSpPr>
        <p:spPr bwMode="auto">
          <a:xfrm>
            <a:off x="3003550" y="3343276"/>
            <a:ext cx="9032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1600" dirty="0">
                <a:solidFill>
                  <a:schemeClr val="bg2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Alice’s </a:t>
            </a:r>
          </a:p>
          <a:p>
            <a:r>
              <a:rPr lang="en-US" altLang="zh-CN" sz="1600" dirty="0">
                <a:solidFill>
                  <a:schemeClr val="bg2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IP </a:t>
            </a:r>
            <a:r>
              <a:rPr lang="en-US" altLang="zh-CN" sz="1600" dirty="0" err="1">
                <a:solidFill>
                  <a:schemeClr val="bg2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addr</a:t>
            </a:r>
            <a:endParaRPr lang="en-US" altLang="zh-CN" sz="1600" dirty="0">
              <a:solidFill>
                <a:schemeClr val="bg2"/>
              </a:solidFill>
              <a:latin typeface="Comic Sans MS" panose="030F0702030302020204" pitchFamily="66" charset="0"/>
              <a:ea typeface="SimSun" panose="02010600030101010101" pitchFamily="2" charset="-122"/>
            </a:endParaRPr>
          </a:p>
        </p:txBody>
      </p:sp>
      <p:sp>
        <p:nvSpPr>
          <p:cNvPr id="349198" name="Line 12"/>
          <p:cNvSpPr>
            <a:spLocks noChangeShapeType="1"/>
          </p:cNvSpPr>
          <p:nvPr/>
        </p:nvSpPr>
        <p:spPr bwMode="auto">
          <a:xfrm flipH="1">
            <a:off x="3871913" y="3316289"/>
            <a:ext cx="0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199" name="Text Box 13"/>
          <p:cNvSpPr txBox="1">
            <a:spLocks noChangeArrowheads="1"/>
          </p:cNvSpPr>
          <p:nvPr/>
        </p:nvSpPr>
        <p:spPr bwMode="auto">
          <a:xfrm>
            <a:off x="3862389" y="3328989"/>
            <a:ext cx="10572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1600" dirty="0">
                <a:solidFill>
                  <a:schemeClr val="bg2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Alice’s </a:t>
            </a:r>
          </a:p>
          <a:p>
            <a:r>
              <a:rPr lang="en-US" altLang="zh-CN" sz="1600" dirty="0">
                <a:solidFill>
                  <a:schemeClr val="bg2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password</a:t>
            </a:r>
          </a:p>
        </p:txBody>
      </p:sp>
      <p:sp>
        <p:nvSpPr>
          <p:cNvPr id="349200" name="Line 14"/>
          <p:cNvSpPr>
            <a:spLocks noChangeShapeType="1"/>
          </p:cNvSpPr>
          <p:nvPr/>
        </p:nvSpPr>
        <p:spPr bwMode="auto">
          <a:xfrm flipH="1">
            <a:off x="4881563" y="3316289"/>
            <a:ext cx="0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49201" name="Group 15"/>
          <p:cNvGrpSpPr>
            <a:grpSpLocks/>
          </p:cNvGrpSpPr>
          <p:nvPr/>
        </p:nvGrpSpPr>
        <p:grpSpPr bwMode="auto">
          <a:xfrm>
            <a:off x="4826001" y="4224338"/>
            <a:ext cx="1514475" cy="633412"/>
            <a:chOff x="984" y="2719"/>
            <a:chExt cx="954" cy="399"/>
          </a:xfrm>
        </p:grpSpPr>
        <p:sp>
          <p:nvSpPr>
            <p:cNvPr id="349215" name="Rectangle 16"/>
            <p:cNvSpPr>
              <a:spLocks noChangeArrowheads="1"/>
            </p:cNvSpPr>
            <p:nvPr/>
          </p:nvSpPr>
          <p:spPr bwMode="auto">
            <a:xfrm>
              <a:off x="1000" y="2719"/>
              <a:ext cx="938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349216" name="Text Box 17"/>
            <p:cNvSpPr txBox="1">
              <a:spLocks noChangeArrowheads="1"/>
            </p:cNvSpPr>
            <p:nvPr/>
          </p:nvSpPr>
          <p:spPr bwMode="auto">
            <a:xfrm>
              <a:off x="1578" y="2793"/>
              <a:ext cx="31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1800">
                  <a:latin typeface="Comic Sans MS" panose="030F0702030302020204" pitchFamily="66" charset="0"/>
                  <a:ea typeface="SimSun" panose="02010600030101010101" pitchFamily="2" charset="-122"/>
                </a:rPr>
                <a:t>OK</a:t>
              </a:r>
            </a:p>
          </p:txBody>
        </p:sp>
        <p:sp>
          <p:nvSpPr>
            <p:cNvPr id="349217" name="Text Box 18"/>
            <p:cNvSpPr txBox="1">
              <a:spLocks noChangeArrowheads="1"/>
            </p:cNvSpPr>
            <p:nvPr/>
          </p:nvSpPr>
          <p:spPr bwMode="auto">
            <a:xfrm>
              <a:off x="984" y="2742"/>
              <a:ext cx="569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1600">
                  <a:latin typeface="Comic Sans MS" panose="030F0702030302020204" pitchFamily="66" charset="0"/>
                  <a:ea typeface="SimSun" panose="02010600030101010101" pitchFamily="2" charset="-122"/>
                </a:rPr>
                <a:t>Alice’s </a:t>
              </a:r>
            </a:p>
            <a:p>
              <a:r>
                <a:rPr lang="en-US" altLang="zh-CN" sz="1600">
                  <a:latin typeface="Comic Sans MS" panose="030F0702030302020204" pitchFamily="66" charset="0"/>
                  <a:ea typeface="SimSun" panose="02010600030101010101" pitchFamily="2" charset="-122"/>
                </a:rPr>
                <a:t>IP addr</a:t>
              </a:r>
            </a:p>
          </p:txBody>
        </p:sp>
        <p:sp>
          <p:nvSpPr>
            <p:cNvPr id="349218" name="Line 19"/>
            <p:cNvSpPr>
              <a:spLocks noChangeShapeType="1"/>
            </p:cNvSpPr>
            <p:nvPr/>
          </p:nvSpPr>
          <p:spPr bwMode="auto">
            <a:xfrm flipH="1">
              <a:off x="1531" y="272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9202" name="Line 20"/>
          <p:cNvSpPr>
            <a:spLocks noChangeShapeType="1"/>
          </p:cNvSpPr>
          <p:nvPr/>
        </p:nvSpPr>
        <p:spPr bwMode="auto">
          <a:xfrm>
            <a:off x="6151564" y="3600450"/>
            <a:ext cx="561975" cy="158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49203" name="Picture 21" descr="EN00179_[1]"/>
          <p:cNvPicPr>
            <a:picLocks noChangeAspect="1" noChangeArrowheads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73451" y="5337175"/>
            <a:ext cx="862013" cy="668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49204" name="Line 22"/>
          <p:cNvSpPr>
            <a:spLocks noChangeShapeType="1"/>
          </p:cNvSpPr>
          <p:nvPr/>
        </p:nvSpPr>
        <p:spPr bwMode="auto">
          <a:xfrm>
            <a:off x="3381375" y="4106864"/>
            <a:ext cx="623888" cy="12922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205" name="Line 23"/>
          <p:cNvSpPr>
            <a:spLocks noChangeShapeType="1"/>
          </p:cNvSpPr>
          <p:nvPr/>
        </p:nvSpPr>
        <p:spPr bwMode="auto">
          <a:xfrm flipH="1">
            <a:off x="4868864" y="4214813"/>
            <a:ext cx="1857375" cy="15541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49206" name="Group 24"/>
          <p:cNvGrpSpPr>
            <a:grpSpLocks/>
          </p:cNvGrpSpPr>
          <p:nvPr/>
        </p:nvGrpSpPr>
        <p:grpSpPr bwMode="auto">
          <a:xfrm>
            <a:off x="5049839" y="5368926"/>
            <a:ext cx="3194049" cy="633413"/>
            <a:chOff x="790" y="1799"/>
            <a:chExt cx="2012" cy="399"/>
          </a:xfrm>
        </p:grpSpPr>
        <p:sp>
          <p:nvSpPr>
            <p:cNvPr id="349209" name="Rectangle 25"/>
            <p:cNvSpPr>
              <a:spLocks noChangeArrowheads="1"/>
            </p:cNvSpPr>
            <p:nvPr/>
          </p:nvSpPr>
          <p:spPr bwMode="auto">
            <a:xfrm>
              <a:off x="806" y="1799"/>
              <a:ext cx="191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349210" name="Text Box 26"/>
            <p:cNvSpPr txBox="1">
              <a:spLocks noChangeArrowheads="1"/>
            </p:cNvSpPr>
            <p:nvPr/>
          </p:nvSpPr>
          <p:spPr bwMode="auto">
            <a:xfrm>
              <a:off x="1880" y="1876"/>
              <a:ext cx="92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zh-CN" altLang="en-US" sz="1800">
                  <a:latin typeface="Comic Sans MS" panose="030F0702030302020204" pitchFamily="66" charset="0"/>
                  <a:ea typeface="SimSun" panose="02010600030101010101" pitchFamily="2" charset="-122"/>
                </a:rPr>
                <a:t>“</a:t>
              </a:r>
              <a:r>
                <a:rPr lang="en-US" altLang="zh-CN" sz="1800">
                  <a:latin typeface="Comic Sans MS" panose="030F0702030302020204" pitchFamily="66" charset="0"/>
                  <a:ea typeface="SimSun" panose="02010600030101010101" pitchFamily="2" charset="-122"/>
                </a:rPr>
                <a:t>I’m Alice”</a:t>
              </a:r>
            </a:p>
          </p:txBody>
        </p:sp>
        <p:sp>
          <p:nvSpPr>
            <p:cNvPr id="349211" name="Text Box 27"/>
            <p:cNvSpPr txBox="1">
              <a:spLocks noChangeArrowheads="1"/>
            </p:cNvSpPr>
            <p:nvPr/>
          </p:nvSpPr>
          <p:spPr bwMode="auto">
            <a:xfrm>
              <a:off x="790" y="1822"/>
              <a:ext cx="569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1600">
                  <a:latin typeface="Comic Sans MS" panose="030F0702030302020204" pitchFamily="66" charset="0"/>
                  <a:ea typeface="SimSun" panose="02010600030101010101" pitchFamily="2" charset="-122"/>
                </a:rPr>
                <a:t>Alice’s </a:t>
              </a:r>
            </a:p>
            <a:p>
              <a:r>
                <a:rPr lang="en-US" altLang="zh-CN" sz="1600">
                  <a:latin typeface="Comic Sans MS" panose="030F0702030302020204" pitchFamily="66" charset="0"/>
                  <a:ea typeface="SimSun" panose="02010600030101010101" pitchFamily="2" charset="-122"/>
                </a:rPr>
                <a:t>IP addr</a:t>
              </a:r>
            </a:p>
          </p:txBody>
        </p:sp>
        <p:sp>
          <p:nvSpPr>
            <p:cNvPr id="349212" name="Line 28"/>
            <p:cNvSpPr>
              <a:spLocks noChangeShapeType="1"/>
            </p:cNvSpPr>
            <p:nvPr/>
          </p:nvSpPr>
          <p:spPr bwMode="auto">
            <a:xfrm flipH="1">
              <a:off x="1337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13" name="Text Box 29"/>
            <p:cNvSpPr txBox="1">
              <a:spLocks noChangeArrowheads="1"/>
            </p:cNvSpPr>
            <p:nvPr/>
          </p:nvSpPr>
          <p:spPr bwMode="auto">
            <a:xfrm>
              <a:off x="1331" y="1813"/>
              <a:ext cx="66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1600">
                  <a:latin typeface="Comic Sans MS" panose="030F0702030302020204" pitchFamily="66" charset="0"/>
                  <a:ea typeface="SimSun" panose="02010600030101010101" pitchFamily="2" charset="-122"/>
                </a:rPr>
                <a:t>Alice’s </a:t>
              </a:r>
            </a:p>
            <a:p>
              <a:r>
                <a:rPr lang="en-US" altLang="zh-CN" sz="1600">
                  <a:latin typeface="Comic Sans MS" panose="030F0702030302020204" pitchFamily="66" charset="0"/>
                  <a:ea typeface="SimSun" panose="02010600030101010101" pitchFamily="2" charset="-122"/>
                </a:rPr>
                <a:t>password</a:t>
              </a:r>
            </a:p>
          </p:txBody>
        </p:sp>
        <p:sp>
          <p:nvSpPr>
            <p:cNvPr id="349214" name="Line 30"/>
            <p:cNvSpPr>
              <a:spLocks noChangeShapeType="1"/>
            </p:cNvSpPr>
            <p:nvPr/>
          </p:nvSpPr>
          <p:spPr bwMode="auto">
            <a:xfrm flipH="1">
              <a:off x="1973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9207" name="Line 31"/>
          <p:cNvSpPr>
            <a:spLocks noChangeShapeType="1"/>
          </p:cNvSpPr>
          <p:nvPr/>
        </p:nvSpPr>
        <p:spPr bwMode="auto">
          <a:xfrm flipV="1">
            <a:off x="6072188" y="4741864"/>
            <a:ext cx="679450" cy="579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208" name="Line 32"/>
          <p:cNvSpPr>
            <a:spLocks noChangeShapeType="1"/>
          </p:cNvSpPr>
          <p:nvPr/>
        </p:nvSpPr>
        <p:spPr bwMode="auto">
          <a:xfrm flipH="1">
            <a:off x="5221289" y="4878388"/>
            <a:ext cx="365125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9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Cryptography and Network Security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502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83C664BC-F381-486D-851C-3FB4A3EFBB8B}" type="slidenum">
              <a:rPr lang="zh-CN" altLang="en-US" sz="1400"/>
              <a:pPr algn="r"/>
              <a:t>7</a:t>
            </a:fld>
            <a:endParaRPr lang="en-US" altLang="zh-CN" sz="1400"/>
          </a:p>
        </p:txBody>
      </p:sp>
      <p:sp>
        <p:nvSpPr>
          <p:cNvPr id="3502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SimSun" panose="02010600030101010101" pitchFamily="2" charset="-122"/>
              </a:rPr>
              <a:t>Authentication: yet another try</a:t>
            </a:r>
            <a:endParaRPr lang="en-US" altLang="zh-CN" smtClean="0">
              <a:ea typeface="SimSun" panose="02010600030101010101" pitchFamily="2" charset="-122"/>
            </a:endParaRPr>
          </a:p>
        </p:txBody>
      </p:sp>
      <p:sp>
        <p:nvSpPr>
          <p:cNvPr id="350213" name="Text Box 3"/>
          <p:cNvSpPr txBox="1">
            <a:spLocks noChangeArrowheads="1"/>
          </p:cNvSpPr>
          <p:nvPr/>
        </p:nvSpPr>
        <p:spPr bwMode="auto">
          <a:xfrm>
            <a:off x="2401936" y="1452564"/>
            <a:ext cx="767710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zh-CN" u="sng">
                <a:solidFill>
                  <a:srgbClr val="FF0000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Protocol ap3.1:</a:t>
            </a:r>
            <a:r>
              <a:rPr lang="en-US" altLang="zh-CN">
                <a:solidFill>
                  <a:srgbClr val="FF0000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 </a:t>
            </a:r>
            <a:r>
              <a:rPr lang="en-US" altLang="zh-CN">
                <a:latin typeface="Comic Sans MS" panose="030F0702030302020204" pitchFamily="66" charset="0"/>
                <a:ea typeface="SimSun" panose="02010600030101010101" pitchFamily="2" charset="-122"/>
              </a:rPr>
              <a:t>Alice says “I am Alice” and sends her</a:t>
            </a:r>
          </a:p>
          <a:p>
            <a:pPr algn="r"/>
            <a:r>
              <a:rPr lang="en-US" altLang="zh-CN" i="1">
                <a:solidFill>
                  <a:srgbClr val="FF0000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 </a:t>
            </a:r>
            <a:r>
              <a:rPr lang="en-US" altLang="zh-CN" i="1">
                <a:solidFill>
                  <a:schemeClr val="accent2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encrypted</a:t>
            </a:r>
            <a:r>
              <a:rPr lang="en-US" altLang="zh-CN">
                <a:solidFill>
                  <a:schemeClr val="accent2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 </a:t>
            </a:r>
            <a:r>
              <a:rPr lang="en-US" altLang="zh-CN">
                <a:latin typeface="Comic Sans MS" panose="030F0702030302020204" pitchFamily="66" charset="0"/>
                <a:ea typeface="SimSun" panose="02010600030101010101" pitchFamily="2" charset="-122"/>
              </a:rPr>
              <a:t>secret password to “prove” it.</a:t>
            </a:r>
          </a:p>
        </p:txBody>
      </p:sp>
      <p:sp>
        <p:nvSpPr>
          <p:cNvPr id="350214" name="Text Box 4"/>
          <p:cNvSpPr txBox="1">
            <a:spLocks noChangeArrowheads="1"/>
          </p:cNvSpPr>
          <p:nvPr/>
        </p:nvSpPr>
        <p:spPr bwMode="auto">
          <a:xfrm>
            <a:off x="7554914" y="4113213"/>
            <a:ext cx="2757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>
                <a:latin typeface="Comic Sans MS" panose="030F0702030302020204" pitchFamily="66" charset="0"/>
                <a:ea typeface="SimSun" panose="02010600030101010101" pitchFamily="2" charset="-122"/>
              </a:rPr>
              <a:t>Failure scenario??</a:t>
            </a:r>
          </a:p>
        </p:txBody>
      </p:sp>
      <p:pic>
        <p:nvPicPr>
          <p:cNvPr id="350215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538" y="3721101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0216" name="Picture 6" descr="E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1" y="5194300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0217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900" y="3670301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0218" name="Line 8"/>
          <p:cNvSpPr>
            <a:spLocks noChangeShapeType="1"/>
          </p:cNvSpPr>
          <p:nvPr/>
        </p:nvSpPr>
        <p:spPr bwMode="auto">
          <a:xfrm>
            <a:off x="2733675" y="4065588"/>
            <a:ext cx="37988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50219" name="Group 9"/>
          <p:cNvGrpSpPr>
            <a:grpSpLocks/>
          </p:cNvGrpSpPr>
          <p:nvPr/>
        </p:nvGrpSpPr>
        <p:grpSpPr bwMode="auto">
          <a:xfrm>
            <a:off x="3003551" y="3306763"/>
            <a:ext cx="3194051" cy="633412"/>
            <a:chOff x="790" y="1799"/>
            <a:chExt cx="2012" cy="399"/>
          </a:xfrm>
        </p:grpSpPr>
        <p:sp>
          <p:nvSpPr>
            <p:cNvPr id="350227" name="Rectangle 10"/>
            <p:cNvSpPr>
              <a:spLocks noChangeArrowheads="1"/>
            </p:cNvSpPr>
            <p:nvPr/>
          </p:nvSpPr>
          <p:spPr bwMode="auto">
            <a:xfrm>
              <a:off x="806" y="1799"/>
              <a:ext cx="191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350228" name="Text Box 11"/>
            <p:cNvSpPr txBox="1">
              <a:spLocks noChangeArrowheads="1"/>
            </p:cNvSpPr>
            <p:nvPr/>
          </p:nvSpPr>
          <p:spPr bwMode="auto">
            <a:xfrm>
              <a:off x="1880" y="1876"/>
              <a:ext cx="92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zh-CN" altLang="en-US" sz="1800">
                  <a:latin typeface="Comic Sans MS" panose="030F0702030302020204" pitchFamily="66" charset="0"/>
                  <a:ea typeface="SimSun" panose="02010600030101010101" pitchFamily="2" charset="-122"/>
                </a:rPr>
                <a:t>“</a:t>
              </a:r>
              <a:r>
                <a:rPr lang="en-US" altLang="zh-CN" sz="1800">
                  <a:latin typeface="Comic Sans MS" panose="030F0702030302020204" pitchFamily="66" charset="0"/>
                  <a:ea typeface="SimSun" panose="02010600030101010101" pitchFamily="2" charset="-122"/>
                </a:rPr>
                <a:t>I’m Alice”</a:t>
              </a:r>
            </a:p>
          </p:txBody>
        </p:sp>
        <p:sp>
          <p:nvSpPr>
            <p:cNvPr id="350229" name="Text Box 12"/>
            <p:cNvSpPr txBox="1">
              <a:spLocks noChangeArrowheads="1"/>
            </p:cNvSpPr>
            <p:nvPr/>
          </p:nvSpPr>
          <p:spPr bwMode="auto">
            <a:xfrm>
              <a:off x="790" y="1822"/>
              <a:ext cx="569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1600">
                  <a:latin typeface="Comic Sans MS" panose="030F0702030302020204" pitchFamily="66" charset="0"/>
                  <a:ea typeface="SimSun" panose="02010600030101010101" pitchFamily="2" charset="-122"/>
                </a:rPr>
                <a:t>Alice’s </a:t>
              </a:r>
            </a:p>
            <a:p>
              <a:r>
                <a:rPr lang="en-US" altLang="zh-CN" sz="1600">
                  <a:latin typeface="Comic Sans MS" panose="030F0702030302020204" pitchFamily="66" charset="0"/>
                  <a:ea typeface="SimSun" panose="02010600030101010101" pitchFamily="2" charset="-122"/>
                </a:rPr>
                <a:t>IP addr</a:t>
              </a:r>
            </a:p>
          </p:txBody>
        </p:sp>
        <p:sp>
          <p:nvSpPr>
            <p:cNvPr id="350230" name="Line 13"/>
            <p:cNvSpPr>
              <a:spLocks noChangeShapeType="1"/>
            </p:cNvSpPr>
            <p:nvPr/>
          </p:nvSpPr>
          <p:spPr bwMode="auto">
            <a:xfrm flipH="1">
              <a:off x="1337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231" name="Text Box 14"/>
            <p:cNvSpPr txBox="1">
              <a:spLocks noChangeArrowheads="1"/>
            </p:cNvSpPr>
            <p:nvPr/>
          </p:nvSpPr>
          <p:spPr bwMode="auto">
            <a:xfrm>
              <a:off x="1285" y="1813"/>
              <a:ext cx="759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1600">
                  <a:latin typeface="Comic Sans MS" panose="030F0702030302020204" pitchFamily="66" charset="0"/>
                  <a:ea typeface="SimSun" panose="02010600030101010101" pitchFamily="2" charset="-122"/>
                </a:rPr>
                <a:t>encrypted </a:t>
              </a:r>
            </a:p>
            <a:p>
              <a:r>
                <a:rPr lang="en-US" altLang="zh-CN" sz="1600">
                  <a:latin typeface="Comic Sans MS" panose="030F0702030302020204" pitchFamily="66" charset="0"/>
                  <a:ea typeface="SimSun" panose="02010600030101010101" pitchFamily="2" charset="-122"/>
                </a:rPr>
                <a:t>password</a:t>
              </a:r>
            </a:p>
          </p:txBody>
        </p:sp>
        <p:sp>
          <p:nvSpPr>
            <p:cNvPr id="350232" name="Line 15"/>
            <p:cNvSpPr>
              <a:spLocks noChangeShapeType="1"/>
            </p:cNvSpPr>
            <p:nvPr/>
          </p:nvSpPr>
          <p:spPr bwMode="auto">
            <a:xfrm flipH="1">
              <a:off x="1973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0220" name="Group 16"/>
          <p:cNvGrpSpPr>
            <a:grpSpLocks/>
          </p:cNvGrpSpPr>
          <p:nvPr/>
        </p:nvGrpSpPr>
        <p:grpSpPr bwMode="auto">
          <a:xfrm>
            <a:off x="4562476" y="4235451"/>
            <a:ext cx="1514475" cy="633413"/>
            <a:chOff x="984" y="2719"/>
            <a:chExt cx="954" cy="399"/>
          </a:xfrm>
        </p:grpSpPr>
        <p:sp>
          <p:nvSpPr>
            <p:cNvPr id="350223" name="Rectangle 17"/>
            <p:cNvSpPr>
              <a:spLocks noChangeArrowheads="1"/>
            </p:cNvSpPr>
            <p:nvPr/>
          </p:nvSpPr>
          <p:spPr bwMode="auto">
            <a:xfrm>
              <a:off x="1000" y="2719"/>
              <a:ext cx="938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350224" name="Text Box 18"/>
            <p:cNvSpPr txBox="1">
              <a:spLocks noChangeArrowheads="1"/>
            </p:cNvSpPr>
            <p:nvPr/>
          </p:nvSpPr>
          <p:spPr bwMode="auto">
            <a:xfrm>
              <a:off x="1578" y="2793"/>
              <a:ext cx="31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1800">
                  <a:latin typeface="Comic Sans MS" panose="030F0702030302020204" pitchFamily="66" charset="0"/>
                  <a:ea typeface="SimSun" panose="02010600030101010101" pitchFamily="2" charset="-122"/>
                </a:rPr>
                <a:t>OK</a:t>
              </a:r>
            </a:p>
          </p:txBody>
        </p:sp>
        <p:sp>
          <p:nvSpPr>
            <p:cNvPr id="350225" name="Text Box 19"/>
            <p:cNvSpPr txBox="1">
              <a:spLocks noChangeArrowheads="1"/>
            </p:cNvSpPr>
            <p:nvPr/>
          </p:nvSpPr>
          <p:spPr bwMode="auto">
            <a:xfrm>
              <a:off x="984" y="2742"/>
              <a:ext cx="569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1600">
                  <a:latin typeface="Comic Sans MS" panose="030F0702030302020204" pitchFamily="66" charset="0"/>
                  <a:ea typeface="SimSun" panose="02010600030101010101" pitchFamily="2" charset="-122"/>
                </a:rPr>
                <a:t>Alice’s </a:t>
              </a:r>
            </a:p>
            <a:p>
              <a:r>
                <a:rPr lang="en-US" altLang="zh-CN" sz="1600">
                  <a:latin typeface="Comic Sans MS" panose="030F0702030302020204" pitchFamily="66" charset="0"/>
                  <a:ea typeface="SimSun" panose="02010600030101010101" pitchFamily="2" charset="-122"/>
                </a:rPr>
                <a:t>IP addr</a:t>
              </a:r>
            </a:p>
          </p:txBody>
        </p:sp>
        <p:sp>
          <p:nvSpPr>
            <p:cNvPr id="350226" name="Line 20"/>
            <p:cNvSpPr>
              <a:spLocks noChangeShapeType="1"/>
            </p:cNvSpPr>
            <p:nvPr/>
          </p:nvSpPr>
          <p:spPr bwMode="auto">
            <a:xfrm flipH="1">
              <a:off x="1531" y="272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0221" name="Line 21"/>
          <p:cNvSpPr>
            <a:spLocks noChangeShapeType="1"/>
          </p:cNvSpPr>
          <p:nvPr/>
        </p:nvSpPr>
        <p:spPr bwMode="auto">
          <a:xfrm>
            <a:off x="6151564" y="3600450"/>
            <a:ext cx="56197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222" name="Line 22"/>
          <p:cNvSpPr>
            <a:spLocks noChangeShapeType="1"/>
          </p:cNvSpPr>
          <p:nvPr/>
        </p:nvSpPr>
        <p:spPr bwMode="auto">
          <a:xfrm flipH="1" flipV="1">
            <a:off x="3948114" y="4537075"/>
            <a:ext cx="541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9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Cryptography and Network Security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512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ACA848B7-0B8B-4280-A654-37223FDA9338}" type="slidenum">
              <a:rPr lang="zh-CN" altLang="en-US" sz="1400"/>
              <a:pPr algn="r"/>
              <a:t>8</a:t>
            </a:fld>
            <a:endParaRPr lang="en-US" altLang="zh-CN" sz="1400"/>
          </a:p>
        </p:txBody>
      </p:sp>
      <p:sp>
        <p:nvSpPr>
          <p:cNvPr id="3512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SimSun" panose="02010600030101010101" pitchFamily="2" charset="-122"/>
              </a:rPr>
              <a:t>Authentication: another try</a:t>
            </a:r>
            <a:endParaRPr lang="en-US" altLang="zh-CN" smtClean="0">
              <a:ea typeface="SimSun" panose="02010600030101010101" pitchFamily="2" charset="-122"/>
            </a:endParaRPr>
          </a:p>
        </p:txBody>
      </p:sp>
      <p:sp>
        <p:nvSpPr>
          <p:cNvPr id="351237" name="Text Box 3"/>
          <p:cNvSpPr txBox="1">
            <a:spLocks noChangeArrowheads="1"/>
          </p:cNvSpPr>
          <p:nvPr/>
        </p:nvSpPr>
        <p:spPr bwMode="auto">
          <a:xfrm>
            <a:off x="2401936" y="1452564"/>
            <a:ext cx="767710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zh-CN" u="sng">
                <a:solidFill>
                  <a:srgbClr val="FF0000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Protocol ap3.1:</a:t>
            </a:r>
            <a:r>
              <a:rPr lang="en-US" altLang="zh-CN">
                <a:solidFill>
                  <a:srgbClr val="FF0000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 </a:t>
            </a:r>
            <a:r>
              <a:rPr lang="en-US" altLang="zh-CN">
                <a:latin typeface="Comic Sans MS" panose="030F0702030302020204" pitchFamily="66" charset="0"/>
                <a:ea typeface="SimSun" panose="02010600030101010101" pitchFamily="2" charset="-122"/>
              </a:rPr>
              <a:t>Alice says “I am Alice” and sends her</a:t>
            </a:r>
          </a:p>
          <a:p>
            <a:pPr algn="r"/>
            <a:r>
              <a:rPr lang="en-US" altLang="zh-CN">
                <a:latin typeface="Comic Sans MS" panose="030F0702030302020204" pitchFamily="66" charset="0"/>
                <a:ea typeface="SimSun" panose="02010600030101010101" pitchFamily="2" charset="-122"/>
              </a:rPr>
              <a:t> </a:t>
            </a:r>
            <a:r>
              <a:rPr lang="en-US" altLang="zh-CN" i="1">
                <a:solidFill>
                  <a:schemeClr val="accent2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encrypted</a:t>
            </a:r>
            <a:r>
              <a:rPr lang="en-US" altLang="zh-CN">
                <a:latin typeface="Comic Sans MS" panose="030F0702030302020204" pitchFamily="66" charset="0"/>
                <a:ea typeface="SimSun" panose="02010600030101010101" pitchFamily="2" charset="-122"/>
              </a:rPr>
              <a:t> secret password to “prove” it.</a:t>
            </a:r>
          </a:p>
        </p:txBody>
      </p:sp>
      <p:sp>
        <p:nvSpPr>
          <p:cNvPr id="351238" name="Text Box 4"/>
          <p:cNvSpPr txBox="1">
            <a:spLocks noChangeArrowheads="1"/>
          </p:cNvSpPr>
          <p:nvPr/>
        </p:nvSpPr>
        <p:spPr bwMode="auto">
          <a:xfrm>
            <a:off x="8225022" y="3436938"/>
            <a:ext cx="173477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>
                <a:latin typeface="Comic Sans MS" panose="030F0702030302020204" pitchFamily="66" charset="0"/>
                <a:ea typeface="SimSun" panose="02010600030101010101" pitchFamily="2" charset="-122"/>
              </a:rPr>
              <a:t>record</a:t>
            </a:r>
          </a:p>
          <a:p>
            <a:r>
              <a:rPr lang="en-US" altLang="zh-CN">
                <a:latin typeface="Comic Sans MS" panose="030F0702030302020204" pitchFamily="66" charset="0"/>
                <a:ea typeface="SimSun" panose="02010600030101010101" pitchFamily="2" charset="-122"/>
              </a:rPr>
              <a:t>and</a:t>
            </a:r>
          </a:p>
          <a:p>
            <a:r>
              <a:rPr lang="en-US" altLang="zh-CN">
                <a:latin typeface="Comic Sans MS" panose="030F0702030302020204" pitchFamily="66" charset="0"/>
                <a:ea typeface="SimSun" panose="02010600030101010101" pitchFamily="2" charset="-122"/>
              </a:rPr>
              <a:t>playback</a:t>
            </a:r>
          </a:p>
          <a:p>
            <a:r>
              <a:rPr lang="en-US" altLang="zh-CN">
                <a:solidFill>
                  <a:srgbClr val="FF0000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still </a:t>
            </a:r>
            <a:r>
              <a:rPr lang="en-US" altLang="zh-CN">
                <a:latin typeface="Comic Sans MS" panose="030F0702030302020204" pitchFamily="66" charset="0"/>
                <a:ea typeface="SimSun" panose="02010600030101010101" pitchFamily="2" charset="-122"/>
              </a:rPr>
              <a:t>works!</a:t>
            </a:r>
          </a:p>
        </p:txBody>
      </p:sp>
      <p:pic>
        <p:nvPicPr>
          <p:cNvPr id="351239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538" y="3721101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1240" name="Picture 6" descr="E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1" y="5194300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1241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900" y="3670301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1242" name="Line 8"/>
          <p:cNvSpPr>
            <a:spLocks noChangeShapeType="1"/>
          </p:cNvSpPr>
          <p:nvPr/>
        </p:nvSpPr>
        <p:spPr bwMode="auto">
          <a:xfrm>
            <a:off x="2733675" y="4065588"/>
            <a:ext cx="3798888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243" name="Rectangle 9"/>
          <p:cNvSpPr>
            <a:spLocks noChangeArrowheads="1"/>
          </p:cNvSpPr>
          <p:nvPr/>
        </p:nvSpPr>
        <p:spPr bwMode="auto">
          <a:xfrm>
            <a:off x="3028951" y="3306763"/>
            <a:ext cx="3046413" cy="63341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351244" name="Text Box 10"/>
          <p:cNvSpPr txBox="1">
            <a:spLocks noChangeArrowheads="1"/>
          </p:cNvSpPr>
          <p:nvPr/>
        </p:nvSpPr>
        <p:spPr bwMode="auto">
          <a:xfrm>
            <a:off x="4734626" y="3429000"/>
            <a:ext cx="15407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1800" dirty="0">
                <a:solidFill>
                  <a:schemeClr val="bg2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“</a:t>
            </a:r>
            <a:r>
              <a:rPr lang="en-US" altLang="zh-CN" sz="1800" dirty="0">
                <a:latin typeface="Comic Sans MS" panose="030F0702030302020204" pitchFamily="66" charset="0"/>
                <a:ea typeface="SimSun" panose="02010600030101010101" pitchFamily="2" charset="-122"/>
              </a:rPr>
              <a:t>I’m Alice”</a:t>
            </a:r>
          </a:p>
        </p:txBody>
      </p:sp>
      <p:sp>
        <p:nvSpPr>
          <p:cNvPr id="351245" name="Text Box 11"/>
          <p:cNvSpPr txBox="1">
            <a:spLocks noChangeArrowheads="1"/>
          </p:cNvSpPr>
          <p:nvPr/>
        </p:nvSpPr>
        <p:spPr bwMode="auto">
          <a:xfrm>
            <a:off x="3003550" y="3343276"/>
            <a:ext cx="9032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1600" dirty="0">
                <a:latin typeface="Comic Sans MS" panose="030F0702030302020204" pitchFamily="66" charset="0"/>
                <a:ea typeface="SimSun" panose="02010600030101010101" pitchFamily="2" charset="-122"/>
              </a:rPr>
              <a:t>Alice’s </a:t>
            </a:r>
          </a:p>
          <a:p>
            <a:r>
              <a:rPr lang="en-US" altLang="zh-CN" sz="1600" dirty="0">
                <a:latin typeface="Comic Sans MS" panose="030F0702030302020204" pitchFamily="66" charset="0"/>
                <a:ea typeface="SimSun" panose="02010600030101010101" pitchFamily="2" charset="-122"/>
              </a:rPr>
              <a:t>IP </a:t>
            </a:r>
            <a:r>
              <a:rPr lang="en-US" altLang="zh-CN" sz="1600" dirty="0" err="1">
                <a:latin typeface="Comic Sans MS" panose="030F0702030302020204" pitchFamily="66" charset="0"/>
                <a:ea typeface="SimSun" panose="02010600030101010101" pitchFamily="2" charset="-122"/>
              </a:rPr>
              <a:t>addr</a:t>
            </a:r>
            <a:endParaRPr lang="en-US" altLang="zh-CN" sz="1600" dirty="0">
              <a:latin typeface="Comic Sans MS" panose="030F0702030302020204" pitchFamily="66" charset="0"/>
              <a:ea typeface="SimSun" panose="02010600030101010101" pitchFamily="2" charset="-122"/>
            </a:endParaRPr>
          </a:p>
        </p:txBody>
      </p:sp>
      <p:sp>
        <p:nvSpPr>
          <p:cNvPr id="351246" name="Line 12"/>
          <p:cNvSpPr>
            <a:spLocks noChangeShapeType="1"/>
          </p:cNvSpPr>
          <p:nvPr/>
        </p:nvSpPr>
        <p:spPr bwMode="auto">
          <a:xfrm flipH="1">
            <a:off x="3871913" y="3316289"/>
            <a:ext cx="0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247" name="Text Box 13"/>
          <p:cNvSpPr txBox="1">
            <a:spLocks noChangeArrowheads="1"/>
          </p:cNvSpPr>
          <p:nvPr/>
        </p:nvSpPr>
        <p:spPr bwMode="auto">
          <a:xfrm>
            <a:off x="3819525" y="3328989"/>
            <a:ext cx="11445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1600" dirty="0">
                <a:latin typeface="Comic Sans MS" panose="030F0702030302020204" pitchFamily="66" charset="0"/>
                <a:ea typeface="SimSun" panose="02010600030101010101" pitchFamily="2" charset="-122"/>
              </a:rPr>
              <a:t>encrypted</a:t>
            </a:r>
          </a:p>
          <a:p>
            <a:r>
              <a:rPr lang="en-US" altLang="zh-CN" sz="1600" dirty="0">
                <a:latin typeface="Comic Sans MS" panose="030F0702030302020204" pitchFamily="66" charset="0"/>
                <a:ea typeface="SimSun" panose="02010600030101010101" pitchFamily="2" charset="-122"/>
              </a:rPr>
              <a:t>password</a:t>
            </a:r>
          </a:p>
        </p:txBody>
      </p:sp>
      <p:sp>
        <p:nvSpPr>
          <p:cNvPr id="351248" name="Line 14"/>
          <p:cNvSpPr>
            <a:spLocks noChangeShapeType="1"/>
          </p:cNvSpPr>
          <p:nvPr/>
        </p:nvSpPr>
        <p:spPr bwMode="auto">
          <a:xfrm flipH="1">
            <a:off x="4881563" y="3316289"/>
            <a:ext cx="0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51249" name="Group 15"/>
          <p:cNvGrpSpPr>
            <a:grpSpLocks/>
          </p:cNvGrpSpPr>
          <p:nvPr/>
        </p:nvGrpSpPr>
        <p:grpSpPr bwMode="auto">
          <a:xfrm>
            <a:off x="4826001" y="4224338"/>
            <a:ext cx="1514475" cy="633412"/>
            <a:chOff x="984" y="2719"/>
            <a:chExt cx="954" cy="399"/>
          </a:xfrm>
        </p:grpSpPr>
        <p:sp>
          <p:nvSpPr>
            <p:cNvPr id="351263" name="Rectangle 16"/>
            <p:cNvSpPr>
              <a:spLocks noChangeArrowheads="1"/>
            </p:cNvSpPr>
            <p:nvPr/>
          </p:nvSpPr>
          <p:spPr bwMode="auto">
            <a:xfrm>
              <a:off x="1000" y="2719"/>
              <a:ext cx="938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351264" name="Text Box 17"/>
            <p:cNvSpPr txBox="1">
              <a:spLocks noChangeArrowheads="1"/>
            </p:cNvSpPr>
            <p:nvPr/>
          </p:nvSpPr>
          <p:spPr bwMode="auto">
            <a:xfrm>
              <a:off x="1578" y="2793"/>
              <a:ext cx="31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1800">
                  <a:latin typeface="Comic Sans MS" panose="030F0702030302020204" pitchFamily="66" charset="0"/>
                  <a:ea typeface="SimSun" panose="02010600030101010101" pitchFamily="2" charset="-122"/>
                </a:rPr>
                <a:t>OK</a:t>
              </a:r>
            </a:p>
          </p:txBody>
        </p:sp>
        <p:sp>
          <p:nvSpPr>
            <p:cNvPr id="351265" name="Text Box 18"/>
            <p:cNvSpPr txBox="1">
              <a:spLocks noChangeArrowheads="1"/>
            </p:cNvSpPr>
            <p:nvPr/>
          </p:nvSpPr>
          <p:spPr bwMode="auto">
            <a:xfrm>
              <a:off x="984" y="2742"/>
              <a:ext cx="569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1600">
                  <a:latin typeface="Comic Sans MS" panose="030F0702030302020204" pitchFamily="66" charset="0"/>
                  <a:ea typeface="SimSun" panose="02010600030101010101" pitchFamily="2" charset="-122"/>
                </a:rPr>
                <a:t>Alice’s </a:t>
              </a:r>
            </a:p>
            <a:p>
              <a:r>
                <a:rPr lang="en-US" altLang="zh-CN" sz="1600">
                  <a:latin typeface="Comic Sans MS" panose="030F0702030302020204" pitchFamily="66" charset="0"/>
                  <a:ea typeface="SimSun" panose="02010600030101010101" pitchFamily="2" charset="-122"/>
                </a:rPr>
                <a:t>IP addr</a:t>
              </a:r>
            </a:p>
          </p:txBody>
        </p:sp>
        <p:sp>
          <p:nvSpPr>
            <p:cNvPr id="351266" name="Line 19"/>
            <p:cNvSpPr>
              <a:spLocks noChangeShapeType="1"/>
            </p:cNvSpPr>
            <p:nvPr/>
          </p:nvSpPr>
          <p:spPr bwMode="auto">
            <a:xfrm flipH="1">
              <a:off x="1531" y="272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1250" name="Line 20"/>
          <p:cNvSpPr>
            <a:spLocks noChangeShapeType="1"/>
          </p:cNvSpPr>
          <p:nvPr/>
        </p:nvSpPr>
        <p:spPr bwMode="auto">
          <a:xfrm>
            <a:off x="6151564" y="3600450"/>
            <a:ext cx="561975" cy="158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51251" name="Picture 21" descr="EN00179_[1]"/>
          <p:cNvPicPr>
            <a:picLocks noChangeAspect="1" noChangeArrowheads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73451" y="5337175"/>
            <a:ext cx="862013" cy="668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51252" name="Line 22"/>
          <p:cNvSpPr>
            <a:spLocks noChangeShapeType="1"/>
          </p:cNvSpPr>
          <p:nvPr/>
        </p:nvSpPr>
        <p:spPr bwMode="auto">
          <a:xfrm>
            <a:off x="3381375" y="4106864"/>
            <a:ext cx="623888" cy="12922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253" name="Line 23"/>
          <p:cNvSpPr>
            <a:spLocks noChangeShapeType="1"/>
          </p:cNvSpPr>
          <p:nvPr/>
        </p:nvSpPr>
        <p:spPr bwMode="auto">
          <a:xfrm flipH="1">
            <a:off x="4868864" y="4214813"/>
            <a:ext cx="1857375" cy="15541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51254" name="Group 24"/>
          <p:cNvGrpSpPr>
            <a:grpSpLocks/>
          </p:cNvGrpSpPr>
          <p:nvPr/>
        </p:nvGrpSpPr>
        <p:grpSpPr bwMode="auto">
          <a:xfrm>
            <a:off x="5049839" y="5368926"/>
            <a:ext cx="3194049" cy="633413"/>
            <a:chOff x="790" y="1799"/>
            <a:chExt cx="2012" cy="399"/>
          </a:xfrm>
        </p:grpSpPr>
        <p:sp>
          <p:nvSpPr>
            <p:cNvPr id="351257" name="Rectangle 25"/>
            <p:cNvSpPr>
              <a:spLocks noChangeArrowheads="1"/>
            </p:cNvSpPr>
            <p:nvPr/>
          </p:nvSpPr>
          <p:spPr bwMode="auto">
            <a:xfrm>
              <a:off x="806" y="1799"/>
              <a:ext cx="191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351258" name="Text Box 26"/>
            <p:cNvSpPr txBox="1">
              <a:spLocks noChangeArrowheads="1"/>
            </p:cNvSpPr>
            <p:nvPr/>
          </p:nvSpPr>
          <p:spPr bwMode="auto">
            <a:xfrm>
              <a:off x="1880" y="1876"/>
              <a:ext cx="92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zh-CN" altLang="en-US" sz="1800">
                  <a:latin typeface="Comic Sans MS" panose="030F0702030302020204" pitchFamily="66" charset="0"/>
                  <a:ea typeface="SimSun" panose="02010600030101010101" pitchFamily="2" charset="-122"/>
                </a:rPr>
                <a:t>“</a:t>
              </a:r>
              <a:r>
                <a:rPr lang="en-US" altLang="zh-CN" sz="1800">
                  <a:latin typeface="Comic Sans MS" panose="030F0702030302020204" pitchFamily="66" charset="0"/>
                  <a:ea typeface="SimSun" panose="02010600030101010101" pitchFamily="2" charset="-122"/>
                </a:rPr>
                <a:t>I’m Alice”</a:t>
              </a:r>
            </a:p>
          </p:txBody>
        </p:sp>
        <p:sp>
          <p:nvSpPr>
            <p:cNvPr id="351259" name="Text Box 27"/>
            <p:cNvSpPr txBox="1">
              <a:spLocks noChangeArrowheads="1"/>
            </p:cNvSpPr>
            <p:nvPr/>
          </p:nvSpPr>
          <p:spPr bwMode="auto">
            <a:xfrm>
              <a:off x="790" y="1822"/>
              <a:ext cx="569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1600">
                  <a:latin typeface="Comic Sans MS" panose="030F0702030302020204" pitchFamily="66" charset="0"/>
                  <a:ea typeface="SimSun" panose="02010600030101010101" pitchFamily="2" charset="-122"/>
                </a:rPr>
                <a:t>Alice’s </a:t>
              </a:r>
            </a:p>
            <a:p>
              <a:r>
                <a:rPr lang="en-US" altLang="zh-CN" sz="1600">
                  <a:latin typeface="Comic Sans MS" panose="030F0702030302020204" pitchFamily="66" charset="0"/>
                  <a:ea typeface="SimSun" panose="02010600030101010101" pitchFamily="2" charset="-122"/>
                </a:rPr>
                <a:t>IP addr</a:t>
              </a:r>
            </a:p>
          </p:txBody>
        </p:sp>
        <p:sp>
          <p:nvSpPr>
            <p:cNvPr id="351260" name="Line 28"/>
            <p:cNvSpPr>
              <a:spLocks noChangeShapeType="1"/>
            </p:cNvSpPr>
            <p:nvPr/>
          </p:nvSpPr>
          <p:spPr bwMode="auto">
            <a:xfrm flipH="1">
              <a:off x="1337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261" name="Text Box 29"/>
            <p:cNvSpPr txBox="1">
              <a:spLocks noChangeArrowheads="1"/>
            </p:cNvSpPr>
            <p:nvPr/>
          </p:nvSpPr>
          <p:spPr bwMode="auto">
            <a:xfrm>
              <a:off x="1304" y="1813"/>
              <a:ext cx="721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1600">
                  <a:latin typeface="Comic Sans MS" panose="030F0702030302020204" pitchFamily="66" charset="0"/>
                  <a:ea typeface="SimSun" panose="02010600030101010101" pitchFamily="2" charset="-122"/>
                </a:rPr>
                <a:t>encrypted</a:t>
              </a:r>
            </a:p>
            <a:p>
              <a:r>
                <a:rPr lang="en-US" altLang="zh-CN" sz="1600">
                  <a:latin typeface="Comic Sans MS" panose="030F0702030302020204" pitchFamily="66" charset="0"/>
                  <a:ea typeface="SimSun" panose="02010600030101010101" pitchFamily="2" charset="-122"/>
                </a:rPr>
                <a:t>password</a:t>
              </a:r>
            </a:p>
          </p:txBody>
        </p:sp>
        <p:sp>
          <p:nvSpPr>
            <p:cNvPr id="351262" name="Line 30"/>
            <p:cNvSpPr>
              <a:spLocks noChangeShapeType="1"/>
            </p:cNvSpPr>
            <p:nvPr/>
          </p:nvSpPr>
          <p:spPr bwMode="auto">
            <a:xfrm flipH="1">
              <a:off x="1973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1255" name="Line 31"/>
          <p:cNvSpPr>
            <a:spLocks noChangeShapeType="1"/>
          </p:cNvSpPr>
          <p:nvPr/>
        </p:nvSpPr>
        <p:spPr bwMode="auto">
          <a:xfrm flipV="1">
            <a:off x="6072188" y="4741864"/>
            <a:ext cx="679450" cy="579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256" name="Line 32"/>
          <p:cNvSpPr>
            <a:spLocks noChangeShapeType="1"/>
          </p:cNvSpPr>
          <p:nvPr/>
        </p:nvSpPr>
        <p:spPr bwMode="auto">
          <a:xfrm flipH="1">
            <a:off x="5221289" y="4878388"/>
            <a:ext cx="365125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3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Cryptography and Network Security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522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9949E827-EE6D-4937-8655-3D38665E8DE6}" type="slidenum">
              <a:rPr lang="zh-CN" altLang="en-US" sz="1400"/>
              <a:pPr algn="r"/>
              <a:t>9</a:t>
            </a:fld>
            <a:endParaRPr lang="en-US" altLang="zh-CN" sz="1400"/>
          </a:p>
        </p:txBody>
      </p:sp>
      <p:sp>
        <p:nvSpPr>
          <p:cNvPr id="3522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SimSun" panose="02010600030101010101" pitchFamily="2" charset="-122"/>
              </a:rPr>
              <a:t>Authentication: yet another try</a:t>
            </a:r>
            <a:endParaRPr lang="en-US" altLang="zh-CN" smtClean="0">
              <a:ea typeface="SimSun" panose="02010600030101010101" pitchFamily="2" charset="-122"/>
            </a:endParaRPr>
          </a:p>
        </p:txBody>
      </p:sp>
      <p:sp>
        <p:nvSpPr>
          <p:cNvPr id="352261" name="Text Box 3"/>
          <p:cNvSpPr txBox="1">
            <a:spLocks noChangeArrowheads="1"/>
          </p:cNvSpPr>
          <p:nvPr/>
        </p:nvSpPr>
        <p:spPr bwMode="auto">
          <a:xfrm>
            <a:off x="2012951" y="1370013"/>
            <a:ext cx="4022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zh-CN" u="sng">
                <a:solidFill>
                  <a:srgbClr val="FF0000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Goal:</a:t>
            </a:r>
            <a:r>
              <a:rPr lang="en-US" altLang="zh-CN">
                <a:solidFill>
                  <a:srgbClr val="FF0000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 </a:t>
            </a:r>
            <a:r>
              <a:rPr lang="en-US" altLang="zh-CN">
                <a:latin typeface="Comic Sans MS" panose="030F0702030302020204" pitchFamily="66" charset="0"/>
                <a:ea typeface="SimSun" panose="02010600030101010101" pitchFamily="2" charset="-122"/>
              </a:rPr>
              <a:t>avoid playback attack</a:t>
            </a:r>
          </a:p>
        </p:txBody>
      </p:sp>
      <p:sp>
        <p:nvSpPr>
          <p:cNvPr id="352262" name="Text Box 4"/>
          <p:cNvSpPr txBox="1">
            <a:spLocks noChangeArrowheads="1"/>
          </p:cNvSpPr>
          <p:nvPr/>
        </p:nvSpPr>
        <p:spPr bwMode="auto">
          <a:xfrm>
            <a:off x="2735263" y="5934075"/>
            <a:ext cx="193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>
                <a:latin typeface="Comic Sans MS" panose="030F0702030302020204" pitchFamily="66" charset="0"/>
                <a:ea typeface="SimSun" panose="02010600030101010101" pitchFamily="2" charset="-122"/>
              </a:rPr>
              <a:t> </a:t>
            </a:r>
            <a:r>
              <a:rPr lang="en-US" altLang="zh-CN">
                <a:latin typeface="Comic Sans MS" panose="030F0702030302020204" pitchFamily="66" charset="0"/>
                <a:ea typeface="SimSun" panose="02010600030101010101" pitchFamily="2" charset="-122"/>
              </a:rPr>
              <a:t>drawbacks?</a:t>
            </a:r>
          </a:p>
        </p:txBody>
      </p:sp>
      <p:sp>
        <p:nvSpPr>
          <p:cNvPr id="352263" name="Text Box 5"/>
          <p:cNvSpPr txBox="1">
            <a:spLocks noChangeArrowheads="1"/>
          </p:cNvSpPr>
          <p:nvPr/>
        </p:nvSpPr>
        <p:spPr bwMode="auto">
          <a:xfrm>
            <a:off x="1787526" y="1885950"/>
            <a:ext cx="694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zh-CN" u="sng">
                <a:solidFill>
                  <a:srgbClr val="FF0000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Nonce:</a:t>
            </a:r>
            <a:r>
              <a:rPr lang="en-US" altLang="zh-CN">
                <a:solidFill>
                  <a:srgbClr val="FF0000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 </a:t>
            </a:r>
            <a:r>
              <a:rPr lang="en-US" altLang="zh-CN">
                <a:latin typeface="Comic Sans MS" panose="030F0702030302020204" pitchFamily="66" charset="0"/>
                <a:ea typeface="SimSun" panose="02010600030101010101" pitchFamily="2" charset="-122"/>
              </a:rPr>
              <a:t>number (R) used only </a:t>
            </a:r>
            <a:r>
              <a:rPr lang="en-US" altLang="zh-CN" i="1">
                <a:latin typeface="Comic Sans MS" panose="030F0702030302020204" pitchFamily="66" charset="0"/>
                <a:ea typeface="SimSun" panose="02010600030101010101" pitchFamily="2" charset="-122"/>
              </a:rPr>
              <a:t>once –in-a-lifetime</a:t>
            </a:r>
          </a:p>
        </p:txBody>
      </p:sp>
      <p:sp>
        <p:nvSpPr>
          <p:cNvPr id="352264" name="Text Box 6"/>
          <p:cNvSpPr txBox="1">
            <a:spLocks noChangeArrowheads="1"/>
          </p:cNvSpPr>
          <p:nvPr/>
        </p:nvSpPr>
        <p:spPr bwMode="auto">
          <a:xfrm>
            <a:off x="1852614" y="2390776"/>
            <a:ext cx="857408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zh-CN" u="sng">
                <a:solidFill>
                  <a:srgbClr val="FF0000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ap4.0:</a:t>
            </a:r>
            <a:r>
              <a:rPr lang="en-US" altLang="zh-CN">
                <a:solidFill>
                  <a:srgbClr val="FF0000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 </a:t>
            </a:r>
            <a:r>
              <a:rPr lang="en-US" altLang="zh-CN">
                <a:latin typeface="Comic Sans MS" panose="030F0702030302020204" pitchFamily="66" charset="0"/>
                <a:ea typeface="SimSun" panose="02010600030101010101" pitchFamily="2" charset="-122"/>
              </a:rPr>
              <a:t>to prove Alice “live”, Bob sends Alice </a:t>
            </a:r>
            <a:r>
              <a:rPr lang="en-US" altLang="zh-CN">
                <a:solidFill>
                  <a:srgbClr val="FF0000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nonce</a:t>
            </a:r>
            <a:r>
              <a:rPr lang="en-US" altLang="zh-CN">
                <a:latin typeface="Comic Sans MS" panose="030F0702030302020204" pitchFamily="66" charset="0"/>
                <a:ea typeface="SimSun" panose="02010600030101010101" pitchFamily="2" charset="-122"/>
              </a:rPr>
              <a:t>, R.  Alice</a:t>
            </a:r>
          </a:p>
          <a:p>
            <a:pPr algn="r"/>
            <a:r>
              <a:rPr lang="en-US" altLang="zh-CN">
                <a:latin typeface="Comic Sans MS" panose="030F0702030302020204" pitchFamily="66" charset="0"/>
                <a:ea typeface="SimSun" panose="02010600030101010101" pitchFamily="2" charset="-122"/>
              </a:rPr>
              <a:t>must return R, encrypted with shared secret key</a:t>
            </a:r>
          </a:p>
        </p:txBody>
      </p:sp>
      <p:pic>
        <p:nvPicPr>
          <p:cNvPr id="352265" name="Picture 7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938" y="3736976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2266" name="Picture 8" descr="B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300" y="3686176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2267" name="Line 9"/>
          <p:cNvSpPr>
            <a:spLocks noChangeShapeType="1"/>
          </p:cNvSpPr>
          <p:nvPr/>
        </p:nvSpPr>
        <p:spPr bwMode="auto">
          <a:xfrm>
            <a:off x="4257675" y="3819525"/>
            <a:ext cx="3697288" cy="261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2268" name="Text Box 10"/>
          <p:cNvSpPr txBox="1">
            <a:spLocks noChangeArrowheads="1"/>
          </p:cNvSpPr>
          <p:nvPr/>
        </p:nvSpPr>
        <p:spPr bwMode="auto">
          <a:xfrm>
            <a:off x="5084845" y="3467101"/>
            <a:ext cx="20842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>
                <a:latin typeface="Comic Sans MS" panose="030F0702030302020204" pitchFamily="66" charset="0"/>
                <a:ea typeface="SimSun" panose="02010600030101010101" pitchFamily="2" charset="-122"/>
              </a:rPr>
              <a:t>“</a:t>
            </a:r>
            <a:r>
              <a:rPr lang="en-US" altLang="zh-CN">
                <a:latin typeface="Comic Sans MS" panose="030F0702030302020204" pitchFamily="66" charset="0"/>
                <a:ea typeface="SimSun" panose="02010600030101010101" pitchFamily="2" charset="-122"/>
              </a:rPr>
              <a:t>I am Alice”</a:t>
            </a:r>
          </a:p>
        </p:txBody>
      </p:sp>
      <p:sp>
        <p:nvSpPr>
          <p:cNvPr id="352269" name="Line 11"/>
          <p:cNvSpPr>
            <a:spLocks noChangeShapeType="1"/>
          </p:cNvSpPr>
          <p:nvPr/>
        </p:nvSpPr>
        <p:spPr bwMode="auto">
          <a:xfrm flipH="1">
            <a:off x="4251325" y="4437064"/>
            <a:ext cx="3697288" cy="261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2270" name="Line 12"/>
          <p:cNvSpPr>
            <a:spLocks noChangeShapeType="1"/>
          </p:cNvSpPr>
          <p:nvPr/>
        </p:nvSpPr>
        <p:spPr bwMode="auto">
          <a:xfrm>
            <a:off x="4259264" y="5097464"/>
            <a:ext cx="3697287" cy="261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2271" name="Text Box 13"/>
          <p:cNvSpPr txBox="1">
            <a:spLocks noChangeArrowheads="1"/>
          </p:cNvSpPr>
          <p:nvPr/>
        </p:nvSpPr>
        <p:spPr bwMode="auto">
          <a:xfrm>
            <a:off x="5816600" y="4141788"/>
            <a:ext cx="376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>
                <a:latin typeface="Comic Sans MS" panose="030F0702030302020204" pitchFamily="66" charset="0"/>
                <a:ea typeface="SimSun" panose="02010600030101010101" pitchFamily="2" charset="-122"/>
              </a:rPr>
              <a:t>R</a:t>
            </a:r>
          </a:p>
        </p:txBody>
      </p:sp>
      <p:grpSp>
        <p:nvGrpSpPr>
          <p:cNvPr id="352272" name="Group 14"/>
          <p:cNvGrpSpPr>
            <a:grpSpLocks/>
          </p:cNvGrpSpPr>
          <p:nvPr/>
        </p:nvGrpSpPr>
        <p:grpSpPr bwMode="auto">
          <a:xfrm>
            <a:off x="6051551" y="4743450"/>
            <a:ext cx="1146175" cy="577850"/>
            <a:chOff x="2697" y="3555"/>
            <a:chExt cx="722" cy="364"/>
          </a:xfrm>
        </p:grpSpPr>
        <p:sp>
          <p:nvSpPr>
            <p:cNvPr id="352274" name="Text Box 15"/>
            <p:cNvSpPr txBox="1">
              <a:spLocks noChangeArrowheads="1"/>
            </p:cNvSpPr>
            <p:nvPr/>
          </p:nvSpPr>
          <p:spPr bwMode="auto">
            <a:xfrm>
              <a:off x="2697" y="3555"/>
              <a:ext cx="7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>
                  <a:latin typeface="Comic Sans MS" panose="030F0702030302020204" pitchFamily="66" charset="0"/>
                  <a:ea typeface="SimSun" panose="02010600030101010101" pitchFamily="2" charset="-122"/>
                </a:rPr>
                <a:t>K    (R)</a:t>
              </a:r>
            </a:p>
          </p:txBody>
        </p:sp>
        <p:sp>
          <p:nvSpPr>
            <p:cNvPr id="352275" name="Text Box 16"/>
            <p:cNvSpPr txBox="1">
              <a:spLocks noChangeArrowheads="1"/>
            </p:cNvSpPr>
            <p:nvPr/>
          </p:nvSpPr>
          <p:spPr bwMode="auto">
            <a:xfrm>
              <a:off x="2786" y="3688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1800">
                  <a:latin typeface="Comic Sans MS" panose="030F0702030302020204" pitchFamily="66" charset="0"/>
                  <a:ea typeface="SimSun" panose="02010600030101010101" pitchFamily="2" charset="-122"/>
                </a:rPr>
                <a:t>A-B</a:t>
              </a:r>
            </a:p>
          </p:txBody>
        </p:sp>
      </p:grpSp>
      <p:sp>
        <p:nvSpPr>
          <p:cNvPr id="352273" name="Text Box 17"/>
          <p:cNvSpPr txBox="1">
            <a:spLocks noChangeArrowheads="1"/>
          </p:cNvSpPr>
          <p:nvPr/>
        </p:nvSpPr>
        <p:spPr bwMode="auto">
          <a:xfrm>
            <a:off x="7893050" y="4700589"/>
            <a:ext cx="2332038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2000">
                <a:latin typeface="Comic Sans MS" panose="030F0702030302020204" pitchFamily="66" charset="0"/>
                <a:ea typeface="SimSun" panose="02010600030101010101" pitchFamily="2" charset="-122"/>
              </a:rPr>
              <a:t>Alice is live, and only Alice knows key to encrypt nonce, so it must be Alice!</a:t>
            </a:r>
          </a:p>
        </p:txBody>
      </p:sp>
    </p:spTree>
    <p:extLst>
      <p:ext uri="{BB962C8B-B14F-4D97-AF65-F5344CB8AC3E}">
        <p14:creationId xmlns:p14="http://schemas.microsoft.com/office/powerpoint/2010/main" val="366055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779</Words>
  <Application>Microsoft Office PowerPoint</Application>
  <PresentationFormat>Widescreen</PresentationFormat>
  <Paragraphs>196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SimSun</vt:lpstr>
      <vt:lpstr>SimSun</vt:lpstr>
      <vt:lpstr>Arial</vt:lpstr>
      <vt:lpstr>Calibri</vt:lpstr>
      <vt:lpstr>Calibri Light</vt:lpstr>
      <vt:lpstr>Comic Sans MS</vt:lpstr>
      <vt:lpstr>Times New Roman</vt:lpstr>
      <vt:lpstr>Wingdings</vt:lpstr>
      <vt:lpstr>Office Theme</vt:lpstr>
      <vt:lpstr>Authentication</vt:lpstr>
      <vt:lpstr>Authentication</vt:lpstr>
      <vt:lpstr>Authentication: another try</vt:lpstr>
      <vt:lpstr>Authentication: another try</vt:lpstr>
      <vt:lpstr>Authentication: another try</vt:lpstr>
      <vt:lpstr>Authentication: another try</vt:lpstr>
      <vt:lpstr>Authentication: yet another try</vt:lpstr>
      <vt:lpstr>Authentication: another try</vt:lpstr>
      <vt:lpstr>Authentication: yet another try</vt:lpstr>
      <vt:lpstr>Authentication: ap5.0</vt:lpstr>
      <vt:lpstr>ap5.0: security hole</vt:lpstr>
      <vt:lpstr>ap5.0: security hole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Authentication</dc:title>
  <dc:creator>Tantra jha</dc:creator>
  <cp:lastModifiedBy>Tantra jha</cp:lastModifiedBy>
  <cp:revision>1</cp:revision>
  <dcterms:created xsi:type="dcterms:W3CDTF">2016-06-01T18:00:49Z</dcterms:created>
  <dcterms:modified xsi:type="dcterms:W3CDTF">2016-06-01T18:01:08Z</dcterms:modified>
</cp:coreProperties>
</file>