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264" r:id="rId3"/>
    <p:sldId id="263" r:id="rId4"/>
    <p:sldId id="265" r:id="rId5"/>
    <p:sldId id="267" r:id="rId6"/>
    <p:sldId id="268" r:id="rId7"/>
    <p:sldId id="269" r:id="rId8"/>
    <p:sldId id="270" r:id="rId9"/>
    <p:sldId id="271" r:id="rId10"/>
    <p:sldId id="286" r:id="rId11"/>
    <p:sldId id="287" r:id="rId12"/>
    <p:sldId id="288" r:id="rId13"/>
    <p:sldId id="272" r:id="rId14"/>
    <p:sldId id="289" r:id="rId15"/>
    <p:sldId id="290" r:id="rId16"/>
    <p:sldId id="291" r:id="rId17"/>
    <p:sldId id="273" r:id="rId18"/>
    <p:sldId id="274" r:id="rId19"/>
    <p:sldId id="275"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68" d="100"/>
          <a:sy n="68" d="100"/>
        </p:scale>
        <p:origin x="-552"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9FAFF-BFA0-4274-9CCD-FB193E62BD61}"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D619EB44-DC6D-4F88-93A6-447480292B91}">
      <dgm:prSet phldrT="[Text]"/>
      <dgm:spPr/>
      <dgm:t>
        <a:bodyPr/>
        <a:lstStyle/>
        <a:p>
          <a:r>
            <a:rPr lang="en-US" dirty="0" err="1"/>
            <a:t>globalisation</a:t>
          </a:r>
          <a:endParaRPr lang="en-US" dirty="0"/>
        </a:p>
      </dgm:t>
    </dgm:pt>
    <dgm:pt modelId="{ED393234-C4EA-48E1-9794-09CDB302F452}" type="parTrans" cxnId="{8A88EDC6-4334-4A33-9814-7E0A49E45BFA}">
      <dgm:prSet/>
      <dgm:spPr/>
      <dgm:t>
        <a:bodyPr/>
        <a:lstStyle/>
        <a:p>
          <a:endParaRPr lang="en-US"/>
        </a:p>
      </dgm:t>
    </dgm:pt>
    <dgm:pt modelId="{056BC532-9DDF-4122-82AF-94EE7A553F84}" type="sibTrans" cxnId="{8A88EDC6-4334-4A33-9814-7E0A49E45BFA}">
      <dgm:prSet/>
      <dgm:spPr/>
      <dgm:t>
        <a:bodyPr/>
        <a:lstStyle/>
        <a:p>
          <a:endParaRPr lang="en-US"/>
        </a:p>
      </dgm:t>
    </dgm:pt>
    <dgm:pt modelId="{5300D448-E9C4-4A8A-B768-D39EDDE7BECF}">
      <dgm:prSet phldrT="[Text]"/>
      <dgm:spPr/>
      <dgm:t>
        <a:bodyPr/>
        <a:lstStyle/>
        <a:p>
          <a:r>
            <a:rPr lang="en-US" dirty="0"/>
            <a:t>culture</a:t>
          </a:r>
        </a:p>
      </dgm:t>
    </dgm:pt>
    <dgm:pt modelId="{0853EA43-FF4E-4FD9-A82B-EED7B5E4BF2E}" type="parTrans" cxnId="{0374869E-0D4D-4B45-91F6-85CF8D0C0A0C}">
      <dgm:prSet/>
      <dgm:spPr/>
      <dgm:t>
        <a:bodyPr/>
        <a:lstStyle/>
        <a:p>
          <a:endParaRPr lang="en-US"/>
        </a:p>
      </dgm:t>
    </dgm:pt>
    <dgm:pt modelId="{EC5C9F93-CC7A-49FC-AD15-D45329149181}" type="sibTrans" cxnId="{0374869E-0D4D-4B45-91F6-85CF8D0C0A0C}">
      <dgm:prSet/>
      <dgm:spPr/>
      <dgm:t>
        <a:bodyPr/>
        <a:lstStyle/>
        <a:p>
          <a:endParaRPr lang="en-US"/>
        </a:p>
      </dgm:t>
    </dgm:pt>
    <dgm:pt modelId="{AE32C79B-3C90-488C-B3BB-808FC33103FE}">
      <dgm:prSet phldrT="[Text]"/>
      <dgm:spPr/>
      <dgm:t>
        <a:bodyPr/>
        <a:lstStyle/>
        <a:p>
          <a:r>
            <a:rPr lang="en-US" dirty="0"/>
            <a:t>society</a:t>
          </a:r>
        </a:p>
      </dgm:t>
    </dgm:pt>
    <dgm:pt modelId="{10ACD5B8-9C83-4085-B8AE-4D9AF2BE8984}" type="parTrans" cxnId="{B738C388-CC54-4B59-9A4D-803F578A0B60}">
      <dgm:prSet/>
      <dgm:spPr/>
      <dgm:t>
        <a:bodyPr/>
        <a:lstStyle/>
        <a:p>
          <a:endParaRPr lang="en-US"/>
        </a:p>
      </dgm:t>
    </dgm:pt>
    <dgm:pt modelId="{CEF16887-A31E-4332-BB3F-3000C0C39E66}" type="sibTrans" cxnId="{B738C388-CC54-4B59-9A4D-803F578A0B60}">
      <dgm:prSet/>
      <dgm:spPr/>
      <dgm:t>
        <a:bodyPr/>
        <a:lstStyle/>
        <a:p>
          <a:endParaRPr lang="en-US"/>
        </a:p>
      </dgm:t>
    </dgm:pt>
    <dgm:pt modelId="{2D179F17-2AE9-4A65-AACA-EC7F566A8F42}">
      <dgm:prSet phldrT="[Text]"/>
      <dgm:spPr/>
      <dgm:t>
        <a:bodyPr/>
        <a:lstStyle/>
        <a:p>
          <a:r>
            <a:rPr lang="en-US" dirty="0"/>
            <a:t>politics</a:t>
          </a:r>
        </a:p>
      </dgm:t>
    </dgm:pt>
    <dgm:pt modelId="{7B0B8E92-1327-4E42-A556-9F2B456C0589}" type="parTrans" cxnId="{036AF823-529C-4AE3-9198-66942A5FD87A}">
      <dgm:prSet/>
      <dgm:spPr/>
      <dgm:t>
        <a:bodyPr/>
        <a:lstStyle/>
        <a:p>
          <a:endParaRPr lang="en-US"/>
        </a:p>
      </dgm:t>
    </dgm:pt>
    <dgm:pt modelId="{BC74D552-D274-4A60-AAAB-1E18F46C6651}" type="sibTrans" cxnId="{036AF823-529C-4AE3-9198-66942A5FD87A}">
      <dgm:prSet/>
      <dgm:spPr/>
      <dgm:t>
        <a:bodyPr/>
        <a:lstStyle/>
        <a:p>
          <a:endParaRPr lang="en-US"/>
        </a:p>
      </dgm:t>
    </dgm:pt>
    <dgm:pt modelId="{8B279545-4B30-4B48-8989-909279086C1F}">
      <dgm:prSet phldrT="[Text]"/>
      <dgm:spPr/>
      <dgm:t>
        <a:bodyPr/>
        <a:lstStyle/>
        <a:p>
          <a:r>
            <a:rPr lang="en-US" dirty="0"/>
            <a:t>environment</a:t>
          </a:r>
        </a:p>
      </dgm:t>
    </dgm:pt>
    <dgm:pt modelId="{80A27C36-C974-4446-994B-DEFD6B0019EA}" type="parTrans" cxnId="{FAEB7179-010A-49F6-A1EF-1EEAAC6B1CD5}">
      <dgm:prSet/>
      <dgm:spPr/>
      <dgm:t>
        <a:bodyPr/>
        <a:lstStyle/>
        <a:p>
          <a:endParaRPr lang="en-US"/>
        </a:p>
      </dgm:t>
    </dgm:pt>
    <dgm:pt modelId="{83D1C0E0-CB17-4F6E-86DB-90603979872B}" type="sibTrans" cxnId="{FAEB7179-010A-49F6-A1EF-1EEAAC6B1CD5}">
      <dgm:prSet/>
      <dgm:spPr/>
      <dgm:t>
        <a:bodyPr/>
        <a:lstStyle/>
        <a:p>
          <a:endParaRPr lang="en-US"/>
        </a:p>
      </dgm:t>
    </dgm:pt>
    <dgm:pt modelId="{0C4243E4-32E8-4A25-8CCA-A47FDF870DBC}">
      <dgm:prSet phldrT="[Text]"/>
      <dgm:spPr/>
      <dgm:t>
        <a:bodyPr/>
        <a:lstStyle/>
        <a:p>
          <a:r>
            <a:rPr lang="en-US"/>
            <a:t>economy</a:t>
          </a:r>
        </a:p>
      </dgm:t>
    </dgm:pt>
    <dgm:pt modelId="{8CA0B4C8-E4F7-4E78-B1D3-559881FB9761}" type="parTrans" cxnId="{3848CAC4-3C3F-45A1-9CD3-AE4976884A04}">
      <dgm:prSet/>
      <dgm:spPr/>
      <dgm:t>
        <a:bodyPr/>
        <a:lstStyle/>
        <a:p>
          <a:endParaRPr lang="en-US"/>
        </a:p>
      </dgm:t>
    </dgm:pt>
    <dgm:pt modelId="{69AEA894-2B70-410E-AE9E-BB0A81C56DFC}" type="sibTrans" cxnId="{3848CAC4-3C3F-45A1-9CD3-AE4976884A04}">
      <dgm:prSet/>
      <dgm:spPr/>
      <dgm:t>
        <a:bodyPr/>
        <a:lstStyle/>
        <a:p>
          <a:endParaRPr lang="en-US"/>
        </a:p>
      </dgm:t>
    </dgm:pt>
    <dgm:pt modelId="{4A45EF3E-7AFD-4ABB-8685-EE0AE50D8A92}" type="pres">
      <dgm:prSet presAssocID="{C349FAFF-BFA0-4274-9CCD-FB193E62BD61}" presName="Name0" presStyleCnt="0">
        <dgm:presLayoutVars>
          <dgm:chMax val="1"/>
          <dgm:dir/>
          <dgm:animLvl val="ctr"/>
          <dgm:resizeHandles val="exact"/>
        </dgm:presLayoutVars>
      </dgm:prSet>
      <dgm:spPr/>
      <dgm:t>
        <a:bodyPr/>
        <a:lstStyle/>
        <a:p>
          <a:endParaRPr lang="en-US"/>
        </a:p>
      </dgm:t>
    </dgm:pt>
    <dgm:pt modelId="{FDBA0E5A-5DAA-4482-BE4C-8B3D2B8C9EA5}" type="pres">
      <dgm:prSet presAssocID="{D619EB44-DC6D-4F88-93A6-447480292B91}" presName="centerShape" presStyleLbl="node0" presStyleIdx="0" presStyleCnt="1"/>
      <dgm:spPr/>
      <dgm:t>
        <a:bodyPr/>
        <a:lstStyle/>
        <a:p>
          <a:endParaRPr lang="en-US"/>
        </a:p>
      </dgm:t>
    </dgm:pt>
    <dgm:pt modelId="{6E5E2B77-A2B2-45B8-9233-302442A40A96}" type="pres">
      <dgm:prSet presAssocID="{5300D448-E9C4-4A8A-B768-D39EDDE7BECF}" presName="node" presStyleLbl="node1" presStyleIdx="0" presStyleCnt="5">
        <dgm:presLayoutVars>
          <dgm:bulletEnabled val="1"/>
        </dgm:presLayoutVars>
      </dgm:prSet>
      <dgm:spPr/>
      <dgm:t>
        <a:bodyPr/>
        <a:lstStyle/>
        <a:p>
          <a:endParaRPr lang="en-US"/>
        </a:p>
      </dgm:t>
    </dgm:pt>
    <dgm:pt modelId="{99883F5C-4F32-4E33-8E20-F1F8C5860137}" type="pres">
      <dgm:prSet presAssocID="{5300D448-E9C4-4A8A-B768-D39EDDE7BECF}" presName="dummy" presStyleCnt="0"/>
      <dgm:spPr/>
    </dgm:pt>
    <dgm:pt modelId="{8BD6B6C0-CC4C-4EE7-8DFC-D0AC998ED8C2}" type="pres">
      <dgm:prSet presAssocID="{EC5C9F93-CC7A-49FC-AD15-D45329149181}" presName="sibTrans" presStyleLbl="sibTrans2D1" presStyleIdx="0" presStyleCnt="5"/>
      <dgm:spPr/>
      <dgm:t>
        <a:bodyPr/>
        <a:lstStyle/>
        <a:p>
          <a:endParaRPr lang="en-US"/>
        </a:p>
      </dgm:t>
    </dgm:pt>
    <dgm:pt modelId="{C46807A3-2207-4FC1-84CA-8CFD77515021}" type="pres">
      <dgm:prSet presAssocID="{AE32C79B-3C90-488C-B3BB-808FC33103FE}" presName="node" presStyleLbl="node1" presStyleIdx="1" presStyleCnt="5">
        <dgm:presLayoutVars>
          <dgm:bulletEnabled val="1"/>
        </dgm:presLayoutVars>
      </dgm:prSet>
      <dgm:spPr/>
      <dgm:t>
        <a:bodyPr/>
        <a:lstStyle/>
        <a:p>
          <a:endParaRPr lang="en-US"/>
        </a:p>
      </dgm:t>
    </dgm:pt>
    <dgm:pt modelId="{79F70D17-7ABC-4C08-960F-31C850D5398E}" type="pres">
      <dgm:prSet presAssocID="{AE32C79B-3C90-488C-B3BB-808FC33103FE}" presName="dummy" presStyleCnt="0"/>
      <dgm:spPr/>
    </dgm:pt>
    <dgm:pt modelId="{ED5DFF7A-7C7E-4761-A6B5-5AC1C356A4E1}" type="pres">
      <dgm:prSet presAssocID="{CEF16887-A31E-4332-BB3F-3000C0C39E66}" presName="sibTrans" presStyleLbl="sibTrans2D1" presStyleIdx="1" presStyleCnt="5"/>
      <dgm:spPr/>
      <dgm:t>
        <a:bodyPr/>
        <a:lstStyle/>
        <a:p>
          <a:endParaRPr lang="en-US"/>
        </a:p>
      </dgm:t>
    </dgm:pt>
    <dgm:pt modelId="{5A73CDF5-4806-4E5A-B592-74CC83B1E10C}" type="pres">
      <dgm:prSet presAssocID="{2D179F17-2AE9-4A65-AACA-EC7F566A8F42}" presName="node" presStyleLbl="node1" presStyleIdx="2" presStyleCnt="5">
        <dgm:presLayoutVars>
          <dgm:bulletEnabled val="1"/>
        </dgm:presLayoutVars>
      </dgm:prSet>
      <dgm:spPr/>
      <dgm:t>
        <a:bodyPr/>
        <a:lstStyle/>
        <a:p>
          <a:endParaRPr lang="en-US"/>
        </a:p>
      </dgm:t>
    </dgm:pt>
    <dgm:pt modelId="{059FF558-BF84-413A-84B2-93D41B224CB8}" type="pres">
      <dgm:prSet presAssocID="{2D179F17-2AE9-4A65-AACA-EC7F566A8F42}" presName="dummy" presStyleCnt="0"/>
      <dgm:spPr/>
    </dgm:pt>
    <dgm:pt modelId="{1647D73D-2A25-43A3-BAA9-AC68FCD05B89}" type="pres">
      <dgm:prSet presAssocID="{BC74D552-D274-4A60-AAAB-1E18F46C6651}" presName="sibTrans" presStyleLbl="sibTrans2D1" presStyleIdx="2" presStyleCnt="5"/>
      <dgm:spPr/>
      <dgm:t>
        <a:bodyPr/>
        <a:lstStyle/>
        <a:p>
          <a:endParaRPr lang="en-US"/>
        </a:p>
      </dgm:t>
    </dgm:pt>
    <dgm:pt modelId="{F5D86910-5F6D-43C0-AC66-F2FB3941A502}" type="pres">
      <dgm:prSet presAssocID="{0C4243E4-32E8-4A25-8CCA-A47FDF870DBC}" presName="node" presStyleLbl="node1" presStyleIdx="3" presStyleCnt="5">
        <dgm:presLayoutVars>
          <dgm:bulletEnabled val="1"/>
        </dgm:presLayoutVars>
      </dgm:prSet>
      <dgm:spPr/>
      <dgm:t>
        <a:bodyPr/>
        <a:lstStyle/>
        <a:p>
          <a:endParaRPr lang="en-US"/>
        </a:p>
      </dgm:t>
    </dgm:pt>
    <dgm:pt modelId="{D7222F46-9D74-434E-BF2F-7EEE4574714E}" type="pres">
      <dgm:prSet presAssocID="{0C4243E4-32E8-4A25-8CCA-A47FDF870DBC}" presName="dummy" presStyleCnt="0"/>
      <dgm:spPr/>
    </dgm:pt>
    <dgm:pt modelId="{85AE043E-1E92-4149-86C1-8F6AA78F141A}" type="pres">
      <dgm:prSet presAssocID="{69AEA894-2B70-410E-AE9E-BB0A81C56DFC}" presName="sibTrans" presStyleLbl="sibTrans2D1" presStyleIdx="3" presStyleCnt="5"/>
      <dgm:spPr/>
      <dgm:t>
        <a:bodyPr/>
        <a:lstStyle/>
        <a:p>
          <a:endParaRPr lang="en-US"/>
        </a:p>
      </dgm:t>
    </dgm:pt>
    <dgm:pt modelId="{E35AC3F2-5F8F-4738-93DC-4B435A263739}" type="pres">
      <dgm:prSet presAssocID="{8B279545-4B30-4B48-8989-909279086C1F}" presName="node" presStyleLbl="node1" presStyleIdx="4" presStyleCnt="5">
        <dgm:presLayoutVars>
          <dgm:bulletEnabled val="1"/>
        </dgm:presLayoutVars>
      </dgm:prSet>
      <dgm:spPr/>
      <dgm:t>
        <a:bodyPr/>
        <a:lstStyle/>
        <a:p>
          <a:endParaRPr lang="en-US"/>
        </a:p>
      </dgm:t>
    </dgm:pt>
    <dgm:pt modelId="{62046A73-1069-4DB8-AC86-513452703785}" type="pres">
      <dgm:prSet presAssocID="{8B279545-4B30-4B48-8989-909279086C1F}" presName="dummy" presStyleCnt="0"/>
      <dgm:spPr/>
    </dgm:pt>
    <dgm:pt modelId="{BB77E610-C12F-4BDE-A43E-98831A03748D}" type="pres">
      <dgm:prSet presAssocID="{83D1C0E0-CB17-4F6E-86DB-90603979872B}" presName="sibTrans" presStyleLbl="sibTrans2D1" presStyleIdx="4" presStyleCnt="5"/>
      <dgm:spPr/>
      <dgm:t>
        <a:bodyPr/>
        <a:lstStyle/>
        <a:p>
          <a:endParaRPr lang="en-US"/>
        </a:p>
      </dgm:t>
    </dgm:pt>
  </dgm:ptLst>
  <dgm:cxnLst>
    <dgm:cxn modelId="{082E4575-F85C-4760-9C3C-272A56F77E29}" type="presOf" srcId="{AE32C79B-3C90-488C-B3BB-808FC33103FE}" destId="{C46807A3-2207-4FC1-84CA-8CFD77515021}" srcOrd="0" destOrd="0" presId="urn:microsoft.com/office/officeart/2005/8/layout/radial6"/>
    <dgm:cxn modelId="{036AF823-529C-4AE3-9198-66942A5FD87A}" srcId="{D619EB44-DC6D-4F88-93A6-447480292B91}" destId="{2D179F17-2AE9-4A65-AACA-EC7F566A8F42}" srcOrd="2" destOrd="0" parTransId="{7B0B8E92-1327-4E42-A556-9F2B456C0589}" sibTransId="{BC74D552-D274-4A60-AAAB-1E18F46C6651}"/>
    <dgm:cxn modelId="{8A88EDC6-4334-4A33-9814-7E0A49E45BFA}" srcId="{C349FAFF-BFA0-4274-9CCD-FB193E62BD61}" destId="{D619EB44-DC6D-4F88-93A6-447480292B91}" srcOrd="0" destOrd="0" parTransId="{ED393234-C4EA-48E1-9794-09CDB302F452}" sibTransId="{056BC532-9DDF-4122-82AF-94EE7A553F84}"/>
    <dgm:cxn modelId="{FAEB7179-010A-49F6-A1EF-1EEAAC6B1CD5}" srcId="{D619EB44-DC6D-4F88-93A6-447480292B91}" destId="{8B279545-4B30-4B48-8989-909279086C1F}" srcOrd="4" destOrd="0" parTransId="{80A27C36-C974-4446-994B-DEFD6B0019EA}" sibTransId="{83D1C0E0-CB17-4F6E-86DB-90603979872B}"/>
    <dgm:cxn modelId="{18C88BAD-936B-4B1D-A364-E2463A877BCB}" type="presOf" srcId="{BC74D552-D274-4A60-AAAB-1E18F46C6651}" destId="{1647D73D-2A25-43A3-BAA9-AC68FCD05B89}" srcOrd="0" destOrd="0" presId="urn:microsoft.com/office/officeart/2005/8/layout/radial6"/>
    <dgm:cxn modelId="{4E14229B-F850-4E65-8812-B1B2A9634F33}" type="presOf" srcId="{0C4243E4-32E8-4A25-8CCA-A47FDF870DBC}" destId="{F5D86910-5F6D-43C0-AC66-F2FB3941A502}" srcOrd="0" destOrd="0" presId="urn:microsoft.com/office/officeart/2005/8/layout/radial6"/>
    <dgm:cxn modelId="{4498C7BD-0CD5-4ED3-A0A1-B692E0541BDE}" type="presOf" srcId="{D619EB44-DC6D-4F88-93A6-447480292B91}" destId="{FDBA0E5A-5DAA-4482-BE4C-8B3D2B8C9EA5}" srcOrd="0" destOrd="0" presId="urn:microsoft.com/office/officeart/2005/8/layout/radial6"/>
    <dgm:cxn modelId="{3848CAC4-3C3F-45A1-9CD3-AE4976884A04}" srcId="{D619EB44-DC6D-4F88-93A6-447480292B91}" destId="{0C4243E4-32E8-4A25-8CCA-A47FDF870DBC}" srcOrd="3" destOrd="0" parTransId="{8CA0B4C8-E4F7-4E78-B1D3-559881FB9761}" sibTransId="{69AEA894-2B70-410E-AE9E-BB0A81C56DFC}"/>
    <dgm:cxn modelId="{04342223-4180-46D8-8D4A-DD4EA794F821}" type="presOf" srcId="{2D179F17-2AE9-4A65-AACA-EC7F566A8F42}" destId="{5A73CDF5-4806-4E5A-B592-74CC83B1E10C}" srcOrd="0" destOrd="0" presId="urn:microsoft.com/office/officeart/2005/8/layout/radial6"/>
    <dgm:cxn modelId="{FA2545A1-2047-4298-90A7-EA76597624FF}" type="presOf" srcId="{8B279545-4B30-4B48-8989-909279086C1F}" destId="{E35AC3F2-5F8F-4738-93DC-4B435A263739}" srcOrd="0" destOrd="0" presId="urn:microsoft.com/office/officeart/2005/8/layout/radial6"/>
    <dgm:cxn modelId="{E6A53BCE-A9D1-4400-92C0-12DCCCC65F52}" type="presOf" srcId="{CEF16887-A31E-4332-BB3F-3000C0C39E66}" destId="{ED5DFF7A-7C7E-4761-A6B5-5AC1C356A4E1}" srcOrd="0" destOrd="0" presId="urn:microsoft.com/office/officeart/2005/8/layout/radial6"/>
    <dgm:cxn modelId="{0374869E-0D4D-4B45-91F6-85CF8D0C0A0C}" srcId="{D619EB44-DC6D-4F88-93A6-447480292B91}" destId="{5300D448-E9C4-4A8A-B768-D39EDDE7BECF}" srcOrd="0" destOrd="0" parTransId="{0853EA43-FF4E-4FD9-A82B-EED7B5E4BF2E}" sibTransId="{EC5C9F93-CC7A-49FC-AD15-D45329149181}"/>
    <dgm:cxn modelId="{03E3A3A6-8A51-42BF-A64C-CA0CFD7E24DC}" type="presOf" srcId="{83D1C0E0-CB17-4F6E-86DB-90603979872B}" destId="{BB77E610-C12F-4BDE-A43E-98831A03748D}" srcOrd="0" destOrd="0" presId="urn:microsoft.com/office/officeart/2005/8/layout/radial6"/>
    <dgm:cxn modelId="{23F6772A-1D8E-4FF8-A542-8189A2ED9E87}" type="presOf" srcId="{C349FAFF-BFA0-4274-9CCD-FB193E62BD61}" destId="{4A45EF3E-7AFD-4ABB-8685-EE0AE50D8A92}" srcOrd="0" destOrd="0" presId="urn:microsoft.com/office/officeart/2005/8/layout/radial6"/>
    <dgm:cxn modelId="{BC64DA62-A556-4DB4-8679-CC5B01283C61}" type="presOf" srcId="{5300D448-E9C4-4A8A-B768-D39EDDE7BECF}" destId="{6E5E2B77-A2B2-45B8-9233-302442A40A96}" srcOrd="0" destOrd="0" presId="urn:microsoft.com/office/officeart/2005/8/layout/radial6"/>
    <dgm:cxn modelId="{B738C388-CC54-4B59-9A4D-803F578A0B60}" srcId="{D619EB44-DC6D-4F88-93A6-447480292B91}" destId="{AE32C79B-3C90-488C-B3BB-808FC33103FE}" srcOrd="1" destOrd="0" parTransId="{10ACD5B8-9C83-4085-B8AE-4D9AF2BE8984}" sibTransId="{CEF16887-A31E-4332-BB3F-3000C0C39E66}"/>
    <dgm:cxn modelId="{24F09862-20AB-4239-B8D4-0DEC6FA53F75}" type="presOf" srcId="{EC5C9F93-CC7A-49FC-AD15-D45329149181}" destId="{8BD6B6C0-CC4C-4EE7-8DFC-D0AC998ED8C2}" srcOrd="0" destOrd="0" presId="urn:microsoft.com/office/officeart/2005/8/layout/radial6"/>
    <dgm:cxn modelId="{693024D3-2C39-4AD0-B5E0-753B5EB5869D}" type="presOf" srcId="{69AEA894-2B70-410E-AE9E-BB0A81C56DFC}" destId="{85AE043E-1E92-4149-86C1-8F6AA78F141A}" srcOrd="0" destOrd="0" presId="urn:microsoft.com/office/officeart/2005/8/layout/radial6"/>
    <dgm:cxn modelId="{F2E456F6-8170-462B-A247-D411B8D1B818}" type="presParOf" srcId="{4A45EF3E-7AFD-4ABB-8685-EE0AE50D8A92}" destId="{FDBA0E5A-5DAA-4482-BE4C-8B3D2B8C9EA5}" srcOrd="0" destOrd="0" presId="urn:microsoft.com/office/officeart/2005/8/layout/radial6"/>
    <dgm:cxn modelId="{59B3A7C1-3383-4FC8-89C5-CDFA85A26F27}" type="presParOf" srcId="{4A45EF3E-7AFD-4ABB-8685-EE0AE50D8A92}" destId="{6E5E2B77-A2B2-45B8-9233-302442A40A96}" srcOrd="1" destOrd="0" presId="urn:microsoft.com/office/officeart/2005/8/layout/radial6"/>
    <dgm:cxn modelId="{0D2AEBE9-628C-4EEE-B2D5-DB6C884F46AA}" type="presParOf" srcId="{4A45EF3E-7AFD-4ABB-8685-EE0AE50D8A92}" destId="{99883F5C-4F32-4E33-8E20-F1F8C5860137}" srcOrd="2" destOrd="0" presId="urn:microsoft.com/office/officeart/2005/8/layout/radial6"/>
    <dgm:cxn modelId="{CE42CEC0-688E-4837-88EF-96556F339D5B}" type="presParOf" srcId="{4A45EF3E-7AFD-4ABB-8685-EE0AE50D8A92}" destId="{8BD6B6C0-CC4C-4EE7-8DFC-D0AC998ED8C2}" srcOrd="3" destOrd="0" presId="urn:microsoft.com/office/officeart/2005/8/layout/radial6"/>
    <dgm:cxn modelId="{0B560FF1-AF7F-4194-8E4D-46E817F004E8}" type="presParOf" srcId="{4A45EF3E-7AFD-4ABB-8685-EE0AE50D8A92}" destId="{C46807A3-2207-4FC1-84CA-8CFD77515021}" srcOrd="4" destOrd="0" presId="urn:microsoft.com/office/officeart/2005/8/layout/radial6"/>
    <dgm:cxn modelId="{90F6E55D-D5F5-4F5F-A15F-BD6F9A97E3BE}" type="presParOf" srcId="{4A45EF3E-7AFD-4ABB-8685-EE0AE50D8A92}" destId="{79F70D17-7ABC-4C08-960F-31C850D5398E}" srcOrd="5" destOrd="0" presId="urn:microsoft.com/office/officeart/2005/8/layout/radial6"/>
    <dgm:cxn modelId="{0868A76C-AD16-493A-ABA2-A2E9CB3830A6}" type="presParOf" srcId="{4A45EF3E-7AFD-4ABB-8685-EE0AE50D8A92}" destId="{ED5DFF7A-7C7E-4761-A6B5-5AC1C356A4E1}" srcOrd="6" destOrd="0" presId="urn:microsoft.com/office/officeart/2005/8/layout/radial6"/>
    <dgm:cxn modelId="{8EE9B1AE-78EA-405D-A43B-92EF4723FB8F}" type="presParOf" srcId="{4A45EF3E-7AFD-4ABB-8685-EE0AE50D8A92}" destId="{5A73CDF5-4806-4E5A-B592-74CC83B1E10C}" srcOrd="7" destOrd="0" presId="urn:microsoft.com/office/officeart/2005/8/layout/radial6"/>
    <dgm:cxn modelId="{B5045F98-7EA8-4754-8B56-B7C8D10F13A3}" type="presParOf" srcId="{4A45EF3E-7AFD-4ABB-8685-EE0AE50D8A92}" destId="{059FF558-BF84-413A-84B2-93D41B224CB8}" srcOrd="8" destOrd="0" presId="urn:microsoft.com/office/officeart/2005/8/layout/radial6"/>
    <dgm:cxn modelId="{6FD00D03-2491-41A4-BE55-916D1BCFE0D0}" type="presParOf" srcId="{4A45EF3E-7AFD-4ABB-8685-EE0AE50D8A92}" destId="{1647D73D-2A25-43A3-BAA9-AC68FCD05B89}" srcOrd="9" destOrd="0" presId="urn:microsoft.com/office/officeart/2005/8/layout/radial6"/>
    <dgm:cxn modelId="{65EDA8A2-8458-4A70-81DE-57C13034AC11}" type="presParOf" srcId="{4A45EF3E-7AFD-4ABB-8685-EE0AE50D8A92}" destId="{F5D86910-5F6D-43C0-AC66-F2FB3941A502}" srcOrd="10" destOrd="0" presId="urn:microsoft.com/office/officeart/2005/8/layout/radial6"/>
    <dgm:cxn modelId="{2A838FB0-38BF-4DBB-BFB1-9885C22C3176}" type="presParOf" srcId="{4A45EF3E-7AFD-4ABB-8685-EE0AE50D8A92}" destId="{D7222F46-9D74-434E-BF2F-7EEE4574714E}" srcOrd="11" destOrd="0" presId="urn:microsoft.com/office/officeart/2005/8/layout/radial6"/>
    <dgm:cxn modelId="{14608A7A-98FA-4C24-B0A8-9984BD7B1DCC}" type="presParOf" srcId="{4A45EF3E-7AFD-4ABB-8685-EE0AE50D8A92}" destId="{85AE043E-1E92-4149-86C1-8F6AA78F141A}" srcOrd="12" destOrd="0" presId="urn:microsoft.com/office/officeart/2005/8/layout/radial6"/>
    <dgm:cxn modelId="{0662600A-152F-4591-AD7B-FEB9ABCEEBA8}" type="presParOf" srcId="{4A45EF3E-7AFD-4ABB-8685-EE0AE50D8A92}" destId="{E35AC3F2-5F8F-4738-93DC-4B435A263739}" srcOrd="13" destOrd="0" presId="urn:microsoft.com/office/officeart/2005/8/layout/radial6"/>
    <dgm:cxn modelId="{5B402EA0-7405-4F83-A1C3-7686C92347B5}" type="presParOf" srcId="{4A45EF3E-7AFD-4ABB-8685-EE0AE50D8A92}" destId="{62046A73-1069-4DB8-AC86-513452703785}" srcOrd="14" destOrd="0" presId="urn:microsoft.com/office/officeart/2005/8/layout/radial6"/>
    <dgm:cxn modelId="{A8599BE0-F565-47B6-BA02-3958EF7C0413}" type="presParOf" srcId="{4A45EF3E-7AFD-4ABB-8685-EE0AE50D8A92}" destId="{BB77E610-C12F-4BDE-A43E-98831A03748D}" srcOrd="15" destOrd="0" presId="urn:microsoft.com/office/officeart/2005/8/layout/radial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7E610-C12F-4BDE-A43E-98831A03748D}">
      <dsp:nvSpPr>
        <dsp:cNvPr id="0" name=""/>
        <dsp:cNvSpPr/>
      </dsp:nvSpPr>
      <dsp:spPr>
        <a:xfrm>
          <a:off x="3466511" y="535777"/>
          <a:ext cx="3582576" cy="3582576"/>
        </a:xfrm>
        <a:prstGeom prst="blockArc">
          <a:avLst>
            <a:gd name="adj1" fmla="val 1188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AE043E-1E92-4149-86C1-8F6AA78F141A}">
      <dsp:nvSpPr>
        <dsp:cNvPr id="0" name=""/>
        <dsp:cNvSpPr/>
      </dsp:nvSpPr>
      <dsp:spPr>
        <a:xfrm>
          <a:off x="3466511" y="535777"/>
          <a:ext cx="3582576" cy="3582576"/>
        </a:xfrm>
        <a:prstGeom prst="blockArc">
          <a:avLst>
            <a:gd name="adj1" fmla="val 7560000"/>
            <a:gd name="adj2" fmla="val 1188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47D73D-2A25-43A3-BAA9-AC68FCD05B89}">
      <dsp:nvSpPr>
        <dsp:cNvPr id="0" name=""/>
        <dsp:cNvSpPr/>
      </dsp:nvSpPr>
      <dsp:spPr>
        <a:xfrm>
          <a:off x="3466511" y="535777"/>
          <a:ext cx="3582576" cy="3582576"/>
        </a:xfrm>
        <a:prstGeom prst="blockArc">
          <a:avLst>
            <a:gd name="adj1" fmla="val 3240000"/>
            <a:gd name="adj2" fmla="val 756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5DFF7A-7C7E-4761-A6B5-5AC1C356A4E1}">
      <dsp:nvSpPr>
        <dsp:cNvPr id="0" name=""/>
        <dsp:cNvSpPr/>
      </dsp:nvSpPr>
      <dsp:spPr>
        <a:xfrm>
          <a:off x="3466511" y="535777"/>
          <a:ext cx="3582576" cy="3582576"/>
        </a:xfrm>
        <a:prstGeom prst="blockArc">
          <a:avLst>
            <a:gd name="adj1" fmla="val 20520000"/>
            <a:gd name="adj2" fmla="val 324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D6B6C0-CC4C-4EE7-8DFC-D0AC998ED8C2}">
      <dsp:nvSpPr>
        <dsp:cNvPr id="0" name=""/>
        <dsp:cNvSpPr/>
      </dsp:nvSpPr>
      <dsp:spPr>
        <a:xfrm>
          <a:off x="3466511" y="535777"/>
          <a:ext cx="3582576" cy="3582576"/>
        </a:xfrm>
        <a:prstGeom prst="blockArc">
          <a:avLst>
            <a:gd name="adj1" fmla="val 16200000"/>
            <a:gd name="adj2" fmla="val 2052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BA0E5A-5DAA-4482-BE4C-8B3D2B8C9EA5}">
      <dsp:nvSpPr>
        <dsp:cNvPr id="0" name=""/>
        <dsp:cNvSpPr/>
      </dsp:nvSpPr>
      <dsp:spPr>
        <a:xfrm>
          <a:off x="4433701" y="1502967"/>
          <a:ext cx="1648197" cy="1648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err="1"/>
            <a:t>globalisation</a:t>
          </a:r>
          <a:endParaRPr lang="en-US" sz="1700" kern="1200" dirty="0"/>
        </a:p>
      </dsp:txBody>
      <dsp:txXfrm>
        <a:off x="4675074" y="1744340"/>
        <a:ext cx="1165451" cy="1165451"/>
      </dsp:txXfrm>
    </dsp:sp>
    <dsp:sp modelId="{6E5E2B77-A2B2-45B8-9233-302442A40A96}">
      <dsp:nvSpPr>
        <dsp:cNvPr id="0" name=""/>
        <dsp:cNvSpPr/>
      </dsp:nvSpPr>
      <dsp:spPr>
        <a:xfrm>
          <a:off x="4680931" y="443"/>
          <a:ext cx="1153737" cy="1153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culture</a:t>
          </a:r>
        </a:p>
      </dsp:txBody>
      <dsp:txXfrm>
        <a:off x="4849892" y="169404"/>
        <a:ext cx="815815" cy="815815"/>
      </dsp:txXfrm>
    </dsp:sp>
    <dsp:sp modelId="{C46807A3-2207-4FC1-84CA-8CFD77515021}">
      <dsp:nvSpPr>
        <dsp:cNvPr id="0" name=""/>
        <dsp:cNvSpPr/>
      </dsp:nvSpPr>
      <dsp:spPr>
        <a:xfrm>
          <a:off x="6345045" y="1209493"/>
          <a:ext cx="1153737" cy="1153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society</a:t>
          </a:r>
        </a:p>
      </dsp:txBody>
      <dsp:txXfrm>
        <a:off x="6514006" y="1378454"/>
        <a:ext cx="815815" cy="815815"/>
      </dsp:txXfrm>
    </dsp:sp>
    <dsp:sp modelId="{5A73CDF5-4806-4E5A-B592-74CC83B1E10C}">
      <dsp:nvSpPr>
        <dsp:cNvPr id="0" name=""/>
        <dsp:cNvSpPr/>
      </dsp:nvSpPr>
      <dsp:spPr>
        <a:xfrm>
          <a:off x="5709410" y="3165776"/>
          <a:ext cx="1153737" cy="1153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politics</a:t>
          </a:r>
        </a:p>
      </dsp:txBody>
      <dsp:txXfrm>
        <a:off x="5878371" y="3334737"/>
        <a:ext cx="815815" cy="815815"/>
      </dsp:txXfrm>
    </dsp:sp>
    <dsp:sp modelId="{F5D86910-5F6D-43C0-AC66-F2FB3941A502}">
      <dsp:nvSpPr>
        <dsp:cNvPr id="0" name=""/>
        <dsp:cNvSpPr/>
      </dsp:nvSpPr>
      <dsp:spPr>
        <a:xfrm>
          <a:off x="3652451" y="3165776"/>
          <a:ext cx="1153737" cy="1153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economy</a:t>
          </a:r>
        </a:p>
      </dsp:txBody>
      <dsp:txXfrm>
        <a:off x="3821412" y="3334737"/>
        <a:ext cx="815815" cy="815815"/>
      </dsp:txXfrm>
    </dsp:sp>
    <dsp:sp modelId="{E35AC3F2-5F8F-4738-93DC-4B435A263739}">
      <dsp:nvSpPr>
        <dsp:cNvPr id="0" name=""/>
        <dsp:cNvSpPr/>
      </dsp:nvSpPr>
      <dsp:spPr>
        <a:xfrm>
          <a:off x="3016816" y="1209493"/>
          <a:ext cx="1153737" cy="1153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environment</a:t>
          </a:r>
        </a:p>
      </dsp:txBody>
      <dsp:txXfrm>
        <a:off x="3185777" y="1378454"/>
        <a:ext cx="815815" cy="81581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D6A17A-E88C-4FFA-A2D9-4402B9DBBEAF}" type="datetimeFigureOut">
              <a:rPr lang="en-US" smtClean="0"/>
              <a:pPr/>
              <a:t>1/10/2023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EEF12-58AF-4366-9712-8E8150D79F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11E6D6-F03E-4207-BE98-723AF5810CA8}"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1535C1-FACD-4895-AFAC-E1FC3BF10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BE2E13A-2C26-422A-A568-687DE7285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171D968-C6C8-4E4E-8C25-29AD74C8B632}"/>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5" name="Footer Placeholder 4">
            <a:extLst>
              <a:ext uri="{FF2B5EF4-FFF2-40B4-BE49-F238E27FC236}">
                <a16:creationId xmlns="" xmlns:a16="http://schemas.microsoft.com/office/drawing/2014/main" id="{7C8FC4C2-EF71-4D75-BA11-E01195EC9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F3E594-F0CD-4EBD-9861-6D6375BD5961}"/>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355344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F023F-CE94-443F-9851-8CFFF32D54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D0DBD6C-C9CE-4C68-B100-D7D13068C3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BDFECE5-E88E-485E-A53D-E806DFC2E416}"/>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5" name="Footer Placeholder 4">
            <a:extLst>
              <a:ext uri="{FF2B5EF4-FFF2-40B4-BE49-F238E27FC236}">
                <a16:creationId xmlns="" xmlns:a16="http://schemas.microsoft.com/office/drawing/2014/main" id="{37784547-0E9B-4BE9-8C62-E45153F64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41817F-9013-4CA8-B9E9-7FAFEFA598F2}"/>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31185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2332735-EF26-493F-9A53-16B2DE4B2C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49C08C9-9BA8-449C-B63F-231511566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69CA842-2A8A-4A1D-AA36-12504D214F4D}"/>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5" name="Footer Placeholder 4">
            <a:extLst>
              <a:ext uri="{FF2B5EF4-FFF2-40B4-BE49-F238E27FC236}">
                <a16:creationId xmlns="" xmlns:a16="http://schemas.microsoft.com/office/drawing/2014/main" id="{4E707E2A-B069-4FFC-920B-2629905C5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7BB8A5-4D40-4666-85C2-26552E1266DB}"/>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165070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CC8B0A-6AB5-4516-BA8F-47E69BEF7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846BF9F-EEEE-4B42-8558-6D8E738AB5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2E5910F-0E29-4881-8CBC-572B806ACE25}"/>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5" name="Footer Placeholder 4">
            <a:extLst>
              <a:ext uri="{FF2B5EF4-FFF2-40B4-BE49-F238E27FC236}">
                <a16:creationId xmlns="" xmlns:a16="http://schemas.microsoft.com/office/drawing/2014/main" id="{7AFF58A0-505F-43B6-99AA-A0D43B5C8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058EC6-EE09-401F-A8CB-B3CF0514087D}"/>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354618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A4F29C-9538-4CC2-804A-3EE43F95BE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CF8E318-1E9F-47F3-988E-5170DC903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A13B0D6-6154-40D1-A5A4-80FC573E8570}"/>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5" name="Footer Placeholder 4">
            <a:extLst>
              <a:ext uri="{FF2B5EF4-FFF2-40B4-BE49-F238E27FC236}">
                <a16:creationId xmlns="" xmlns:a16="http://schemas.microsoft.com/office/drawing/2014/main" id="{F9FA7A81-E2A5-4263-BA16-AC822749B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9817194-4B3D-4732-80B1-12A3AC5F8718}"/>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293818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6C5B5-4FD0-4FA9-8B77-C62B0CDDA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ECE61A1-2021-44BD-96B0-A6A9656FC4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F0F6E5A-CB5C-40AA-9A8D-352C4D497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C2F9723-649D-4A38-AA7A-57DD2C26F5DB}"/>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6" name="Footer Placeholder 5">
            <a:extLst>
              <a:ext uri="{FF2B5EF4-FFF2-40B4-BE49-F238E27FC236}">
                <a16:creationId xmlns="" xmlns:a16="http://schemas.microsoft.com/office/drawing/2014/main" id="{B4F9D03A-0DA7-49DC-BC89-B3895A142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3DC996A-ADD6-4910-B98D-45CBB3F6EE72}"/>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251971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B559B3-42C1-45BD-A242-B3A8DA78CD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68EE661-F8BA-483B-BC58-55F12F4BA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6A2AA4B-8EC8-475B-AC0C-328A41ED93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3BC18B6-F644-4C1B-B364-6C7EC48C4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6462E23-226B-48BC-9DEB-6C150B82D7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B75CDC3-86DF-4593-9DD7-F3F1B56B6A9B}"/>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8" name="Footer Placeholder 7">
            <a:extLst>
              <a:ext uri="{FF2B5EF4-FFF2-40B4-BE49-F238E27FC236}">
                <a16:creationId xmlns="" xmlns:a16="http://schemas.microsoft.com/office/drawing/2014/main" id="{754A0043-8E1D-4C05-881C-D38A118F7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805AF00-E0EB-4775-997F-B776FFB9E591}"/>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124057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E1A52-BC6E-4314-AB94-408A4C8674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62C8947-7A60-4DFC-A64D-99273F8DF221}"/>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4" name="Footer Placeholder 3">
            <a:extLst>
              <a:ext uri="{FF2B5EF4-FFF2-40B4-BE49-F238E27FC236}">
                <a16:creationId xmlns="" xmlns:a16="http://schemas.microsoft.com/office/drawing/2014/main" id="{AF49F1B9-4C63-4FB9-97B8-3F17CBBA93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D6770D8-1778-41F2-9C89-DC29BE206C81}"/>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276602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C7CE3D-274F-4CD9-90BD-84EF399D921F}"/>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3" name="Footer Placeholder 2">
            <a:extLst>
              <a:ext uri="{FF2B5EF4-FFF2-40B4-BE49-F238E27FC236}">
                <a16:creationId xmlns="" xmlns:a16="http://schemas.microsoft.com/office/drawing/2014/main" id="{FF5FE6BC-4BFE-47DE-8D4A-199827D38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CF523FC-9B9A-4D6C-8530-CB18811916AF}"/>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6858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692EEE-B0F8-4A75-8227-664201753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EA36AF2-4CA2-4DE2-BA89-5A5869A8B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B4755DA-4EBC-421E-B9FB-06A9EFF0B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CB9F739-6BBB-4921-9F44-80D15F740DE4}"/>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6" name="Footer Placeholder 5">
            <a:extLst>
              <a:ext uri="{FF2B5EF4-FFF2-40B4-BE49-F238E27FC236}">
                <a16:creationId xmlns="" xmlns:a16="http://schemas.microsoft.com/office/drawing/2014/main" id="{8CE1D52A-A1CC-4716-B0B4-55C4C05D6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61E33BE-D580-4D5A-8C80-16DA86506C77}"/>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41906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76DFF-E5C8-4680-9968-5E5AB0337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82AE0EA-63C4-49C4-8C14-4F5A1D393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B4F23A2-9621-45EB-ADF3-3138B9DEE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B73A28C-A78C-42A9-B01B-F6AA69B77855}"/>
              </a:ext>
            </a:extLst>
          </p:cNvPr>
          <p:cNvSpPr>
            <a:spLocks noGrp="1"/>
          </p:cNvSpPr>
          <p:nvPr>
            <p:ph type="dt" sz="half" idx="10"/>
          </p:nvPr>
        </p:nvSpPr>
        <p:spPr/>
        <p:txBody>
          <a:bodyPr/>
          <a:lstStyle/>
          <a:p>
            <a:fld id="{72C67D45-5C83-4FE4-B913-A6A15AB4EDBA}" type="datetimeFigureOut">
              <a:rPr lang="en-US" smtClean="0"/>
              <a:pPr/>
              <a:t>1/10/2023</a:t>
            </a:fld>
            <a:endParaRPr lang="en-US"/>
          </a:p>
        </p:txBody>
      </p:sp>
      <p:sp>
        <p:nvSpPr>
          <p:cNvPr id="6" name="Footer Placeholder 5">
            <a:extLst>
              <a:ext uri="{FF2B5EF4-FFF2-40B4-BE49-F238E27FC236}">
                <a16:creationId xmlns="" xmlns:a16="http://schemas.microsoft.com/office/drawing/2014/main" id="{A88D4C62-2ECA-41A6-99BC-5A9576B4E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C71B037-DA9E-4EA7-BA0C-D464D70409E6}"/>
              </a:ext>
            </a:extLst>
          </p:cNvPr>
          <p:cNvSpPr>
            <a:spLocks noGrp="1"/>
          </p:cNvSpPr>
          <p:nvPr>
            <p:ph type="sldNum" sz="quarter" idx="12"/>
          </p:nvPr>
        </p:nvSpPr>
        <p:spPr/>
        <p:txBody>
          <a:body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327892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5192A98-2014-4266-9052-C87394712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90F13DF-1488-4C11-972E-82E7D7AE4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7EDBD8A-B93F-4529-8535-5F1D51EB2B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67D45-5C83-4FE4-B913-A6A15AB4EDBA}" type="datetimeFigureOut">
              <a:rPr lang="en-US" smtClean="0"/>
              <a:pPr/>
              <a:t>1/10/2023</a:t>
            </a:fld>
            <a:endParaRPr lang="en-US"/>
          </a:p>
        </p:txBody>
      </p:sp>
      <p:sp>
        <p:nvSpPr>
          <p:cNvPr id="5" name="Footer Placeholder 4">
            <a:extLst>
              <a:ext uri="{FF2B5EF4-FFF2-40B4-BE49-F238E27FC236}">
                <a16:creationId xmlns="" xmlns:a16="http://schemas.microsoft.com/office/drawing/2014/main" id="{EC65654E-8871-4BB9-ACDB-18A4E4BC7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A8534EA-7B02-4557-839A-1904388500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3B9F1-2C30-4A2B-A0A2-3F7DB97CCB43}" type="slidenum">
              <a:rPr lang="en-US" smtClean="0"/>
              <a:pPr/>
              <a:t>‹#›</a:t>
            </a:fld>
            <a:endParaRPr lang="en-US"/>
          </a:p>
        </p:txBody>
      </p:sp>
    </p:spTree>
    <p:extLst>
      <p:ext uri="{BB962C8B-B14F-4D97-AF65-F5344CB8AC3E}">
        <p14:creationId xmlns="" xmlns:p14="http://schemas.microsoft.com/office/powerpoint/2010/main" val="28327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ps.google.com/url?sa=t&amp;url=https://lifetrrends.com/" TargetMode="External"/><Relationship Id="rId2" Type="http://schemas.openxmlformats.org/officeDocument/2006/relationships/hyperlink" Target="https://www.toppr.com/guides/business-laws/companies-act-2013/meaning-and-features-of-a-compan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A9FD96-C4BD-4186-B825-0C807C6A315E}"/>
              </a:ext>
            </a:extLst>
          </p:cNvPr>
          <p:cNvSpPr>
            <a:spLocks noGrp="1"/>
          </p:cNvSpPr>
          <p:nvPr>
            <p:ph type="title"/>
          </p:nvPr>
        </p:nvSpPr>
        <p:spPr>
          <a:xfrm>
            <a:off x="767080" y="2766218"/>
            <a:ext cx="10515600" cy="1325563"/>
          </a:xfrm>
        </p:spPr>
        <p:style>
          <a:lnRef idx="3">
            <a:schemeClr val="lt1"/>
          </a:lnRef>
          <a:fillRef idx="1">
            <a:schemeClr val="accent3"/>
          </a:fillRef>
          <a:effectRef idx="1">
            <a:schemeClr val="accent3"/>
          </a:effectRef>
          <a:fontRef idx="minor">
            <a:schemeClr val="lt1"/>
          </a:fontRef>
        </p:style>
        <p:txBody>
          <a:bodyPr/>
          <a:lstStyle/>
          <a:p>
            <a:pPr algn="ctr"/>
            <a:r>
              <a:rPr lang="en-US" b="1" dirty="0"/>
              <a:t>Chapter-4</a:t>
            </a:r>
          </a:p>
        </p:txBody>
      </p:sp>
    </p:spTree>
    <p:extLst>
      <p:ext uri="{BB962C8B-B14F-4D97-AF65-F5344CB8AC3E}">
        <p14:creationId xmlns="" xmlns:p14="http://schemas.microsoft.com/office/powerpoint/2010/main" val="2797000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058B24-A0A0-427B-AF3F-F9D078A1CC97}"/>
              </a:ext>
            </a:extLst>
          </p:cNvPr>
          <p:cNvSpPr>
            <a:spLocks noGrp="1"/>
          </p:cNvSpPr>
          <p:nvPr>
            <p:ph type="title"/>
          </p:nvPr>
        </p:nvSpPr>
        <p:spPr/>
        <p:txBody>
          <a:bodyPr/>
          <a:lstStyle/>
          <a:p>
            <a:r>
              <a:rPr lang="en-US" b="1" i="0" dirty="0">
                <a:solidFill>
                  <a:srgbClr val="1E22AA"/>
                </a:solidFill>
                <a:effectLst/>
                <a:latin typeface="MagazineGrotesque"/>
              </a:rPr>
              <a:t>Advantages Of E-Commerce</a:t>
            </a:r>
            <a:br>
              <a:rPr lang="en-US" b="1" i="0" dirty="0">
                <a:solidFill>
                  <a:srgbClr val="1E22AA"/>
                </a:solidFill>
                <a:effectLst/>
                <a:latin typeface="MagazineGrotesque"/>
              </a:rPr>
            </a:br>
            <a:endParaRPr lang="en-US" dirty="0"/>
          </a:p>
        </p:txBody>
      </p:sp>
      <p:sp>
        <p:nvSpPr>
          <p:cNvPr id="3" name="Content Placeholder 2">
            <a:extLst>
              <a:ext uri="{FF2B5EF4-FFF2-40B4-BE49-F238E27FC236}">
                <a16:creationId xmlns="" xmlns:a16="http://schemas.microsoft.com/office/drawing/2014/main" id="{EA48F9EF-61CD-43E4-AA55-90B7DD4B480B}"/>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0" i="0" dirty="0">
                <a:solidFill>
                  <a:srgbClr val="000000"/>
                </a:solidFill>
                <a:effectLst/>
                <a:latin typeface="Nunito" panose="020B0604020202020204" pitchFamily="2" charset="0"/>
              </a:rPr>
              <a:t>Using e-commerce, organizations can expand their market to national and international markets with minimum capital investment. An organization can easily locate more customers, best suppliers, and suitable business partners across the globe.</a:t>
            </a:r>
          </a:p>
          <a:p>
            <a:pPr algn="just">
              <a:buFont typeface="Arial" panose="020B0604020202020204" pitchFamily="34" charset="0"/>
              <a:buChar char="•"/>
            </a:pPr>
            <a:r>
              <a:rPr lang="en-US" b="0" i="0" dirty="0">
                <a:solidFill>
                  <a:srgbClr val="000000"/>
                </a:solidFill>
                <a:effectLst/>
                <a:latin typeface="Nunito" panose="020B0604020202020204" pitchFamily="2" charset="0"/>
              </a:rPr>
              <a:t>E-commerce helps organizations to reduce the cost to create process, distribute, retrieve and manage the paper based information by digitizing the information.</a:t>
            </a:r>
          </a:p>
          <a:p>
            <a:pPr algn="just">
              <a:buFont typeface="Arial" panose="020B0604020202020204" pitchFamily="34" charset="0"/>
              <a:buChar char="•"/>
            </a:pPr>
            <a:r>
              <a:rPr lang="en-US" b="0" i="0" dirty="0">
                <a:solidFill>
                  <a:srgbClr val="000000"/>
                </a:solidFill>
                <a:effectLst/>
                <a:latin typeface="Nunito" panose="020B0604020202020204" pitchFamily="2" charset="0"/>
              </a:rPr>
              <a:t>E-commerce improves the brand image of the company.</a:t>
            </a:r>
          </a:p>
          <a:p>
            <a:pPr algn="just">
              <a:buFont typeface="Arial" panose="020B0604020202020204" pitchFamily="34" charset="0"/>
              <a:buChar char="•"/>
            </a:pPr>
            <a:r>
              <a:rPr lang="en-US" b="0" i="0" dirty="0">
                <a:solidFill>
                  <a:srgbClr val="000000"/>
                </a:solidFill>
                <a:effectLst/>
                <a:latin typeface="Nunito" panose="020B0604020202020204" pitchFamily="2" charset="0"/>
              </a:rPr>
              <a:t>E-commerce helps organization to provide better customer services.</a:t>
            </a:r>
          </a:p>
          <a:p>
            <a:pPr algn="just">
              <a:buFont typeface="Arial" panose="020B0604020202020204" pitchFamily="34" charset="0"/>
              <a:buChar char="•"/>
            </a:pPr>
            <a:r>
              <a:rPr lang="en-US" b="0" i="0" dirty="0">
                <a:solidFill>
                  <a:srgbClr val="000000"/>
                </a:solidFill>
                <a:effectLst/>
                <a:latin typeface="Nunito" panose="020B0604020202020204" pitchFamily="2" charset="0"/>
              </a:rPr>
              <a:t>E-commerce helps to simplify the business processes and makes them faster and efficient.</a:t>
            </a:r>
          </a:p>
          <a:p>
            <a:pPr algn="just">
              <a:buFont typeface="Arial" panose="020B0604020202020204" pitchFamily="34" charset="0"/>
              <a:buChar char="•"/>
            </a:pPr>
            <a:r>
              <a:rPr lang="en-US" b="0" i="0" dirty="0">
                <a:solidFill>
                  <a:srgbClr val="000000"/>
                </a:solidFill>
                <a:effectLst/>
                <a:latin typeface="Nunito" panose="020B0604020202020204" pitchFamily="2" charset="0"/>
              </a:rPr>
              <a:t>E-commerce reduces the paper work.</a:t>
            </a:r>
          </a:p>
          <a:p>
            <a:pPr algn="just"/>
            <a:r>
              <a:rPr lang="en-US" b="0" i="0" dirty="0">
                <a:solidFill>
                  <a:srgbClr val="000000"/>
                </a:solidFill>
                <a:effectLst/>
                <a:latin typeface="Nunito" panose="020B0604020202020204" pitchFamily="2" charset="0"/>
              </a:rPr>
              <a:t>E-commerce increases the productivity of organizations. It supports "pull" type supply management. In "pull" type supply management, a business process starts when a request comes from a customer and it uses just-in-time manufacturing way.</a:t>
            </a:r>
          </a:p>
          <a:p>
            <a:pPr algn="just">
              <a:buFont typeface="Arial" panose="020B0604020202020204" pitchFamily="34" charset="0"/>
              <a:buChar char="•"/>
            </a:pPr>
            <a:endParaRPr lang="en-US" b="0" i="0" dirty="0">
              <a:solidFill>
                <a:srgbClr val="000000"/>
              </a:solidFill>
              <a:effectLst/>
              <a:latin typeface="Nunito" panose="020B0604020202020204" pitchFamily="2" charset="0"/>
            </a:endParaRPr>
          </a:p>
          <a:p>
            <a:pPr marL="0" indent="0">
              <a:buNone/>
            </a:pPr>
            <a:endParaRPr lang="en-US" dirty="0"/>
          </a:p>
        </p:txBody>
      </p:sp>
    </p:spTree>
    <p:extLst>
      <p:ext uri="{BB962C8B-B14F-4D97-AF65-F5344CB8AC3E}">
        <p14:creationId xmlns="" xmlns:p14="http://schemas.microsoft.com/office/powerpoint/2010/main" val="296960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01834F-372D-479C-A893-676A902B4EE8}"/>
              </a:ext>
            </a:extLst>
          </p:cNvPr>
          <p:cNvSpPr>
            <a:spLocks noGrp="1"/>
          </p:cNvSpPr>
          <p:nvPr>
            <p:ph type="title"/>
          </p:nvPr>
        </p:nvSpPr>
        <p:spPr/>
        <p:txBody>
          <a:bodyPr/>
          <a:lstStyle/>
          <a:p>
            <a:r>
              <a:rPr lang="en-US" b="0" i="0" u="none" strike="noStrike" dirty="0">
                <a:solidFill>
                  <a:srgbClr val="666666"/>
                </a:solidFill>
                <a:effectLst/>
                <a:latin typeface="Lato" panose="020B0604020202020204" pitchFamily="34" charset="0"/>
              </a:rPr>
              <a:t>Disadvantages of e-Commerce</a:t>
            </a:r>
            <a:br>
              <a:rPr lang="en-US" b="0" i="0" u="none" strike="noStrike" dirty="0">
                <a:solidFill>
                  <a:srgbClr val="666666"/>
                </a:solidFill>
                <a:effectLst/>
                <a:latin typeface="Lato" panose="020B0604020202020204" pitchFamily="34" charset="0"/>
              </a:rPr>
            </a:br>
            <a:endParaRPr lang="en-US" dirty="0"/>
          </a:p>
        </p:txBody>
      </p:sp>
      <p:sp>
        <p:nvSpPr>
          <p:cNvPr id="3" name="Content Placeholder 2">
            <a:extLst>
              <a:ext uri="{FF2B5EF4-FFF2-40B4-BE49-F238E27FC236}">
                <a16:creationId xmlns="" xmlns:a16="http://schemas.microsoft.com/office/drawing/2014/main" id="{318F9595-D8E8-4826-A6EA-34F078DC4BB8}"/>
              </a:ext>
            </a:extLst>
          </p:cNvPr>
          <p:cNvSpPr>
            <a:spLocks noGrp="1"/>
          </p:cNvSpPr>
          <p:nvPr>
            <p:ph idx="1"/>
          </p:nvPr>
        </p:nvSpPr>
        <p:spPr/>
        <p:txBody>
          <a:bodyPr/>
          <a:lstStyle/>
          <a:p>
            <a:r>
              <a:rPr lang="en-US" b="0" i="0" dirty="0">
                <a:solidFill>
                  <a:srgbClr val="666666"/>
                </a:solidFill>
                <a:effectLst/>
                <a:latin typeface="Lato" panose="020B0604020202020204" pitchFamily="34" charset="0"/>
              </a:rPr>
              <a:t>Price And Product Comparison :</a:t>
            </a:r>
            <a:r>
              <a:rPr lang="en-US" b="0" i="0" dirty="0">
                <a:solidFill>
                  <a:srgbClr val="000000"/>
                </a:solidFill>
                <a:effectLst/>
                <a:latin typeface="lato" panose="020B0604020202020204" pitchFamily="34" charset="0"/>
              </a:rPr>
              <a:t>With online shopping, consumers can compare many products and find the lowest price. This forces many merchants to compete on price and reduce their profit margin.</a:t>
            </a:r>
          </a:p>
          <a:p>
            <a:r>
              <a:rPr lang="en-US" b="0" i="0" dirty="0">
                <a:solidFill>
                  <a:srgbClr val="666666"/>
                </a:solidFill>
                <a:effectLst/>
                <a:latin typeface="Lato" panose="020B0604020202020204" pitchFamily="34" charset="0"/>
              </a:rPr>
              <a:t>Need For Internet Access :</a:t>
            </a:r>
            <a:r>
              <a:rPr lang="en-US" b="0" i="0" dirty="0">
                <a:solidFill>
                  <a:srgbClr val="000000"/>
                </a:solidFill>
                <a:effectLst/>
                <a:latin typeface="lato" panose="020B0604020202020204" pitchFamily="34" charset="0"/>
              </a:rPr>
              <a:t>This is pretty obvious, but don't forget that your customers do need Internet access before they can purchase from you! Since many eCommerce platforms have features and functionalities that require high-speed Internet access for an optimal customer experience, there's a chance you're excluding visitors who have slow connections</a:t>
            </a:r>
            <a:endParaRPr lang="en-US" b="0" i="0" dirty="0">
              <a:solidFill>
                <a:srgbClr val="666666"/>
              </a:solidFill>
              <a:effectLst/>
              <a:latin typeface="Lato" panose="020B0604020202020204" pitchFamily="34" charset="0"/>
            </a:endParaRPr>
          </a:p>
          <a:p>
            <a:endParaRPr lang="en-US" b="0" i="0" dirty="0">
              <a:solidFill>
                <a:srgbClr val="000000"/>
              </a:solidFill>
              <a:effectLst/>
              <a:latin typeface="lato" panose="020B0604020202020204" pitchFamily="34" charset="0"/>
            </a:endParaRPr>
          </a:p>
          <a:p>
            <a:endParaRPr lang="en-US" dirty="0"/>
          </a:p>
        </p:txBody>
      </p:sp>
    </p:spTree>
    <p:extLst>
      <p:ext uri="{BB962C8B-B14F-4D97-AF65-F5344CB8AC3E}">
        <p14:creationId xmlns="" xmlns:p14="http://schemas.microsoft.com/office/powerpoint/2010/main" val="314138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C88B87-8927-4EEC-8E90-168C3D6A73EF}"/>
              </a:ext>
            </a:extLst>
          </p:cNvPr>
          <p:cNvSpPr>
            <a:spLocks noGrp="1"/>
          </p:cNvSpPr>
          <p:nvPr>
            <p:ph idx="1"/>
          </p:nvPr>
        </p:nvSpPr>
        <p:spPr>
          <a:xfrm>
            <a:off x="838200" y="325120"/>
            <a:ext cx="10515600" cy="5851843"/>
          </a:xfrm>
        </p:spPr>
        <p:txBody>
          <a:bodyPr/>
          <a:lstStyle/>
          <a:p>
            <a:r>
              <a:rPr lang="en-US" b="0" i="0" dirty="0">
                <a:solidFill>
                  <a:srgbClr val="666666"/>
                </a:solidFill>
                <a:effectLst/>
                <a:latin typeface="Lato" panose="020B0604020202020204" pitchFamily="34" charset="0"/>
              </a:rPr>
              <a:t> IT Security Issues :</a:t>
            </a:r>
            <a:r>
              <a:rPr lang="en-US" b="0" i="0" dirty="0">
                <a:solidFill>
                  <a:srgbClr val="000000"/>
                </a:solidFill>
                <a:effectLst/>
                <a:latin typeface="lato" panose="020B0604020202020204" pitchFamily="34" charset="0"/>
              </a:rPr>
              <a:t>More and more businesses and organizations have fallen prey to malicious hackers who have stolen customer information from their databases. Not only could this have legal and financial implications but also lessen the trust customers have in the company.</a:t>
            </a:r>
          </a:p>
          <a:p>
            <a:r>
              <a:rPr lang="en-US" b="0" i="0" dirty="0">
                <a:solidFill>
                  <a:srgbClr val="666666"/>
                </a:solidFill>
                <a:effectLst/>
                <a:latin typeface="Lato" panose="020B0604020202020204" pitchFamily="34" charset="0"/>
              </a:rPr>
              <a:t>  Credit Card Fraud :</a:t>
            </a:r>
            <a:r>
              <a:rPr lang="en-US" b="0" i="0" dirty="0">
                <a:solidFill>
                  <a:srgbClr val="000000"/>
                </a:solidFill>
                <a:effectLst/>
                <a:latin typeface="lato" panose="020B0604020202020204" pitchFamily="34" charset="0"/>
              </a:rPr>
              <a:t>Credit card fraud is a real and growing problem for online businesses. It can lead to </a:t>
            </a:r>
            <a:r>
              <a:rPr lang="en-US" dirty="0">
                <a:solidFill>
                  <a:srgbClr val="1784B0"/>
                </a:solidFill>
                <a:latin typeface="lato" panose="020B0604020202020204" pitchFamily="34" charset="0"/>
              </a:rPr>
              <a:t>chargebacks</a:t>
            </a:r>
            <a:r>
              <a:rPr lang="en-US" b="0" i="0" dirty="0">
                <a:solidFill>
                  <a:srgbClr val="000000"/>
                </a:solidFill>
                <a:effectLst/>
                <a:latin typeface="lato" panose="020B0604020202020204" pitchFamily="34" charset="0"/>
              </a:rPr>
              <a:t> that result in the loss of revenue, penalties, and a bad reputation. </a:t>
            </a:r>
            <a:endParaRPr lang="en-US" b="0" i="0" dirty="0">
              <a:solidFill>
                <a:srgbClr val="666666"/>
              </a:solidFill>
              <a:effectLst/>
              <a:latin typeface="Lato" panose="020B0604020202020204" pitchFamily="34" charset="0"/>
            </a:endParaRPr>
          </a:p>
          <a:p>
            <a:endParaRPr lang="en-US" b="0" i="0" dirty="0">
              <a:solidFill>
                <a:srgbClr val="666666"/>
              </a:solidFill>
              <a:effectLst/>
              <a:latin typeface="Lato" panose="020B0604020202020204" pitchFamily="34" charset="0"/>
            </a:endParaRPr>
          </a:p>
          <a:p>
            <a:pPr marL="0" indent="0">
              <a:buNone/>
            </a:pPr>
            <a:endParaRPr lang="en-US" dirty="0"/>
          </a:p>
        </p:txBody>
      </p:sp>
    </p:spTree>
    <p:extLst>
      <p:ext uri="{BB962C8B-B14F-4D97-AF65-F5344CB8AC3E}">
        <p14:creationId xmlns="" xmlns:p14="http://schemas.microsoft.com/office/powerpoint/2010/main" val="70058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1B5277-CF3B-4848-9A09-EE5C2374FA25}"/>
              </a:ext>
            </a:extLst>
          </p:cNvPr>
          <p:cNvSpPr>
            <a:spLocks noGrp="1"/>
          </p:cNvSpPr>
          <p:nvPr>
            <p:ph type="title"/>
          </p:nvPr>
        </p:nvSpPr>
        <p:spPr>
          <a:xfrm>
            <a:off x="838200" y="365125"/>
            <a:ext cx="10515600" cy="508635"/>
          </a:xfrm>
          <a:solidFill>
            <a:srgbClr val="00B0F0"/>
          </a:solidFill>
          <a:ln>
            <a:noFill/>
          </a:ln>
          <a:effectLst>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a:t>E-governance</a:t>
            </a:r>
          </a:p>
        </p:txBody>
      </p:sp>
      <p:sp>
        <p:nvSpPr>
          <p:cNvPr id="3" name="Content Placeholder 2">
            <a:extLst>
              <a:ext uri="{FF2B5EF4-FFF2-40B4-BE49-F238E27FC236}">
                <a16:creationId xmlns="" xmlns:a16="http://schemas.microsoft.com/office/drawing/2014/main" id="{106839AC-3DD7-4A77-A084-BFAE1EE4AC02}"/>
              </a:ext>
            </a:extLst>
          </p:cNvPr>
          <p:cNvSpPr>
            <a:spLocks noGrp="1"/>
          </p:cNvSpPr>
          <p:nvPr>
            <p:ph idx="1"/>
          </p:nvPr>
        </p:nvSpPr>
        <p:spPr>
          <a:xfrm>
            <a:off x="838200" y="1066800"/>
            <a:ext cx="10515600" cy="5110163"/>
          </a:xfrm>
          <a:effectLst>
            <a:reflection blurRad="6350" stA="50000" endA="300" endPos="55500" dist="50800" dir="5400000" sy="-100000" algn="bl" rotWithShape="0"/>
          </a:effectLst>
        </p:spPr>
        <p:txBody>
          <a:bodyPr>
            <a:normAutofit/>
          </a:bodyPr>
          <a:lstStyle/>
          <a:p>
            <a:r>
              <a:rPr lang="en-US" sz="2400" b="0" i="1" dirty="0">
                <a:solidFill>
                  <a:srgbClr val="000000"/>
                </a:solidFill>
                <a:effectLst/>
                <a:latin typeface="Times New Roman" panose="02020603050405020304" pitchFamily="18" charset="0"/>
              </a:rPr>
              <a:t>The term e-Governance implies technology driven governance.</a:t>
            </a:r>
          </a:p>
          <a:p>
            <a:r>
              <a:rPr lang="en-US" sz="2400" b="0" i="1" dirty="0">
                <a:solidFill>
                  <a:srgbClr val="000000"/>
                </a:solidFill>
                <a:effectLst/>
                <a:latin typeface="Times New Roman" panose="02020603050405020304" pitchFamily="18" charset="0"/>
              </a:rPr>
              <a:t>E</a:t>
            </a:r>
            <a:r>
              <a:rPr lang="en-US" sz="2400" b="0" i="0" dirty="0">
                <a:solidFill>
                  <a:srgbClr val="000000"/>
                </a:solidFill>
                <a:effectLst/>
                <a:latin typeface="Times New Roman" panose="02020603050405020304" pitchFamily="18" charset="0"/>
              </a:rPr>
              <a:t>-governance is about the use of information technology to raise the quality of the services governments deliver to citizens and businesses. It is hoped that it will also reinforce the connection between public officials and communities thereby leading to a stronger, more accountable and inclusive democracy.</a:t>
            </a:r>
          </a:p>
          <a:p>
            <a:r>
              <a:rPr lang="en-US" sz="2400" dirty="0"/>
              <a:t>E-Governance is the application of Information and Communication Technology (ICT) for delivering government </a:t>
            </a:r>
            <a:r>
              <a:rPr lang="en-US" sz="2400" dirty="0" err="1"/>
              <a:t>services,exchange</a:t>
            </a:r>
            <a:r>
              <a:rPr lang="en-US" sz="2400" dirty="0"/>
              <a:t> of information communication transactions, integration of various stand-alone systems and services between Government-to-Citizens (G2C), Government-to-Business (G2B),Government-to-Government (G2G) as well as back office processes and interactions within the entire government frame work.</a:t>
            </a:r>
          </a:p>
        </p:txBody>
      </p:sp>
    </p:spTree>
    <p:extLst>
      <p:ext uri="{BB962C8B-B14F-4D97-AF65-F5344CB8AC3E}">
        <p14:creationId xmlns="" xmlns:p14="http://schemas.microsoft.com/office/powerpoint/2010/main" val="238010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 y="0"/>
            <a:ext cx="10972800" cy="1828800"/>
          </a:xfrm>
        </p:spPr>
        <p:txBody>
          <a:bodyPr/>
          <a:lstStyle/>
          <a:p>
            <a:r>
              <a:rPr lang="en-US" dirty="0" smtClean="0"/>
              <a:t>E-government</a:t>
            </a:r>
            <a:endParaRPr lang="en-US" dirty="0"/>
          </a:p>
        </p:txBody>
      </p:sp>
      <p:sp>
        <p:nvSpPr>
          <p:cNvPr id="3" name="Subtitle 2"/>
          <p:cNvSpPr>
            <a:spLocks noGrp="1"/>
          </p:cNvSpPr>
          <p:nvPr>
            <p:ph type="subTitle" idx="1"/>
          </p:nvPr>
        </p:nvSpPr>
        <p:spPr>
          <a:xfrm>
            <a:off x="1219200" y="2667000"/>
            <a:ext cx="9245600" cy="3733800"/>
          </a:xfrm>
        </p:spPr>
        <p:txBody>
          <a:bodyPr>
            <a:normAutofit/>
          </a:bodyPr>
          <a:lstStyle/>
          <a:p>
            <a:r>
              <a:rPr lang="en-US" dirty="0" smtClean="0"/>
              <a:t>Electronic governance or e-governance is the application of information technology for delivering government services, exchange of information, communication transactions, integration of various stand-alone systems between government to citizen (G2C), </a:t>
            </a:r>
            <a:r>
              <a:rPr lang="en-US" b="1" dirty="0" smtClean="0"/>
              <a:t>government-to-business</a:t>
            </a:r>
            <a:r>
              <a:rPr lang="en-US" dirty="0" smtClean="0"/>
              <a:t> (G2B), government-to-government (G2G), government-to-employees (G2E) as well as back-office processes and interactions within the entire governance framework.[1] Through e-governance, government services are made available to citizens through IT. The three main target groups that can be distinguished in governance concepts are government, citizens, and businesses/interest groups. In e-governance, there are no distinct boundaries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10972800" cy="5410200"/>
          </a:xfrm>
        </p:spPr>
        <p:txBody>
          <a:bodyPr>
            <a:normAutofit fontScale="85000" lnSpcReduction="10000"/>
          </a:bodyPr>
          <a:lstStyle/>
          <a:p>
            <a:r>
              <a:rPr lang="en-US" b="1" dirty="0" smtClean="0">
                <a:solidFill>
                  <a:srgbClr val="00B050"/>
                </a:solidFill>
              </a:rPr>
              <a:t>Advantages:</a:t>
            </a:r>
          </a:p>
          <a:p>
            <a:r>
              <a:rPr lang="en-US" b="1" dirty="0" smtClean="0"/>
              <a:t>Speed:</a:t>
            </a:r>
            <a:r>
              <a:rPr lang="en-US" dirty="0" smtClean="0"/>
              <a:t> Technology makes communication swifter. Internet, </a:t>
            </a:r>
            <a:r>
              <a:rPr lang="en-US" dirty="0" err="1" smtClean="0"/>
              <a:t>smartphones</a:t>
            </a:r>
            <a:r>
              <a:rPr lang="en-US" dirty="0" smtClean="0"/>
              <a:t> have enables instant transmission of high volumes of data all over the world. </a:t>
            </a:r>
          </a:p>
          <a:p>
            <a:r>
              <a:rPr lang="en-US" b="1" dirty="0" smtClean="0"/>
              <a:t>Saving Costs:</a:t>
            </a:r>
            <a:r>
              <a:rPr lang="en-US" dirty="0" smtClean="0"/>
              <a:t> A lot of Government expenditure goes towards the cost of buying stationery for official purposes. Letters and written records consume a lot of stationery. However, replacing them with </a:t>
            </a:r>
            <a:r>
              <a:rPr lang="en-US" dirty="0" err="1" smtClean="0"/>
              <a:t>smartphones</a:t>
            </a:r>
            <a:r>
              <a:rPr lang="en-US" dirty="0" smtClean="0"/>
              <a:t> and the internet can saves </a:t>
            </a:r>
            <a:r>
              <a:rPr lang="en-US" dirty="0" err="1" smtClean="0"/>
              <a:t>crores</a:t>
            </a:r>
            <a:r>
              <a:rPr lang="en-US" dirty="0" smtClean="0"/>
              <a:t> of money in expenses every year. </a:t>
            </a:r>
          </a:p>
          <a:p>
            <a:r>
              <a:rPr lang="en-US" b="1" dirty="0" smtClean="0"/>
              <a:t>Transparency: </a:t>
            </a:r>
            <a:r>
              <a:rPr lang="en-US" dirty="0" smtClean="0"/>
              <a:t>The use of e-governance helps make all functions of the business transparent. All Governmental information can be uploaded onto the internet. The citizens access specifically access whichever information they want, whenever they want it, at their </a:t>
            </a:r>
            <a:r>
              <a:rPr lang="en-US" dirty="0" err="1" smtClean="0"/>
              <a:t>convinience</a:t>
            </a:r>
            <a:r>
              <a:rPr lang="en-US" dirty="0" smtClean="0"/>
              <a:t>.</a:t>
            </a:r>
          </a:p>
          <a:p>
            <a:r>
              <a:rPr lang="en-US" dirty="0" smtClean="0"/>
              <a:t>However, for this to work the Government has to ensure that all data as to be made public and uploaded to the Government information forums on the internet. </a:t>
            </a:r>
          </a:p>
          <a:p>
            <a:r>
              <a:rPr lang="en-US" b="1" dirty="0" smtClean="0"/>
              <a:t>Accountability: </a:t>
            </a:r>
            <a:r>
              <a:rPr lang="en-US" dirty="0" smtClean="0"/>
              <a:t>Transparency directly links to accountability. Once the functions of the government are available, we can hold them accountable for their actions.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10972800" cy="4709160"/>
          </a:xfrm>
        </p:spPr>
        <p:txBody>
          <a:bodyPr>
            <a:normAutofit fontScale="85000" lnSpcReduction="20000"/>
          </a:bodyPr>
          <a:lstStyle/>
          <a:p>
            <a:r>
              <a:rPr lang="en-US" b="1" dirty="0" smtClean="0">
                <a:solidFill>
                  <a:srgbClr val="FF0000"/>
                </a:solidFill>
              </a:rPr>
              <a:t>Disadvantages:</a:t>
            </a:r>
            <a:endParaRPr lang="en-US" dirty="0" smtClean="0">
              <a:solidFill>
                <a:srgbClr val="FF0000"/>
              </a:solidFill>
            </a:endParaRPr>
          </a:p>
          <a:p>
            <a:r>
              <a:rPr lang="en-US" b="1" dirty="0" smtClean="0"/>
              <a:t>Loss of Interpersonal Communication:</a:t>
            </a:r>
            <a:r>
              <a:rPr lang="en-US" dirty="0" smtClean="0"/>
              <a:t> The main disadvantage of e-governance is the loss of interpersonal communication. Interpersonal communication is an aspect of communication that many people consider vital. </a:t>
            </a:r>
          </a:p>
          <a:p>
            <a:r>
              <a:rPr lang="en-US" b="1" dirty="0" smtClean="0"/>
              <a:t>High Setup Cost and Technical Difficulties:</a:t>
            </a:r>
            <a:r>
              <a:rPr lang="en-US" dirty="0" smtClean="0"/>
              <a:t> Technology has its disadvantages as well. Specifically, the setup cost is very high and the machines have to be regularly maintained. Often, computers and internet can also break down and put a dent in governmental work and services. </a:t>
            </a:r>
          </a:p>
          <a:p>
            <a:r>
              <a:rPr lang="en-US" b="1" dirty="0" smtClean="0"/>
              <a:t>Illiteracy:</a:t>
            </a:r>
            <a:r>
              <a:rPr lang="en-US" dirty="0" smtClean="0"/>
              <a:t> A large number of people in India are tech-illiterate and do not know how to operate computers and </a:t>
            </a:r>
            <a:r>
              <a:rPr lang="en-US" dirty="0" err="1" smtClean="0"/>
              <a:t>smartphones</a:t>
            </a:r>
            <a:r>
              <a:rPr lang="en-US" dirty="0" smtClean="0"/>
              <a:t>. E-governance is very difficult for them to access and understand. </a:t>
            </a:r>
          </a:p>
          <a:p>
            <a:r>
              <a:rPr lang="en-US" b="1" dirty="0" smtClean="0"/>
              <a:t>Cybercrime/Leakage of Personal Information:</a:t>
            </a:r>
            <a:r>
              <a:rPr lang="en-US" dirty="0" smtClean="0"/>
              <a:t> There is always the risk of private data of citizens stored in government serves being stolen. Cybercrime is a serious issue, a breach of data can make the public lose confidence in the Government’s ability to govern the people.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FEF323-3EAF-44A1-8C64-C4B76B3C9746}"/>
              </a:ext>
            </a:extLst>
          </p:cNvPr>
          <p:cNvSpPr>
            <a:spLocks noGrp="1"/>
          </p:cNvSpPr>
          <p:nvPr>
            <p:ph type="title"/>
          </p:nvPr>
        </p:nvSpPr>
        <p:spPr>
          <a:xfrm>
            <a:off x="838200" y="365125"/>
            <a:ext cx="10515600" cy="833755"/>
          </a:xfrm>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sz="3600" dirty="0"/>
              <a:t>Strategic Objectives of e-Governance</a:t>
            </a:r>
          </a:p>
        </p:txBody>
      </p:sp>
      <p:sp>
        <p:nvSpPr>
          <p:cNvPr id="3" name="Content Placeholder 2">
            <a:extLst>
              <a:ext uri="{FF2B5EF4-FFF2-40B4-BE49-F238E27FC236}">
                <a16:creationId xmlns="" xmlns:a16="http://schemas.microsoft.com/office/drawing/2014/main" id="{FB3E39A0-E101-4F28-8632-94704FD5F4CF}"/>
              </a:ext>
            </a:extLst>
          </p:cNvPr>
          <p:cNvSpPr>
            <a:spLocks noGrp="1"/>
          </p:cNvSpPr>
          <p:nvPr>
            <p:ph idx="1"/>
          </p:nvPr>
        </p:nvSpPr>
        <p:spPr>
          <a:xfrm>
            <a:off x="838200" y="1886584"/>
            <a:ext cx="10515600" cy="4686935"/>
          </a:xfrm>
        </p:spPr>
        <p:txBody>
          <a:bodyPr>
            <a:normAutofit fontScale="77500" lnSpcReduction="20000"/>
          </a:bodyPr>
          <a:lstStyle/>
          <a:p>
            <a:pPr marL="0" indent="0">
              <a:buNone/>
            </a:pPr>
            <a:r>
              <a:rPr lang="en-US" dirty="0"/>
              <a:t>The strategic objective of e-governance is to support and simplify governance for all parties -government, citizens, businesses and its employees. The use of ICTs can connect all three parties and support processes and activities. There may be two major objectives of e-governance:</a:t>
            </a:r>
          </a:p>
          <a:p>
            <a:pPr marL="0" indent="0">
              <a:buNone/>
            </a:pPr>
            <a:r>
              <a:rPr lang="en-US" dirty="0"/>
              <a:t>1.</a:t>
            </a:r>
            <a:r>
              <a:rPr lang="en-US" b="1" dirty="0"/>
              <a:t>Service to the Public: </a:t>
            </a:r>
            <a:r>
              <a:rPr lang="en-US" dirty="0"/>
              <a:t>This objective of e-government is to satisfactorily fulfill the public’s</a:t>
            </a:r>
          </a:p>
          <a:p>
            <a:pPr marL="0" indent="0">
              <a:buNone/>
            </a:pPr>
            <a:r>
              <a:rPr lang="en-US" dirty="0"/>
              <a:t>needs and expectations on the front-office side, by simplifying their interaction with</a:t>
            </a:r>
          </a:p>
          <a:p>
            <a:pPr marL="0" indent="0">
              <a:buNone/>
            </a:pPr>
            <a:r>
              <a:rPr lang="en-US" dirty="0"/>
              <a:t>various online services. The use of ICTs in government operations facilitates speedy,</a:t>
            </a:r>
          </a:p>
          <a:p>
            <a:pPr marL="0" indent="0">
              <a:buNone/>
            </a:pPr>
            <a:r>
              <a:rPr lang="en-US" dirty="0"/>
              <a:t>transparent, accountable, efficient and effective interaction with the public, citizens,</a:t>
            </a:r>
          </a:p>
          <a:p>
            <a:pPr marL="0" indent="0">
              <a:buNone/>
            </a:pPr>
            <a:r>
              <a:rPr lang="en-US" dirty="0"/>
              <a:t>business and other agencies.</a:t>
            </a:r>
          </a:p>
          <a:p>
            <a:pPr marL="0" indent="0">
              <a:buNone/>
            </a:pPr>
            <a:endParaRPr lang="en-US" dirty="0"/>
          </a:p>
          <a:p>
            <a:pPr marL="0" indent="0">
              <a:buNone/>
            </a:pPr>
            <a:r>
              <a:rPr lang="en-US" dirty="0"/>
              <a:t>2. </a:t>
            </a:r>
            <a:r>
              <a:rPr lang="en-US" b="1" dirty="0"/>
              <a:t>Efficient Government: </a:t>
            </a:r>
            <a:r>
              <a:rPr lang="en-US" dirty="0"/>
              <a:t>In the back-office, the objective of e-government in government</a:t>
            </a:r>
          </a:p>
          <a:p>
            <a:pPr marL="0" indent="0">
              <a:buNone/>
            </a:pPr>
            <a:r>
              <a:rPr lang="en-US" dirty="0"/>
              <a:t>operations is to facilitate a speedy, transparent, accountable, efficient and effective process for performing government administration activities. Significant cost savings in government operations can be the result.</a:t>
            </a:r>
          </a:p>
        </p:txBody>
      </p:sp>
      <p:sp>
        <p:nvSpPr>
          <p:cNvPr id="5" name="Rectangle: Rounded Corners 4">
            <a:extLst>
              <a:ext uri="{FF2B5EF4-FFF2-40B4-BE49-F238E27FC236}">
                <a16:creationId xmlns="" xmlns:a16="http://schemas.microsoft.com/office/drawing/2014/main" id="{5F01DA7D-8DC4-458F-99F1-EB95D9A1130E}"/>
              </a:ext>
            </a:extLst>
          </p:cNvPr>
          <p:cNvSpPr/>
          <p:nvPr/>
        </p:nvSpPr>
        <p:spPr>
          <a:xfrm>
            <a:off x="838200" y="284480"/>
            <a:ext cx="10515600" cy="806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51776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E67B9B-3979-49F5-A664-0441E15CCF88}"/>
              </a:ext>
            </a:extLst>
          </p:cNvPr>
          <p:cNvSpPr>
            <a:spLocks noGrp="1"/>
          </p:cNvSpPr>
          <p:nvPr>
            <p:ph type="title"/>
          </p:nvPr>
        </p:nvSpPr>
        <p:spPr/>
        <p:txBody>
          <a:bodyPr/>
          <a:lstStyle/>
          <a:p>
            <a:r>
              <a:rPr lang="en-US" dirty="0"/>
              <a:t>E-Governance and Nepal</a:t>
            </a:r>
          </a:p>
        </p:txBody>
      </p:sp>
      <p:sp>
        <p:nvSpPr>
          <p:cNvPr id="3" name="Content Placeholder 2">
            <a:extLst>
              <a:ext uri="{FF2B5EF4-FFF2-40B4-BE49-F238E27FC236}">
                <a16:creationId xmlns="" xmlns:a16="http://schemas.microsoft.com/office/drawing/2014/main" id="{C8F700FB-7A6C-42C4-A3D8-B82AC85555EE}"/>
              </a:ext>
            </a:extLst>
          </p:cNvPr>
          <p:cNvSpPr>
            <a:spLocks noGrp="1"/>
          </p:cNvSpPr>
          <p:nvPr>
            <p:ph idx="1"/>
          </p:nvPr>
        </p:nvSpPr>
        <p:spPr/>
        <p:txBody>
          <a:bodyPr>
            <a:normAutofit/>
          </a:bodyPr>
          <a:lstStyle/>
          <a:p>
            <a:pPr marL="0" indent="0">
              <a:buNone/>
            </a:pPr>
            <a:r>
              <a:rPr lang="en-US" dirty="0"/>
              <a:t>There has been much talk about good governance but little attention has been given to e-governance. In the 21st century, good governance naturally implies e-governance. By governance, we mean methods of decision-making and implementation through active involvement of the stakeholders.</a:t>
            </a:r>
          </a:p>
          <a:p>
            <a:pPr marL="0" indent="0">
              <a:buNone/>
            </a:pPr>
            <a:r>
              <a:rPr lang="en-US" dirty="0"/>
              <a:t>E-governance entails the use of electronic means, particularly the Internet, in governance. E-governance connects civil society, private and public sectors through faster, cheaper and transparent interactions. For the people, it brings online services. For the internal administration of the government, it entails efficiency, economy and effectiveness.</a:t>
            </a:r>
          </a:p>
        </p:txBody>
      </p:sp>
      <p:sp>
        <p:nvSpPr>
          <p:cNvPr id="4" name="Flowchart: Stored Data 3">
            <a:extLst>
              <a:ext uri="{FF2B5EF4-FFF2-40B4-BE49-F238E27FC236}">
                <a16:creationId xmlns="" xmlns:a16="http://schemas.microsoft.com/office/drawing/2014/main" id="{1AB5C850-77B3-4DFA-8826-DE919C5B2A5C}"/>
              </a:ext>
            </a:extLst>
          </p:cNvPr>
          <p:cNvSpPr/>
          <p:nvPr/>
        </p:nvSpPr>
        <p:spPr>
          <a:xfrm rot="5400000">
            <a:off x="198120" y="5862955"/>
            <a:ext cx="863600" cy="1259840"/>
          </a:xfrm>
          <a:prstGeom prst="flowChartOnlineStorag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Stored Data 4">
            <a:extLst>
              <a:ext uri="{FF2B5EF4-FFF2-40B4-BE49-F238E27FC236}">
                <a16:creationId xmlns="" xmlns:a16="http://schemas.microsoft.com/office/drawing/2014/main" id="{B2667555-79A2-4F03-896F-3D177811105F}"/>
              </a:ext>
            </a:extLst>
          </p:cNvPr>
          <p:cNvSpPr/>
          <p:nvPr/>
        </p:nvSpPr>
        <p:spPr>
          <a:xfrm rot="5400000">
            <a:off x="11135360" y="-198120"/>
            <a:ext cx="863600" cy="1259840"/>
          </a:xfrm>
          <a:prstGeom prst="flowChartOnlineStorag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29478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C8CCC8-5524-454F-8B52-99F54D0F5D64}"/>
              </a:ext>
            </a:extLst>
          </p:cNvPr>
          <p:cNvSpPr>
            <a:spLocks noGrp="1"/>
          </p:cNvSpPr>
          <p:nvPr>
            <p:ph idx="1"/>
          </p:nvPr>
        </p:nvSpPr>
        <p:spPr>
          <a:xfrm>
            <a:off x="838200" y="853440"/>
            <a:ext cx="10515600" cy="5323523"/>
          </a:xfrm>
        </p:spPr>
        <p:txBody>
          <a:bodyPr>
            <a:normAutofit/>
          </a:bodyPr>
          <a:lstStyle/>
          <a:p>
            <a:pPr marL="0" indent="0">
              <a:buNone/>
            </a:pPr>
            <a:r>
              <a:rPr lang="en-US" dirty="0"/>
              <a:t>E-government ranges from providing relevant information on the web to the public to one-point service in an integrated information system of the government. While people are provided with information at home in the beginning phase, people and businesses can carry out all interactions and complete transactions without going to a government office in the final stages.</a:t>
            </a:r>
          </a:p>
          <a:p>
            <a:pPr marL="0" indent="0">
              <a:buNone/>
            </a:pPr>
            <a:r>
              <a:rPr lang="en-US" dirty="0"/>
              <a:t>In the last few years, e-governance has been the goal of the Nepal Government. With the adoption of IT Policy in 2057 B.S., the government aimed at developing a knowledge-based society through rapid development of information technology. It set some ambitious targets like computer education for all by 2010, access to the Internet in every village, e-medicine and computerization of government offices.</a:t>
            </a:r>
          </a:p>
        </p:txBody>
      </p:sp>
      <p:sp>
        <p:nvSpPr>
          <p:cNvPr id="5" name="Flowchart: Punched Tape 4">
            <a:extLst>
              <a:ext uri="{FF2B5EF4-FFF2-40B4-BE49-F238E27FC236}">
                <a16:creationId xmlns="" xmlns:a16="http://schemas.microsoft.com/office/drawing/2014/main" id="{D85B1326-3C71-4A07-9B6A-88B669289141}"/>
              </a:ext>
            </a:extLst>
          </p:cNvPr>
          <p:cNvSpPr/>
          <p:nvPr/>
        </p:nvSpPr>
        <p:spPr>
          <a:xfrm>
            <a:off x="0" y="0"/>
            <a:ext cx="1605280" cy="609600"/>
          </a:xfrm>
          <a:prstGeom prst="flowChartPunchedTap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unched Tape 5">
            <a:extLst>
              <a:ext uri="{FF2B5EF4-FFF2-40B4-BE49-F238E27FC236}">
                <a16:creationId xmlns="" xmlns:a16="http://schemas.microsoft.com/office/drawing/2014/main" id="{BA31A85E-7729-472A-9690-581A69063C42}"/>
              </a:ext>
            </a:extLst>
          </p:cNvPr>
          <p:cNvSpPr/>
          <p:nvPr/>
        </p:nvSpPr>
        <p:spPr>
          <a:xfrm>
            <a:off x="10586720" y="6248400"/>
            <a:ext cx="1605280" cy="609600"/>
          </a:xfrm>
          <a:prstGeom prst="flowChartPunchedTap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1724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3BA15-F0A3-4F07-A18B-AFD5535E83DF}"/>
              </a:ext>
            </a:extLst>
          </p:cNvPr>
          <p:cNvSpPr>
            <a:spLocks noGrp="1"/>
          </p:cNvSpPr>
          <p:nvPr>
            <p:ph type="title"/>
          </p:nvPr>
        </p:nvSpPr>
        <p:spPr/>
        <p:txBody>
          <a:bodyPr/>
          <a:lstStyle/>
          <a:p>
            <a:r>
              <a:rPr lang="en-US" dirty="0"/>
              <a:t>modernization</a:t>
            </a:r>
          </a:p>
        </p:txBody>
      </p:sp>
      <p:sp>
        <p:nvSpPr>
          <p:cNvPr id="3" name="Content Placeholder 2">
            <a:extLst>
              <a:ext uri="{FF2B5EF4-FFF2-40B4-BE49-F238E27FC236}">
                <a16:creationId xmlns="" xmlns:a16="http://schemas.microsoft.com/office/drawing/2014/main" id="{AD35A5FE-2D20-4FFE-85CF-B4AF618B23A0}"/>
              </a:ext>
            </a:extLst>
          </p:cNvPr>
          <p:cNvSpPr>
            <a:spLocks noGrp="1"/>
          </p:cNvSpPr>
          <p:nvPr>
            <p:ph idx="1"/>
          </p:nvPr>
        </p:nvSpPr>
        <p:spPr/>
        <p:txBody>
          <a:bodyPr>
            <a:normAutofit/>
          </a:bodyPr>
          <a:lstStyle/>
          <a:p>
            <a:r>
              <a:rPr lang="en-US" dirty="0"/>
              <a:t>Process of gradual change.it is a process that changed the society from primarily agricultural to primarily industrial economy.</a:t>
            </a:r>
          </a:p>
          <a:p>
            <a:r>
              <a:rPr lang="en-US" dirty="0"/>
              <a:t>It indicated a change in people’s food </a:t>
            </a:r>
            <a:r>
              <a:rPr lang="en-US" dirty="0" err="1"/>
              <a:t>habbit,dress</a:t>
            </a:r>
            <a:r>
              <a:rPr lang="en-US" dirty="0"/>
              <a:t> </a:t>
            </a:r>
            <a:r>
              <a:rPr lang="en-US" dirty="0" err="1"/>
              <a:t>habbits</a:t>
            </a:r>
            <a:r>
              <a:rPr lang="en-US" dirty="0"/>
              <a:t> ,speaking </a:t>
            </a:r>
            <a:r>
              <a:rPr lang="en-US" dirty="0" err="1"/>
              <a:t>style,tastes</a:t>
            </a:r>
            <a:r>
              <a:rPr lang="en-US" dirty="0"/>
              <a:t> ,choices ,</a:t>
            </a:r>
            <a:r>
              <a:rPr lang="en-US" dirty="0" err="1"/>
              <a:t>preferences,ideas,values</a:t>
            </a:r>
            <a:r>
              <a:rPr lang="en-US" dirty="0"/>
              <a:t> and so on.it is also described as “social change involving the elements of science and technology”.</a:t>
            </a:r>
          </a:p>
          <a:p>
            <a:r>
              <a:rPr lang="en-US" dirty="0"/>
              <a:t>It transform from </a:t>
            </a:r>
            <a:r>
              <a:rPr lang="en-US" dirty="0" err="1"/>
              <a:t>traditional,rural,agrarian</a:t>
            </a:r>
            <a:r>
              <a:rPr lang="en-US" dirty="0"/>
              <a:t> society to a </a:t>
            </a:r>
            <a:r>
              <a:rPr lang="en-US" dirty="0" err="1"/>
              <a:t>secular,urban</a:t>
            </a:r>
            <a:r>
              <a:rPr lang="en-US" dirty="0"/>
              <a:t> ,industrial society.</a:t>
            </a:r>
          </a:p>
          <a:p>
            <a:r>
              <a:rPr lang="en-US" dirty="0"/>
              <a:t>Modern society is a industrial society.to modernize a </a:t>
            </a:r>
            <a:r>
              <a:rPr lang="en-US" dirty="0" err="1"/>
              <a:t>society,first</a:t>
            </a:r>
            <a:r>
              <a:rPr lang="en-US" dirty="0"/>
              <a:t> of all ,to industrialize it.</a:t>
            </a:r>
          </a:p>
          <a:p>
            <a:endParaRPr lang="en-US" dirty="0"/>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125422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DB78D-41D5-497E-B652-6D0740BBAD06}"/>
              </a:ext>
            </a:extLst>
          </p:cNvPr>
          <p:cNvSpPr>
            <a:spLocks noGrp="1"/>
          </p:cNvSpPr>
          <p:nvPr>
            <p:ph type="title"/>
          </p:nvPr>
        </p:nvSpPr>
        <p:spPr/>
        <p:txBody>
          <a:bodyPr/>
          <a:lstStyle/>
          <a:p>
            <a:r>
              <a:rPr lang="en-US" dirty="0"/>
              <a:t>Concept of migration </a:t>
            </a:r>
          </a:p>
        </p:txBody>
      </p:sp>
      <p:sp>
        <p:nvSpPr>
          <p:cNvPr id="3" name="Content Placeholder 2">
            <a:extLst>
              <a:ext uri="{FF2B5EF4-FFF2-40B4-BE49-F238E27FC236}">
                <a16:creationId xmlns="" xmlns:a16="http://schemas.microsoft.com/office/drawing/2014/main" id="{1212C1AA-B3A9-4656-AFED-37EC4AC77E2D}"/>
              </a:ext>
            </a:extLst>
          </p:cNvPr>
          <p:cNvSpPr>
            <a:spLocks noGrp="1"/>
          </p:cNvSpPr>
          <p:nvPr>
            <p:ph idx="1"/>
          </p:nvPr>
        </p:nvSpPr>
        <p:spPr/>
        <p:txBody>
          <a:bodyPr>
            <a:normAutofit lnSpcReduction="10000"/>
          </a:bodyPr>
          <a:lstStyle/>
          <a:p>
            <a:r>
              <a:rPr lang="en-US" b="0" i="0" dirty="0">
                <a:solidFill>
                  <a:srgbClr val="424142"/>
                </a:solidFill>
                <a:effectLst/>
                <a:latin typeface="Lato" panose="020B0604020202020204" pitchFamily="34" charset="0"/>
              </a:rPr>
              <a:t>Migration is the third factor for changes in the population, the other being birth rate and death rate. As compared to birth rate and death rate, migration affects the size of population differently. Migration is not a biological event like birth rate and death rate, but is influenced by the social, cultural, economic and political factors.</a:t>
            </a:r>
          </a:p>
          <a:p>
            <a:r>
              <a:rPr lang="en-US" b="0" i="0" dirty="0">
                <a:solidFill>
                  <a:srgbClr val="424142"/>
                </a:solidFill>
                <a:effectLst/>
                <a:latin typeface="Lato" panose="020B0604020202020204" pitchFamily="34" charset="0"/>
              </a:rPr>
              <a:t>Migration is carried by the decision of a person or group of persons. The changes occurring in the birth rate and death rate do not affect the size and structure of the population on a large scale, while migration, at any time, may cause large scale changes in the size and structure of the population.</a:t>
            </a:r>
            <a:endParaRPr lang="en-US" dirty="0"/>
          </a:p>
        </p:txBody>
      </p:sp>
    </p:spTree>
    <p:extLst>
      <p:ext uri="{BB962C8B-B14F-4D97-AF65-F5344CB8AC3E}">
        <p14:creationId xmlns="" xmlns:p14="http://schemas.microsoft.com/office/powerpoint/2010/main" val="3056258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0574231-6251-47BF-A525-3A8B1CDEACEF}"/>
              </a:ext>
            </a:extLst>
          </p:cNvPr>
          <p:cNvSpPr>
            <a:spLocks noGrp="1"/>
          </p:cNvSpPr>
          <p:nvPr>
            <p:ph idx="1"/>
          </p:nvPr>
        </p:nvSpPr>
        <p:spPr>
          <a:xfrm>
            <a:off x="838200" y="457200"/>
            <a:ext cx="10515600" cy="5719763"/>
          </a:xfrm>
        </p:spPr>
        <p:txBody>
          <a:bodyPr>
            <a:normAutofit lnSpcReduction="10000"/>
          </a:bodyPr>
          <a:lstStyle/>
          <a:p>
            <a:r>
              <a:rPr lang="en-US" b="0" i="0" dirty="0">
                <a:solidFill>
                  <a:srgbClr val="424142"/>
                </a:solidFill>
                <a:effectLst/>
                <a:latin typeface="Lato" panose="020B0604020202020204" pitchFamily="34" charset="0"/>
              </a:rPr>
              <a:t>Migration shows the trends of social changes. From the historical viewpoint during the process of </a:t>
            </a:r>
            <a:r>
              <a:rPr lang="en-US" b="0" i="0" dirty="0" err="1">
                <a:solidFill>
                  <a:srgbClr val="424142"/>
                </a:solidFill>
                <a:effectLst/>
                <a:latin typeface="Lato" panose="020B0604020202020204" pitchFamily="34" charset="0"/>
              </a:rPr>
              <a:t>industrialisation</a:t>
            </a:r>
            <a:r>
              <a:rPr lang="en-US" b="0" i="0" dirty="0">
                <a:solidFill>
                  <a:srgbClr val="424142"/>
                </a:solidFill>
                <a:effectLst/>
                <a:latin typeface="Lato" panose="020B0604020202020204" pitchFamily="34" charset="0"/>
              </a:rPr>
              <a:t> and economic development, people migrate from farms to industries, from villages to cities, from one city to another and from one country to another. In modern times, technological changes are taking place in Asia, Africa and Latin America due to which these regions are witnessing large-scale migration from rural to urban areas.</a:t>
            </a:r>
          </a:p>
          <a:p>
            <a:r>
              <a:rPr lang="en-US" b="0" i="0" dirty="0">
                <a:solidFill>
                  <a:srgbClr val="424142"/>
                </a:solidFill>
                <a:effectLst/>
                <a:latin typeface="Lato" panose="020B0604020202020204" pitchFamily="34" charset="0"/>
              </a:rPr>
              <a:t>Migration is the movement of people between regions or countries. It is the process of changing one’s place of residence and permanently living in a region or country. According to the Demographic Dictionary of United Nations, “Migration is such an event in which people move from one geographical area to another geographical area. When people leaving their place of residence go to live permanently in another area then this is called migration.”</a:t>
            </a:r>
            <a:endParaRPr lang="en-US" dirty="0"/>
          </a:p>
        </p:txBody>
      </p:sp>
    </p:spTree>
    <p:extLst>
      <p:ext uri="{BB962C8B-B14F-4D97-AF65-F5344CB8AC3E}">
        <p14:creationId xmlns="" xmlns:p14="http://schemas.microsoft.com/office/powerpoint/2010/main" val="86368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C8289F-990E-4115-95EE-20F8B73DBE30}"/>
              </a:ext>
            </a:extLst>
          </p:cNvPr>
          <p:cNvSpPr>
            <a:spLocks noGrp="1"/>
          </p:cNvSpPr>
          <p:nvPr>
            <p:ph type="title"/>
          </p:nvPr>
        </p:nvSpPr>
        <p:spPr/>
        <p:txBody>
          <a:bodyPr/>
          <a:lstStyle/>
          <a:p>
            <a:r>
              <a:rPr lang="en-US" b="1" dirty="0">
                <a:solidFill>
                  <a:srgbClr val="000000"/>
                </a:solidFill>
                <a:effectLst/>
                <a:latin typeface="Georgia" panose="02040502050405020303" pitchFamily="18" charset="0"/>
              </a:rPr>
              <a:t>Types of Migration:</a:t>
            </a:r>
            <a:br>
              <a:rPr lang="en-US" b="1" dirty="0">
                <a:solidFill>
                  <a:srgbClr val="000000"/>
                </a:solidFill>
                <a:effectLst/>
                <a:latin typeface="Georgia" panose="02040502050405020303" pitchFamily="18" charset="0"/>
              </a:rPr>
            </a:br>
            <a:endParaRPr lang="en-US" dirty="0"/>
          </a:p>
        </p:txBody>
      </p:sp>
      <p:sp>
        <p:nvSpPr>
          <p:cNvPr id="3" name="Content Placeholder 2">
            <a:extLst>
              <a:ext uri="{FF2B5EF4-FFF2-40B4-BE49-F238E27FC236}">
                <a16:creationId xmlns="" xmlns:a16="http://schemas.microsoft.com/office/drawing/2014/main" id="{01DC8019-6223-422B-BB13-808D12B6EC5E}"/>
              </a:ext>
            </a:extLst>
          </p:cNvPr>
          <p:cNvSpPr>
            <a:spLocks noGrp="1"/>
          </p:cNvSpPr>
          <p:nvPr>
            <p:ph idx="1"/>
          </p:nvPr>
        </p:nvSpPr>
        <p:spPr/>
        <p:txBody>
          <a:bodyPr>
            <a:normAutofit/>
          </a:bodyPr>
          <a:lstStyle/>
          <a:p>
            <a:pPr marL="0" indent="0" algn="l" fontAlgn="base">
              <a:buNone/>
            </a:pPr>
            <a:r>
              <a:rPr lang="en-US" b="1" dirty="0">
                <a:solidFill>
                  <a:srgbClr val="424142"/>
                </a:solidFill>
                <a:effectLst/>
                <a:latin typeface="Lato" panose="020B0604020202020204" pitchFamily="34" charset="0"/>
              </a:rPr>
              <a:t>(</a:t>
            </a:r>
            <a:r>
              <a:rPr lang="en-US" b="1" dirty="0" err="1">
                <a:solidFill>
                  <a:srgbClr val="424142"/>
                </a:solidFill>
                <a:effectLst/>
                <a:latin typeface="Lato" panose="020B0604020202020204" pitchFamily="34" charset="0"/>
              </a:rPr>
              <a:t>i</a:t>
            </a:r>
            <a:r>
              <a:rPr lang="en-US" b="1" dirty="0">
                <a:solidFill>
                  <a:srgbClr val="424142"/>
                </a:solidFill>
                <a:effectLst/>
                <a:latin typeface="Lato" panose="020B0604020202020204" pitchFamily="34" charset="0"/>
              </a:rPr>
              <a:t>) </a:t>
            </a:r>
            <a:r>
              <a:rPr lang="en-US" sz="2500" b="1" dirty="0">
                <a:solidFill>
                  <a:srgbClr val="424142"/>
                </a:solidFill>
                <a:effectLst/>
                <a:latin typeface="Lato" panose="020B0604020202020204" pitchFamily="34" charset="0"/>
              </a:rPr>
              <a:t>Immigration and Emigration:</a:t>
            </a:r>
            <a:endParaRPr lang="en-US" sz="2500" b="0" dirty="0">
              <a:solidFill>
                <a:srgbClr val="424142"/>
              </a:solidFill>
              <a:effectLst/>
              <a:latin typeface="Lato" panose="020B0604020202020204" pitchFamily="34" charset="0"/>
            </a:endParaRPr>
          </a:p>
          <a:p>
            <a:pPr algn="l" fontAlgn="base"/>
            <a:r>
              <a:rPr lang="en-US" sz="2500" b="0" dirty="0">
                <a:solidFill>
                  <a:srgbClr val="424142"/>
                </a:solidFill>
                <a:effectLst/>
                <a:latin typeface="Lato" panose="020B0604020202020204" pitchFamily="34" charset="0"/>
              </a:rPr>
              <a:t>When people from one country move permanently to another country, for example, if people from India move to America then for America, it is termed as Immigration, whereas for India it is termed as Emigration.</a:t>
            </a:r>
          </a:p>
          <a:p>
            <a:pPr marL="0" indent="0" algn="l" fontAlgn="base">
              <a:buNone/>
            </a:pPr>
            <a:r>
              <a:rPr lang="en-US" sz="2500" b="1" dirty="0">
                <a:solidFill>
                  <a:srgbClr val="424142"/>
                </a:solidFill>
                <a:effectLst/>
                <a:latin typeface="Lato" panose="020B0604020202020204" pitchFamily="34" charset="0"/>
              </a:rPr>
              <a:t>(ii) In-migration and Out-migration:</a:t>
            </a:r>
            <a:endParaRPr lang="en-US" sz="2500" b="0" dirty="0">
              <a:solidFill>
                <a:srgbClr val="424142"/>
              </a:solidFill>
              <a:effectLst/>
              <a:latin typeface="Lato" panose="020B0604020202020204" pitchFamily="34" charset="0"/>
            </a:endParaRPr>
          </a:p>
          <a:p>
            <a:pPr algn="l" fontAlgn="base"/>
            <a:r>
              <a:rPr lang="en-US" sz="2500" b="0" dirty="0">
                <a:solidFill>
                  <a:srgbClr val="424142"/>
                </a:solidFill>
                <a:effectLst/>
                <a:latin typeface="Lato" panose="020B0604020202020204" pitchFamily="34" charset="0"/>
              </a:rPr>
              <a:t>In-migration means migration occurring within an area only, while out-migration means migration out of the area. Both types of migration are called internal migration occurring within the country. Migration from Bihar to Bengal is in-migration for Bengal, while it is out- migration for Bihar.</a:t>
            </a:r>
          </a:p>
          <a:p>
            <a:pPr marL="0" indent="0" algn="l" fontAlgn="base">
              <a:buNone/>
            </a:pPr>
            <a:endParaRPr lang="en-US" dirty="0"/>
          </a:p>
        </p:txBody>
      </p:sp>
    </p:spTree>
    <p:extLst>
      <p:ext uri="{BB962C8B-B14F-4D97-AF65-F5344CB8AC3E}">
        <p14:creationId xmlns="" xmlns:p14="http://schemas.microsoft.com/office/powerpoint/2010/main" val="397970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1479E6-98B0-43C6-B84E-E84CA7769508}"/>
              </a:ext>
            </a:extLst>
          </p:cNvPr>
          <p:cNvSpPr>
            <a:spLocks noGrp="1"/>
          </p:cNvSpPr>
          <p:nvPr>
            <p:ph idx="1"/>
          </p:nvPr>
        </p:nvSpPr>
        <p:spPr>
          <a:xfrm>
            <a:off x="838200" y="589280"/>
            <a:ext cx="10515600" cy="5587683"/>
          </a:xfrm>
        </p:spPr>
        <p:txBody>
          <a:bodyPr>
            <a:normAutofit/>
          </a:bodyPr>
          <a:lstStyle/>
          <a:p>
            <a:pPr marL="0" indent="0">
              <a:buNone/>
            </a:pPr>
            <a:r>
              <a:rPr lang="en-US" b="1" i="0" dirty="0">
                <a:solidFill>
                  <a:srgbClr val="424142"/>
                </a:solidFill>
                <a:effectLst/>
                <a:latin typeface="Lato" panose="020B0604020202020204" pitchFamily="34" charset="0"/>
              </a:rPr>
              <a:t>(iii) Gross and Net Migration:</a:t>
            </a:r>
          </a:p>
          <a:p>
            <a:r>
              <a:rPr lang="en-US" b="0" i="0" dirty="0">
                <a:solidFill>
                  <a:srgbClr val="424142"/>
                </a:solidFill>
                <a:effectLst/>
                <a:latin typeface="Lato" panose="020B0604020202020204" pitchFamily="34" charset="0"/>
              </a:rPr>
              <a:t>During any time period, the total number of persons coming in the country and the total number of people going out of the country for residing is called gross migration. The difference between the total number of persons coming to reside in a country and going out of the country for residing during any time period is termed as net migration.</a:t>
            </a:r>
          </a:p>
          <a:p>
            <a:pPr marL="0" indent="0" algn="l" fontAlgn="base">
              <a:buNone/>
            </a:pPr>
            <a:r>
              <a:rPr lang="en-US" b="1" dirty="0">
                <a:solidFill>
                  <a:srgbClr val="424142"/>
                </a:solidFill>
                <a:effectLst/>
                <a:latin typeface="Lato" panose="020B0604020202020204" pitchFamily="34" charset="0"/>
              </a:rPr>
              <a:t>(iv) Internal Migration and External Migration:</a:t>
            </a:r>
            <a:endParaRPr lang="en-US" b="0" dirty="0">
              <a:solidFill>
                <a:srgbClr val="424142"/>
              </a:solidFill>
              <a:effectLst/>
              <a:latin typeface="Lato" panose="020B0604020202020204" pitchFamily="34" charset="0"/>
            </a:endParaRPr>
          </a:p>
          <a:p>
            <a:pPr algn="l" fontAlgn="base"/>
            <a:r>
              <a:rPr lang="en-US" b="0" dirty="0">
                <a:solidFill>
                  <a:srgbClr val="424142"/>
                </a:solidFill>
                <a:effectLst/>
                <a:latin typeface="Lato" panose="020B0604020202020204" pitchFamily="34" charset="0"/>
              </a:rPr>
              <a:t>Internal migration means the movement of people in different states and regions within a country from one place to another. On the other hand, external or international migration refers to the movement of people from one country to another for permanent settlement.</a:t>
            </a:r>
          </a:p>
          <a:p>
            <a:endParaRPr lang="en-US" dirty="0"/>
          </a:p>
        </p:txBody>
      </p:sp>
    </p:spTree>
    <p:extLst>
      <p:ext uri="{BB962C8B-B14F-4D97-AF65-F5344CB8AC3E}">
        <p14:creationId xmlns="" xmlns:p14="http://schemas.microsoft.com/office/powerpoint/2010/main" val="2980929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7F163-92C8-4069-A152-584D6CCCA945}"/>
              </a:ext>
            </a:extLst>
          </p:cNvPr>
          <p:cNvSpPr>
            <a:spLocks noGrp="1"/>
          </p:cNvSpPr>
          <p:nvPr>
            <p:ph type="title"/>
          </p:nvPr>
        </p:nvSpPr>
        <p:spPr>
          <a:xfrm>
            <a:off x="838200" y="365125"/>
            <a:ext cx="10515600" cy="1097915"/>
          </a:xfrm>
        </p:spPr>
        <p:txBody>
          <a:bodyPr>
            <a:normAutofit fontScale="90000"/>
          </a:bodyPr>
          <a:lstStyle/>
          <a:p>
            <a:pPr fontAlgn="base"/>
            <a:r>
              <a:rPr lang="en-US" b="1" dirty="0">
                <a:solidFill>
                  <a:srgbClr val="000000"/>
                </a:solidFill>
                <a:effectLst/>
                <a:latin typeface="Georgia" panose="02040502050405020303" pitchFamily="18" charset="0"/>
              </a:rPr>
              <a:t>Effects of Migration:</a:t>
            </a:r>
            <a:br>
              <a:rPr lang="en-US" b="1" dirty="0">
                <a:solidFill>
                  <a:srgbClr val="000000"/>
                </a:solidFill>
                <a:effectLst/>
                <a:latin typeface="Georgia" panose="02040502050405020303" pitchFamily="18" charset="0"/>
              </a:rPr>
            </a:br>
            <a:endParaRPr lang="en-US" dirty="0"/>
          </a:p>
        </p:txBody>
      </p:sp>
      <p:sp>
        <p:nvSpPr>
          <p:cNvPr id="3" name="Content Placeholder 2">
            <a:extLst>
              <a:ext uri="{FF2B5EF4-FFF2-40B4-BE49-F238E27FC236}">
                <a16:creationId xmlns="" xmlns:a16="http://schemas.microsoft.com/office/drawing/2014/main" id="{6AEA8E59-753A-432B-878B-EBEB95F3C7A1}"/>
              </a:ext>
            </a:extLst>
          </p:cNvPr>
          <p:cNvSpPr>
            <a:spLocks noGrp="1"/>
          </p:cNvSpPr>
          <p:nvPr>
            <p:ph idx="1"/>
          </p:nvPr>
        </p:nvSpPr>
        <p:spPr>
          <a:xfrm>
            <a:off x="838200" y="1219200"/>
            <a:ext cx="10515600" cy="4957763"/>
          </a:xfrm>
        </p:spPr>
        <p:txBody>
          <a:bodyPr>
            <a:normAutofit lnSpcReduction="10000"/>
          </a:bodyPr>
          <a:lstStyle/>
          <a:p>
            <a:pPr marL="0" indent="0">
              <a:buNone/>
            </a:pPr>
            <a:r>
              <a:rPr lang="en-US" sz="2600" b="0" i="0" dirty="0">
                <a:solidFill>
                  <a:srgbClr val="424142"/>
                </a:solidFill>
                <a:effectLst/>
                <a:latin typeface="Lato" panose="020B0604020202020204" pitchFamily="34" charset="0"/>
              </a:rPr>
              <a:t>Internal migration affects the place where from people migrate and the place to which they migrate. When the migrants move from rural to urban areas, they have both positive and negative effects on the society and economy.</a:t>
            </a:r>
          </a:p>
          <a:p>
            <a:pPr marL="571500" indent="-571500">
              <a:buAutoNum type="romanLcParenBoth"/>
            </a:pPr>
            <a:r>
              <a:rPr lang="en-US" b="1" i="0" dirty="0">
                <a:solidFill>
                  <a:srgbClr val="424142"/>
                </a:solidFill>
                <a:effectLst/>
                <a:latin typeface="Lato" panose="020B0604020202020204" pitchFamily="34" charset="0"/>
              </a:rPr>
              <a:t>Effects on Rural Areas</a:t>
            </a:r>
            <a:r>
              <a:rPr lang="en-US" b="0" i="0" dirty="0">
                <a:solidFill>
                  <a:srgbClr val="424142"/>
                </a:solidFill>
                <a:effectLst/>
                <a:latin typeface="Lato" panose="020B0604020202020204" pitchFamily="34" charset="0"/>
              </a:rPr>
              <a:t>:</a:t>
            </a:r>
            <a:endParaRPr lang="en-US" dirty="0">
              <a:solidFill>
                <a:srgbClr val="424142"/>
              </a:solidFill>
              <a:latin typeface="Lato" panose="020B0604020202020204" pitchFamily="34" charset="0"/>
            </a:endParaRPr>
          </a:p>
          <a:p>
            <a:pPr marL="0" indent="0">
              <a:buNone/>
            </a:pPr>
            <a:r>
              <a:rPr lang="en-US" sz="2600" i="0" dirty="0">
                <a:solidFill>
                  <a:srgbClr val="424142"/>
                </a:solidFill>
                <a:effectLst/>
                <a:latin typeface="Lato" panose="020B0604020202020204" pitchFamily="34" charset="0"/>
              </a:rPr>
              <a:t>Migration  affects rural areas (the place of origin) in the following ways:</a:t>
            </a:r>
          </a:p>
          <a:p>
            <a:pPr marL="0" indent="0" algn="l" fontAlgn="base">
              <a:buNone/>
            </a:pPr>
            <a:r>
              <a:rPr lang="en-US" sz="2000" b="1" i="0" dirty="0">
                <a:solidFill>
                  <a:srgbClr val="424142"/>
                </a:solidFill>
                <a:effectLst/>
                <a:latin typeface="Lato" panose="020B0604020202020204" pitchFamily="34" charset="0"/>
              </a:rPr>
              <a:t>1. Economic </a:t>
            </a:r>
            <a:r>
              <a:rPr lang="en-US" sz="2000" b="1" i="0" dirty="0" err="1">
                <a:solidFill>
                  <a:srgbClr val="424142"/>
                </a:solidFill>
                <a:effectLst/>
                <a:latin typeface="Lato" panose="020B0604020202020204" pitchFamily="34" charset="0"/>
              </a:rPr>
              <a:t>Effects:</a:t>
            </a:r>
            <a:r>
              <a:rPr lang="en-US" sz="2000" b="0" dirty="0" err="1">
                <a:solidFill>
                  <a:srgbClr val="424142"/>
                </a:solidFill>
                <a:effectLst/>
                <a:latin typeface="Lato" panose="020B0604020202020204" pitchFamily="34" charset="0"/>
              </a:rPr>
              <a:t>When</a:t>
            </a:r>
            <a:r>
              <a:rPr lang="en-US" sz="2000" b="0" dirty="0">
                <a:solidFill>
                  <a:srgbClr val="424142"/>
                </a:solidFill>
                <a:effectLst/>
                <a:latin typeface="Lato" panose="020B0604020202020204" pitchFamily="34" charset="0"/>
              </a:rPr>
              <a:t> population migrates from rural areas, it reduces the pressure of population on land, the per worker output and productivity on land increases and so does per capita income. Thus family income rises which encourages farmers to adopt better means of production thereby increasing farm produce.</a:t>
            </a:r>
          </a:p>
          <a:p>
            <a:pPr marL="0" indent="0" algn="l" fontAlgn="base">
              <a:buNone/>
            </a:pPr>
            <a:r>
              <a:rPr lang="en-US" sz="2000" b="0" dirty="0">
                <a:solidFill>
                  <a:srgbClr val="424142"/>
                </a:solidFill>
                <a:effectLst/>
                <a:latin typeface="Lato" panose="020B0604020202020204" pitchFamily="34" charset="0"/>
              </a:rPr>
              <a:t>Those who migrate to urban areas are mostly in the age group of 18-40 years. They live alone, work and earn and remit their savings to their homes at villages. Such remittances further increase rural incomes which are </a:t>
            </a:r>
            <a:r>
              <a:rPr lang="en-US" sz="2000" b="0" dirty="0" err="1">
                <a:solidFill>
                  <a:srgbClr val="424142"/>
                </a:solidFill>
                <a:effectLst/>
                <a:latin typeface="Lato" panose="020B0604020202020204" pitchFamily="34" charset="0"/>
              </a:rPr>
              <a:t>utilised</a:t>
            </a:r>
            <a:r>
              <a:rPr lang="en-US" sz="2000" b="0" dirty="0">
                <a:solidFill>
                  <a:srgbClr val="424142"/>
                </a:solidFill>
                <a:effectLst/>
                <a:latin typeface="Lato" panose="020B0604020202020204" pitchFamily="34" charset="0"/>
              </a:rPr>
              <a:t> to make improvements on farms which further raise their incomes. This particularly happens in the case of emigrants to foreign countries who remit large sums at home.</a:t>
            </a:r>
          </a:p>
          <a:p>
            <a:pPr marL="0" indent="0">
              <a:buNone/>
            </a:pPr>
            <a:endParaRPr lang="en-US" sz="2600" dirty="0"/>
          </a:p>
        </p:txBody>
      </p:sp>
    </p:spTree>
    <p:extLst>
      <p:ext uri="{BB962C8B-B14F-4D97-AF65-F5344CB8AC3E}">
        <p14:creationId xmlns="" xmlns:p14="http://schemas.microsoft.com/office/powerpoint/2010/main" val="24048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72202B-307E-4995-BE7A-9622B7C27043}"/>
              </a:ext>
            </a:extLst>
          </p:cNvPr>
          <p:cNvSpPr>
            <a:spLocks noGrp="1"/>
          </p:cNvSpPr>
          <p:nvPr>
            <p:ph type="title"/>
          </p:nvPr>
        </p:nvSpPr>
        <p:spPr>
          <a:xfrm>
            <a:off x="838200" y="203201"/>
            <a:ext cx="10515600" cy="721359"/>
          </a:xfrm>
        </p:spPr>
        <p:txBody>
          <a:bodyPr/>
          <a:lstStyle/>
          <a:p>
            <a:r>
              <a:rPr lang="en-US" sz="3600" b="1" i="0" dirty="0">
                <a:solidFill>
                  <a:srgbClr val="424142"/>
                </a:solidFill>
                <a:effectLst/>
                <a:latin typeface="Lato" panose="020B0604020202020204" pitchFamily="34" charset="0"/>
              </a:rPr>
              <a:t>2. </a:t>
            </a:r>
            <a:r>
              <a:rPr lang="en-US" sz="3200" b="1" i="0" dirty="0">
                <a:solidFill>
                  <a:srgbClr val="424142"/>
                </a:solidFill>
                <a:effectLst/>
                <a:latin typeface="Lato" panose="020B0604020202020204" pitchFamily="34" charset="0"/>
              </a:rPr>
              <a:t>Demographic Effects:</a:t>
            </a:r>
            <a:endParaRPr lang="en-US" sz="3200" dirty="0"/>
          </a:p>
        </p:txBody>
      </p:sp>
      <p:sp>
        <p:nvSpPr>
          <p:cNvPr id="3" name="Content Placeholder 2">
            <a:extLst>
              <a:ext uri="{FF2B5EF4-FFF2-40B4-BE49-F238E27FC236}">
                <a16:creationId xmlns="" xmlns:a16="http://schemas.microsoft.com/office/drawing/2014/main" id="{2F20417D-D389-4618-968C-B2AD241A2098}"/>
              </a:ext>
            </a:extLst>
          </p:cNvPr>
          <p:cNvSpPr>
            <a:spLocks noGrp="1"/>
          </p:cNvSpPr>
          <p:nvPr>
            <p:ph idx="1"/>
          </p:nvPr>
        </p:nvSpPr>
        <p:spPr>
          <a:xfrm>
            <a:off x="838200" y="1026160"/>
            <a:ext cx="10515600" cy="5150803"/>
          </a:xfrm>
        </p:spPr>
        <p:txBody>
          <a:bodyPr/>
          <a:lstStyle/>
          <a:p>
            <a:pPr marL="0" indent="0">
              <a:buNone/>
            </a:pPr>
            <a:r>
              <a:rPr lang="en-US" b="0" i="0" dirty="0">
                <a:solidFill>
                  <a:srgbClr val="424142"/>
                </a:solidFill>
                <a:effectLst/>
                <a:latin typeface="Lato" panose="020B0604020202020204" pitchFamily="34" charset="0"/>
              </a:rPr>
              <a:t>Migration reduces population growth in rural areas. Separation from </a:t>
            </a:r>
            <a:r>
              <a:rPr lang="en-US" b="0" i="0" dirty="0" err="1">
                <a:solidFill>
                  <a:srgbClr val="424142"/>
                </a:solidFill>
                <a:effectLst/>
                <a:latin typeface="Lato" panose="020B0604020202020204" pitchFamily="34" charset="0"/>
              </a:rPr>
              <a:t>wifes</a:t>
            </a:r>
            <a:r>
              <a:rPr lang="en-US" b="0" i="0" dirty="0">
                <a:solidFill>
                  <a:srgbClr val="424142"/>
                </a:solidFill>
                <a:effectLst/>
                <a:latin typeface="Lato" panose="020B0604020202020204" pitchFamily="34" charset="0"/>
              </a:rPr>
              <a:t> for long periods and the use of contraceptives help control population growth. When very young males migrate to urban areas, they are so influenced by the urban life that they do not like to marry at an early age.</a:t>
            </a:r>
          </a:p>
          <a:p>
            <a:pPr marL="0" indent="0">
              <a:buNone/>
            </a:pPr>
            <a:r>
              <a:rPr lang="en-US" b="0" i="0" dirty="0">
                <a:solidFill>
                  <a:srgbClr val="424142"/>
                </a:solidFill>
                <a:effectLst/>
                <a:latin typeface="Lato" panose="020B0604020202020204" pitchFamily="34" charset="0"/>
              </a:rPr>
              <a:t>Their aim is to earn more, settle in any vocation or job and then marry. Living in urban areas makes the migrants health conscious. Consequently, they emphasis on the importance of health care, and cleanliness which reduces fertility and mortality rates.</a:t>
            </a:r>
            <a:endParaRPr lang="en-US" dirty="0"/>
          </a:p>
        </p:txBody>
      </p:sp>
    </p:spTree>
    <p:extLst>
      <p:ext uri="{BB962C8B-B14F-4D97-AF65-F5344CB8AC3E}">
        <p14:creationId xmlns="" xmlns:p14="http://schemas.microsoft.com/office/powerpoint/2010/main" val="3058716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88F7F1-0662-4261-8146-C04B570D669B}"/>
              </a:ext>
            </a:extLst>
          </p:cNvPr>
          <p:cNvSpPr>
            <a:spLocks noGrp="1"/>
          </p:cNvSpPr>
          <p:nvPr>
            <p:ph type="title"/>
          </p:nvPr>
        </p:nvSpPr>
        <p:spPr>
          <a:xfrm>
            <a:off x="838200" y="365125"/>
            <a:ext cx="10515600" cy="661035"/>
          </a:xfrm>
        </p:spPr>
        <p:txBody>
          <a:bodyPr>
            <a:normAutofit/>
          </a:bodyPr>
          <a:lstStyle/>
          <a:p>
            <a:r>
              <a:rPr lang="en-US" sz="3600" b="1" i="0" dirty="0">
                <a:solidFill>
                  <a:srgbClr val="424142"/>
                </a:solidFill>
                <a:effectLst/>
                <a:latin typeface="Lato" panose="020B0604020202020204" pitchFamily="34" charset="0"/>
              </a:rPr>
              <a:t>3. Social Effects:</a:t>
            </a:r>
            <a:endParaRPr lang="en-US" sz="3600" dirty="0"/>
          </a:p>
        </p:txBody>
      </p:sp>
      <p:sp>
        <p:nvSpPr>
          <p:cNvPr id="3" name="Content Placeholder 2">
            <a:extLst>
              <a:ext uri="{FF2B5EF4-FFF2-40B4-BE49-F238E27FC236}">
                <a16:creationId xmlns="" xmlns:a16="http://schemas.microsoft.com/office/drawing/2014/main" id="{D61F3CA8-4913-4645-9806-89FD0C4B2583}"/>
              </a:ext>
            </a:extLst>
          </p:cNvPr>
          <p:cNvSpPr>
            <a:spLocks noGrp="1"/>
          </p:cNvSpPr>
          <p:nvPr>
            <p:ph idx="1"/>
          </p:nvPr>
        </p:nvSpPr>
        <p:spPr>
          <a:xfrm>
            <a:off x="838200" y="1158240"/>
            <a:ext cx="10515600" cy="5008563"/>
          </a:xfrm>
        </p:spPr>
        <p:txBody>
          <a:bodyPr>
            <a:normAutofit/>
          </a:bodyPr>
          <a:lstStyle/>
          <a:p>
            <a:pPr marL="0" indent="0">
              <a:buNone/>
            </a:pPr>
            <a:r>
              <a:rPr lang="en-US" sz="2600" b="0" i="0" dirty="0">
                <a:solidFill>
                  <a:srgbClr val="424142"/>
                </a:solidFill>
                <a:effectLst/>
                <a:latin typeface="Lato" panose="020B0604020202020204" pitchFamily="34" charset="0"/>
              </a:rPr>
              <a:t>Migration also affects the social set-up of rural communities. It weakens the joint family system if the migrants settle permanently in urban areas. With intermingling of the migrants with people of different castes and regions in cities, they bring new values and attitudes which gradually change old values and customs of </a:t>
            </a:r>
            <a:r>
              <a:rPr lang="en-US" sz="2600" b="0" i="0" dirty="0" err="1">
                <a:solidFill>
                  <a:srgbClr val="424142"/>
                </a:solidFill>
                <a:effectLst/>
                <a:latin typeface="Lato" panose="020B0604020202020204" pitchFamily="34" charset="0"/>
              </a:rPr>
              <a:t>ruralites</a:t>
            </a:r>
            <a:r>
              <a:rPr lang="en-US" sz="2600" b="0" i="0" dirty="0">
                <a:solidFill>
                  <a:srgbClr val="424142"/>
                </a:solidFill>
                <a:effectLst/>
                <a:latin typeface="Lato" panose="020B0604020202020204" pitchFamily="34" charset="0"/>
              </a:rPr>
              <a:t>. Women play a greater role in the social set­up of the rural life with men having migrated to towns.</a:t>
            </a:r>
            <a:endParaRPr lang="en-US" sz="2600" dirty="0"/>
          </a:p>
        </p:txBody>
      </p:sp>
    </p:spTree>
    <p:extLst>
      <p:ext uri="{BB962C8B-B14F-4D97-AF65-F5344CB8AC3E}">
        <p14:creationId xmlns="" xmlns:p14="http://schemas.microsoft.com/office/powerpoint/2010/main" val="866446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B65597-2E8B-4CB9-A4AE-63CA314D5652}"/>
              </a:ext>
            </a:extLst>
          </p:cNvPr>
          <p:cNvSpPr>
            <a:spLocks noGrp="1"/>
          </p:cNvSpPr>
          <p:nvPr>
            <p:ph type="title"/>
          </p:nvPr>
        </p:nvSpPr>
        <p:spPr>
          <a:xfrm>
            <a:off x="838200" y="365125"/>
            <a:ext cx="10515600" cy="630555"/>
          </a:xfrm>
        </p:spPr>
        <p:txBody>
          <a:bodyPr>
            <a:normAutofit/>
          </a:bodyPr>
          <a:lstStyle/>
          <a:p>
            <a:r>
              <a:rPr lang="en-US" sz="3600" b="1" i="0" dirty="0">
                <a:solidFill>
                  <a:srgbClr val="424142"/>
                </a:solidFill>
                <a:effectLst/>
                <a:latin typeface="Lato" panose="020B0604020202020204" pitchFamily="34" charset="0"/>
              </a:rPr>
              <a:t>(ii) Effects on Urban Areas</a:t>
            </a:r>
            <a:r>
              <a:rPr lang="en-US" sz="3600" b="0" i="0" dirty="0">
                <a:solidFill>
                  <a:srgbClr val="424142"/>
                </a:solidFill>
                <a:effectLst/>
                <a:latin typeface="Lato" panose="020B0604020202020204" pitchFamily="34" charset="0"/>
              </a:rPr>
              <a:t>:</a:t>
            </a:r>
            <a:endParaRPr lang="en-US" sz="3600" dirty="0"/>
          </a:p>
        </p:txBody>
      </p:sp>
      <p:sp>
        <p:nvSpPr>
          <p:cNvPr id="3" name="Content Placeholder 2">
            <a:extLst>
              <a:ext uri="{FF2B5EF4-FFF2-40B4-BE49-F238E27FC236}">
                <a16:creationId xmlns="" xmlns:a16="http://schemas.microsoft.com/office/drawing/2014/main" id="{FBA59998-DA1A-46AA-9339-06A48E1E7B69}"/>
              </a:ext>
            </a:extLst>
          </p:cNvPr>
          <p:cNvSpPr>
            <a:spLocks noGrp="1"/>
          </p:cNvSpPr>
          <p:nvPr>
            <p:ph idx="1"/>
          </p:nvPr>
        </p:nvSpPr>
        <p:spPr>
          <a:xfrm>
            <a:off x="838200" y="995680"/>
            <a:ext cx="10515600" cy="5181283"/>
          </a:xfrm>
        </p:spPr>
        <p:txBody>
          <a:bodyPr>
            <a:normAutofit/>
          </a:bodyPr>
          <a:lstStyle/>
          <a:p>
            <a:pPr marL="0" indent="0">
              <a:buNone/>
            </a:pPr>
            <a:r>
              <a:rPr lang="en-US" sz="2600" i="0" dirty="0">
                <a:solidFill>
                  <a:srgbClr val="424142"/>
                </a:solidFill>
                <a:effectLst/>
                <a:latin typeface="Lato" panose="020B0604020202020204" pitchFamily="34" charset="0"/>
              </a:rPr>
              <a:t>Migration affects urban areas (or the place of destination) in the following ways:</a:t>
            </a:r>
          </a:p>
          <a:p>
            <a:pPr marL="0" indent="0" algn="l" fontAlgn="base">
              <a:buNone/>
            </a:pPr>
            <a:r>
              <a:rPr lang="en-US" sz="1600" b="1" dirty="0">
                <a:solidFill>
                  <a:srgbClr val="424142"/>
                </a:solidFill>
                <a:effectLst/>
                <a:latin typeface="Lato" panose="020B0604020202020204" pitchFamily="34" charset="0"/>
              </a:rPr>
              <a:t>1. Demographic Effects:</a:t>
            </a:r>
            <a:endParaRPr lang="en-US" sz="1600" b="0" dirty="0">
              <a:solidFill>
                <a:srgbClr val="424142"/>
              </a:solidFill>
              <a:effectLst/>
              <a:latin typeface="Lato" panose="020B0604020202020204" pitchFamily="34" charset="0"/>
            </a:endParaRPr>
          </a:p>
          <a:p>
            <a:pPr marL="0" indent="0" algn="l" fontAlgn="base">
              <a:buNone/>
            </a:pPr>
            <a:r>
              <a:rPr lang="en-US" sz="1600" b="0" dirty="0">
                <a:solidFill>
                  <a:srgbClr val="424142"/>
                </a:solidFill>
                <a:effectLst/>
                <a:latin typeface="Lato" panose="020B0604020202020204" pitchFamily="34" charset="0"/>
              </a:rPr>
              <a:t>Migration increases the population of the working class in urban areas. But the majority of migrants are young men between the ages of 15 to 24 years who are unwed. Others above this age group come alone leaving their families at home.</a:t>
            </a:r>
          </a:p>
          <a:p>
            <a:pPr marL="0" indent="0" algn="l" fontAlgn="base">
              <a:buNone/>
            </a:pPr>
            <a:r>
              <a:rPr lang="en-US" sz="1600" b="0" dirty="0">
                <a:solidFill>
                  <a:srgbClr val="424142"/>
                </a:solidFill>
                <a:effectLst/>
                <a:latin typeface="Lato" panose="020B0604020202020204" pitchFamily="34" charset="0"/>
              </a:rPr>
              <a:t>This tendency keeps fertility at a lower level than in rural areas. Even those who settle permanently with their spouses </a:t>
            </a:r>
            <a:r>
              <a:rPr lang="en-US" sz="1600" b="0" dirty="0" err="1">
                <a:solidFill>
                  <a:srgbClr val="424142"/>
                </a:solidFill>
                <a:effectLst/>
                <a:latin typeface="Lato" panose="020B0604020202020204" pitchFamily="34" charset="0"/>
              </a:rPr>
              <a:t>favour</a:t>
            </a:r>
            <a:r>
              <a:rPr lang="en-US" sz="1600" b="0" dirty="0">
                <a:solidFill>
                  <a:srgbClr val="424142"/>
                </a:solidFill>
                <a:effectLst/>
                <a:latin typeface="Lato" panose="020B0604020202020204" pitchFamily="34" charset="0"/>
              </a:rPr>
              <a:t> small number of children due to high costs of rearing them. The other factor responsible for low fertility rate is the availability of better medical and family planning facilities in urban areas.</a:t>
            </a:r>
          </a:p>
          <a:p>
            <a:pPr marL="0" indent="0" algn="l" fontAlgn="base">
              <a:buNone/>
            </a:pPr>
            <a:r>
              <a:rPr lang="en-US" sz="1600" b="1" dirty="0">
                <a:solidFill>
                  <a:srgbClr val="424142"/>
                </a:solidFill>
                <a:effectLst/>
                <a:latin typeface="Lato" panose="020B0604020202020204" pitchFamily="34" charset="0"/>
              </a:rPr>
              <a:t>2. Economic Effects:</a:t>
            </a:r>
            <a:endParaRPr lang="en-US" sz="1600" b="0" dirty="0">
              <a:solidFill>
                <a:srgbClr val="424142"/>
              </a:solidFill>
              <a:effectLst/>
              <a:latin typeface="Lato" panose="020B0604020202020204" pitchFamily="34" charset="0"/>
            </a:endParaRPr>
          </a:p>
          <a:p>
            <a:pPr marL="0" indent="0" algn="l" fontAlgn="base">
              <a:buNone/>
            </a:pPr>
            <a:r>
              <a:rPr lang="en-US" sz="1600" b="0" dirty="0">
                <a:solidFill>
                  <a:srgbClr val="424142"/>
                </a:solidFill>
                <a:effectLst/>
                <a:latin typeface="Lato" panose="020B0604020202020204" pitchFamily="34" charset="0"/>
              </a:rPr>
              <a:t>The effects of migration on income and employment in urban areas are varied depending upon the type of migrants. Usually the migrants are unskilled and find jobs of street hawkers, shoeshine boys, carpenters, masons, tailors, rickshaw pullers, cooks and other tradesmen, etc.</a:t>
            </a:r>
          </a:p>
          <a:p>
            <a:pPr marL="0" indent="0" algn="l" fontAlgn="base">
              <a:buNone/>
            </a:pPr>
            <a:r>
              <a:rPr lang="en-US" sz="1600" b="0" dirty="0">
                <a:solidFill>
                  <a:srgbClr val="424142"/>
                </a:solidFill>
                <a:effectLst/>
                <a:latin typeface="Lato" panose="020B0604020202020204" pitchFamily="34" charset="0"/>
              </a:rPr>
              <a:t>These are “informal sector” activities which are low paying. But, according to the ILO, the evidence suggests that the bulk of employment in the informal sector is economically efficient and profit-making. Thus such migrants earn enough to spend and remit to their homes.</a:t>
            </a:r>
          </a:p>
          <a:p>
            <a:pPr marL="0" indent="0" algn="l" fontAlgn="base">
              <a:buNone/>
            </a:pPr>
            <a:endParaRPr lang="en-US" sz="1600" b="0" dirty="0">
              <a:solidFill>
                <a:srgbClr val="424142"/>
              </a:solidFill>
              <a:effectLst/>
              <a:latin typeface="Lato" panose="020B0604020202020204" pitchFamily="34" charset="0"/>
            </a:endParaRPr>
          </a:p>
          <a:p>
            <a:pPr marL="0" indent="0">
              <a:buNone/>
            </a:pPr>
            <a:endParaRPr lang="en-US" sz="2600" dirty="0"/>
          </a:p>
        </p:txBody>
      </p:sp>
    </p:spTree>
    <p:extLst>
      <p:ext uri="{BB962C8B-B14F-4D97-AF65-F5344CB8AC3E}">
        <p14:creationId xmlns="" xmlns:p14="http://schemas.microsoft.com/office/powerpoint/2010/main" val="367705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63C3F2-49D3-43F4-B808-E6F70889F572}"/>
              </a:ext>
            </a:extLst>
          </p:cNvPr>
          <p:cNvSpPr>
            <a:spLocks noGrp="1"/>
          </p:cNvSpPr>
          <p:nvPr>
            <p:ph type="title"/>
          </p:nvPr>
        </p:nvSpPr>
        <p:spPr/>
        <p:txBody>
          <a:bodyPr/>
          <a:lstStyle/>
          <a:p>
            <a:r>
              <a:rPr lang="en-US" dirty="0"/>
              <a:t>Definition of modernization </a:t>
            </a:r>
          </a:p>
        </p:txBody>
      </p:sp>
      <p:sp>
        <p:nvSpPr>
          <p:cNvPr id="3" name="Content Placeholder 2">
            <a:extLst>
              <a:ext uri="{FF2B5EF4-FFF2-40B4-BE49-F238E27FC236}">
                <a16:creationId xmlns="" xmlns:a16="http://schemas.microsoft.com/office/drawing/2014/main" id="{5BB19A5F-11A3-4E76-BCC5-EAE25732FB06}"/>
              </a:ext>
            </a:extLst>
          </p:cNvPr>
          <p:cNvSpPr>
            <a:spLocks noGrp="1"/>
          </p:cNvSpPr>
          <p:nvPr>
            <p:ph idx="1"/>
          </p:nvPr>
        </p:nvSpPr>
        <p:spPr/>
        <p:txBody>
          <a:bodyPr/>
          <a:lstStyle/>
          <a:p>
            <a:r>
              <a:rPr lang="en-US" dirty="0"/>
              <a:t> </a:t>
            </a:r>
            <a:r>
              <a:rPr lang="en-US" dirty="0" err="1"/>
              <a:t>Rustow</a:t>
            </a:r>
            <a:r>
              <a:rPr lang="en-US" dirty="0"/>
              <a:t>  </a:t>
            </a:r>
            <a:r>
              <a:rPr lang="en-US" dirty="0" err="1"/>
              <a:t>qward</a:t>
            </a:r>
            <a:r>
              <a:rPr lang="en-US" dirty="0"/>
              <a:t> : ”modernization is the application of modern science to human </a:t>
            </a:r>
            <a:r>
              <a:rPr lang="en-US" dirty="0" smtClean="0"/>
              <a:t>affairs</a:t>
            </a:r>
            <a:r>
              <a:rPr lang="en-US" dirty="0"/>
              <a:t>.”</a:t>
            </a:r>
          </a:p>
          <a:p>
            <a:r>
              <a:rPr lang="en-US" dirty="0"/>
              <a:t> </a:t>
            </a:r>
            <a:r>
              <a:rPr lang="en-US" dirty="0" err="1"/>
              <a:t>Alatas</a:t>
            </a:r>
            <a:r>
              <a:rPr lang="en-US" dirty="0"/>
              <a:t> : ”modernization is a process by which modern </a:t>
            </a:r>
            <a:r>
              <a:rPr lang="en-US" dirty="0" err="1"/>
              <a:t>scienctific</a:t>
            </a:r>
            <a:r>
              <a:rPr lang="en-US" dirty="0"/>
              <a:t> knowledge is introduced in the society with the ultimate purpose achieving better and a more satisfactory life.in the sense of the term accepted by the society concerned.”</a:t>
            </a:r>
          </a:p>
        </p:txBody>
      </p:sp>
    </p:spTree>
    <p:extLst>
      <p:ext uri="{BB962C8B-B14F-4D97-AF65-F5344CB8AC3E}">
        <p14:creationId xmlns="" xmlns:p14="http://schemas.microsoft.com/office/powerpoint/2010/main" val="413854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DB1CEB-3F5C-4C72-9ED4-B2543E233D2F}"/>
              </a:ext>
            </a:extLst>
          </p:cNvPr>
          <p:cNvSpPr>
            <a:spLocks noGrp="1"/>
          </p:cNvSpPr>
          <p:nvPr>
            <p:ph type="title"/>
          </p:nvPr>
        </p:nvSpPr>
        <p:spPr/>
        <p:txBody>
          <a:bodyPr/>
          <a:lstStyle/>
          <a:p>
            <a:r>
              <a:rPr lang="en-US" dirty="0"/>
              <a:t>Causes of modernization </a:t>
            </a:r>
          </a:p>
        </p:txBody>
      </p:sp>
      <p:sp>
        <p:nvSpPr>
          <p:cNvPr id="3" name="Content Placeholder 2">
            <a:extLst>
              <a:ext uri="{FF2B5EF4-FFF2-40B4-BE49-F238E27FC236}">
                <a16:creationId xmlns="" xmlns:a16="http://schemas.microsoft.com/office/drawing/2014/main" id="{A0295436-A61B-463E-AA37-41894A0C242F}"/>
              </a:ext>
            </a:extLst>
          </p:cNvPr>
          <p:cNvSpPr>
            <a:spLocks noGrp="1"/>
          </p:cNvSpPr>
          <p:nvPr>
            <p:ph idx="1"/>
          </p:nvPr>
        </p:nvSpPr>
        <p:spPr/>
        <p:txBody>
          <a:bodyPr>
            <a:normAutofit fontScale="92500" lnSpcReduction="20000"/>
          </a:bodyPr>
          <a:lstStyle/>
          <a:p>
            <a:pPr marL="0" indent="0">
              <a:buNone/>
            </a:pPr>
            <a:r>
              <a:rPr lang="en-US" dirty="0"/>
              <a:t>According to Myron,</a:t>
            </a:r>
          </a:p>
          <a:p>
            <a:r>
              <a:rPr lang="en-US" dirty="0" err="1"/>
              <a:t>Education:education</a:t>
            </a:r>
            <a:r>
              <a:rPr lang="en-US" dirty="0"/>
              <a:t> ,that two higher education pertaining to the fields of science and technology provides the basics of modernization.</a:t>
            </a:r>
          </a:p>
          <a:p>
            <a:r>
              <a:rPr lang="en-US" dirty="0"/>
              <a:t>Mass </a:t>
            </a:r>
            <a:r>
              <a:rPr lang="en-US" dirty="0" err="1"/>
              <a:t>Communication:the</a:t>
            </a:r>
            <a:r>
              <a:rPr lang="en-US" dirty="0"/>
              <a:t> development of mass communication(</a:t>
            </a:r>
            <a:r>
              <a:rPr lang="en-US" dirty="0" err="1"/>
              <a:t>tv,newspaper,magazines,phone,internet</a:t>
            </a:r>
            <a:r>
              <a:rPr lang="en-US" dirty="0"/>
              <a:t> </a:t>
            </a:r>
            <a:r>
              <a:rPr lang="en-US" dirty="0" err="1"/>
              <a:t>etc</a:t>
            </a:r>
            <a:r>
              <a:rPr lang="en-US" dirty="0"/>
              <a:t>) is an important means of spreading modernization at a very faster rate </a:t>
            </a:r>
          </a:p>
          <a:p>
            <a:r>
              <a:rPr lang="en-US" dirty="0"/>
              <a:t>Ideology based on </a:t>
            </a:r>
            <a:r>
              <a:rPr lang="en-US" dirty="0" err="1"/>
              <a:t>nationalism:nationalism</a:t>
            </a:r>
            <a:r>
              <a:rPr lang="en-US" dirty="0"/>
              <a:t> and democracy are very much linked with the </a:t>
            </a:r>
            <a:r>
              <a:rPr lang="en-US" dirty="0" err="1"/>
              <a:t>modernization.nationalism</a:t>
            </a:r>
            <a:r>
              <a:rPr lang="en-US" dirty="0"/>
              <a:t> is connected with national awareness and political </a:t>
            </a:r>
            <a:r>
              <a:rPr lang="en-US" dirty="0" err="1"/>
              <a:t>consenses</a:t>
            </a:r>
            <a:r>
              <a:rPr lang="en-US" dirty="0"/>
              <a:t>.</a:t>
            </a:r>
          </a:p>
          <a:p>
            <a:r>
              <a:rPr lang="en-US" dirty="0"/>
              <a:t>charismatic </a:t>
            </a:r>
            <a:r>
              <a:rPr lang="en-US" dirty="0" err="1"/>
              <a:t>leadership:a</a:t>
            </a:r>
            <a:r>
              <a:rPr lang="en-US" dirty="0"/>
              <a:t> charismatic leader is in a better position to persuade people to adopt modern </a:t>
            </a:r>
            <a:r>
              <a:rPr lang="en-US" dirty="0" err="1"/>
              <a:t>beliefs,practices</a:t>
            </a:r>
            <a:r>
              <a:rPr lang="en-US" dirty="0"/>
              <a:t> and </a:t>
            </a:r>
            <a:r>
              <a:rPr lang="en-US" dirty="0" err="1"/>
              <a:t>behaviour</a:t>
            </a:r>
            <a:r>
              <a:rPr lang="en-US" dirty="0"/>
              <a:t> patterns because of the respect and loyalty he commands.</a:t>
            </a:r>
          </a:p>
          <a:p>
            <a:endParaRPr lang="en-US" dirty="0"/>
          </a:p>
        </p:txBody>
      </p:sp>
    </p:spTree>
    <p:extLst>
      <p:ext uri="{BB962C8B-B14F-4D97-AF65-F5344CB8AC3E}">
        <p14:creationId xmlns="" xmlns:p14="http://schemas.microsoft.com/office/powerpoint/2010/main" val="225749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2929AF-42DE-4D1E-8472-AA7537CE5FAC}"/>
              </a:ext>
            </a:extLst>
          </p:cNvPr>
          <p:cNvSpPr>
            <a:spLocks noGrp="1"/>
          </p:cNvSpPr>
          <p:nvPr>
            <p:ph type="title"/>
          </p:nvPr>
        </p:nvSpPr>
        <p:spPr/>
        <p:txBody>
          <a:bodyPr/>
          <a:lstStyle/>
          <a:p>
            <a:r>
              <a:rPr lang="en-US" dirty="0"/>
              <a:t>Globalization </a:t>
            </a:r>
          </a:p>
        </p:txBody>
      </p:sp>
      <p:sp>
        <p:nvSpPr>
          <p:cNvPr id="3" name="Content Placeholder 2">
            <a:extLst>
              <a:ext uri="{FF2B5EF4-FFF2-40B4-BE49-F238E27FC236}">
                <a16:creationId xmlns="" xmlns:a16="http://schemas.microsoft.com/office/drawing/2014/main" id="{C9F800D4-7706-4C21-B495-913A48492CDE}"/>
              </a:ext>
            </a:extLst>
          </p:cNvPr>
          <p:cNvSpPr>
            <a:spLocks noGrp="1"/>
          </p:cNvSpPr>
          <p:nvPr>
            <p:ph idx="1"/>
          </p:nvPr>
        </p:nvSpPr>
        <p:spPr/>
        <p:txBody>
          <a:bodyPr>
            <a:normAutofit fontScale="85000" lnSpcReduction="20000"/>
          </a:bodyPr>
          <a:lstStyle/>
          <a:p>
            <a:pPr marL="0" indent="0">
              <a:buNone/>
            </a:pPr>
            <a:r>
              <a:rPr lang="en-US" dirty="0"/>
              <a:t>It became a popular idea towards the end of the 20</a:t>
            </a:r>
            <a:r>
              <a:rPr lang="en-US" baseline="30000" dirty="0"/>
              <a:t>th</a:t>
            </a:r>
            <a:r>
              <a:rPr lang="en-US" dirty="0"/>
              <a:t> </a:t>
            </a:r>
            <a:r>
              <a:rPr lang="en-US" dirty="0" err="1"/>
              <a:t>century,due</a:t>
            </a:r>
            <a:r>
              <a:rPr lang="en-US" dirty="0"/>
              <a:t> to advances in </a:t>
            </a:r>
            <a:r>
              <a:rPr lang="en-US" dirty="0" err="1"/>
              <a:t>travel,communication</a:t>
            </a:r>
            <a:r>
              <a:rPr lang="en-US" dirty="0"/>
              <a:t> and technology-the world became more connected .it became more clear that many problems are global in scale and must be tackled by everyone on the planet ,together</a:t>
            </a:r>
          </a:p>
          <a:p>
            <a:pPr>
              <a:buFont typeface="Wingdings" panose="05000000000000000000" pitchFamily="2" charset="2"/>
              <a:buChar char="Ø"/>
            </a:pPr>
            <a:r>
              <a:rPr lang="en-US" dirty="0"/>
              <a:t>It is a term that describes the interconnection of the world in terms of time and space.it has been made possible ,among other </a:t>
            </a:r>
            <a:r>
              <a:rPr lang="en-US" dirty="0" err="1"/>
              <a:t>things,by</a:t>
            </a:r>
            <a:r>
              <a:rPr lang="en-US" dirty="0"/>
              <a:t> the spread of free market capitalism.</a:t>
            </a:r>
          </a:p>
          <a:p>
            <a:pPr>
              <a:buFont typeface="Wingdings" panose="05000000000000000000" pitchFamily="2" charset="2"/>
              <a:buChar char="Ø"/>
            </a:pPr>
            <a:r>
              <a:rPr lang="en-US" dirty="0"/>
              <a:t>The economy ,</a:t>
            </a:r>
            <a:r>
              <a:rPr lang="en-US" dirty="0" err="1"/>
              <a:t>culture,ideas,peope</a:t>
            </a:r>
            <a:r>
              <a:rPr lang="en-US" dirty="0"/>
              <a:t> ,capital of one country interlinked with the other countries of the world.</a:t>
            </a:r>
          </a:p>
          <a:p>
            <a:pPr>
              <a:buFont typeface="Wingdings" panose="05000000000000000000" pitchFamily="2" charset="2"/>
              <a:buChar char="Ø"/>
            </a:pPr>
            <a:r>
              <a:rPr lang="en-US" dirty="0"/>
              <a:t>It refers to the worldwide phenomena of </a:t>
            </a:r>
            <a:r>
              <a:rPr lang="en-US" dirty="0" err="1"/>
              <a:t>technological,economic,political</a:t>
            </a:r>
            <a:r>
              <a:rPr lang="en-US" dirty="0"/>
              <a:t> and cultural </a:t>
            </a:r>
            <a:r>
              <a:rPr lang="en-US" dirty="0" err="1"/>
              <a:t>exchange,boght</a:t>
            </a:r>
            <a:r>
              <a:rPr lang="en-US" dirty="0"/>
              <a:t> by modern </a:t>
            </a:r>
            <a:r>
              <a:rPr lang="en-US" dirty="0" err="1"/>
              <a:t>communication,transportation</a:t>
            </a:r>
            <a:r>
              <a:rPr lang="en-US" dirty="0"/>
              <a:t> and legal infrastructure.it is a team used to describe how human beings are becoming more interconnected with each other around the world economically politically and culturally.</a:t>
            </a:r>
          </a:p>
          <a:p>
            <a:endParaRPr lang="en-US" dirty="0"/>
          </a:p>
        </p:txBody>
      </p:sp>
    </p:spTree>
    <p:extLst>
      <p:ext uri="{BB962C8B-B14F-4D97-AF65-F5344CB8AC3E}">
        <p14:creationId xmlns="" xmlns:p14="http://schemas.microsoft.com/office/powerpoint/2010/main" val="294312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A2F97324-77D8-4320-8A6F-24E68336C53D}"/>
              </a:ext>
            </a:extLst>
          </p:cNvPr>
          <p:cNvGraphicFramePr>
            <a:graphicFrameLocks noGrp="1"/>
          </p:cNvGraphicFramePr>
          <p:nvPr>
            <p:ph idx="1"/>
            <p:extLst>
              <p:ext uri="{D42A27DB-BD31-4B8C-83A1-F6EECF244321}">
                <p14:modId xmlns="" xmlns:p14="http://schemas.microsoft.com/office/powerpoint/2010/main" val="154498204"/>
              </p:ext>
            </p:extLst>
          </p:nvPr>
        </p:nvGraphicFramePr>
        <p:xfrm>
          <a:off x="1" y="0"/>
          <a:ext cx="1205515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26647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C600D1-D13D-4988-B32A-89A3C9D9FF66}"/>
              </a:ext>
            </a:extLst>
          </p:cNvPr>
          <p:cNvSpPr>
            <a:spLocks noGrp="1"/>
          </p:cNvSpPr>
          <p:nvPr>
            <p:ph type="title"/>
          </p:nvPr>
        </p:nvSpPr>
        <p:spPr>
          <a:xfrm>
            <a:off x="838200" y="365125"/>
            <a:ext cx="10515600" cy="600075"/>
          </a:xfrm>
        </p:spPr>
        <p:txBody>
          <a:bodyPr>
            <a:normAutofit fontScale="90000"/>
          </a:bodyPr>
          <a:lstStyle/>
          <a:p>
            <a:r>
              <a:rPr lang="en-US" dirty="0"/>
              <a:t>E-commerce</a:t>
            </a:r>
            <a:br>
              <a:rPr lang="en-US" dirty="0"/>
            </a:br>
            <a:endParaRPr lang="en-US" dirty="0"/>
          </a:p>
        </p:txBody>
      </p:sp>
      <p:sp>
        <p:nvSpPr>
          <p:cNvPr id="3" name="Content Placeholder 2">
            <a:extLst>
              <a:ext uri="{FF2B5EF4-FFF2-40B4-BE49-F238E27FC236}">
                <a16:creationId xmlns="" xmlns:a16="http://schemas.microsoft.com/office/drawing/2014/main" id="{724F628E-CE4F-4EA0-B5EB-605468C65556}"/>
              </a:ext>
            </a:extLst>
          </p:cNvPr>
          <p:cNvSpPr>
            <a:spLocks noGrp="1"/>
          </p:cNvSpPr>
          <p:nvPr>
            <p:ph idx="1"/>
          </p:nvPr>
        </p:nvSpPr>
        <p:spPr>
          <a:xfrm>
            <a:off x="838200" y="853440"/>
            <a:ext cx="10515600" cy="5862319"/>
          </a:xfrm>
        </p:spPr>
        <p:txBody>
          <a:bodyPr>
            <a:normAutofit lnSpcReduction="10000"/>
          </a:bodyPr>
          <a:lstStyle/>
          <a:p>
            <a:r>
              <a:rPr lang="en-US" dirty="0"/>
              <a:t>E-commerce stands for electronic commerce.</a:t>
            </a:r>
          </a:p>
          <a:p>
            <a:r>
              <a:rPr lang="en-US" b="0" i="0" dirty="0">
                <a:solidFill>
                  <a:srgbClr val="111111"/>
                </a:solidFill>
                <a:effectLst/>
                <a:latin typeface="SourceSansPro"/>
              </a:rPr>
              <a:t>Electronic commerce (ecommerce) refers to companies and individuals that buy and sell goods and services over the Internet.</a:t>
            </a:r>
          </a:p>
          <a:p>
            <a:r>
              <a:rPr lang="en-US" b="0" i="0" dirty="0">
                <a:effectLst/>
                <a:latin typeface="Minion Pro"/>
              </a:rPr>
              <a:t> E-commerce is also known as electronic commerce or internet commerce.</a:t>
            </a:r>
            <a:endParaRPr lang="en-US" b="0" i="0" dirty="0">
              <a:solidFill>
                <a:srgbClr val="111111"/>
              </a:solidFill>
              <a:effectLst/>
              <a:latin typeface="SourceSansPro"/>
            </a:endParaRPr>
          </a:p>
          <a:p>
            <a:r>
              <a:rPr lang="en-US" b="0" i="0" dirty="0">
                <a:solidFill>
                  <a:srgbClr val="111111"/>
                </a:solidFill>
                <a:effectLst/>
                <a:latin typeface="SourceSansPro"/>
              </a:rPr>
              <a:t> E-commerce operates in different types of market segments and can be conducted over computers, tablets, smartphones, and other smart devices.</a:t>
            </a:r>
          </a:p>
          <a:p>
            <a:r>
              <a:rPr lang="en-US" b="0" i="0" dirty="0">
                <a:effectLst/>
                <a:latin typeface="Minion Pro"/>
              </a:rPr>
              <a:t>These business transactions can be done in four ways: Business to Business (B2B), Business to Customer (B2C), Customer to Customer (C2C), Customer to Business (C2B).</a:t>
            </a:r>
            <a:endParaRPr lang="en-US" dirty="0">
              <a:solidFill>
                <a:srgbClr val="111111"/>
              </a:solidFill>
              <a:latin typeface="SourceSansPro"/>
            </a:endParaRPr>
          </a:p>
          <a:p>
            <a:r>
              <a:rPr lang="en-US" b="0" i="0" dirty="0">
                <a:effectLst/>
                <a:latin typeface="Minion Pro"/>
              </a:rPr>
              <a:t>The standard definition of E-commerce is a </a:t>
            </a:r>
            <a:r>
              <a:rPr lang="en-US" dirty="0">
                <a:solidFill>
                  <a:srgbClr val="55BBEA"/>
                </a:solidFill>
                <a:latin typeface="Minion Pro"/>
              </a:rPr>
              <a:t>commercial transaction</a:t>
            </a:r>
            <a:r>
              <a:rPr lang="en-US" b="0" i="0" dirty="0">
                <a:effectLst/>
                <a:latin typeface="Minion Pro"/>
              </a:rPr>
              <a:t> which is happened over the internet.</a:t>
            </a:r>
            <a:endParaRPr lang="en-US" dirty="0"/>
          </a:p>
        </p:txBody>
      </p:sp>
    </p:spTree>
    <p:extLst>
      <p:ext uri="{BB962C8B-B14F-4D97-AF65-F5344CB8AC3E}">
        <p14:creationId xmlns="" xmlns:p14="http://schemas.microsoft.com/office/powerpoint/2010/main" val="63792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52A2E0D-A9C1-4882-9E96-CB1CB66ED0F4}"/>
              </a:ext>
            </a:extLst>
          </p:cNvPr>
          <p:cNvSpPr>
            <a:spLocks noGrp="1"/>
          </p:cNvSpPr>
          <p:nvPr>
            <p:ph idx="1"/>
          </p:nvPr>
        </p:nvSpPr>
        <p:spPr>
          <a:xfrm>
            <a:off x="838200" y="721360"/>
            <a:ext cx="10515600" cy="5455603"/>
          </a:xfrm>
        </p:spPr>
        <p:txBody>
          <a:bodyPr>
            <a:normAutofit fontScale="92500" lnSpcReduction="20000"/>
          </a:bodyPr>
          <a:lstStyle/>
          <a:p>
            <a:r>
              <a:rPr lang="en-US" b="0" i="0" dirty="0">
                <a:effectLst/>
                <a:latin typeface="Minion Pro"/>
              </a:rPr>
              <a:t> Online stores like Amazon, Flipkart, Shopify, Myntra, </a:t>
            </a:r>
            <a:r>
              <a:rPr lang="en-US" b="0" i="0" dirty="0" err="1">
                <a:effectLst/>
                <a:latin typeface="Minion Pro"/>
              </a:rPr>
              <a:t>Ebay</a:t>
            </a:r>
            <a:r>
              <a:rPr lang="en-US" b="0" i="0" dirty="0">
                <a:effectLst/>
                <a:latin typeface="Minion Pro"/>
              </a:rPr>
              <a:t>, </a:t>
            </a:r>
            <a:r>
              <a:rPr lang="en-US" b="0" i="0" dirty="0" err="1">
                <a:effectLst/>
                <a:latin typeface="Minion Pro"/>
              </a:rPr>
              <a:t>Quikr</a:t>
            </a:r>
            <a:r>
              <a:rPr lang="en-US" b="0" i="0" dirty="0">
                <a:effectLst/>
                <a:latin typeface="Minion Pro"/>
              </a:rPr>
              <a:t>, </a:t>
            </a:r>
            <a:r>
              <a:rPr lang="en-US" b="0" i="0" dirty="0" err="1">
                <a:effectLst/>
                <a:latin typeface="Minion Pro"/>
              </a:rPr>
              <a:t>Olx</a:t>
            </a:r>
            <a:r>
              <a:rPr lang="en-US" b="0" i="0" dirty="0">
                <a:effectLst/>
                <a:latin typeface="Minion Pro"/>
              </a:rPr>
              <a:t> are examples of E-commerce websites. By 2020, global retail e-commerce can reach up to $27 Trillion. </a:t>
            </a:r>
          </a:p>
          <a:p>
            <a:pPr marL="0" indent="0">
              <a:buNone/>
            </a:pPr>
            <a:r>
              <a:rPr lang="en-US" dirty="0">
                <a:highlight>
                  <a:srgbClr val="FFFF00"/>
                </a:highlight>
                <a:latin typeface="Minion Pro"/>
              </a:rPr>
              <a:t>Types of e-commerce:</a:t>
            </a:r>
          </a:p>
          <a:p>
            <a:pPr marL="0" indent="0" algn="l">
              <a:buNone/>
            </a:pPr>
            <a:r>
              <a:rPr lang="en-US" b="1" i="0" dirty="0">
                <a:effectLst/>
                <a:latin typeface="Minion Pro"/>
              </a:rPr>
              <a:t>1. Business to Business</a:t>
            </a:r>
            <a:endParaRPr lang="en-US" b="0" i="0" dirty="0">
              <a:effectLst/>
              <a:latin typeface="Minion Pro"/>
            </a:endParaRPr>
          </a:p>
          <a:p>
            <a:pPr marL="0" indent="0" algn="l">
              <a:buNone/>
            </a:pPr>
            <a:r>
              <a:rPr lang="en-US" b="0" i="0" dirty="0">
                <a:effectLst/>
                <a:latin typeface="Minion Pro"/>
              </a:rPr>
              <a:t>This is Business to Business transactions. Here the companies are doing business with each other. The final </a:t>
            </a:r>
            <a:r>
              <a:rPr lang="en-US" dirty="0">
                <a:latin typeface="Minion Pro"/>
              </a:rPr>
              <a:t>consumer </a:t>
            </a:r>
            <a:r>
              <a:rPr lang="en-US" b="0" i="0" dirty="0">
                <a:effectLst/>
                <a:latin typeface="Minion Pro"/>
              </a:rPr>
              <a:t>is not involved. So the online transactions only involve the manufactures </a:t>
            </a:r>
            <a:r>
              <a:rPr lang="en-US" u="sng" dirty="0">
                <a:latin typeface="Minion Pro"/>
              </a:rPr>
              <a:t>,</a:t>
            </a:r>
            <a:r>
              <a:rPr lang="en-US" dirty="0" err="1">
                <a:latin typeface="Minion Pro"/>
              </a:rPr>
              <a:t>wholesalers,retailers</a:t>
            </a:r>
            <a:r>
              <a:rPr lang="en-US" dirty="0">
                <a:latin typeface="Minion Pro"/>
              </a:rPr>
              <a:t> </a:t>
            </a:r>
            <a:r>
              <a:rPr lang="en-US" b="0" i="0" dirty="0">
                <a:effectLst/>
                <a:latin typeface="Minion Pro"/>
              </a:rPr>
              <a:t>etc.</a:t>
            </a:r>
          </a:p>
          <a:p>
            <a:pPr marL="0" indent="0" algn="l">
              <a:buNone/>
            </a:pPr>
            <a:r>
              <a:rPr lang="en-US" b="1" i="0" dirty="0">
                <a:effectLst/>
                <a:latin typeface="Minion Pro"/>
              </a:rPr>
              <a:t>2. Business to Consumer</a:t>
            </a:r>
            <a:endParaRPr lang="en-US" b="0" i="0" dirty="0">
              <a:effectLst/>
              <a:latin typeface="Minion Pro"/>
            </a:endParaRPr>
          </a:p>
          <a:p>
            <a:pPr marL="0" indent="0" algn="l">
              <a:buNone/>
            </a:pPr>
            <a:r>
              <a:rPr lang="en-US" b="0" i="0" dirty="0">
                <a:effectLst/>
                <a:latin typeface="Minion Pro"/>
              </a:rPr>
              <a:t>Business to Consumer. Here the company will sell their goods and/or services directly to the consumer. The consumer can browse their websites and look at products, pictures, read reviews. Then they place their order and the company ships the goods directly to them. Popular examples are Amazon, Flipkart, </a:t>
            </a:r>
            <a:r>
              <a:rPr lang="en-US" b="0" i="0" dirty="0" err="1">
                <a:effectLst/>
                <a:latin typeface="Minion Pro"/>
              </a:rPr>
              <a:t>Jabong</a:t>
            </a:r>
            <a:r>
              <a:rPr lang="en-US" b="0" i="0" dirty="0">
                <a:effectLst/>
                <a:latin typeface="Minion Pro"/>
              </a:rPr>
              <a:t> etc.</a:t>
            </a:r>
          </a:p>
          <a:p>
            <a:pPr marL="0" indent="0" algn="l">
              <a:buNone/>
            </a:pPr>
            <a:endParaRPr lang="en-US" b="0" i="0" dirty="0">
              <a:effectLst/>
              <a:latin typeface="Minion Pro"/>
            </a:endParaRPr>
          </a:p>
          <a:p>
            <a:pPr marL="0" indent="0">
              <a:buNone/>
            </a:pPr>
            <a:endParaRPr lang="en-US" dirty="0"/>
          </a:p>
        </p:txBody>
      </p:sp>
    </p:spTree>
    <p:extLst>
      <p:ext uri="{BB962C8B-B14F-4D97-AF65-F5344CB8AC3E}">
        <p14:creationId xmlns="" xmlns:p14="http://schemas.microsoft.com/office/powerpoint/2010/main" val="63061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284E853-FC74-4380-B617-D46300E5CC52}"/>
              </a:ext>
            </a:extLst>
          </p:cNvPr>
          <p:cNvSpPr>
            <a:spLocks noGrp="1"/>
          </p:cNvSpPr>
          <p:nvPr>
            <p:ph idx="1"/>
          </p:nvPr>
        </p:nvSpPr>
        <p:spPr>
          <a:xfrm>
            <a:off x="838200" y="497840"/>
            <a:ext cx="10515600" cy="5679123"/>
          </a:xfrm>
        </p:spPr>
        <p:txBody>
          <a:bodyPr/>
          <a:lstStyle/>
          <a:p>
            <a:pPr marL="0" indent="0" algn="l">
              <a:buNone/>
            </a:pPr>
            <a:r>
              <a:rPr lang="en-US" b="1" i="0" dirty="0">
                <a:effectLst/>
                <a:latin typeface="Minion Pro"/>
              </a:rPr>
              <a:t>3. Consumer to Consumer</a:t>
            </a:r>
            <a:endParaRPr lang="en-US" b="0" i="0" dirty="0">
              <a:effectLst/>
              <a:latin typeface="Minion Pro"/>
            </a:endParaRPr>
          </a:p>
          <a:p>
            <a:pPr marL="0" indent="0" algn="l">
              <a:buNone/>
            </a:pPr>
            <a:r>
              <a:rPr lang="en-US" b="0" i="0" dirty="0">
                <a:effectLst/>
                <a:latin typeface="Minion Pro"/>
              </a:rPr>
              <a:t>Consumer to consumer, where the consumers are in direct contact with each other. No company is involved. It helps people sell their personal goods and assets directly to an interested party. Usually, goods traded are cars, bikes, electronics etc. OLX, </a:t>
            </a:r>
            <a:r>
              <a:rPr lang="en-US" b="0" i="0" dirty="0" err="1">
                <a:effectLst/>
                <a:latin typeface="Minion Pro"/>
              </a:rPr>
              <a:t>Quikr</a:t>
            </a:r>
            <a:r>
              <a:rPr lang="en-US" b="0" i="0" dirty="0">
                <a:effectLst/>
                <a:latin typeface="Minion Pro"/>
              </a:rPr>
              <a:t> </a:t>
            </a:r>
            <a:r>
              <a:rPr lang="en-US" b="0" i="0" dirty="0" err="1">
                <a:effectLst/>
                <a:latin typeface="Minion Pro"/>
              </a:rPr>
              <a:t>etc</a:t>
            </a:r>
            <a:r>
              <a:rPr lang="en-US" b="0" i="0" dirty="0">
                <a:effectLst/>
                <a:latin typeface="Minion Pro"/>
              </a:rPr>
              <a:t> follow this model.</a:t>
            </a:r>
          </a:p>
          <a:p>
            <a:pPr marL="0" indent="0" algn="l">
              <a:buNone/>
            </a:pPr>
            <a:r>
              <a:rPr lang="en-US" b="1" i="0" dirty="0">
                <a:effectLst/>
                <a:latin typeface="Minion Pro"/>
              </a:rPr>
              <a:t>4. Consumer to Business</a:t>
            </a:r>
            <a:endParaRPr lang="en-US" b="0" i="0" dirty="0">
              <a:effectLst/>
              <a:latin typeface="Minion Pro"/>
            </a:endParaRPr>
          </a:p>
          <a:p>
            <a:pPr marL="0" indent="0" algn="l">
              <a:buNone/>
            </a:pPr>
            <a:r>
              <a:rPr lang="en-US" b="0" i="0" dirty="0">
                <a:effectLst/>
                <a:latin typeface="Minion Pro"/>
              </a:rPr>
              <a:t>This is the reverse of B2C, it is a consumer to business. So the consumer provides a good or some service to the </a:t>
            </a:r>
            <a:r>
              <a:rPr lang="en-US" b="0" i="0" u="none" strike="noStrike" dirty="0">
                <a:effectLst/>
                <a:latin typeface="Minion Pro"/>
                <a:hlinkClick r:id="rId2">
                  <a:extLst>
                    <a:ext uri="{A12FA001-AC4F-418D-AE19-62706E023703}">
                      <ahyp:hlinkClr xmlns="" xmlns:ahyp="http://schemas.microsoft.com/office/drawing/2018/hyperlinkcolor" val="tx"/>
                    </a:ext>
                  </a:extLst>
                </a:hlinkClick>
              </a:rPr>
              <a:t>company</a:t>
            </a:r>
            <a:r>
              <a:rPr lang="en-US" b="0" i="0" dirty="0">
                <a:effectLst/>
                <a:latin typeface="Minion Pro"/>
              </a:rPr>
              <a:t>. Say for example an </a:t>
            </a:r>
            <a:r>
              <a:rPr lang="en-US" b="0" i="0" u="none" strike="noStrike" dirty="0">
                <a:effectLst/>
                <a:latin typeface="Minion Pro"/>
                <a:hlinkClick r:id="rId3">
                  <a:extLst>
                    <a:ext uri="{A12FA001-AC4F-418D-AE19-62706E023703}">
                      <ahyp:hlinkClr xmlns="" xmlns:ahyp="http://schemas.microsoft.com/office/drawing/2018/hyperlinkcolor" val="tx"/>
                    </a:ext>
                  </a:extLst>
                </a:hlinkClick>
              </a:rPr>
              <a:t>IT freelancer</a:t>
            </a:r>
            <a:r>
              <a:rPr lang="en-US" b="0" i="0" dirty="0">
                <a:effectLst/>
                <a:latin typeface="Minion Pro"/>
              </a:rPr>
              <a:t> who demos and sells his software to a company. This would be a C2B transaction.</a:t>
            </a:r>
          </a:p>
          <a:p>
            <a:pPr marL="0" indent="0" algn="l">
              <a:buNone/>
            </a:pPr>
            <a:endParaRPr lang="en-US" b="0" i="0" dirty="0">
              <a:effectLst/>
              <a:latin typeface="Minion Pro"/>
            </a:endParaRPr>
          </a:p>
          <a:p>
            <a:endParaRPr lang="en-US" dirty="0"/>
          </a:p>
        </p:txBody>
      </p:sp>
    </p:spTree>
    <p:extLst>
      <p:ext uri="{BB962C8B-B14F-4D97-AF65-F5344CB8AC3E}">
        <p14:creationId xmlns="" xmlns:p14="http://schemas.microsoft.com/office/powerpoint/2010/main" val="3766334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2469</Words>
  <Application>Microsoft Office PowerPoint</Application>
  <PresentationFormat>Custom</PresentationFormat>
  <Paragraphs>123</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Chapter-4</vt:lpstr>
      <vt:lpstr>modernization</vt:lpstr>
      <vt:lpstr>Definition of modernization </vt:lpstr>
      <vt:lpstr>Causes of modernization </vt:lpstr>
      <vt:lpstr>Globalization </vt:lpstr>
      <vt:lpstr>Slide 6</vt:lpstr>
      <vt:lpstr>E-commerce </vt:lpstr>
      <vt:lpstr>Slide 8</vt:lpstr>
      <vt:lpstr>Slide 9</vt:lpstr>
      <vt:lpstr>Advantages Of E-Commerce </vt:lpstr>
      <vt:lpstr>Disadvantages of e-Commerce </vt:lpstr>
      <vt:lpstr>Slide 12</vt:lpstr>
      <vt:lpstr>E-governance</vt:lpstr>
      <vt:lpstr>E-government</vt:lpstr>
      <vt:lpstr>Slide 15</vt:lpstr>
      <vt:lpstr>Slide 16</vt:lpstr>
      <vt:lpstr>Strategic Objectives of e-Governance</vt:lpstr>
      <vt:lpstr>E-Governance and Nepal</vt:lpstr>
      <vt:lpstr>Slide 19</vt:lpstr>
      <vt:lpstr>Concept of migration </vt:lpstr>
      <vt:lpstr>Slide 21</vt:lpstr>
      <vt:lpstr>Types of Migration: </vt:lpstr>
      <vt:lpstr>Slide 23</vt:lpstr>
      <vt:lpstr>Effects of Migration: </vt:lpstr>
      <vt:lpstr>2. Demographic Effects:</vt:lpstr>
      <vt:lpstr>3. Social Effects:</vt:lpstr>
      <vt:lpstr>(ii) Effects on Urban Areas: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Chapter-3</dc:title>
  <dc:creator>AAtrey</dc:creator>
  <cp:lastModifiedBy>Asus</cp:lastModifiedBy>
  <cp:revision>16</cp:revision>
  <dcterms:created xsi:type="dcterms:W3CDTF">2022-11-08T15:40:02Z</dcterms:created>
  <dcterms:modified xsi:type="dcterms:W3CDTF">2023-01-10T03:54:24Z</dcterms:modified>
</cp:coreProperties>
</file>