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2" r:id="rId3"/>
    <p:sldId id="256" r:id="rId4"/>
    <p:sldId id="257" r:id="rId5"/>
    <p:sldId id="258" r:id="rId6"/>
    <p:sldId id="259" r:id="rId7"/>
    <p:sldId id="260" r:id="rId8"/>
    <p:sldId id="261" r:id="rId9"/>
    <p:sldId id="262" r:id="rId10"/>
    <p:sldId id="263" r:id="rId11"/>
    <p:sldId id="264" r:id="rId12"/>
    <p:sldId id="266" r:id="rId13"/>
    <p:sldId id="267" r:id="rId14"/>
    <p:sldId id="268"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EBE956A-0BEB-4F6D-849C-AB8AB63210BA}" type="datetimeFigureOut">
              <a:rPr lang="en-US" smtClean="0"/>
              <a:pPr/>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150AE-65F4-406D-B100-DAB6A7EEA2FE}" type="slidenum">
              <a:rPr lang="en-US" smtClean="0"/>
              <a:pPr/>
              <a:t>‹#›</a:t>
            </a:fld>
            <a:endParaRPr lang="en-US"/>
          </a:p>
        </p:txBody>
      </p:sp>
    </p:spTree>
    <p:extLst>
      <p:ext uri="{BB962C8B-B14F-4D97-AF65-F5344CB8AC3E}">
        <p14:creationId xmlns:p14="http://schemas.microsoft.com/office/powerpoint/2010/main" xmlns="" val="243380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BE956A-0BEB-4F6D-849C-AB8AB63210BA}" type="datetimeFigureOut">
              <a:rPr lang="en-US" smtClean="0"/>
              <a:pPr/>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150AE-65F4-406D-B100-DAB6A7EEA2FE}" type="slidenum">
              <a:rPr lang="en-US" smtClean="0"/>
              <a:pPr/>
              <a:t>‹#›</a:t>
            </a:fld>
            <a:endParaRPr lang="en-US"/>
          </a:p>
        </p:txBody>
      </p:sp>
    </p:spTree>
    <p:extLst>
      <p:ext uri="{BB962C8B-B14F-4D97-AF65-F5344CB8AC3E}">
        <p14:creationId xmlns:p14="http://schemas.microsoft.com/office/powerpoint/2010/main" xmlns="" val="1519394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BE956A-0BEB-4F6D-849C-AB8AB63210BA}" type="datetimeFigureOut">
              <a:rPr lang="en-US" smtClean="0"/>
              <a:pPr/>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150AE-65F4-406D-B100-DAB6A7EEA2FE}" type="slidenum">
              <a:rPr lang="en-US" smtClean="0"/>
              <a:pPr/>
              <a:t>‹#›</a:t>
            </a:fld>
            <a:endParaRPr lang="en-US"/>
          </a:p>
        </p:txBody>
      </p:sp>
    </p:spTree>
    <p:extLst>
      <p:ext uri="{BB962C8B-B14F-4D97-AF65-F5344CB8AC3E}">
        <p14:creationId xmlns:p14="http://schemas.microsoft.com/office/powerpoint/2010/main" xmlns="" val="1665157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BE956A-0BEB-4F6D-849C-AB8AB63210BA}" type="datetimeFigureOut">
              <a:rPr lang="en-US" smtClean="0"/>
              <a:pPr/>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150AE-65F4-406D-B100-DAB6A7EEA2FE}" type="slidenum">
              <a:rPr lang="en-US" smtClean="0"/>
              <a:pPr/>
              <a:t>‹#›</a:t>
            </a:fld>
            <a:endParaRPr lang="en-US"/>
          </a:p>
        </p:txBody>
      </p:sp>
    </p:spTree>
    <p:extLst>
      <p:ext uri="{BB962C8B-B14F-4D97-AF65-F5344CB8AC3E}">
        <p14:creationId xmlns:p14="http://schemas.microsoft.com/office/powerpoint/2010/main" xmlns="" val="3400984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BE956A-0BEB-4F6D-849C-AB8AB63210BA}" type="datetimeFigureOut">
              <a:rPr lang="en-US" smtClean="0"/>
              <a:pPr/>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150AE-65F4-406D-B100-DAB6A7EEA2FE}" type="slidenum">
              <a:rPr lang="en-US" smtClean="0"/>
              <a:pPr/>
              <a:t>‹#›</a:t>
            </a:fld>
            <a:endParaRPr lang="en-US"/>
          </a:p>
        </p:txBody>
      </p:sp>
    </p:spTree>
    <p:extLst>
      <p:ext uri="{BB962C8B-B14F-4D97-AF65-F5344CB8AC3E}">
        <p14:creationId xmlns:p14="http://schemas.microsoft.com/office/powerpoint/2010/main" xmlns="" val="2989478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BE956A-0BEB-4F6D-849C-AB8AB63210BA}" type="datetimeFigureOut">
              <a:rPr lang="en-US" smtClean="0"/>
              <a:pPr/>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150AE-65F4-406D-B100-DAB6A7EEA2FE}" type="slidenum">
              <a:rPr lang="en-US" smtClean="0"/>
              <a:pPr/>
              <a:t>‹#›</a:t>
            </a:fld>
            <a:endParaRPr lang="en-US"/>
          </a:p>
        </p:txBody>
      </p:sp>
    </p:spTree>
    <p:extLst>
      <p:ext uri="{BB962C8B-B14F-4D97-AF65-F5344CB8AC3E}">
        <p14:creationId xmlns:p14="http://schemas.microsoft.com/office/powerpoint/2010/main" xmlns="" val="3705652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BE956A-0BEB-4F6D-849C-AB8AB63210BA}" type="datetimeFigureOut">
              <a:rPr lang="en-US" smtClean="0"/>
              <a:pPr/>
              <a:t>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D150AE-65F4-406D-B100-DAB6A7EEA2FE}" type="slidenum">
              <a:rPr lang="en-US" smtClean="0"/>
              <a:pPr/>
              <a:t>‹#›</a:t>
            </a:fld>
            <a:endParaRPr lang="en-US"/>
          </a:p>
        </p:txBody>
      </p:sp>
    </p:spTree>
    <p:extLst>
      <p:ext uri="{BB962C8B-B14F-4D97-AF65-F5344CB8AC3E}">
        <p14:creationId xmlns:p14="http://schemas.microsoft.com/office/powerpoint/2010/main" xmlns="" val="649214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BE956A-0BEB-4F6D-849C-AB8AB63210BA}" type="datetimeFigureOut">
              <a:rPr lang="en-US" smtClean="0"/>
              <a:pPr/>
              <a:t>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D150AE-65F4-406D-B100-DAB6A7EEA2FE}" type="slidenum">
              <a:rPr lang="en-US" smtClean="0"/>
              <a:pPr/>
              <a:t>‹#›</a:t>
            </a:fld>
            <a:endParaRPr lang="en-US"/>
          </a:p>
        </p:txBody>
      </p:sp>
    </p:spTree>
    <p:extLst>
      <p:ext uri="{BB962C8B-B14F-4D97-AF65-F5344CB8AC3E}">
        <p14:creationId xmlns:p14="http://schemas.microsoft.com/office/powerpoint/2010/main" xmlns="" val="1580920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BE956A-0BEB-4F6D-849C-AB8AB63210BA}" type="datetimeFigureOut">
              <a:rPr lang="en-US" smtClean="0"/>
              <a:pPr/>
              <a:t>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D150AE-65F4-406D-B100-DAB6A7EEA2FE}" type="slidenum">
              <a:rPr lang="en-US" smtClean="0"/>
              <a:pPr/>
              <a:t>‹#›</a:t>
            </a:fld>
            <a:endParaRPr lang="en-US"/>
          </a:p>
        </p:txBody>
      </p:sp>
    </p:spTree>
    <p:extLst>
      <p:ext uri="{BB962C8B-B14F-4D97-AF65-F5344CB8AC3E}">
        <p14:creationId xmlns:p14="http://schemas.microsoft.com/office/powerpoint/2010/main" xmlns="" val="339359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BE956A-0BEB-4F6D-849C-AB8AB63210BA}" type="datetimeFigureOut">
              <a:rPr lang="en-US" smtClean="0"/>
              <a:pPr/>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150AE-65F4-406D-B100-DAB6A7EEA2FE}" type="slidenum">
              <a:rPr lang="en-US" smtClean="0"/>
              <a:pPr/>
              <a:t>‹#›</a:t>
            </a:fld>
            <a:endParaRPr lang="en-US"/>
          </a:p>
        </p:txBody>
      </p:sp>
    </p:spTree>
    <p:extLst>
      <p:ext uri="{BB962C8B-B14F-4D97-AF65-F5344CB8AC3E}">
        <p14:creationId xmlns:p14="http://schemas.microsoft.com/office/powerpoint/2010/main" xmlns="" val="656572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BE956A-0BEB-4F6D-849C-AB8AB63210BA}" type="datetimeFigureOut">
              <a:rPr lang="en-US" smtClean="0"/>
              <a:pPr/>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150AE-65F4-406D-B100-DAB6A7EEA2FE}" type="slidenum">
              <a:rPr lang="en-US" smtClean="0"/>
              <a:pPr/>
              <a:t>‹#›</a:t>
            </a:fld>
            <a:endParaRPr lang="en-US"/>
          </a:p>
        </p:txBody>
      </p:sp>
    </p:spTree>
    <p:extLst>
      <p:ext uri="{BB962C8B-B14F-4D97-AF65-F5344CB8AC3E}">
        <p14:creationId xmlns:p14="http://schemas.microsoft.com/office/powerpoint/2010/main" xmlns="" val="3643899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BE956A-0BEB-4F6D-849C-AB8AB63210BA}" type="datetimeFigureOut">
              <a:rPr lang="en-US" smtClean="0"/>
              <a:pPr/>
              <a:t>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150AE-65F4-406D-B100-DAB6A7EEA2FE}" type="slidenum">
              <a:rPr lang="en-US" smtClean="0"/>
              <a:pPr/>
              <a:t>‹#›</a:t>
            </a:fld>
            <a:endParaRPr lang="en-US"/>
          </a:p>
        </p:txBody>
      </p:sp>
    </p:spTree>
    <p:extLst>
      <p:ext uri="{BB962C8B-B14F-4D97-AF65-F5344CB8AC3E}">
        <p14:creationId xmlns:p14="http://schemas.microsoft.com/office/powerpoint/2010/main" xmlns="" val="2402401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Development?</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Development is a process that creates growth, progress, positive change or the addition of physical, economic, environmental, social and demographic components.  </a:t>
            </a:r>
            <a:endParaRPr lang="en-US" dirty="0" smtClean="0"/>
          </a:p>
          <a:p>
            <a:r>
              <a:rPr lang="en-US" dirty="0" smtClean="0"/>
              <a:t>The </a:t>
            </a:r>
            <a:r>
              <a:rPr lang="en-US" dirty="0" smtClean="0"/>
              <a:t>purpose of development is a rise in the level and quality of life of the population, and the creation or expansion of local regional income and employment opportunities, without damaging the resources of the environment.  </a:t>
            </a:r>
            <a:endParaRPr lang="en-US" dirty="0" smtClean="0"/>
          </a:p>
          <a:p>
            <a:r>
              <a:rPr lang="en-US" dirty="0" smtClean="0"/>
              <a:t>Development </a:t>
            </a:r>
            <a:r>
              <a:rPr lang="en-US" dirty="0" smtClean="0"/>
              <a:t>is visible and useful, not necessarily immediately, and includes an aspect of quality change and the creation of conditions for a continuation of that change.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marL="0" indent="0">
              <a:buNone/>
            </a:pPr>
            <a:r>
              <a:rPr lang="en-US" b="1" dirty="0"/>
              <a:t>Infant mortality rate</a:t>
            </a:r>
          </a:p>
          <a:p>
            <a:r>
              <a:rPr lang="en-US" dirty="0"/>
              <a:t>Infant mortality rate is the number of infants dying before reaching one year of age per 1,000 live births in a given year.</a:t>
            </a:r>
          </a:p>
          <a:p>
            <a:pPr marL="0" indent="0">
              <a:buNone/>
            </a:pPr>
            <a:r>
              <a:rPr lang="en-US" b="1" dirty="0"/>
              <a:t>Literacy rate</a:t>
            </a:r>
          </a:p>
          <a:p>
            <a:r>
              <a:rPr lang="en-US" dirty="0"/>
              <a:t>The rate, or percentage, of people who are able to read is a useful indicator of the state of education within a country.</a:t>
            </a:r>
          </a:p>
          <a:p>
            <a:r>
              <a:rPr lang="en-US" dirty="0"/>
              <a:t>High female literacy rates generally correspond with an increase in the knowledge of contraception and a falling birth rate.</a:t>
            </a:r>
          </a:p>
          <a:p>
            <a:endParaRPr lang="en-US" dirty="0"/>
          </a:p>
        </p:txBody>
      </p:sp>
    </p:spTree>
    <p:extLst>
      <p:ext uri="{BB962C8B-B14F-4D97-AF65-F5344CB8AC3E}">
        <p14:creationId xmlns:p14="http://schemas.microsoft.com/office/powerpoint/2010/main" xmlns="" val="2735585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Life expectancy</a:t>
            </a:r>
            <a:br>
              <a:rPr lang="en-US" b="1" dirty="0"/>
            </a:br>
            <a:endParaRPr lang="en-US" dirty="0"/>
          </a:p>
        </p:txBody>
      </p:sp>
      <p:sp>
        <p:nvSpPr>
          <p:cNvPr id="3" name="Content Placeholder 2"/>
          <p:cNvSpPr>
            <a:spLocks noGrp="1"/>
          </p:cNvSpPr>
          <p:nvPr>
            <p:ph idx="1"/>
          </p:nvPr>
        </p:nvSpPr>
        <p:spPr/>
        <p:txBody>
          <a:bodyPr/>
          <a:lstStyle/>
          <a:p>
            <a:r>
              <a:rPr lang="en-US" dirty="0"/>
              <a:t>This simple statistic can be used as an indicator of the:</a:t>
            </a:r>
          </a:p>
          <a:p>
            <a:r>
              <a:rPr lang="en-US" dirty="0"/>
              <a:t>healthcare quality in a country or province</a:t>
            </a:r>
          </a:p>
          <a:p>
            <a:r>
              <a:rPr lang="en-US" dirty="0"/>
              <a:t>level of sanitation</a:t>
            </a:r>
          </a:p>
          <a:p>
            <a:r>
              <a:rPr lang="en-US" dirty="0"/>
              <a:t>provision of care for the elderly</a:t>
            </a:r>
          </a:p>
          <a:p>
            <a:endParaRPr lang="en-US" dirty="0"/>
          </a:p>
        </p:txBody>
      </p:sp>
    </p:spTree>
    <p:extLst>
      <p:ext uri="{BB962C8B-B14F-4D97-AF65-F5344CB8AC3E}">
        <p14:creationId xmlns:p14="http://schemas.microsoft.com/office/powerpoint/2010/main" xmlns="" val="1921895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Development planning</a:t>
            </a:r>
          </a:p>
        </p:txBody>
      </p:sp>
      <p:sp>
        <p:nvSpPr>
          <p:cNvPr id="3" name="Content Placeholder 2"/>
          <p:cNvSpPr>
            <a:spLocks noGrp="1"/>
          </p:cNvSpPr>
          <p:nvPr>
            <p:ph idx="1"/>
          </p:nvPr>
        </p:nvSpPr>
        <p:spPr/>
        <p:txBody>
          <a:bodyPr/>
          <a:lstStyle/>
          <a:p>
            <a:r>
              <a:rPr lang="en-US" dirty="0"/>
              <a:t>Development planning is defined deliberate government attempt to implement, monitor, supervise as well as co-ordinate economic decisions made on economic issues of a nation. It is also known as economic planning of a nation. The concept of development planning was first introduced in 1917 A.D. in the former Soviet union.</a:t>
            </a:r>
          </a:p>
        </p:txBody>
      </p:sp>
    </p:spTree>
    <p:extLst>
      <p:ext uri="{BB962C8B-B14F-4D97-AF65-F5344CB8AC3E}">
        <p14:creationId xmlns:p14="http://schemas.microsoft.com/office/powerpoint/2010/main" xmlns="" val="3706671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 plan is a set of thing or activities to operate in a systematic order to achieve definite target or objectives. In other words, the process of making plans, to meet definite goods is planning. Individuals, groups, firms or government can do planning but planning done by the government is development planning.</a:t>
            </a:r>
            <a:endParaRPr lang="en-US" dirty="0"/>
          </a:p>
        </p:txBody>
      </p:sp>
    </p:spTree>
    <p:extLst>
      <p:ext uri="{BB962C8B-B14F-4D97-AF65-F5344CB8AC3E}">
        <p14:creationId xmlns:p14="http://schemas.microsoft.com/office/powerpoint/2010/main" xmlns="" val="2217157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6E0E3F-8DD9-4E24-8BE3-49E02B81DE22}"/>
              </a:ext>
            </a:extLst>
          </p:cNvPr>
          <p:cNvSpPr>
            <a:spLocks noGrp="1"/>
          </p:cNvSpPr>
          <p:nvPr>
            <p:ph type="title"/>
          </p:nvPr>
        </p:nvSpPr>
        <p:spPr/>
        <p:txBody>
          <a:bodyPr/>
          <a:lstStyle/>
          <a:p>
            <a:r>
              <a:rPr lang="en-US" dirty="0"/>
              <a:t>List of international community</a:t>
            </a:r>
          </a:p>
        </p:txBody>
      </p:sp>
      <p:sp>
        <p:nvSpPr>
          <p:cNvPr id="3" name="Content Placeholder 2">
            <a:extLst>
              <a:ext uri="{FF2B5EF4-FFF2-40B4-BE49-F238E27FC236}">
                <a16:creationId xmlns:a16="http://schemas.microsoft.com/office/drawing/2014/main" xmlns="" id="{8C41F6C4-3E78-453A-B0AD-5A2DF5EE8565}"/>
              </a:ext>
            </a:extLst>
          </p:cNvPr>
          <p:cNvSpPr>
            <a:spLocks noGrp="1"/>
          </p:cNvSpPr>
          <p:nvPr>
            <p:ph idx="1"/>
          </p:nvPr>
        </p:nvSpPr>
        <p:spPr/>
        <p:txBody>
          <a:bodyPr>
            <a:normAutofit fontScale="92500" lnSpcReduction="20000"/>
          </a:bodyPr>
          <a:lstStyle/>
          <a:p>
            <a:r>
              <a:rPr lang="en-US" dirty="0"/>
              <a:t>UN</a:t>
            </a:r>
          </a:p>
          <a:p>
            <a:r>
              <a:rPr lang="en-US" dirty="0"/>
              <a:t>UNICEF</a:t>
            </a:r>
          </a:p>
          <a:p>
            <a:r>
              <a:rPr lang="en-US" dirty="0"/>
              <a:t>WHO</a:t>
            </a:r>
          </a:p>
          <a:p>
            <a:r>
              <a:rPr lang="en-US" dirty="0"/>
              <a:t>WTO</a:t>
            </a:r>
          </a:p>
          <a:p>
            <a:r>
              <a:rPr lang="en-US" dirty="0"/>
              <a:t>SAARC</a:t>
            </a:r>
          </a:p>
          <a:p>
            <a:r>
              <a:rPr lang="en-US" dirty="0"/>
              <a:t>ASEAN</a:t>
            </a:r>
          </a:p>
          <a:p>
            <a:r>
              <a:rPr lang="en-US" dirty="0"/>
              <a:t>OECDA</a:t>
            </a:r>
          </a:p>
          <a:p>
            <a:r>
              <a:rPr lang="en-US" dirty="0"/>
              <a:t>WWF</a:t>
            </a:r>
          </a:p>
          <a:p>
            <a:r>
              <a:rPr lang="en-US" dirty="0"/>
              <a:t>……</a:t>
            </a:r>
          </a:p>
        </p:txBody>
      </p:sp>
    </p:spTree>
    <p:extLst>
      <p:ext uri="{BB962C8B-B14F-4D97-AF65-F5344CB8AC3E}">
        <p14:creationId xmlns:p14="http://schemas.microsoft.com/office/powerpoint/2010/main" xmlns="" val="1718861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D01F70-D4EA-43EA-862A-7C3B81807996}"/>
              </a:ext>
            </a:extLst>
          </p:cNvPr>
          <p:cNvSpPr>
            <a:spLocks noGrp="1"/>
          </p:cNvSpPr>
          <p:nvPr>
            <p:ph type="title"/>
          </p:nvPr>
        </p:nvSpPr>
        <p:spPr>
          <a:xfrm>
            <a:off x="628650" y="1131094"/>
            <a:ext cx="7886700" cy="474874"/>
          </a:xfrm>
        </p:spPr>
        <p:txBody>
          <a:bodyPr>
            <a:normAutofit/>
          </a:bodyPr>
          <a:lstStyle/>
          <a:p>
            <a:r>
              <a:rPr lang="en-US" sz="1800" dirty="0"/>
              <a:t>UNICEF(united nation children’s fund)</a:t>
            </a:r>
          </a:p>
        </p:txBody>
      </p:sp>
      <p:sp>
        <p:nvSpPr>
          <p:cNvPr id="3" name="Content Placeholder 2">
            <a:extLst>
              <a:ext uri="{FF2B5EF4-FFF2-40B4-BE49-F238E27FC236}">
                <a16:creationId xmlns:a16="http://schemas.microsoft.com/office/drawing/2014/main" xmlns="" id="{EDBFD33F-97E9-4500-B44D-62634D8CD6CA}"/>
              </a:ext>
            </a:extLst>
          </p:cNvPr>
          <p:cNvSpPr>
            <a:spLocks noGrp="1"/>
          </p:cNvSpPr>
          <p:nvPr>
            <p:ph idx="1"/>
          </p:nvPr>
        </p:nvSpPr>
        <p:spPr>
          <a:xfrm>
            <a:off x="628650" y="1813595"/>
            <a:ext cx="7886700" cy="4234343"/>
          </a:xfrm>
        </p:spPr>
        <p:txBody>
          <a:bodyPr>
            <a:normAutofit/>
          </a:bodyPr>
          <a:lstStyle/>
          <a:p>
            <a:pPr marL="0" indent="0">
              <a:buNone/>
            </a:pPr>
            <a:r>
              <a:rPr lang="en-US" sz="1500" dirty="0" err="1">
                <a:highlight>
                  <a:srgbClr val="FFFF00"/>
                </a:highlight>
              </a:rPr>
              <a:t>Headquater-newyork,US</a:t>
            </a:r>
            <a:endParaRPr lang="en-US" sz="1500" dirty="0">
              <a:highlight>
                <a:srgbClr val="FFFF00"/>
              </a:highlight>
            </a:endParaRPr>
          </a:p>
          <a:p>
            <a:pPr marL="0" indent="0">
              <a:buNone/>
            </a:pPr>
            <a:r>
              <a:rPr lang="en-US" sz="1500" dirty="0">
                <a:highlight>
                  <a:srgbClr val="FFFF00"/>
                </a:highlight>
              </a:rPr>
              <a:t>Established on-11</a:t>
            </a:r>
            <a:r>
              <a:rPr lang="en-US" sz="1500" baseline="30000" dirty="0">
                <a:highlight>
                  <a:srgbClr val="FFFF00"/>
                </a:highlight>
              </a:rPr>
              <a:t>th</a:t>
            </a:r>
            <a:r>
              <a:rPr lang="en-US" sz="1500" dirty="0">
                <a:highlight>
                  <a:srgbClr val="FFFF00"/>
                </a:highlight>
              </a:rPr>
              <a:t> December 1946</a:t>
            </a:r>
          </a:p>
          <a:p>
            <a:pPr marL="0" indent="0">
              <a:buNone/>
            </a:pPr>
            <a:r>
              <a:rPr lang="en-US" sz="1500" dirty="0">
                <a:highlight>
                  <a:srgbClr val="FFFF00"/>
                </a:highlight>
              </a:rPr>
              <a:t>Current head-</a:t>
            </a:r>
            <a:r>
              <a:rPr lang="en-US" sz="1500" dirty="0" err="1">
                <a:highlight>
                  <a:srgbClr val="FFFF00"/>
                </a:highlight>
              </a:rPr>
              <a:t>henrietta</a:t>
            </a:r>
            <a:r>
              <a:rPr lang="en-US" sz="1500" dirty="0">
                <a:highlight>
                  <a:srgbClr val="FFFF00"/>
                </a:highlight>
              </a:rPr>
              <a:t> </a:t>
            </a:r>
            <a:r>
              <a:rPr lang="en-US" sz="1500" dirty="0" err="1">
                <a:highlight>
                  <a:srgbClr val="FFFF00"/>
                </a:highlight>
              </a:rPr>
              <a:t>H.Force</a:t>
            </a:r>
            <a:endParaRPr lang="en-US" sz="1500" dirty="0">
              <a:highlight>
                <a:srgbClr val="FFFF00"/>
              </a:highlight>
            </a:endParaRPr>
          </a:p>
          <a:p>
            <a:r>
              <a:rPr lang="en-US" sz="1500" dirty="0"/>
              <a:t>It’s a UN organization that provides humanitarian and development aid to children around the world.</a:t>
            </a:r>
          </a:p>
          <a:p>
            <a:r>
              <a:rPr lang="en-US" sz="1500" dirty="0"/>
              <a:t>With a presence in 192 countries and </a:t>
            </a:r>
            <a:r>
              <a:rPr lang="en-US" sz="1500" dirty="0" err="1"/>
              <a:t>terriotories,the</a:t>
            </a:r>
            <a:r>
              <a:rPr lang="en-US" sz="1500" dirty="0"/>
              <a:t> agency is one of the most well known social welfare org In the world.</a:t>
            </a:r>
          </a:p>
          <a:p>
            <a:pPr marL="0" indent="0">
              <a:buNone/>
            </a:pPr>
            <a:r>
              <a:rPr lang="en-US" sz="1500" dirty="0"/>
              <a:t> WHO</a:t>
            </a:r>
          </a:p>
          <a:p>
            <a:pPr marL="0" indent="0">
              <a:buNone/>
            </a:pPr>
            <a:r>
              <a:rPr lang="en-US" sz="1500" dirty="0" err="1">
                <a:highlight>
                  <a:srgbClr val="FFFF00"/>
                </a:highlight>
              </a:rPr>
              <a:t>Headquater:Geneva</a:t>
            </a:r>
            <a:r>
              <a:rPr lang="en-US" sz="1500" dirty="0">
                <a:highlight>
                  <a:srgbClr val="FFFF00"/>
                </a:highlight>
              </a:rPr>
              <a:t> , </a:t>
            </a:r>
            <a:r>
              <a:rPr lang="en-US" sz="1500" dirty="0" err="1">
                <a:highlight>
                  <a:srgbClr val="FFFF00"/>
                </a:highlight>
              </a:rPr>
              <a:t>swizerland</a:t>
            </a:r>
            <a:endParaRPr lang="en-US" sz="1500" dirty="0">
              <a:highlight>
                <a:srgbClr val="FFFF00"/>
              </a:highlight>
            </a:endParaRPr>
          </a:p>
          <a:p>
            <a:pPr marL="0" indent="0">
              <a:buNone/>
            </a:pPr>
            <a:r>
              <a:rPr lang="en-US" sz="1500" dirty="0">
                <a:highlight>
                  <a:srgbClr val="FFFF00"/>
                </a:highlight>
              </a:rPr>
              <a:t>Established on:7</a:t>
            </a:r>
            <a:r>
              <a:rPr lang="en-US" sz="1500" baseline="30000" dirty="0">
                <a:highlight>
                  <a:srgbClr val="FFFF00"/>
                </a:highlight>
              </a:rPr>
              <a:t>th</a:t>
            </a:r>
            <a:r>
              <a:rPr lang="en-US" sz="1500" dirty="0">
                <a:highlight>
                  <a:srgbClr val="FFFF00"/>
                </a:highlight>
              </a:rPr>
              <a:t> April 1948</a:t>
            </a:r>
          </a:p>
          <a:p>
            <a:pPr marL="0" indent="0">
              <a:buNone/>
            </a:pPr>
            <a:r>
              <a:rPr lang="en-US" sz="1500" dirty="0">
                <a:highlight>
                  <a:srgbClr val="FFFF00"/>
                </a:highlight>
              </a:rPr>
              <a:t>Current </a:t>
            </a:r>
            <a:r>
              <a:rPr lang="en-US" sz="1500" dirty="0" err="1">
                <a:highlight>
                  <a:srgbClr val="FFFF00"/>
                </a:highlight>
              </a:rPr>
              <a:t>head:director</a:t>
            </a:r>
            <a:r>
              <a:rPr lang="en-US" sz="1500" dirty="0">
                <a:highlight>
                  <a:srgbClr val="FFFF00"/>
                </a:highlight>
              </a:rPr>
              <a:t> –general-Tedros Adhanom</a:t>
            </a:r>
          </a:p>
          <a:p>
            <a:pPr marL="0" indent="0">
              <a:buNone/>
            </a:pPr>
            <a:r>
              <a:rPr lang="en-US" sz="1500" dirty="0">
                <a:highlight>
                  <a:srgbClr val="FFFF00"/>
                </a:highlight>
              </a:rPr>
              <a:t>It’s  a united nations specialized organizations in charge of international public health.</a:t>
            </a:r>
          </a:p>
          <a:p>
            <a:pPr marL="0" indent="0">
              <a:buNone/>
            </a:pPr>
            <a:r>
              <a:rPr lang="en-US" sz="1500" dirty="0">
                <a:highlight>
                  <a:srgbClr val="FFFF00"/>
                </a:highlight>
              </a:rPr>
              <a:t>It has six semi-autonomous regional offices and 150 field offices </a:t>
            </a:r>
            <a:r>
              <a:rPr lang="en-US" sz="1500" dirty="0" err="1">
                <a:highlight>
                  <a:srgbClr val="FFFF00"/>
                </a:highlight>
              </a:rPr>
              <a:t>worldwife</a:t>
            </a:r>
            <a:r>
              <a:rPr lang="en-US" sz="1500" dirty="0">
                <a:highlight>
                  <a:srgbClr val="FFFF00"/>
                </a:highlight>
              </a:rPr>
              <a:t>.</a:t>
            </a:r>
          </a:p>
          <a:p>
            <a:endParaRPr lang="en-US" sz="1500" dirty="0">
              <a:highlight>
                <a:srgbClr val="FFFF00"/>
              </a:highlight>
            </a:endParaRPr>
          </a:p>
          <a:p>
            <a:endParaRPr lang="en-US" dirty="0"/>
          </a:p>
        </p:txBody>
      </p:sp>
    </p:spTree>
    <p:extLst>
      <p:ext uri="{BB962C8B-B14F-4D97-AF65-F5344CB8AC3E}">
        <p14:creationId xmlns:p14="http://schemas.microsoft.com/office/powerpoint/2010/main" xmlns="" val="3269742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of Development</a:t>
            </a:r>
            <a:endParaRPr lang="en-US" dirty="0"/>
          </a:p>
        </p:txBody>
      </p:sp>
      <p:sp>
        <p:nvSpPr>
          <p:cNvPr id="3" name="Content Placeholder 2"/>
          <p:cNvSpPr>
            <a:spLocks noGrp="1"/>
          </p:cNvSpPr>
          <p:nvPr>
            <p:ph idx="1"/>
          </p:nvPr>
        </p:nvSpPr>
        <p:spPr/>
        <p:txBody>
          <a:bodyPr/>
          <a:lstStyle/>
          <a:p>
            <a:r>
              <a:rPr lang="en-US" dirty="0" smtClean="0"/>
              <a:t>There </a:t>
            </a:r>
            <a:r>
              <a:rPr lang="en-US" dirty="0" smtClean="0"/>
              <a:t>are four distinct human development approaches the </a:t>
            </a:r>
            <a:endParaRPr lang="en-US" dirty="0" smtClean="0"/>
          </a:p>
          <a:p>
            <a:r>
              <a:rPr lang="en-US" b="1" smtClean="0"/>
              <a:t>income approach</a:t>
            </a:r>
            <a:endParaRPr lang="en-US" b="1" dirty="0" smtClean="0"/>
          </a:p>
          <a:p>
            <a:r>
              <a:rPr lang="en-US" b="1" dirty="0" smtClean="0"/>
              <a:t>welfare approach </a:t>
            </a:r>
          </a:p>
          <a:p>
            <a:r>
              <a:rPr lang="en-US" b="1" dirty="0" smtClean="0"/>
              <a:t>capability approach</a:t>
            </a:r>
          </a:p>
          <a:p>
            <a:r>
              <a:rPr lang="en-US" b="1" dirty="0" smtClean="0"/>
              <a:t>basic </a:t>
            </a:r>
            <a:r>
              <a:rPr lang="en-US" b="1" dirty="0" smtClean="0"/>
              <a:t>needs </a:t>
            </a:r>
            <a:r>
              <a:rPr lang="en-US" b="1" dirty="0" smtClean="0"/>
              <a:t>approach</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1470025"/>
          </a:xfrm>
        </p:spPr>
        <p:style>
          <a:lnRef idx="3">
            <a:schemeClr val="lt1"/>
          </a:lnRef>
          <a:fillRef idx="1">
            <a:schemeClr val="accent3"/>
          </a:fillRef>
          <a:effectRef idx="1">
            <a:schemeClr val="accent3"/>
          </a:effectRef>
          <a:fontRef idx="minor">
            <a:schemeClr val="lt1"/>
          </a:fontRef>
        </p:style>
        <p:txBody>
          <a:bodyPr/>
          <a:lstStyle/>
          <a:p>
            <a:r>
              <a:rPr lang="en-US" dirty="0"/>
              <a:t>Features of developing countries</a:t>
            </a:r>
          </a:p>
        </p:txBody>
      </p:sp>
      <p:sp>
        <p:nvSpPr>
          <p:cNvPr id="3" name="Subtitle 2"/>
          <p:cNvSpPr>
            <a:spLocks noGrp="1"/>
          </p:cNvSpPr>
          <p:nvPr>
            <p:ph type="subTitle" idx="1"/>
          </p:nvPr>
        </p:nvSpPr>
        <p:spPr>
          <a:xfrm>
            <a:off x="685800" y="1905000"/>
            <a:ext cx="7848600" cy="4495800"/>
          </a:xfrm>
        </p:spPr>
        <p:style>
          <a:lnRef idx="0">
            <a:schemeClr val="accent3"/>
          </a:lnRef>
          <a:fillRef idx="3">
            <a:schemeClr val="accent3"/>
          </a:fillRef>
          <a:effectRef idx="3">
            <a:schemeClr val="accent3"/>
          </a:effectRef>
          <a:fontRef idx="minor">
            <a:schemeClr val="lt1"/>
          </a:fontRef>
        </p:style>
        <p:txBody>
          <a:bodyPr>
            <a:normAutofit fontScale="70000" lnSpcReduction="20000"/>
          </a:bodyPr>
          <a:lstStyle/>
          <a:p>
            <a:pPr marL="514350" indent="-514350" algn="l">
              <a:buFont typeface="+mj-lt"/>
              <a:buAutoNum type="arabicPeriod"/>
            </a:pPr>
            <a:r>
              <a:rPr lang="en-US" dirty="0">
                <a:solidFill>
                  <a:schemeClr val="bg1"/>
                </a:solidFill>
              </a:rPr>
              <a:t>Low standards of </a:t>
            </a:r>
            <a:r>
              <a:rPr lang="en-US" dirty="0" err="1">
                <a:solidFill>
                  <a:schemeClr val="bg1"/>
                </a:solidFill>
              </a:rPr>
              <a:t>living,characterized</a:t>
            </a:r>
            <a:r>
              <a:rPr lang="en-US" dirty="0">
                <a:solidFill>
                  <a:schemeClr val="bg1"/>
                </a:solidFill>
              </a:rPr>
              <a:t> by low </a:t>
            </a:r>
            <a:r>
              <a:rPr lang="en-US" dirty="0" err="1">
                <a:solidFill>
                  <a:schemeClr val="bg1"/>
                </a:solidFill>
              </a:rPr>
              <a:t>incomes,ineqality,poor</a:t>
            </a:r>
            <a:r>
              <a:rPr lang="en-US" dirty="0">
                <a:solidFill>
                  <a:schemeClr val="bg1"/>
                </a:solidFill>
              </a:rPr>
              <a:t> health and inadequate education</a:t>
            </a:r>
          </a:p>
          <a:p>
            <a:pPr marL="514350" indent="-514350" algn="l">
              <a:buFont typeface="+mj-lt"/>
              <a:buAutoNum type="arabicPeriod"/>
            </a:pPr>
            <a:r>
              <a:rPr lang="en-US" dirty="0">
                <a:solidFill>
                  <a:schemeClr val="bg1"/>
                </a:solidFill>
              </a:rPr>
              <a:t>Low levels of productivity</a:t>
            </a:r>
          </a:p>
          <a:p>
            <a:pPr marL="514350" indent="-514350" algn="l">
              <a:buFont typeface="+mj-lt"/>
              <a:buAutoNum type="arabicPeriod"/>
            </a:pPr>
            <a:r>
              <a:rPr lang="en-US" dirty="0">
                <a:solidFill>
                  <a:schemeClr val="bg1"/>
                </a:solidFill>
              </a:rPr>
              <a:t>High rate of population growth and </a:t>
            </a:r>
            <a:r>
              <a:rPr lang="en-US" dirty="0" err="1">
                <a:solidFill>
                  <a:schemeClr val="bg1"/>
                </a:solidFill>
              </a:rPr>
              <a:t>dependancy</a:t>
            </a:r>
            <a:r>
              <a:rPr lang="en-US" dirty="0">
                <a:solidFill>
                  <a:schemeClr val="bg1"/>
                </a:solidFill>
              </a:rPr>
              <a:t> burdens</a:t>
            </a:r>
          </a:p>
          <a:p>
            <a:pPr marL="514350" indent="-514350" algn="l">
              <a:buFont typeface="+mj-lt"/>
              <a:buAutoNum type="arabicPeriod"/>
            </a:pPr>
            <a:r>
              <a:rPr lang="en-US" dirty="0">
                <a:solidFill>
                  <a:schemeClr val="bg1"/>
                </a:solidFill>
              </a:rPr>
              <a:t>High and rising levels of unemployment and underemployment</a:t>
            </a:r>
          </a:p>
          <a:p>
            <a:pPr marL="514350" indent="-514350" algn="l">
              <a:buFont typeface="+mj-lt"/>
              <a:buAutoNum type="arabicPeriod"/>
            </a:pPr>
            <a:r>
              <a:rPr lang="en-US" dirty="0">
                <a:solidFill>
                  <a:schemeClr val="bg1"/>
                </a:solidFill>
              </a:rPr>
              <a:t>Substantial dependence on agricultural production and primary product exports</a:t>
            </a:r>
          </a:p>
          <a:p>
            <a:pPr marL="514350" indent="-514350" algn="l">
              <a:buFont typeface="+mj-lt"/>
              <a:buAutoNum type="arabicPeriod"/>
            </a:pPr>
            <a:r>
              <a:rPr lang="en-US" dirty="0">
                <a:solidFill>
                  <a:schemeClr val="bg1"/>
                </a:solidFill>
              </a:rPr>
              <a:t>Prevalence of imperfect markets and limited information</a:t>
            </a:r>
          </a:p>
          <a:p>
            <a:pPr marL="514350" indent="-514350" algn="l">
              <a:buFont typeface="+mj-lt"/>
              <a:buAutoNum type="arabicPeriod"/>
            </a:pPr>
            <a:r>
              <a:rPr lang="en-US" dirty="0">
                <a:solidFill>
                  <a:schemeClr val="bg1"/>
                </a:solidFill>
              </a:rPr>
              <a:t>Dominance ,dependence and vulnerability in international relations .</a:t>
            </a:r>
          </a:p>
          <a:p>
            <a:pPr marL="514350" indent="-514350">
              <a:buFont typeface="+mj-lt"/>
              <a:buAutoNum type="arabicPeriod"/>
            </a:pPr>
            <a:endParaRPr lang="en-US" dirty="0"/>
          </a:p>
        </p:txBody>
      </p:sp>
    </p:spTree>
    <p:extLst>
      <p:ext uri="{BB962C8B-B14F-4D97-AF65-F5344CB8AC3E}">
        <p14:creationId xmlns:p14="http://schemas.microsoft.com/office/powerpoint/2010/main" xmlns="" val="386129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Indicators of economic development </a:t>
            </a:r>
          </a:p>
        </p:txBody>
      </p:sp>
      <p:sp>
        <p:nvSpPr>
          <p:cNvPr id="3" name="Content Placeholder 2"/>
          <p:cNvSpPr>
            <a:spLocks noGrp="1"/>
          </p:cNvSpPr>
          <p:nvPr>
            <p:ph idx="1"/>
          </p:nvPr>
        </p:nvSpPr>
        <p:spPr/>
        <p:txBody>
          <a:bodyPr/>
          <a:lstStyle/>
          <a:p>
            <a:r>
              <a:rPr lang="en-US" dirty="0"/>
              <a:t>To know the level of economic development of a country there are a different indicators which are used.</a:t>
            </a:r>
          </a:p>
          <a:p>
            <a:r>
              <a:rPr lang="en-US" dirty="0"/>
              <a:t>These indicators help in understanding the level </a:t>
            </a:r>
            <a:r>
              <a:rPr lang="en-US"/>
              <a:t>of  development, comparisons </a:t>
            </a:r>
            <a:r>
              <a:rPr lang="en-US" dirty="0"/>
              <a:t>with other countries, or different time periods.</a:t>
            </a:r>
          </a:p>
          <a:p>
            <a:r>
              <a:rPr lang="en-US" dirty="0"/>
              <a:t>These indicators help in better planning towards achieving economic development</a:t>
            </a:r>
          </a:p>
          <a:p>
            <a:endParaRPr lang="en-US" dirty="0"/>
          </a:p>
        </p:txBody>
      </p:sp>
    </p:spTree>
    <p:extLst>
      <p:ext uri="{BB962C8B-B14F-4D97-AF65-F5344CB8AC3E}">
        <p14:creationId xmlns:p14="http://schemas.microsoft.com/office/powerpoint/2010/main" xmlns="" val="2421701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pPr algn="l"/>
            <a:r>
              <a:rPr lang="en-US" dirty="0"/>
              <a:t>The indicators of economic development are:</a:t>
            </a:r>
            <a:br>
              <a:rPr lang="en-US" dirty="0"/>
            </a:br>
            <a:endParaRPr lang="en-US" dirty="0"/>
          </a:p>
        </p:txBody>
      </p:sp>
      <p:sp>
        <p:nvSpPr>
          <p:cNvPr id="3" name="Content Placeholder 2"/>
          <p:cNvSpPr>
            <a:spLocks noGrp="1"/>
          </p:cNvSpPr>
          <p:nvPr>
            <p:ph idx="1"/>
          </p:nvPr>
        </p:nvSpPr>
        <p:spPr/>
        <p:txBody>
          <a:bodyPr/>
          <a:lstStyle/>
          <a:p>
            <a:pPr marL="0" indent="0">
              <a:buNone/>
            </a:pPr>
            <a:r>
              <a:rPr lang="en-US" b="1" dirty="0"/>
              <a:t>Growth rate of National Income:</a:t>
            </a:r>
            <a:endParaRPr lang="en-US" dirty="0"/>
          </a:p>
          <a:p>
            <a:pPr marL="0" indent="0">
              <a:buNone/>
            </a:pPr>
            <a:r>
              <a:rPr lang="en-US" dirty="0"/>
              <a:t>In this indicator real income is calculated on constant prices</a:t>
            </a:r>
          </a:p>
          <a:p>
            <a:pPr marL="0" indent="0">
              <a:buNone/>
            </a:pPr>
            <a:r>
              <a:rPr lang="en-US" dirty="0"/>
              <a:t>If there is rise in national income, this indicates economic development.</a:t>
            </a:r>
          </a:p>
          <a:p>
            <a:pPr marL="0" indent="0">
              <a:buNone/>
            </a:pPr>
            <a:r>
              <a:rPr lang="en-US" dirty="0"/>
              <a:t>When there is high rate of national income, development rate is high and vice versa</a:t>
            </a:r>
          </a:p>
          <a:p>
            <a:endParaRPr lang="en-US" dirty="0"/>
          </a:p>
        </p:txBody>
      </p:sp>
    </p:spTree>
    <p:extLst>
      <p:ext uri="{BB962C8B-B14F-4D97-AF65-F5344CB8AC3E}">
        <p14:creationId xmlns:p14="http://schemas.microsoft.com/office/powerpoint/2010/main" xmlns="" val="2315890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Per Capita Income (PCI):</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average income of the people living in the country is the per capita income.</a:t>
            </a:r>
          </a:p>
          <a:p>
            <a:r>
              <a:rPr lang="en-US" dirty="0"/>
              <a:t>A rise in PCI is an important indicator of economic development</a:t>
            </a:r>
          </a:p>
          <a:p>
            <a:r>
              <a:rPr lang="en-US" dirty="0"/>
              <a:t>The rise in PCI indicates economic welfare of the country</a:t>
            </a:r>
          </a:p>
          <a:p>
            <a:endParaRPr lang="en-US" dirty="0"/>
          </a:p>
        </p:txBody>
      </p:sp>
    </p:spTree>
    <p:extLst>
      <p:ext uri="{BB962C8B-B14F-4D97-AF65-F5344CB8AC3E}">
        <p14:creationId xmlns:p14="http://schemas.microsoft.com/office/powerpoint/2010/main" xmlns="" val="6830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Gross Domestic Product (GDP)</a:t>
            </a:r>
            <a:br>
              <a:rPr lang="en-US" b="1" dirty="0"/>
            </a:br>
            <a:endParaRPr lang="en-US" dirty="0"/>
          </a:p>
        </p:txBody>
      </p:sp>
      <p:sp>
        <p:nvSpPr>
          <p:cNvPr id="3" name="Content Placeholder 2"/>
          <p:cNvSpPr>
            <a:spLocks noGrp="1"/>
          </p:cNvSpPr>
          <p:nvPr>
            <p:ph idx="1"/>
          </p:nvPr>
        </p:nvSpPr>
        <p:spPr/>
        <p:txBody>
          <a:bodyPr/>
          <a:lstStyle/>
          <a:p>
            <a:r>
              <a:rPr lang="en-US" dirty="0"/>
              <a:t>GDP is  how much money a country makes from its products over the course of a year, usually converted to US Dollars:</a:t>
            </a:r>
          </a:p>
          <a:p>
            <a:r>
              <a:rPr lang="en-US" dirty="0"/>
              <a:t>the sum of gross value added by all resident producers in the economy + product taxes - any subsidies not included in the value of the products.</a:t>
            </a:r>
          </a:p>
          <a:p>
            <a:endParaRPr lang="en-US" dirty="0"/>
          </a:p>
        </p:txBody>
      </p:sp>
    </p:spTree>
    <p:extLst>
      <p:ext uri="{BB962C8B-B14F-4D97-AF65-F5344CB8AC3E}">
        <p14:creationId xmlns:p14="http://schemas.microsoft.com/office/powerpoint/2010/main" xmlns="" val="3706897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Gross National Product (GNP)</a:t>
            </a:r>
            <a:br>
              <a:rPr lang="en-US" b="1" dirty="0"/>
            </a:br>
            <a:endParaRPr lang="en-US" dirty="0"/>
          </a:p>
        </p:txBody>
      </p:sp>
      <p:sp>
        <p:nvSpPr>
          <p:cNvPr id="3" name="Content Placeholder 2"/>
          <p:cNvSpPr>
            <a:spLocks noGrp="1"/>
          </p:cNvSpPr>
          <p:nvPr>
            <p:ph idx="1"/>
          </p:nvPr>
        </p:nvSpPr>
        <p:spPr/>
        <p:txBody>
          <a:bodyPr/>
          <a:lstStyle/>
          <a:p>
            <a:r>
              <a:rPr lang="en-US" dirty="0"/>
              <a:t>GNP is the GDP of a nation together with any money that has been earned by investment abroad minus the income earned by non-nationals within the nation.</a:t>
            </a:r>
          </a:p>
          <a:p>
            <a:endParaRPr lang="en-US" dirty="0"/>
          </a:p>
        </p:txBody>
      </p:sp>
    </p:spTree>
    <p:extLst>
      <p:ext uri="{BB962C8B-B14F-4D97-AF65-F5344CB8AC3E}">
        <p14:creationId xmlns:p14="http://schemas.microsoft.com/office/powerpoint/2010/main" xmlns="" val="1068980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Human Development Index (HDI)</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The HDI is a composite statistic calculated from the:</a:t>
            </a:r>
          </a:p>
          <a:p>
            <a:r>
              <a:rPr lang="en-US" dirty="0"/>
              <a:t>Life expectancy index</a:t>
            </a:r>
          </a:p>
          <a:p>
            <a:r>
              <a:rPr lang="en-US" dirty="0"/>
              <a:t>Education index</a:t>
            </a:r>
          </a:p>
          <a:p>
            <a:r>
              <a:rPr lang="en-US" dirty="0"/>
              <a:t>Mean years of schooling index</a:t>
            </a:r>
          </a:p>
          <a:p>
            <a:r>
              <a:rPr lang="en-US" dirty="0"/>
              <a:t>Expected years of schooling index</a:t>
            </a:r>
          </a:p>
          <a:p>
            <a:r>
              <a:rPr lang="en-US" dirty="0"/>
              <a:t>Income index</a:t>
            </a:r>
          </a:p>
          <a:p>
            <a:r>
              <a:rPr lang="en-US" dirty="0"/>
              <a:t>Countries are ranked based on their score and split into categories that suggest how well developed they are.</a:t>
            </a:r>
          </a:p>
          <a:p>
            <a:endParaRPr lang="en-US" dirty="0"/>
          </a:p>
        </p:txBody>
      </p:sp>
    </p:spTree>
    <p:extLst>
      <p:ext uri="{BB962C8B-B14F-4D97-AF65-F5344CB8AC3E}">
        <p14:creationId xmlns:p14="http://schemas.microsoft.com/office/powerpoint/2010/main" xmlns="" val="1155366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721</Words>
  <Application>Microsoft Office PowerPoint</Application>
  <PresentationFormat>On-screen Show (4:3)</PresentationFormat>
  <Paragraphs>79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What is Development? </vt:lpstr>
      <vt:lpstr>Approaches of Development</vt:lpstr>
      <vt:lpstr>Features of developing countries</vt:lpstr>
      <vt:lpstr>Indicators of economic development </vt:lpstr>
      <vt:lpstr>The indicators of economic development are: </vt:lpstr>
      <vt:lpstr>Per Capita Income (PCI): </vt:lpstr>
      <vt:lpstr>Gross Domestic Product (GDP) </vt:lpstr>
      <vt:lpstr>Gross National Product (GNP) </vt:lpstr>
      <vt:lpstr>The Human Development Index (HDI) </vt:lpstr>
      <vt:lpstr>Slide 10</vt:lpstr>
      <vt:lpstr>Life expectancy </vt:lpstr>
      <vt:lpstr>Development planning</vt:lpstr>
      <vt:lpstr>Slide 13</vt:lpstr>
      <vt:lpstr>List of international community</vt:lpstr>
      <vt:lpstr>UNICEF(united nation children’s fund)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Features of developing countries</dc:title>
  <dc:creator>Divya jha</dc:creator>
  <cp:lastModifiedBy>Asus</cp:lastModifiedBy>
  <cp:revision>10</cp:revision>
  <dcterms:created xsi:type="dcterms:W3CDTF">2022-11-12T12:51:19Z</dcterms:created>
  <dcterms:modified xsi:type="dcterms:W3CDTF">2023-01-04T17:15:05Z</dcterms:modified>
</cp:coreProperties>
</file>