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6" r:id="rId5"/>
    <p:sldId id="261"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AE35-A8C9-4D43-A6F9-84F9C067B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7AECCC-02DB-4875-8DF6-BD38D624F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CD7D4-128D-4085-BF68-BD351FA1C12F}"/>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5" name="Footer Placeholder 4">
            <a:extLst>
              <a:ext uri="{FF2B5EF4-FFF2-40B4-BE49-F238E27FC236}">
                <a16:creationId xmlns:a16="http://schemas.microsoft.com/office/drawing/2014/main" id="{1560997B-21CB-4797-A72D-8A823C893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719B1-7208-429F-903C-F4DD52FBAD98}"/>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169863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5971-76E4-45C1-90CB-4C7EC750C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0CCC6-C201-47EF-B560-D25710D853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72C3B-353A-4085-B654-C260B0355549}"/>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5" name="Footer Placeholder 4">
            <a:extLst>
              <a:ext uri="{FF2B5EF4-FFF2-40B4-BE49-F238E27FC236}">
                <a16:creationId xmlns:a16="http://schemas.microsoft.com/office/drawing/2014/main" id="{BAF8E999-3998-4DDA-804F-5890DEC13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A6652-1165-4838-8F6C-6EF35AA307EF}"/>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185757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B326F-4068-4D83-A7A9-F0CB3E6004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5541E-1B24-4769-8A35-165E6F5B5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C6C8E-B4F4-4A20-B190-DE1D53CFBCDB}"/>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5" name="Footer Placeholder 4">
            <a:extLst>
              <a:ext uri="{FF2B5EF4-FFF2-40B4-BE49-F238E27FC236}">
                <a16:creationId xmlns:a16="http://schemas.microsoft.com/office/drawing/2014/main" id="{DF2380B4-A895-4498-B304-E5B83D992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DB079-6866-472B-A0C3-4BEE284CBD04}"/>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76509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CDC3-78A4-402D-BED0-B8AEC8069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0A4B7-CB20-49FC-8DDA-8DC5928E34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DF2C0-F3AA-49E3-A1B3-3E99F64A458E}"/>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5" name="Footer Placeholder 4">
            <a:extLst>
              <a:ext uri="{FF2B5EF4-FFF2-40B4-BE49-F238E27FC236}">
                <a16:creationId xmlns:a16="http://schemas.microsoft.com/office/drawing/2014/main" id="{7535C5F5-2082-47F1-9451-A4F12AF89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604B-27AE-45C4-8860-929D7220CC56}"/>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134425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3668-2844-4204-9887-84A5BB01C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7AC4AF-8FF1-40F8-B0D3-BEFE63591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237F6-975C-4DF3-A71D-5A82CEADD303}"/>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5" name="Footer Placeholder 4">
            <a:extLst>
              <a:ext uri="{FF2B5EF4-FFF2-40B4-BE49-F238E27FC236}">
                <a16:creationId xmlns:a16="http://schemas.microsoft.com/office/drawing/2014/main" id="{A46904D0-3846-4766-B3C9-6A83D156D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6E2EC-A542-47B7-9418-4211FC81EEAD}"/>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27165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FCA6-2019-4B5D-A02F-B28B75833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8351A-85C5-4BA3-B7E2-E70B508896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A57B9D-A5D1-49DC-9B8B-681A45763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37649-EEB0-4DDB-9CE0-A7EE8F81E7D2}"/>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6" name="Footer Placeholder 5">
            <a:extLst>
              <a:ext uri="{FF2B5EF4-FFF2-40B4-BE49-F238E27FC236}">
                <a16:creationId xmlns:a16="http://schemas.microsoft.com/office/drawing/2014/main" id="{0DB5B8DD-DF60-4CE0-92C0-90E92BC0A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DAC08-63EF-441A-AF5F-7903CC4B8AD2}"/>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182879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7411-562C-42A6-BA05-E3E5150CED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53E316-7AE3-4912-B44D-C4F766B85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1D8D9-F783-4622-B7E7-8F3DB5CEE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650FEF-6BBE-4DAC-8A5D-E8FE997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76C3F1-060D-4A0F-8500-A578FF37B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1C65A3-0376-4052-A662-FA272D2527F3}"/>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8" name="Footer Placeholder 7">
            <a:extLst>
              <a:ext uri="{FF2B5EF4-FFF2-40B4-BE49-F238E27FC236}">
                <a16:creationId xmlns:a16="http://schemas.microsoft.com/office/drawing/2014/main" id="{089D75B2-F64D-43FC-AA0B-761EF96BE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00323-8BFD-4887-8DAB-052A6DA4B4FA}"/>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301726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39FB-A211-4C44-BE4E-54E16B02D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E05A9F-EF32-4E0C-9718-BD495CDB5C29}"/>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4" name="Footer Placeholder 3">
            <a:extLst>
              <a:ext uri="{FF2B5EF4-FFF2-40B4-BE49-F238E27FC236}">
                <a16:creationId xmlns:a16="http://schemas.microsoft.com/office/drawing/2014/main" id="{4453C563-1E35-4138-B7F8-6FBF5C7329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974FF-56F8-452D-BA94-10D1B5158562}"/>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139307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C86D0-1CF8-46E4-A8C5-888535CA1C9A}"/>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3" name="Footer Placeholder 2">
            <a:extLst>
              <a:ext uri="{FF2B5EF4-FFF2-40B4-BE49-F238E27FC236}">
                <a16:creationId xmlns:a16="http://schemas.microsoft.com/office/drawing/2014/main" id="{F73F0377-9A35-473C-95A0-A6B82823D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21ACE8-C6B6-47C0-A0A1-C7D84BDA16A1}"/>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183962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DF3D-8ACE-4F2B-9461-60C269106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3D6FB2-336F-467D-B6D2-E0F49428A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6BC73-C02A-4253-BFF4-21B635EE2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116D2-15AF-432C-86E9-618C3CECD3B9}"/>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6" name="Footer Placeholder 5">
            <a:extLst>
              <a:ext uri="{FF2B5EF4-FFF2-40B4-BE49-F238E27FC236}">
                <a16:creationId xmlns:a16="http://schemas.microsoft.com/office/drawing/2014/main" id="{ED4835C1-C8B9-4226-AAC6-246B887D4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160AF-BE77-4A2C-800E-AC4FB91F8A97}"/>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92712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508C-A0D6-4077-847F-C677E6509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E785FB-3373-42D8-B07C-14632C6EE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D5EA5-B796-48E5-8204-EAEBC1FF4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53211-C3FF-47A3-84E0-B7A461C161C0}"/>
              </a:ext>
            </a:extLst>
          </p:cNvPr>
          <p:cNvSpPr>
            <a:spLocks noGrp="1"/>
          </p:cNvSpPr>
          <p:nvPr>
            <p:ph type="dt" sz="half" idx="10"/>
          </p:nvPr>
        </p:nvSpPr>
        <p:spPr/>
        <p:txBody>
          <a:bodyPr/>
          <a:lstStyle/>
          <a:p>
            <a:fld id="{46B65AE2-2EBF-420D-8AE5-98AC40D4B834}" type="datetimeFigureOut">
              <a:rPr lang="en-US" smtClean="0"/>
              <a:t>12/20/2022</a:t>
            </a:fld>
            <a:endParaRPr lang="en-US"/>
          </a:p>
        </p:txBody>
      </p:sp>
      <p:sp>
        <p:nvSpPr>
          <p:cNvPr id="6" name="Footer Placeholder 5">
            <a:extLst>
              <a:ext uri="{FF2B5EF4-FFF2-40B4-BE49-F238E27FC236}">
                <a16:creationId xmlns:a16="http://schemas.microsoft.com/office/drawing/2014/main" id="{85EF41EB-BB57-44B0-A2FE-8FBC35045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381F8-E7DD-4014-ABF3-88848F3801C5}"/>
              </a:ext>
            </a:extLst>
          </p:cNvPr>
          <p:cNvSpPr>
            <a:spLocks noGrp="1"/>
          </p:cNvSpPr>
          <p:nvPr>
            <p:ph type="sldNum" sz="quarter" idx="12"/>
          </p:nvPr>
        </p:nvSpPr>
        <p:spPr/>
        <p:txBody>
          <a:bodyPr/>
          <a:lstStyle/>
          <a:p>
            <a:fld id="{068563BC-3C75-4BE1-93F1-1A63144EC3AA}" type="slidenum">
              <a:rPr lang="en-US" smtClean="0"/>
              <a:t>‹#›</a:t>
            </a:fld>
            <a:endParaRPr lang="en-US"/>
          </a:p>
        </p:txBody>
      </p:sp>
    </p:spTree>
    <p:extLst>
      <p:ext uri="{BB962C8B-B14F-4D97-AF65-F5344CB8AC3E}">
        <p14:creationId xmlns:p14="http://schemas.microsoft.com/office/powerpoint/2010/main" val="254650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219FA-A701-429D-A74C-F9D94F0895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279C67-1DEE-424F-BE7B-CE88A2C58E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35FAD-7571-4CBB-B603-D62C917CF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65AE2-2EBF-420D-8AE5-98AC40D4B834}" type="datetimeFigureOut">
              <a:rPr lang="en-US" smtClean="0"/>
              <a:t>12/20/2022</a:t>
            </a:fld>
            <a:endParaRPr lang="en-US"/>
          </a:p>
        </p:txBody>
      </p:sp>
      <p:sp>
        <p:nvSpPr>
          <p:cNvPr id="5" name="Footer Placeholder 4">
            <a:extLst>
              <a:ext uri="{FF2B5EF4-FFF2-40B4-BE49-F238E27FC236}">
                <a16:creationId xmlns:a16="http://schemas.microsoft.com/office/drawing/2014/main" id="{859AAC12-D70E-4C28-BC56-17DA2B41B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5C1D8-FE05-4F32-A092-7B31C4EE5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563BC-3C75-4BE1-93F1-1A63144EC3AA}" type="slidenum">
              <a:rPr lang="en-US" smtClean="0"/>
              <a:t>‹#›</a:t>
            </a:fld>
            <a:endParaRPr lang="en-US"/>
          </a:p>
        </p:txBody>
      </p:sp>
    </p:spTree>
    <p:extLst>
      <p:ext uri="{BB962C8B-B14F-4D97-AF65-F5344CB8AC3E}">
        <p14:creationId xmlns:p14="http://schemas.microsoft.com/office/powerpoint/2010/main" val="70332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2904-B3DA-4597-9A0F-3C850155E877}"/>
              </a:ext>
            </a:extLst>
          </p:cNvPr>
          <p:cNvSpPr>
            <a:spLocks noGrp="1"/>
          </p:cNvSpPr>
          <p:nvPr>
            <p:ph type="title"/>
          </p:nvPr>
        </p:nvSpPr>
        <p:spPr/>
        <p:txBody>
          <a:bodyPr/>
          <a:lstStyle/>
          <a:p>
            <a:r>
              <a:rPr lang="en-US" dirty="0"/>
              <a:t>What’s AI?</a:t>
            </a:r>
          </a:p>
        </p:txBody>
      </p:sp>
      <p:sp>
        <p:nvSpPr>
          <p:cNvPr id="3" name="Content Placeholder 2">
            <a:extLst>
              <a:ext uri="{FF2B5EF4-FFF2-40B4-BE49-F238E27FC236}">
                <a16:creationId xmlns:a16="http://schemas.microsoft.com/office/drawing/2014/main" id="{7043B564-788A-4504-BE53-2B0E3AB964E1}"/>
              </a:ext>
            </a:extLst>
          </p:cNvPr>
          <p:cNvSpPr>
            <a:spLocks noGrp="1"/>
          </p:cNvSpPr>
          <p:nvPr>
            <p:ph idx="1"/>
          </p:nvPr>
        </p:nvSpPr>
        <p:spPr/>
        <p:txBody>
          <a:bodyPr>
            <a:normAutofit fontScale="92500" lnSpcReduction="10000"/>
          </a:bodyPr>
          <a:lstStyle/>
          <a:p>
            <a:r>
              <a:rPr lang="en-US" b="0" i="0" dirty="0">
                <a:solidFill>
                  <a:srgbClr val="000000"/>
                </a:solidFill>
                <a:effectLst/>
                <a:latin typeface="Nunito" pitchFamily="2" charset="0"/>
              </a:rPr>
              <a:t>According to the father of Artificial Intelligence, John McCarthy, it is </a:t>
            </a:r>
            <a:r>
              <a:rPr lang="en-US" b="0" i="1" dirty="0">
                <a:solidFill>
                  <a:srgbClr val="000000"/>
                </a:solidFill>
                <a:effectLst/>
                <a:latin typeface="Nunito" pitchFamily="2" charset="0"/>
              </a:rPr>
              <a:t>“The science and engineering of making intelligent machines, especially intelligent computer programs”.</a:t>
            </a:r>
          </a:p>
          <a:p>
            <a:r>
              <a:rPr lang="en-US" b="0" i="0" dirty="0">
                <a:solidFill>
                  <a:srgbClr val="000000"/>
                </a:solidFill>
                <a:effectLst/>
                <a:latin typeface="Nunito" pitchFamily="2" charset="0"/>
              </a:rPr>
              <a:t>Artificial Intelligence is a way of </a:t>
            </a:r>
            <a:r>
              <a:rPr lang="en-US" b="1" i="0" dirty="0">
                <a:solidFill>
                  <a:srgbClr val="000000"/>
                </a:solidFill>
                <a:effectLst/>
                <a:latin typeface="Nunito" pitchFamily="2" charset="0"/>
              </a:rPr>
              <a:t>making a computer, a computer-controlled robot, or a software think intelligently</a:t>
            </a:r>
            <a:r>
              <a:rPr lang="en-US" b="0" i="0" dirty="0">
                <a:solidFill>
                  <a:srgbClr val="000000"/>
                </a:solidFill>
                <a:effectLst/>
                <a:latin typeface="Nunito" pitchFamily="2" charset="0"/>
              </a:rPr>
              <a:t>, in the similar manner the intelligent humans think.</a:t>
            </a:r>
          </a:p>
          <a:p>
            <a:r>
              <a:rPr lang="en-US" b="0" i="0" dirty="0">
                <a:solidFill>
                  <a:srgbClr val="333333"/>
                </a:solidFill>
                <a:effectLst/>
                <a:latin typeface="inter-regular"/>
              </a:rPr>
              <a:t>Artificial Intelligence is composed of two words </a:t>
            </a:r>
            <a:r>
              <a:rPr lang="en-US" b="1" i="0" dirty="0">
                <a:solidFill>
                  <a:srgbClr val="333333"/>
                </a:solidFill>
                <a:effectLst/>
                <a:latin typeface="inter-bold"/>
              </a:rPr>
              <a:t>Artificial</a:t>
            </a:r>
            <a:r>
              <a:rPr lang="en-US" b="0" i="0" dirty="0">
                <a:solidFill>
                  <a:srgbClr val="333333"/>
                </a:solidFill>
                <a:effectLst/>
                <a:latin typeface="inter-regular"/>
              </a:rPr>
              <a:t> and </a:t>
            </a:r>
            <a:r>
              <a:rPr lang="en-US" b="1" i="0" dirty="0">
                <a:solidFill>
                  <a:srgbClr val="333333"/>
                </a:solidFill>
                <a:effectLst/>
                <a:latin typeface="inter-bold"/>
              </a:rPr>
              <a:t>Intelligence</a:t>
            </a:r>
            <a:r>
              <a:rPr lang="en-US" b="0" i="0" dirty="0">
                <a:solidFill>
                  <a:srgbClr val="333333"/>
                </a:solidFill>
                <a:effectLst/>
                <a:latin typeface="inter-regular"/>
              </a:rPr>
              <a:t>, where Artificial defines </a:t>
            </a:r>
            <a:r>
              <a:rPr lang="en-US" b="0" i="1" dirty="0">
                <a:solidFill>
                  <a:srgbClr val="333333"/>
                </a:solidFill>
                <a:effectLst/>
                <a:latin typeface="inter-regular"/>
              </a:rPr>
              <a:t>"man-made,"</a:t>
            </a:r>
            <a:r>
              <a:rPr lang="en-US" b="0" i="0" dirty="0">
                <a:solidFill>
                  <a:srgbClr val="333333"/>
                </a:solidFill>
                <a:effectLst/>
                <a:latin typeface="inter-regular"/>
              </a:rPr>
              <a:t> and intelligence defines </a:t>
            </a:r>
            <a:r>
              <a:rPr lang="en-US" b="0" i="1" dirty="0">
                <a:solidFill>
                  <a:srgbClr val="333333"/>
                </a:solidFill>
                <a:effectLst/>
                <a:latin typeface="inter-regular"/>
              </a:rPr>
              <a:t>"thinking power"</a:t>
            </a:r>
            <a:r>
              <a:rPr lang="en-US" b="0" i="0" dirty="0">
                <a:solidFill>
                  <a:srgbClr val="333333"/>
                </a:solidFill>
                <a:effectLst/>
                <a:latin typeface="inter-regular"/>
              </a:rPr>
              <a:t>, hence AI means </a:t>
            </a:r>
            <a:r>
              <a:rPr lang="en-US" b="0" i="1" dirty="0">
                <a:solidFill>
                  <a:srgbClr val="333333"/>
                </a:solidFill>
                <a:effectLst/>
                <a:latin typeface="inter-regular"/>
              </a:rPr>
              <a:t>"a man-made thinking power.“</a:t>
            </a:r>
            <a:endParaRPr lang="en-US" dirty="0">
              <a:solidFill>
                <a:srgbClr val="000000"/>
              </a:solidFill>
              <a:latin typeface="Nunito" pitchFamily="2" charset="0"/>
            </a:endParaRPr>
          </a:p>
          <a:p>
            <a:r>
              <a:rPr lang="en-US" b="0" i="0" dirty="0">
                <a:solidFill>
                  <a:srgbClr val="333333"/>
                </a:solidFill>
                <a:effectLst/>
                <a:latin typeface="Cambria" panose="02040503050406030204" pitchFamily="18" charset="0"/>
              </a:rPr>
              <a:t> "It is a branch of computer science by which we can create intelligent machines which can behave like a human, think like humans, and able to make decisions." </a:t>
            </a:r>
            <a:endParaRPr lang="en-US" dirty="0"/>
          </a:p>
        </p:txBody>
      </p:sp>
    </p:spTree>
    <p:extLst>
      <p:ext uri="{BB962C8B-B14F-4D97-AF65-F5344CB8AC3E}">
        <p14:creationId xmlns:p14="http://schemas.microsoft.com/office/powerpoint/2010/main" val="261575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FEEA-D879-42CF-87EA-787CF6288F03}"/>
              </a:ext>
            </a:extLst>
          </p:cNvPr>
          <p:cNvSpPr>
            <a:spLocks noGrp="1"/>
          </p:cNvSpPr>
          <p:nvPr>
            <p:ph type="title"/>
          </p:nvPr>
        </p:nvSpPr>
        <p:spPr/>
        <p:txBody>
          <a:bodyPr/>
          <a:lstStyle/>
          <a:p>
            <a:r>
              <a:rPr lang="en-US" dirty="0"/>
              <a:t>Cyber space</a:t>
            </a:r>
          </a:p>
        </p:txBody>
      </p:sp>
      <p:sp>
        <p:nvSpPr>
          <p:cNvPr id="3" name="Content Placeholder 2">
            <a:extLst>
              <a:ext uri="{FF2B5EF4-FFF2-40B4-BE49-F238E27FC236}">
                <a16:creationId xmlns:a16="http://schemas.microsoft.com/office/drawing/2014/main" id="{B680F07F-0729-4A8C-AD24-0B2F39440F7B}"/>
              </a:ext>
            </a:extLst>
          </p:cNvPr>
          <p:cNvSpPr>
            <a:spLocks noGrp="1"/>
          </p:cNvSpPr>
          <p:nvPr>
            <p:ph idx="1"/>
          </p:nvPr>
        </p:nvSpPr>
        <p:spPr/>
        <p:txBody>
          <a:bodyPr>
            <a:normAutofit fontScale="92500" lnSpcReduction="20000"/>
          </a:bodyPr>
          <a:lstStyle/>
          <a:p>
            <a:r>
              <a:rPr lang="en-US" dirty="0"/>
              <a:t>It’s a virtual world of information through the internet.</a:t>
            </a:r>
          </a:p>
          <a:p>
            <a:r>
              <a:rPr lang="en-US" dirty="0" err="1"/>
              <a:t>Virutal</a:t>
            </a:r>
            <a:r>
              <a:rPr lang="en-US" dirty="0"/>
              <a:t> reality by internet</a:t>
            </a:r>
          </a:p>
          <a:p>
            <a:r>
              <a:rPr lang="en-US" dirty="0"/>
              <a:t>It’s online world of computers</a:t>
            </a:r>
          </a:p>
          <a:p>
            <a:r>
              <a:rPr lang="en-US" dirty="0"/>
              <a:t>It’s environment of internet</a:t>
            </a:r>
          </a:p>
          <a:p>
            <a:pPr marL="0" indent="0" algn="l" fontAlgn="base">
              <a:buNone/>
            </a:pPr>
            <a:r>
              <a:rPr lang="en-US" b="0" i="0" dirty="0">
                <a:solidFill>
                  <a:srgbClr val="666666"/>
                </a:solidFill>
                <a:effectLst/>
                <a:latin typeface="Quicksand"/>
              </a:rPr>
              <a:t>Cyberspace combines two words, Cyber + Space having a different meaning.</a:t>
            </a:r>
          </a:p>
          <a:p>
            <a:pPr algn="l" fontAlgn="base"/>
            <a:r>
              <a:rPr lang="en-US" b="1" i="0" dirty="0">
                <a:solidFill>
                  <a:schemeClr val="tx2">
                    <a:lumMod val="20000"/>
                    <a:lumOff val="80000"/>
                  </a:schemeClr>
                </a:solidFill>
                <a:effectLst/>
                <a:highlight>
                  <a:srgbClr val="000080"/>
                </a:highlight>
                <a:latin typeface="Quicksand"/>
              </a:rPr>
              <a:t>Cyber</a:t>
            </a:r>
            <a:r>
              <a:rPr lang="en-US" b="0" i="0" dirty="0">
                <a:solidFill>
                  <a:schemeClr val="tx2">
                    <a:lumMod val="20000"/>
                    <a:lumOff val="80000"/>
                  </a:schemeClr>
                </a:solidFill>
                <a:effectLst/>
                <a:highlight>
                  <a:srgbClr val="000080"/>
                </a:highlight>
                <a:latin typeface="Quicksand"/>
              </a:rPr>
              <a:t> is used as a synonym of the internet related to the computer, computer network, or virtual reality.</a:t>
            </a:r>
          </a:p>
          <a:p>
            <a:pPr algn="l" fontAlgn="base"/>
            <a:r>
              <a:rPr lang="en-US" b="1" i="0" dirty="0">
                <a:solidFill>
                  <a:schemeClr val="tx2">
                    <a:lumMod val="20000"/>
                    <a:lumOff val="80000"/>
                  </a:schemeClr>
                </a:solidFill>
                <a:effectLst/>
                <a:highlight>
                  <a:srgbClr val="000080"/>
                </a:highlight>
                <a:latin typeface="Quicksand"/>
              </a:rPr>
              <a:t>Space</a:t>
            </a:r>
            <a:r>
              <a:rPr lang="en-US" b="0" i="0" dirty="0">
                <a:solidFill>
                  <a:schemeClr val="tx2">
                    <a:lumMod val="20000"/>
                    <a:lumOff val="80000"/>
                  </a:schemeClr>
                </a:solidFill>
                <a:effectLst/>
                <a:highlight>
                  <a:srgbClr val="000080"/>
                </a:highlight>
                <a:latin typeface="Quicksand"/>
              </a:rPr>
              <a:t>- Rather, the word space has different meanings according to the context. Here it means unoccupied, free and available Space in the physical or virtual world.</a:t>
            </a:r>
          </a:p>
          <a:p>
            <a:pPr algn="l" fontAlgn="base"/>
            <a:r>
              <a:rPr lang="en-US" b="0" i="1" dirty="0">
                <a:solidFill>
                  <a:srgbClr val="666666"/>
                </a:solidFill>
                <a:effectLst/>
                <a:latin typeface="Quicksand"/>
              </a:rPr>
              <a:t>“Cyberspace is the space where interconnected computer systems exist.”</a:t>
            </a:r>
            <a:endParaRPr lang="en-US" b="0" i="0" dirty="0">
              <a:solidFill>
                <a:schemeClr val="tx2">
                  <a:lumMod val="20000"/>
                  <a:lumOff val="80000"/>
                </a:schemeClr>
              </a:solidFill>
              <a:effectLst/>
              <a:highlight>
                <a:srgbClr val="000080"/>
              </a:highlight>
              <a:latin typeface="Quicksand"/>
            </a:endParaRPr>
          </a:p>
          <a:p>
            <a:endParaRPr lang="en-US" dirty="0"/>
          </a:p>
        </p:txBody>
      </p:sp>
    </p:spTree>
    <p:extLst>
      <p:ext uri="{BB962C8B-B14F-4D97-AF65-F5344CB8AC3E}">
        <p14:creationId xmlns:p14="http://schemas.microsoft.com/office/powerpoint/2010/main" val="108561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A87-9C9F-4ACC-8862-470DEF19D21D}"/>
              </a:ext>
            </a:extLst>
          </p:cNvPr>
          <p:cNvSpPr>
            <a:spLocks noGrp="1"/>
          </p:cNvSpPr>
          <p:nvPr>
            <p:ph type="title"/>
          </p:nvPr>
        </p:nvSpPr>
        <p:spPr>
          <a:ln>
            <a:noFill/>
          </a:ln>
          <a:scene3d>
            <a:camera prst="orthographicFront"/>
            <a:lightRig rig="threePt" dir="t"/>
          </a:scene3d>
          <a:sp3d>
            <a:bevelT w="139700" prst="cross"/>
          </a:sp3d>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Characteristics of cyberspace</a:t>
            </a:r>
          </a:p>
        </p:txBody>
      </p:sp>
      <p:sp>
        <p:nvSpPr>
          <p:cNvPr id="3" name="Content Placeholder 2">
            <a:extLst>
              <a:ext uri="{FF2B5EF4-FFF2-40B4-BE49-F238E27FC236}">
                <a16:creationId xmlns:a16="http://schemas.microsoft.com/office/drawing/2014/main" id="{D82AF7C2-2CE6-43A5-BE77-4D02E122EF6E}"/>
              </a:ext>
            </a:extLst>
          </p:cNvPr>
          <p:cNvSpPr>
            <a:spLocks noGrp="1"/>
          </p:cNvSpPr>
          <p:nvPr>
            <p:ph idx="1"/>
          </p:nvPr>
        </p:nvSpPr>
        <p:spPr>
          <a:xfrm>
            <a:off x="838200" y="1886585"/>
            <a:ext cx="10515600" cy="4351338"/>
          </a:xfrm>
          <a:ln w="38100">
            <a:solidFill>
              <a:schemeClr val="accent4"/>
            </a:solidFill>
          </a:ln>
        </p:spPr>
        <p:txBody>
          <a:bodyPr>
            <a:normAutofit lnSpcReduction="10000"/>
          </a:bodyPr>
          <a:lstStyle/>
          <a:p>
            <a:r>
              <a:rPr lang="en-US" dirty="0"/>
              <a:t>It’s boundary less space.</a:t>
            </a:r>
          </a:p>
          <a:p>
            <a:r>
              <a:rPr lang="en-US" dirty="0"/>
              <a:t>It’s a virtual space</a:t>
            </a:r>
          </a:p>
          <a:p>
            <a:r>
              <a:rPr lang="en-US" dirty="0"/>
              <a:t>ICT is the foundation of cyberspace</a:t>
            </a:r>
          </a:p>
          <a:p>
            <a:r>
              <a:rPr lang="en-US" dirty="0"/>
              <a:t>Low cost of access</a:t>
            </a:r>
          </a:p>
          <a:p>
            <a:r>
              <a:rPr lang="en-US" dirty="0"/>
              <a:t>It’s virtual but made up of physical objects</a:t>
            </a:r>
          </a:p>
          <a:p>
            <a:r>
              <a:rPr lang="en-US" dirty="0"/>
              <a:t>It’s impartial space</a:t>
            </a:r>
          </a:p>
          <a:p>
            <a:r>
              <a:rPr lang="en-US" dirty="0"/>
              <a:t>Nobody owns cyberspace</a:t>
            </a:r>
          </a:p>
          <a:p>
            <a:r>
              <a:rPr lang="en-US" dirty="0"/>
              <a:t>Nobody can </a:t>
            </a:r>
            <a:r>
              <a:rPr lang="en-US" dirty="0" err="1"/>
              <a:t>regulate,control</a:t>
            </a:r>
            <a:r>
              <a:rPr lang="en-US" dirty="0"/>
              <a:t> and track cyberspace</a:t>
            </a:r>
          </a:p>
          <a:p>
            <a:r>
              <a:rPr lang="en-US" sz="2300" dirty="0">
                <a:solidFill>
                  <a:srgbClr val="212121"/>
                </a:solidFill>
                <a:latin typeface="Merriweather" panose="020B0604020202020204" pitchFamily="2" charset="0"/>
              </a:rPr>
              <a:t>It has two main </a:t>
            </a:r>
            <a:r>
              <a:rPr lang="en-US" sz="2300" dirty="0" err="1">
                <a:solidFill>
                  <a:srgbClr val="212121"/>
                </a:solidFill>
                <a:latin typeface="Merriweather" panose="020B0604020202020204" pitchFamily="2" charset="0"/>
              </a:rPr>
              <a:t>components:information</a:t>
            </a:r>
            <a:r>
              <a:rPr lang="en-US" sz="2300" dirty="0">
                <a:solidFill>
                  <a:srgbClr val="212121"/>
                </a:solidFill>
                <a:latin typeface="Merriweather" panose="020B0604020202020204" pitchFamily="2" charset="0"/>
              </a:rPr>
              <a:t> and communication</a:t>
            </a:r>
            <a:endParaRPr lang="en-US" sz="2300" b="0" i="0" dirty="0">
              <a:solidFill>
                <a:srgbClr val="212121"/>
              </a:solidFill>
              <a:effectLst/>
              <a:latin typeface="Merriweather" panose="020B0604020202020204" pitchFamily="2" charset="0"/>
            </a:endParaRPr>
          </a:p>
          <a:p>
            <a:endParaRPr lang="en-US" dirty="0"/>
          </a:p>
          <a:p>
            <a:endParaRPr lang="en-US" dirty="0"/>
          </a:p>
        </p:txBody>
      </p:sp>
    </p:spTree>
    <p:extLst>
      <p:ext uri="{BB962C8B-B14F-4D97-AF65-F5344CB8AC3E}">
        <p14:creationId xmlns:p14="http://schemas.microsoft.com/office/powerpoint/2010/main" val="2509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1284-1ADC-4353-9FD2-7453EC8E537D}"/>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Goals of AI</a:t>
            </a:r>
            <a:br>
              <a:rPr lang="en-US" b="0" i="0" dirty="0">
                <a:solidFill>
                  <a:srgbClr val="000000"/>
                </a:solidFill>
                <a:effectLst/>
                <a:latin typeface="Heebo" pitchFamily="2" charset="-79"/>
                <a:cs typeface="Heebo" pitchFamily="2" charset="-79"/>
              </a:rPr>
            </a:br>
            <a:endParaRPr lang="en-US" dirty="0"/>
          </a:p>
        </p:txBody>
      </p:sp>
      <p:sp>
        <p:nvSpPr>
          <p:cNvPr id="6" name="Content Placeholder 2">
            <a:extLst>
              <a:ext uri="{FF2B5EF4-FFF2-40B4-BE49-F238E27FC236}">
                <a16:creationId xmlns:a16="http://schemas.microsoft.com/office/drawing/2014/main" id="{0620ED01-6689-48D4-AB87-88153BB5127C}"/>
              </a:ext>
            </a:extLst>
          </p:cNvPr>
          <p:cNvSpPr>
            <a:spLocks noGrp="1"/>
          </p:cNvSpPr>
          <p:nvPr>
            <p:ph idx="1"/>
          </p:nvPr>
        </p:nvSpPr>
        <p:spPr>
          <a:xfrm>
            <a:off x="838200" y="1825625"/>
            <a:ext cx="10515600" cy="4351338"/>
          </a:xfrm>
        </p:spPr>
        <p:txBody>
          <a:bodyPr/>
          <a:lstStyle/>
          <a:p>
            <a:pPr algn="just">
              <a:buFont typeface="Arial" panose="020B0604020202020204" pitchFamily="34" charset="0"/>
              <a:buChar char="•"/>
            </a:pPr>
            <a:r>
              <a:rPr lang="en-US" b="1" i="0" dirty="0">
                <a:solidFill>
                  <a:srgbClr val="000000"/>
                </a:solidFill>
                <a:effectLst/>
                <a:latin typeface="Nunito" pitchFamily="2" charset="0"/>
              </a:rPr>
              <a:t>To Create Expert Systems</a:t>
            </a:r>
            <a:r>
              <a:rPr lang="en-US" b="0" i="0" dirty="0">
                <a:solidFill>
                  <a:srgbClr val="000000"/>
                </a:solidFill>
                <a:effectLst/>
                <a:latin typeface="Nunito" pitchFamily="2" charset="0"/>
              </a:rPr>
              <a:t> − The systems which exhibit intelligent behavior, learn, demonstrate, explain, and advice its users.</a:t>
            </a:r>
          </a:p>
          <a:p>
            <a:pPr algn="just">
              <a:buFont typeface="Arial" panose="020B0604020202020204" pitchFamily="34" charset="0"/>
              <a:buChar char="•"/>
            </a:pPr>
            <a:r>
              <a:rPr lang="en-US" b="1" i="0" dirty="0">
                <a:solidFill>
                  <a:srgbClr val="000000"/>
                </a:solidFill>
                <a:effectLst/>
                <a:latin typeface="Nunito" pitchFamily="2" charset="0"/>
              </a:rPr>
              <a:t>To Implement Human Intelligence in Machines</a:t>
            </a:r>
            <a:r>
              <a:rPr lang="en-US" b="0" i="0" dirty="0">
                <a:solidFill>
                  <a:srgbClr val="000000"/>
                </a:solidFill>
                <a:effectLst/>
                <a:latin typeface="Nunito" pitchFamily="2" charset="0"/>
              </a:rPr>
              <a:t> − Creating systems that understand, think, learn, and behave like humans.</a:t>
            </a:r>
          </a:p>
          <a:p>
            <a:endParaRPr lang="en-US" dirty="0"/>
          </a:p>
        </p:txBody>
      </p:sp>
    </p:spTree>
    <p:extLst>
      <p:ext uri="{BB962C8B-B14F-4D97-AF65-F5344CB8AC3E}">
        <p14:creationId xmlns:p14="http://schemas.microsoft.com/office/powerpoint/2010/main" val="305542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D9E75-7901-4C3E-BF59-75E2E7BEE188}"/>
              </a:ext>
            </a:extLst>
          </p:cNvPr>
          <p:cNvSpPr>
            <a:spLocks noGrp="1"/>
          </p:cNvSpPr>
          <p:nvPr>
            <p:ph idx="1"/>
          </p:nvPr>
        </p:nvSpPr>
        <p:spPr>
          <a:xfrm>
            <a:off x="838200" y="406400"/>
            <a:ext cx="10774680" cy="5770563"/>
          </a:xfrm>
        </p:spPr>
        <p:txBody>
          <a:bodyPr/>
          <a:lstStyle/>
          <a:p>
            <a:pPr marL="0" indent="0" algn="l">
              <a:buNone/>
            </a:pPr>
            <a:r>
              <a:rPr lang="en-US" b="1" dirty="0">
                <a:solidFill>
                  <a:srgbClr val="FF0000"/>
                </a:solidFill>
                <a:latin typeface="Lora" panose="020B0604020202020204" pitchFamily="2" charset="0"/>
              </a:rPr>
              <a:t>Hanson Robotics</a:t>
            </a:r>
            <a:r>
              <a:rPr lang="en-US" b="1" dirty="0">
                <a:solidFill>
                  <a:srgbClr val="FF0000"/>
                </a:solidFill>
                <a:latin typeface="Georgia" panose="02040502050405020303" pitchFamily="18" charset="0"/>
              </a:rPr>
              <a:t> </a:t>
            </a:r>
            <a:r>
              <a:rPr lang="en-US" b="0" dirty="0">
                <a:solidFill>
                  <a:srgbClr val="3A3B41"/>
                </a:solidFill>
                <a:effectLst/>
                <a:latin typeface="Georgia" panose="02040502050405020303" pitchFamily="18" charset="0"/>
              </a:rPr>
              <a:t>is building humanoid robots with artificial intelligence for both the commercial and consumer markets.</a:t>
            </a:r>
          </a:p>
          <a:p>
            <a:pPr marL="0" indent="0" algn="l">
              <a:buNone/>
            </a:pPr>
            <a:r>
              <a:rPr lang="en-US" b="0" dirty="0">
                <a:solidFill>
                  <a:srgbClr val="3A3B41"/>
                </a:solidFill>
                <a:effectLst/>
                <a:latin typeface="Georgia" panose="02040502050405020303" pitchFamily="18" charset="0"/>
              </a:rPr>
              <a:t>The Hanson-created </a:t>
            </a:r>
            <a:r>
              <a:rPr lang="en-US" dirty="0">
                <a:solidFill>
                  <a:srgbClr val="3A3B41"/>
                </a:solidFill>
                <a:latin typeface="Lora" panose="020B0604020202020204" pitchFamily="2" charset="0"/>
              </a:rPr>
              <a:t>Sophia</a:t>
            </a:r>
            <a:r>
              <a:rPr lang="en-US" b="0" dirty="0">
                <a:solidFill>
                  <a:srgbClr val="3A3B41"/>
                </a:solidFill>
                <a:effectLst/>
                <a:latin typeface="Georgia" panose="02040502050405020303" pitchFamily="18" charset="0"/>
              </a:rPr>
              <a:t> is an incredibly advanced social-learning robot. Through AI, Sophia can efficiently communicate with natural language and use facial expressions to convey human-like emotions.</a:t>
            </a:r>
          </a:p>
          <a:p>
            <a:pPr marL="0" indent="0">
              <a:buNone/>
            </a:pPr>
            <a:r>
              <a:rPr lang="en-US" b="1" dirty="0">
                <a:solidFill>
                  <a:srgbClr val="FF0000"/>
                </a:solidFill>
                <a:latin typeface="Lora" pitchFamily="2" charset="0"/>
              </a:rPr>
              <a:t>Softbank Robotics</a:t>
            </a:r>
            <a:r>
              <a:rPr lang="en-US" b="1" dirty="0">
                <a:solidFill>
                  <a:srgbClr val="FF0000"/>
                </a:solidFill>
                <a:latin typeface="Georgia" panose="02040502050405020303" pitchFamily="18" charset="0"/>
              </a:rPr>
              <a:t> </a:t>
            </a:r>
            <a:r>
              <a:rPr lang="en-US" b="0" i="0" dirty="0">
                <a:solidFill>
                  <a:srgbClr val="3A3B41"/>
                </a:solidFill>
                <a:effectLst/>
                <a:latin typeface="Georgia" panose="02040502050405020303" pitchFamily="18" charset="0"/>
              </a:rPr>
              <a:t>developed a humanoid robot known as Pepper, which is equipped with an “emotion engine” that makes it “capable of recognizing faces and basic human emotions.”</a:t>
            </a:r>
          </a:p>
          <a:p>
            <a:pPr marL="0" indent="0">
              <a:buNone/>
            </a:pPr>
            <a:r>
              <a:rPr lang="en-US" b="1" dirty="0">
                <a:solidFill>
                  <a:srgbClr val="FF0000"/>
                </a:solidFill>
                <a:latin typeface="Lora" pitchFamily="2" charset="0"/>
              </a:rPr>
              <a:t>Miso Robotics</a:t>
            </a:r>
            <a:r>
              <a:rPr lang="en-US" b="1" i="0" dirty="0">
                <a:solidFill>
                  <a:srgbClr val="FF0000"/>
                </a:solidFill>
                <a:effectLst/>
                <a:latin typeface="Georgia" panose="02040502050405020303" pitchFamily="18" charset="0"/>
              </a:rPr>
              <a:t> </a:t>
            </a:r>
            <a:r>
              <a:rPr lang="en-US" b="0" i="0" dirty="0">
                <a:solidFill>
                  <a:srgbClr val="3A3B41"/>
                </a:solidFill>
                <a:effectLst/>
                <a:latin typeface="Georgia" panose="02040502050405020303" pitchFamily="18" charset="0"/>
              </a:rPr>
              <a:t>builds robotic kitchen assistants. The company has released Flippy 2, the second generation of its AI-equipped robot that helps with kitchen automation for tasks like frying food. </a:t>
            </a:r>
            <a:endParaRPr lang="en-US" dirty="0"/>
          </a:p>
        </p:txBody>
      </p:sp>
    </p:spTree>
    <p:extLst>
      <p:ext uri="{BB962C8B-B14F-4D97-AF65-F5344CB8AC3E}">
        <p14:creationId xmlns:p14="http://schemas.microsoft.com/office/powerpoint/2010/main" val="201936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965D-79BF-47FE-8784-353D7E6D38E8}"/>
              </a:ext>
            </a:extLst>
          </p:cNvPr>
          <p:cNvSpPr>
            <a:spLocks noGrp="1"/>
          </p:cNvSpPr>
          <p:nvPr>
            <p:ph type="ctrTitle"/>
          </p:nvPr>
        </p:nvSpPr>
        <p:spPr>
          <a:xfrm>
            <a:off x="1524000" y="162561"/>
            <a:ext cx="9144000" cy="965200"/>
          </a:xfrm>
        </p:spPr>
        <p:txBody>
          <a:bodyPr/>
          <a:lstStyle/>
          <a:p>
            <a:pPr algn="l"/>
            <a:r>
              <a:rPr lang="en-US" dirty="0"/>
              <a:t>Artificial intelligence</a:t>
            </a:r>
          </a:p>
        </p:txBody>
      </p:sp>
      <p:sp>
        <p:nvSpPr>
          <p:cNvPr id="3" name="Subtitle 2">
            <a:extLst>
              <a:ext uri="{FF2B5EF4-FFF2-40B4-BE49-F238E27FC236}">
                <a16:creationId xmlns:a16="http://schemas.microsoft.com/office/drawing/2014/main" id="{11E14BBA-9A8C-4F94-95BC-13912A74189F}"/>
              </a:ext>
            </a:extLst>
          </p:cNvPr>
          <p:cNvSpPr>
            <a:spLocks noGrp="1"/>
          </p:cNvSpPr>
          <p:nvPr>
            <p:ph type="subTitle" idx="1"/>
          </p:nvPr>
        </p:nvSpPr>
        <p:spPr>
          <a:xfrm>
            <a:off x="955040" y="1468438"/>
            <a:ext cx="9144000" cy="5044122"/>
          </a:xfrm>
        </p:spPr>
        <p:txBody>
          <a:bodyPr/>
          <a:lstStyle/>
          <a:p>
            <a:r>
              <a:rPr lang="en-US" b="1" cap="all" dirty="0">
                <a:solidFill>
                  <a:srgbClr val="EB38A6"/>
                </a:solidFill>
                <a:effectLst/>
                <a:latin typeface="Barlow Condensed" panose="020B0604020202020204" pitchFamily="2" charset="0"/>
              </a:rPr>
              <a:t>ARTIFICIAL INTELLIGENCE EXAMPLES</a:t>
            </a:r>
          </a:p>
          <a:p>
            <a:pPr algn="l">
              <a:buFont typeface="Arial" panose="020B0604020202020204" pitchFamily="34" charset="0"/>
              <a:buChar char="•"/>
            </a:pPr>
            <a:r>
              <a:rPr lang="en-US" b="0" i="0" dirty="0">
                <a:solidFill>
                  <a:srgbClr val="3A3B41"/>
                </a:solidFill>
                <a:effectLst/>
                <a:latin typeface="Montserrat" panose="020B0604020202020204" pitchFamily="2" charset="0"/>
              </a:rPr>
              <a:t>Manufacturing robots</a:t>
            </a:r>
          </a:p>
          <a:p>
            <a:pPr algn="l">
              <a:buFont typeface="Arial" panose="020B0604020202020204" pitchFamily="34" charset="0"/>
              <a:buChar char="•"/>
            </a:pPr>
            <a:r>
              <a:rPr lang="en-US" b="0" i="0" dirty="0">
                <a:solidFill>
                  <a:srgbClr val="3A3B41"/>
                </a:solidFill>
                <a:effectLst/>
                <a:latin typeface="Montserrat" panose="020B0604020202020204" pitchFamily="2" charset="0"/>
              </a:rPr>
              <a:t>Self-driving cars</a:t>
            </a:r>
          </a:p>
          <a:p>
            <a:pPr algn="l">
              <a:buFont typeface="Arial" panose="020B0604020202020204" pitchFamily="34" charset="0"/>
              <a:buChar char="•"/>
            </a:pPr>
            <a:r>
              <a:rPr lang="en-US" b="0" i="0" dirty="0">
                <a:solidFill>
                  <a:srgbClr val="3A3B41"/>
                </a:solidFill>
                <a:effectLst/>
                <a:latin typeface="Montserrat" panose="020B0604020202020204" pitchFamily="2" charset="0"/>
              </a:rPr>
              <a:t>Smart assistants</a:t>
            </a:r>
          </a:p>
          <a:p>
            <a:pPr algn="l">
              <a:buFont typeface="Arial" panose="020B0604020202020204" pitchFamily="34" charset="0"/>
              <a:buChar char="•"/>
            </a:pPr>
            <a:r>
              <a:rPr lang="en-US" b="0" i="0" dirty="0">
                <a:solidFill>
                  <a:srgbClr val="3A3B41"/>
                </a:solidFill>
                <a:effectLst/>
                <a:latin typeface="Montserrat" panose="020B0604020202020204" pitchFamily="2" charset="0"/>
              </a:rPr>
              <a:t>Healthcare management</a:t>
            </a:r>
          </a:p>
          <a:p>
            <a:pPr algn="l">
              <a:buFont typeface="Arial" panose="020B0604020202020204" pitchFamily="34" charset="0"/>
              <a:buChar char="•"/>
            </a:pPr>
            <a:r>
              <a:rPr lang="en-US" b="0" i="0" dirty="0">
                <a:solidFill>
                  <a:srgbClr val="3A3B41"/>
                </a:solidFill>
                <a:effectLst/>
                <a:latin typeface="Montserrat" panose="020B0604020202020204" pitchFamily="2" charset="0"/>
              </a:rPr>
              <a:t>Automated financial investing</a:t>
            </a:r>
          </a:p>
          <a:p>
            <a:pPr algn="l">
              <a:buFont typeface="Arial" panose="020B0604020202020204" pitchFamily="34" charset="0"/>
              <a:buChar char="•"/>
            </a:pPr>
            <a:r>
              <a:rPr lang="en-US" b="0" i="0" dirty="0">
                <a:solidFill>
                  <a:srgbClr val="3A3B41"/>
                </a:solidFill>
                <a:effectLst/>
                <a:latin typeface="Montserrat" panose="020B0604020202020204" pitchFamily="2" charset="0"/>
              </a:rPr>
              <a:t>Virtual travel booking agent</a:t>
            </a:r>
          </a:p>
          <a:p>
            <a:pPr algn="l">
              <a:buFont typeface="Arial" panose="020B0604020202020204" pitchFamily="34" charset="0"/>
              <a:buChar char="•"/>
            </a:pPr>
            <a:r>
              <a:rPr lang="en-US" b="0" i="0" dirty="0">
                <a:solidFill>
                  <a:srgbClr val="3A3B41"/>
                </a:solidFill>
                <a:effectLst/>
                <a:latin typeface="Montserrat" panose="020B0604020202020204" pitchFamily="2" charset="0"/>
              </a:rPr>
              <a:t>Social media monitoring</a:t>
            </a:r>
          </a:p>
          <a:p>
            <a:pPr algn="l">
              <a:buFont typeface="Arial" panose="020B0604020202020204" pitchFamily="34" charset="0"/>
              <a:buChar char="•"/>
            </a:pPr>
            <a:r>
              <a:rPr lang="en-US" b="0" i="0" dirty="0">
                <a:solidFill>
                  <a:srgbClr val="3A3B41"/>
                </a:solidFill>
                <a:effectLst/>
                <a:latin typeface="Montserrat" panose="020B0604020202020204" pitchFamily="2" charset="0"/>
              </a:rPr>
              <a:t>Marketing chatbots</a:t>
            </a:r>
          </a:p>
          <a:p>
            <a:endParaRPr lang="en-US" dirty="0"/>
          </a:p>
        </p:txBody>
      </p:sp>
    </p:spTree>
    <p:extLst>
      <p:ext uri="{BB962C8B-B14F-4D97-AF65-F5344CB8AC3E}">
        <p14:creationId xmlns:p14="http://schemas.microsoft.com/office/powerpoint/2010/main" val="295588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DD32-BD5C-4234-B1F2-2222C061D89A}"/>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96C07F7C-0455-4A16-9F71-6F2E7F3A9949}"/>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Inter"/>
              </a:rPr>
              <a:t>Fraud Detection</a:t>
            </a:r>
          </a:p>
          <a:p>
            <a:pPr algn="l">
              <a:buFont typeface="Arial" panose="020B0604020202020204" pitchFamily="34" charset="0"/>
              <a:buChar char="•"/>
            </a:pPr>
            <a:r>
              <a:rPr lang="en-US" b="0" i="0" dirty="0">
                <a:solidFill>
                  <a:srgbClr val="000000"/>
                </a:solidFill>
                <a:effectLst/>
                <a:latin typeface="Inter"/>
              </a:rPr>
              <a:t>CRMS( Customer Relationship Management System) </a:t>
            </a:r>
          </a:p>
          <a:p>
            <a:pPr algn="l">
              <a:buFont typeface="Arial" panose="020B0604020202020204" pitchFamily="34" charset="0"/>
              <a:buChar char="•"/>
            </a:pPr>
            <a:r>
              <a:rPr lang="en-US" b="0" i="0" dirty="0">
                <a:solidFill>
                  <a:srgbClr val="000000"/>
                </a:solidFill>
                <a:effectLst/>
                <a:latin typeface="Inter"/>
              </a:rPr>
              <a:t>Computer Vision</a:t>
            </a:r>
          </a:p>
          <a:p>
            <a:pPr algn="l">
              <a:buFont typeface="Arial" panose="020B0604020202020204" pitchFamily="34" charset="0"/>
              <a:buChar char="•"/>
            </a:pPr>
            <a:r>
              <a:rPr lang="en-US" b="0" i="0" dirty="0">
                <a:solidFill>
                  <a:srgbClr val="000000"/>
                </a:solidFill>
                <a:effectLst/>
                <a:latin typeface="Inter"/>
              </a:rPr>
              <a:t>Supercomputers</a:t>
            </a:r>
          </a:p>
          <a:p>
            <a:pPr algn="l">
              <a:buFont typeface="Arial" panose="020B0604020202020204" pitchFamily="34" charset="0"/>
              <a:buChar char="•"/>
            </a:pPr>
            <a:r>
              <a:rPr lang="en-US" b="0" i="0" dirty="0">
                <a:solidFill>
                  <a:srgbClr val="000000"/>
                </a:solidFill>
                <a:effectLst/>
                <a:latin typeface="Inter"/>
              </a:rPr>
              <a:t>Natural Language Processing </a:t>
            </a:r>
          </a:p>
          <a:p>
            <a:pPr algn="l">
              <a:buFont typeface="Arial" panose="020B0604020202020204" pitchFamily="34" charset="0"/>
              <a:buChar char="•"/>
            </a:pPr>
            <a:r>
              <a:rPr lang="en-US" b="0" i="0" dirty="0">
                <a:solidFill>
                  <a:srgbClr val="000000"/>
                </a:solidFill>
                <a:effectLst/>
                <a:latin typeface="Inter"/>
              </a:rPr>
              <a:t>Advertising</a:t>
            </a:r>
          </a:p>
          <a:p>
            <a:endParaRPr lang="en-US" dirty="0"/>
          </a:p>
        </p:txBody>
      </p:sp>
    </p:spTree>
    <p:extLst>
      <p:ext uri="{BB962C8B-B14F-4D97-AF65-F5344CB8AC3E}">
        <p14:creationId xmlns:p14="http://schemas.microsoft.com/office/powerpoint/2010/main" val="223897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3327-AF3B-4C8E-8256-97B37ABEA5BE}"/>
              </a:ext>
            </a:extLst>
          </p:cNvPr>
          <p:cNvSpPr>
            <a:spLocks noGrp="1"/>
          </p:cNvSpPr>
          <p:nvPr>
            <p:ph type="title"/>
          </p:nvPr>
        </p:nvSpPr>
        <p:spPr/>
        <p:txBody>
          <a:bodyPr/>
          <a:lstStyle/>
          <a:p>
            <a:r>
              <a:rPr lang="en-US" dirty="0"/>
              <a:t>Cyber </a:t>
            </a:r>
            <a:r>
              <a:rPr lang="en-US" dirty="0" err="1"/>
              <a:t>bulleying</a:t>
            </a:r>
            <a:endParaRPr lang="en-US" dirty="0"/>
          </a:p>
        </p:txBody>
      </p:sp>
      <p:sp>
        <p:nvSpPr>
          <p:cNvPr id="3" name="Content Placeholder 2">
            <a:extLst>
              <a:ext uri="{FF2B5EF4-FFF2-40B4-BE49-F238E27FC236}">
                <a16:creationId xmlns:a16="http://schemas.microsoft.com/office/drawing/2014/main" id="{82A4C2EF-C472-4E47-A45C-5D464538FAF1}"/>
              </a:ext>
            </a:extLst>
          </p:cNvPr>
          <p:cNvSpPr>
            <a:spLocks noGrp="1"/>
          </p:cNvSpPr>
          <p:nvPr>
            <p:ph idx="1"/>
          </p:nvPr>
        </p:nvSpPr>
        <p:spPr/>
        <p:txBody>
          <a:bodyPr/>
          <a:lstStyle/>
          <a:p>
            <a:pPr marL="0" indent="0">
              <a:buNone/>
            </a:pPr>
            <a:r>
              <a:rPr lang="en-US" b="1" i="0" dirty="0">
                <a:solidFill>
                  <a:srgbClr val="000000"/>
                </a:solidFill>
                <a:effectLst/>
                <a:latin typeface="Arial" panose="020B0604020202020204" pitchFamily="34" charset="0"/>
              </a:rPr>
              <a:t>Cyberbullying is the use of technology to harass, threaten, embarrass, or target another person.</a:t>
            </a:r>
            <a:r>
              <a:rPr lang="en-US" b="0" i="0" dirty="0">
                <a:solidFill>
                  <a:srgbClr val="000000"/>
                </a:solidFill>
                <a:effectLst/>
                <a:latin typeface="Arial" panose="020B0604020202020204" pitchFamily="34" charset="0"/>
              </a:rPr>
              <a:t> Online threats and mean, aggressive, or rude texts, tweets, posts, or messages all count. So does posting personal information, pictures, or videos designed to hurt or embarrass someone else.</a:t>
            </a:r>
          </a:p>
          <a:p>
            <a:pPr marL="0" indent="0">
              <a:buNone/>
            </a:pPr>
            <a:r>
              <a:rPr lang="en-US" b="0" i="0" dirty="0">
                <a:solidFill>
                  <a:srgbClr val="000000"/>
                </a:solidFill>
                <a:effectLst/>
                <a:latin typeface="Arial" panose="020B0604020202020204" pitchFamily="34" charset="0"/>
              </a:rPr>
              <a:t>Cyberbullying also includes photos, messages, or pages that don't get taken down, even after the person has been asked to do so. In other words, it's anything that gets posted online and is meant to hurt, harass, or upset someone else.</a:t>
            </a:r>
            <a:endParaRPr lang="en-US" dirty="0"/>
          </a:p>
        </p:txBody>
      </p:sp>
    </p:spTree>
    <p:extLst>
      <p:ext uri="{BB962C8B-B14F-4D97-AF65-F5344CB8AC3E}">
        <p14:creationId xmlns:p14="http://schemas.microsoft.com/office/powerpoint/2010/main" val="4072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9DCF-CACB-413A-A5C2-39315254C40B}"/>
              </a:ext>
            </a:extLst>
          </p:cNvPr>
          <p:cNvSpPr>
            <a:spLocks noGrp="1"/>
          </p:cNvSpPr>
          <p:nvPr>
            <p:ph type="title"/>
          </p:nvPr>
        </p:nvSpPr>
        <p:spPr>
          <a:xfrm>
            <a:off x="838200" y="365125"/>
            <a:ext cx="10515600" cy="45783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9FEA523-8EF8-4F60-8FEE-8C2AD832C349}"/>
              </a:ext>
            </a:extLst>
          </p:cNvPr>
          <p:cNvSpPr>
            <a:spLocks noGrp="1"/>
          </p:cNvSpPr>
          <p:nvPr>
            <p:ph idx="1"/>
          </p:nvPr>
        </p:nvSpPr>
        <p:spPr>
          <a:xfrm>
            <a:off x="838200" y="1016000"/>
            <a:ext cx="10515600" cy="5160963"/>
          </a:xfrm>
        </p:spPr>
        <p:txBody>
          <a:bodyPr>
            <a:normAutofit fontScale="92500"/>
          </a:bodyPr>
          <a:lstStyle/>
          <a:p>
            <a:pPr marL="0" indent="0">
              <a:buNone/>
            </a:pPr>
            <a:r>
              <a:rPr lang="en-US" b="0" i="0" dirty="0">
                <a:solidFill>
                  <a:srgbClr val="000000"/>
                </a:solidFill>
                <a:effectLst/>
                <a:latin typeface="Arial" panose="020B0604020202020204" pitchFamily="34" charset="0"/>
              </a:rPr>
              <a:t>Intimidation or mean comments that focus on things like a person's gender, religion, sexual orientation, race, or physical differences count as discrimination, which is against the law in many states. </a:t>
            </a:r>
            <a:r>
              <a:rPr lang="en-US" b="1" i="0" dirty="0">
                <a:solidFill>
                  <a:srgbClr val="000000"/>
                </a:solidFill>
                <a:effectLst/>
                <a:latin typeface="Arial" panose="020B0604020202020204" pitchFamily="34" charset="0"/>
              </a:rPr>
              <a:t>That means the police could get involved, and bullies may face serious penalties.</a:t>
            </a:r>
          </a:p>
          <a:p>
            <a:pPr marL="0" indent="0" algn="l">
              <a:buNone/>
            </a:pPr>
            <a:r>
              <a:rPr lang="en-US" b="0" i="0" dirty="0">
                <a:solidFill>
                  <a:srgbClr val="000000"/>
                </a:solidFill>
                <a:effectLst/>
                <a:latin typeface="Libre Franklin" pitchFamily="2" charset="0"/>
              </a:rPr>
              <a:t>The most common places where cyberbullying occurs are:</a:t>
            </a:r>
          </a:p>
          <a:p>
            <a:pPr algn="l">
              <a:buFont typeface="Arial" panose="020B0604020202020204" pitchFamily="34" charset="0"/>
              <a:buChar char="•"/>
            </a:pPr>
            <a:r>
              <a:rPr lang="en-US" b="0" i="0" dirty="0">
                <a:solidFill>
                  <a:srgbClr val="FF0000"/>
                </a:solidFill>
                <a:effectLst/>
                <a:latin typeface="Libre Franklin" pitchFamily="2" charset="0"/>
              </a:rPr>
              <a:t>Social Media, such as Facebook, Instagram, Snapchat, and Twitter</a:t>
            </a:r>
          </a:p>
          <a:p>
            <a:pPr algn="l">
              <a:buFont typeface="Arial" panose="020B0604020202020204" pitchFamily="34" charset="0"/>
              <a:buChar char="•"/>
            </a:pPr>
            <a:r>
              <a:rPr lang="en-US" b="0" i="0" dirty="0">
                <a:solidFill>
                  <a:srgbClr val="FF0000"/>
                </a:solidFill>
                <a:effectLst/>
                <a:latin typeface="Libre Franklin" pitchFamily="2" charset="0"/>
              </a:rPr>
              <a:t>SMS (Short Message Service) also known as Text Message sent through devices</a:t>
            </a:r>
          </a:p>
          <a:p>
            <a:pPr algn="l">
              <a:buFont typeface="Arial" panose="020B0604020202020204" pitchFamily="34" charset="0"/>
              <a:buChar char="•"/>
            </a:pPr>
            <a:r>
              <a:rPr lang="en-US" b="0" i="0" dirty="0">
                <a:solidFill>
                  <a:srgbClr val="FF0000"/>
                </a:solidFill>
                <a:effectLst/>
                <a:latin typeface="Libre Franklin" pitchFamily="2" charset="0"/>
              </a:rPr>
              <a:t>Instant Message and Email (via devices, email provider services, apps, and social media messaging features)</a:t>
            </a:r>
          </a:p>
          <a:p>
            <a:pPr algn="l">
              <a:buFont typeface="Arial" panose="020B0604020202020204" pitchFamily="34" charset="0"/>
              <a:buChar char="•"/>
            </a:pPr>
            <a:r>
              <a:rPr lang="en-US" b="0" i="0" dirty="0">
                <a:solidFill>
                  <a:srgbClr val="FF0000"/>
                </a:solidFill>
                <a:effectLst/>
                <a:latin typeface="Libre Franklin" pitchFamily="2" charset="0"/>
              </a:rPr>
              <a:t>Online Gaming</a:t>
            </a:r>
          </a:p>
          <a:p>
            <a:endParaRPr lang="en-US" dirty="0"/>
          </a:p>
        </p:txBody>
      </p:sp>
    </p:spTree>
    <p:extLst>
      <p:ext uri="{BB962C8B-B14F-4D97-AF65-F5344CB8AC3E}">
        <p14:creationId xmlns:p14="http://schemas.microsoft.com/office/powerpoint/2010/main" val="351942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4925E-D16F-4C14-8463-CF013BCEA2F6}"/>
              </a:ext>
            </a:extLst>
          </p:cNvPr>
          <p:cNvSpPr>
            <a:spLocks noGrp="1"/>
          </p:cNvSpPr>
          <p:nvPr>
            <p:ph idx="1"/>
          </p:nvPr>
        </p:nvSpPr>
        <p:spPr>
          <a:xfrm>
            <a:off x="838200" y="345440"/>
            <a:ext cx="10515600" cy="5831523"/>
          </a:xfrm>
        </p:spPr>
        <p:txBody>
          <a:bodyPr/>
          <a:lstStyle/>
          <a:p>
            <a:pPr marL="0" indent="0">
              <a:buNone/>
            </a:pPr>
            <a:r>
              <a:rPr lang="en-US" b="0" i="0" dirty="0">
                <a:solidFill>
                  <a:srgbClr val="000000"/>
                </a:solidFill>
                <a:effectLst/>
                <a:latin typeface="Libre Franklin" pitchFamily="2" charset="0"/>
              </a:rPr>
              <a:t>Cyberbullying is often done by children, who have increasingly early access to these technologies. The problem is compounded by the fact that a bully can hide behind a pseudonymous user name, disguising his or her true identity. This secrecy makes it difficult to trace the source and encourages bullies to behave more aggressively than they might in a situation where they were identified. </a:t>
            </a:r>
          </a:p>
          <a:p>
            <a:pPr marL="0" indent="0" algn="l">
              <a:buNone/>
            </a:pPr>
            <a:r>
              <a:rPr lang="en-US" b="0" i="0" dirty="0">
                <a:solidFill>
                  <a:srgbClr val="000000"/>
                </a:solidFill>
                <a:effectLst/>
                <a:latin typeface="Libre Franklin" pitchFamily="2" charset="0"/>
              </a:rPr>
              <a:t>If you are a victim of cyberbullying,</a:t>
            </a:r>
          </a:p>
          <a:p>
            <a:pPr marL="0" indent="0" algn="l">
              <a:buNone/>
            </a:pPr>
            <a:r>
              <a:rPr lang="en-US" b="0" i="0" dirty="0">
                <a:solidFill>
                  <a:srgbClr val="FF0000"/>
                </a:solidFill>
                <a:effectLst/>
                <a:latin typeface="Libre Franklin" pitchFamily="2" charset="0"/>
              </a:rPr>
              <a:t>1. Do not retaliate</a:t>
            </a:r>
          </a:p>
          <a:p>
            <a:pPr marL="0" indent="0" algn="l">
              <a:buNone/>
            </a:pPr>
            <a:r>
              <a:rPr lang="en-US" b="0" i="0" dirty="0">
                <a:solidFill>
                  <a:srgbClr val="FF0000"/>
                </a:solidFill>
                <a:effectLst/>
                <a:latin typeface="Libre Franklin" pitchFamily="2" charset="0"/>
              </a:rPr>
              <a:t>2. Save the evidence</a:t>
            </a:r>
          </a:p>
          <a:p>
            <a:pPr marL="0" indent="0" algn="l">
              <a:buNone/>
            </a:pPr>
            <a:r>
              <a:rPr lang="en-US" b="0" i="0" dirty="0">
                <a:solidFill>
                  <a:srgbClr val="FF0000"/>
                </a:solidFill>
                <a:effectLst/>
                <a:latin typeface="Libre Franklin" pitchFamily="2" charset="0"/>
              </a:rPr>
              <a:t>3. Report and block</a:t>
            </a:r>
          </a:p>
          <a:p>
            <a:pPr marL="0" indent="0" algn="l">
              <a:buNone/>
            </a:pPr>
            <a:r>
              <a:rPr lang="en-US" b="0" i="0" dirty="0">
                <a:solidFill>
                  <a:srgbClr val="FF0000"/>
                </a:solidFill>
                <a:effectLst/>
                <a:latin typeface="Libre Franklin" pitchFamily="2" charset="0"/>
              </a:rPr>
              <a:t>4. Talk to someone about it</a:t>
            </a:r>
          </a:p>
          <a:p>
            <a:pPr marL="0" indent="0">
              <a:buNone/>
            </a:pPr>
            <a:endParaRPr lang="en-US" dirty="0"/>
          </a:p>
        </p:txBody>
      </p:sp>
    </p:spTree>
    <p:extLst>
      <p:ext uri="{BB962C8B-B14F-4D97-AF65-F5344CB8AC3E}">
        <p14:creationId xmlns:p14="http://schemas.microsoft.com/office/powerpoint/2010/main" val="421686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A9B30-D813-44C8-9C74-D5075888F55A}"/>
              </a:ext>
            </a:extLst>
          </p:cNvPr>
          <p:cNvSpPr>
            <a:spLocks noGrp="1"/>
          </p:cNvSpPr>
          <p:nvPr>
            <p:ph idx="1"/>
          </p:nvPr>
        </p:nvSpPr>
        <p:spPr/>
        <p:txBody>
          <a:bodyPr>
            <a:normAutofit fontScale="85000" lnSpcReduction="20000"/>
          </a:bodyPr>
          <a:lstStyle/>
          <a:p>
            <a:pPr marL="0" indent="0" algn="l" fontAlgn="base">
              <a:buNone/>
            </a:pPr>
            <a:r>
              <a:rPr lang="en-US" b="0" i="0" dirty="0">
                <a:solidFill>
                  <a:srgbClr val="212121"/>
                </a:solidFill>
                <a:effectLst/>
                <a:latin typeface="Merriweather" panose="020B0604020202020204" pitchFamily="2" charset="0"/>
              </a:rPr>
              <a:t>Other negative health consequences of cyberbullying are:</a:t>
            </a:r>
          </a:p>
          <a:p>
            <a:pPr algn="l" fontAlgn="base">
              <a:buFont typeface="Arial" panose="020B0604020202020204" pitchFamily="34" charset="0"/>
              <a:buChar char="•"/>
            </a:pPr>
            <a:r>
              <a:rPr lang="en-US" dirty="0">
                <a:solidFill>
                  <a:srgbClr val="1A55AD"/>
                </a:solidFill>
                <a:latin typeface="Merriweather" panose="020B0604020202020204" pitchFamily="2" charset="0"/>
              </a:rPr>
              <a:t>Depression</a:t>
            </a:r>
            <a:r>
              <a:rPr lang="en-US" u="sng" dirty="0">
                <a:solidFill>
                  <a:srgbClr val="1A55AD"/>
                </a:solidFill>
                <a:latin typeface="Merriweather" panose="020B0604020202020204" pitchFamily="2" charset="0"/>
              </a:rPr>
              <a:t>  </a:t>
            </a:r>
            <a:endParaRPr lang="en-US" b="0" i="0" dirty="0">
              <a:solidFill>
                <a:srgbClr val="212121"/>
              </a:solidFill>
              <a:effectLst/>
              <a:latin typeface="Merriweather" panose="020B0604020202020204" pitchFamily="2" charset="0"/>
            </a:endParaRPr>
          </a:p>
          <a:p>
            <a:pPr algn="l" fontAlgn="base">
              <a:buFont typeface="Arial" panose="020B0604020202020204" pitchFamily="34" charset="0"/>
              <a:buChar char="•"/>
            </a:pPr>
            <a:r>
              <a:rPr lang="en-US" dirty="0">
                <a:solidFill>
                  <a:srgbClr val="1A55AD"/>
                </a:solidFill>
                <a:latin typeface="Merriweather" panose="020B0604020202020204" pitchFamily="2" charset="0"/>
              </a:rPr>
              <a:t>Anxiety </a:t>
            </a:r>
            <a:endParaRPr lang="en-US" b="0" i="0" dirty="0">
              <a:solidFill>
                <a:srgbClr val="212121"/>
              </a:solidFill>
              <a:effectLst/>
              <a:latin typeface="Merriweather" panose="020B0604020202020204" pitchFamily="2" charset="0"/>
            </a:endParaRP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Stomach pain and digestive issues</a:t>
            </a: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Sleep disturbances</a:t>
            </a: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Difficulties with academics</a:t>
            </a: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Violent behaviors</a:t>
            </a: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High levels of </a:t>
            </a:r>
            <a:r>
              <a:rPr lang="en-US" dirty="0">
                <a:solidFill>
                  <a:srgbClr val="1A55AD"/>
                </a:solidFill>
                <a:latin typeface="Merriweather" panose="020B0604020202020204" pitchFamily="2" charset="0"/>
              </a:rPr>
              <a:t>stress</a:t>
            </a:r>
            <a:endParaRPr lang="en-US" b="0" i="0" dirty="0">
              <a:solidFill>
                <a:srgbClr val="212121"/>
              </a:solidFill>
              <a:effectLst/>
              <a:latin typeface="Merriweather" panose="020B0604020202020204" pitchFamily="2" charset="0"/>
            </a:endParaRP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Inability to feel safe</a:t>
            </a: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Feelings of loneliness and isolation</a:t>
            </a:r>
          </a:p>
          <a:p>
            <a:pPr algn="l" fontAlgn="base">
              <a:buFont typeface="Arial" panose="020B0604020202020204" pitchFamily="34" charset="0"/>
              <a:buChar char="•"/>
            </a:pPr>
            <a:r>
              <a:rPr lang="en-US" b="0" i="0" dirty="0">
                <a:solidFill>
                  <a:srgbClr val="212121"/>
                </a:solidFill>
                <a:effectLst/>
                <a:latin typeface="Merriweather" panose="020B0604020202020204" pitchFamily="2" charset="0"/>
              </a:rPr>
              <a:t>Feelings powerlessness and hopelessness</a:t>
            </a:r>
          </a:p>
          <a:p>
            <a:endParaRPr lang="en-US" dirty="0"/>
          </a:p>
        </p:txBody>
      </p:sp>
    </p:spTree>
    <p:extLst>
      <p:ext uri="{BB962C8B-B14F-4D97-AF65-F5344CB8AC3E}">
        <p14:creationId xmlns:p14="http://schemas.microsoft.com/office/powerpoint/2010/main" val="1864168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832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vt:i4>
      </vt:variant>
    </vt:vector>
  </HeadingPairs>
  <TitlesOfParts>
    <vt:vector size="28" baseType="lpstr">
      <vt:lpstr>Arial</vt:lpstr>
      <vt:lpstr>Barlow Condensed</vt:lpstr>
      <vt:lpstr>Calibri</vt:lpstr>
      <vt:lpstr>Calibri Light</vt:lpstr>
      <vt:lpstr>Cambria</vt:lpstr>
      <vt:lpstr>Georgia</vt:lpstr>
      <vt:lpstr>Heebo</vt:lpstr>
      <vt:lpstr>Inter</vt:lpstr>
      <vt:lpstr>inter-bold</vt:lpstr>
      <vt:lpstr>inter-regular</vt:lpstr>
      <vt:lpstr>Libre Franklin</vt:lpstr>
      <vt:lpstr>Lora</vt:lpstr>
      <vt:lpstr>Merriweather</vt:lpstr>
      <vt:lpstr>Montserrat</vt:lpstr>
      <vt:lpstr>Nunito</vt:lpstr>
      <vt:lpstr>Quicksand</vt:lpstr>
      <vt:lpstr>Office Theme</vt:lpstr>
      <vt:lpstr>What’s AI?</vt:lpstr>
      <vt:lpstr>Goals of AI </vt:lpstr>
      <vt:lpstr>PowerPoint Presentation</vt:lpstr>
      <vt:lpstr>Artificial intelligence</vt:lpstr>
      <vt:lpstr>application</vt:lpstr>
      <vt:lpstr>Cyber bulleying</vt:lpstr>
      <vt:lpstr>PowerPoint Presentation</vt:lpstr>
      <vt:lpstr>PowerPoint Presentation</vt:lpstr>
      <vt:lpstr>PowerPoint Presentation</vt:lpstr>
      <vt:lpstr>Cyber space</vt:lpstr>
      <vt:lpstr>Characteristics of cyberspace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AI?</dc:title>
  <dc:creator>AAtrey</dc:creator>
  <cp:lastModifiedBy>AAtrey</cp:lastModifiedBy>
  <cp:revision>3</cp:revision>
  <dcterms:created xsi:type="dcterms:W3CDTF">2022-12-13T12:14:17Z</dcterms:created>
  <dcterms:modified xsi:type="dcterms:W3CDTF">2022-12-20T14:12:54Z</dcterms:modified>
</cp:coreProperties>
</file>