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6"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5"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6" d="100"/>
          <a:sy n="76" d="100"/>
        </p:scale>
        <p:origin x="2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26734-51E5-4134-837C-DF0C72F57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6FBB17-C68C-42D8-9450-E624B06B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A6567B-D119-4F35-BBA9-8923EBDECFC1}"/>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80CDA238-02F1-41EF-8700-ADC180F78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346982-91F2-47CC-9843-24114F95115C}"/>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46225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878D-CDD7-4591-A647-537C36E731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738943-4C8E-432B-9723-F5234A380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88AEE7-0DB7-498A-86F1-CF23BC5B17F9}"/>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96C630EC-7738-4430-B0A4-B1EC1F289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4F43E9-61B1-448A-B07C-E8D05CBF138C}"/>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2538039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106DB-B9F4-4E26-A679-42DB754975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C86EDF-8980-49FB-8807-3F47245F3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1206E-6C59-407C-9FFF-7081A28CE572}"/>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D1FD9F39-F2CE-4ACE-82DA-9EED693970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7CD70-9DFE-49C6-883F-C03A5D6BD8BE}"/>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4513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0729-E2A6-4F12-A06B-F5041CA4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A42D57-8E81-49F2-9069-B42C41A3E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A61777-23B7-4D3F-80CE-54C68E97B6AD}"/>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8041CA0F-C965-42EA-A992-CA6DFD925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2BE3B-FBE5-473A-A4FB-2935BD55FFA5}"/>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837505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6199-7A1C-4ABD-B858-EB99DF955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76602-7C3B-4AAB-992C-67CD673A9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85419D-66A3-4046-BC1F-5893AFD82192}"/>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30ECFC08-DC10-4699-84D7-8619B40E6E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99363-3CF5-4589-8830-A94FE9C2B5F5}"/>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48524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43E2-F9C4-493E-8D5B-509B89983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F77180-9886-4EC7-B706-5532457D29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CC91FE-BFB7-4B4C-AE2C-DA8453F8B2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82E1A7-C5C6-402F-BBF3-070B6EC129BF}"/>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6" name="Footer Placeholder 5">
            <a:extLst>
              <a:ext uri="{FF2B5EF4-FFF2-40B4-BE49-F238E27FC236}">
                <a16:creationId xmlns:a16="http://schemas.microsoft.com/office/drawing/2014/main" id="{566B847B-978A-43BC-8269-700610CCD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CB505-699C-47D7-856C-224AA7C437CE}"/>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5387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E4DB-3C3A-473B-A4F1-E7866CF95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1FBEA-639F-467B-B196-0B244F57B8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EE0A01-A700-4DC8-958D-7D9B7B104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203D1A-9890-4C01-80B3-211D8BCB4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E29933-F54D-432D-83BD-EF952C142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7F2843-8DD5-4A18-B71C-37943A9112B8}"/>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8" name="Footer Placeholder 7">
            <a:extLst>
              <a:ext uri="{FF2B5EF4-FFF2-40B4-BE49-F238E27FC236}">
                <a16:creationId xmlns:a16="http://schemas.microsoft.com/office/drawing/2014/main" id="{5326CAA0-51A4-48C8-A23D-2208B87A0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90B02F-AFA9-4CE6-8C5E-26D28F8ED4D1}"/>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239504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2D77-C98D-4AC5-B3DA-E7E718FB5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D12097-5826-4589-8AA2-201E51E72E5D}"/>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4" name="Footer Placeholder 3">
            <a:extLst>
              <a:ext uri="{FF2B5EF4-FFF2-40B4-BE49-F238E27FC236}">
                <a16:creationId xmlns:a16="http://schemas.microsoft.com/office/drawing/2014/main" id="{45302A1F-D80E-412B-862D-D01B93D963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D452C7-BBCC-40EF-81AD-BC311308C7DB}"/>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10888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46613-ECEB-45B7-972A-EBE0257DED4F}"/>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3" name="Footer Placeholder 2">
            <a:extLst>
              <a:ext uri="{FF2B5EF4-FFF2-40B4-BE49-F238E27FC236}">
                <a16:creationId xmlns:a16="http://schemas.microsoft.com/office/drawing/2014/main" id="{3D590F3A-861D-4350-8133-61EB0530A1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DA2FBD-13A1-440D-A48B-078D2D7E6379}"/>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2285458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B7F6-30C7-421A-9E65-E7BF7B220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5E13C-99D9-4AF0-A284-5F91629E16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337EC1-9641-493B-8D78-8AB950C83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BD6BE-6E83-452F-97A9-11553249BE0F}"/>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6" name="Footer Placeholder 5">
            <a:extLst>
              <a:ext uri="{FF2B5EF4-FFF2-40B4-BE49-F238E27FC236}">
                <a16:creationId xmlns:a16="http://schemas.microsoft.com/office/drawing/2014/main" id="{5D85CD10-2FD3-4C1B-8264-DA7596349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F66BC-5AEB-4E94-843F-CD89D9C42719}"/>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921365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830E-A41A-48BF-90CB-AD686BD32A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23A64C-650D-4152-8E23-648F69276C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DFC314-3B75-499A-92BA-F38EDCD14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93E29-4559-4282-99C1-0F8D6A0C0C2A}"/>
              </a:ext>
            </a:extLst>
          </p:cNvPr>
          <p:cNvSpPr>
            <a:spLocks noGrp="1"/>
          </p:cNvSpPr>
          <p:nvPr>
            <p:ph type="dt" sz="half" idx="10"/>
          </p:nvPr>
        </p:nvSpPr>
        <p:spPr/>
        <p:txBody>
          <a:bodyPr/>
          <a:lstStyle/>
          <a:p>
            <a:fld id="{6E129B12-EE37-450E-93D7-83D911CD3FF7}" type="datetimeFigureOut">
              <a:rPr lang="en-US" smtClean="0"/>
              <a:t>11/9/2022</a:t>
            </a:fld>
            <a:endParaRPr lang="en-US"/>
          </a:p>
        </p:txBody>
      </p:sp>
      <p:sp>
        <p:nvSpPr>
          <p:cNvPr id="6" name="Footer Placeholder 5">
            <a:extLst>
              <a:ext uri="{FF2B5EF4-FFF2-40B4-BE49-F238E27FC236}">
                <a16:creationId xmlns:a16="http://schemas.microsoft.com/office/drawing/2014/main" id="{5A3D84E0-9EAD-48DD-B9F8-A9B902289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6BDCD-DD27-433C-8381-C702D27D67A0}"/>
              </a:ext>
            </a:extLst>
          </p:cNvPr>
          <p:cNvSpPr>
            <a:spLocks noGrp="1"/>
          </p:cNvSpPr>
          <p:nvPr>
            <p:ph type="sldNum" sz="quarter" idx="12"/>
          </p:nvPr>
        </p:nvSpPr>
        <p:spPr/>
        <p:txBody>
          <a:bodyPr/>
          <a:lstStyle/>
          <a:p>
            <a:fld id="{E519EA55-6162-4DD7-B719-78D296D05723}" type="slidenum">
              <a:rPr lang="en-US" smtClean="0"/>
              <a:t>‹#›</a:t>
            </a:fld>
            <a:endParaRPr lang="en-US"/>
          </a:p>
        </p:txBody>
      </p:sp>
    </p:spTree>
    <p:extLst>
      <p:ext uri="{BB962C8B-B14F-4D97-AF65-F5344CB8AC3E}">
        <p14:creationId xmlns:p14="http://schemas.microsoft.com/office/powerpoint/2010/main" val="321091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D4209-7CDC-4346-ADAF-827ADCA7AD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2E0884-6FE3-44A7-BF77-25C8CDC13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2DE72-42A1-4144-A97E-FE2D31E3E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29B12-EE37-450E-93D7-83D911CD3FF7}" type="datetimeFigureOut">
              <a:rPr lang="en-US" smtClean="0"/>
              <a:t>11/9/2022</a:t>
            </a:fld>
            <a:endParaRPr lang="en-US"/>
          </a:p>
        </p:txBody>
      </p:sp>
      <p:sp>
        <p:nvSpPr>
          <p:cNvPr id="5" name="Footer Placeholder 4">
            <a:extLst>
              <a:ext uri="{FF2B5EF4-FFF2-40B4-BE49-F238E27FC236}">
                <a16:creationId xmlns:a16="http://schemas.microsoft.com/office/drawing/2014/main" id="{9408008D-5B1F-40E6-8FA5-F64AE869F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50CC7-897A-41B1-86A5-C1C7E0492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9EA55-6162-4DD7-B719-78D296D05723}" type="slidenum">
              <a:rPr lang="en-US" smtClean="0"/>
              <a:t>‹#›</a:t>
            </a:fld>
            <a:endParaRPr lang="en-US"/>
          </a:p>
        </p:txBody>
      </p:sp>
    </p:spTree>
    <p:extLst>
      <p:ext uri="{BB962C8B-B14F-4D97-AF65-F5344CB8AC3E}">
        <p14:creationId xmlns:p14="http://schemas.microsoft.com/office/powerpoint/2010/main" val="383649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28F07-0A7B-4377-B46A-9A3D4F8A3C99}"/>
              </a:ext>
            </a:extLst>
          </p:cNvPr>
          <p:cNvSpPr>
            <a:spLocks noGrp="1"/>
          </p:cNvSpPr>
          <p:nvPr>
            <p:ph idx="1"/>
          </p:nvPr>
        </p:nvSpPr>
        <p:spPr/>
        <p:txBody>
          <a:bodyPr/>
          <a:lstStyle/>
          <a:p>
            <a:endParaRPr lang="en-US" dirty="0"/>
          </a:p>
        </p:txBody>
      </p:sp>
      <p:sp>
        <p:nvSpPr>
          <p:cNvPr id="4" name="Rectangle: Rounded Corners 3">
            <a:extLst>
              <a:ext uri="{FF2B5EF4-FFF2-40B4-BE49-F238E27FC236}">
                <a16:creationId xmlns:a16="http://schemas.microsoft.com/office/drawing/2014/main" id="{F6A9BEC5-0610-4FE6-9B88-79F1DB27FBB9}"/>
              </a:ext>
            </a:extLst>
          </p:cNvPr>
          <p:cNvSpPr/>
          <p:nvPr/>
        </p:nvSpPr>
        <p:spPr>
          <a:xfrm>
            <a:off x="2383604" y="2352782"/>
            <a:ext cx="7777538" cy="2712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a:t>Chapter-2</a:t>
            </a:r>
          </a:p>
        </p:txBody>
      </p:sp>
    </p:spTree>
    <p:extLst>
      <p:ext uri="{BB962C8B-B14F-4D97-AF65-F5344CB8AC3E}">
        <p14:creationId xmlns:p14="http://schemas.microsoft.com/office/powerpoint/2010/main" val="2306657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3227C-C9FC-4ADD-965A-1F9675E84F05}"/>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Factors of social change</a:t>
            </a:r>
          </a:p>
        </p:txBody>
      </p:sp>
      <p:sp>
        <p:nvSpPr>
          <p:cNvPr id="3" name="Content Placeholder 2">
            <a:extLst>
              <a:ext uri="{FF2B5EF4-FFF2-40B4-BE49-F238E27FC236}">
                <a16:creationId xmlns:a16="http://schemas.microsoft.com/office/drawing/2014/main" id="{F601737F-FBAD-461B-9DD2-8023DEE59101}"/>
              </a:ext>
            </a:extLst>
          </p:cNvPr>
          <p:cNvSpPr>
            <a:spLocks noGrp="1"/>
          </p:cNvSpPr>
          <p:nvPr>
            <p:ph idx="1"/>
          </p:nvPr>
        </p:nvSpPr>
        <p:spPr>
          <a:xfrm>
            <a:off x="838200" y="1825624"/>
            <a:ext cx="10515600" cy="4778375"/>
          </a:xfrm>
        </p:spPr>
        <p:style>
          <a:lnRef idx="2">
            <a:schemeClr val="accent2">
              <a:shade val="50000"/>
            </a:schemeClr>
          </a:lnRef>
          <a:fillRef idx="1">
            <a:schemeClr val="accent2"/>
          </a:fillRef>
          <a:effectRef idx="0">
            <a:schemeClr val="accent2"/>
          </a:effectRef>
          <a:fontRef idx="minor">
            <a:schemeClr val="lt1"/>
          </a:fontRef>
        </p:style>
        <p:txBody>
          <a:bodyPr>
            <a:normAutofit lnSpcReduction="10000"/>
          </a:bodyPr>
          <a:lstStyle/>
          <a:p>
            <a:pPr marL="0" indent="0">
              <a:buNone/>
            </a:pPr>
            <a:r>
              <a:rPr lang="en-US" dirty="0">
                <a:solidFill>
                  <a:schemeClr val="bg1"/>
                </a:solidFill>
              </a:rPr>
              <a:t>Demographic factor-it </a:t>
            </a:r>
            <a:r>
              <a:rPr lang="en-US" dirty="0"/>
              <a:t>plays very imp </a:t>
            </a:r>
            <a:r>
              <a:rPr lang="en-US" dirty="0" err="1"/>
              <a:t>role.increase</a:t>
            </a:r>
            <a:r>
              <a:rPr lang="en-US" dirty="0"/>
              <a:t> or decrease in size of population ,makes social change </a:t>
            </a:r>
            <a:r>
              <a:rPr lang="en-US" dirty="0" err="1"/>
              <a:t>probable.population</a:t>
            </a:r>
            <a:r>
              <a:rPr lang="en-US" dirty="0"/>
              <a:t> of Nepal </a:t>
            </a:r>
            <a:r>
              <a:rPr lang="en-US" dirty="0" err="1"/>
              <a:t>increased,which</a:t>
            </a:r>
            <a:r>
              <a:rPr lang="en-US" dirty="0"/>
              <a:t> has brought down the standard of life of </a:t>
            </a:r>
            <a:r>
              <a:rPr lang="en-US" dirty="0" err="1"/>
              <a:t>people.poverty,unemployment,crimes,pollution</a:t>
            </a:r>
            <a:r>
              <a:rPr lang="en-US" dirty="0"/>
              <a:t> brings social change to a great extent.</a:t>
            </a:r>
          </a:p>
          <a:p>
            <a:pPr marL="0" indent="0">
              <a:buNone/>
            </a:pPr>
            <a:r>
              <a:rPr lang="en-US" dirty="0"/>
              <a:t>Population fluctuations has both positive and negative changes in the </a:t>
            </a:r>
            <a:r>
              <a:rPr lang="en-US" dirty="0" err="1"/>
              <a:t>society.high</a:t>
            </a:r>
            <a:r>
              <a:rPr lang="en-US" dirty="0"/>
              <a:t> population growth accelerates the process of </a:t>
            </a:r>
            <a:r>
              <a:rPr lang="en-US" dirty="0" err="1"/>
              <a:t>migration,thus,bringing</a:t>
            </a:r>
            <a:r>
              <a:rPr lang="en-US" dirty="0"/>
              <a:t> not only economic benefits in terms of exchange and sharing of </a:t>
            </a:r>
            <a:r>
              <a:rPr lang="en-US" dirty="0" err="1"/>
              <a:t>skills,knowledge</a:t>
            </a:r>
            <a:r>
              <a:rPr lang="en-US" dirty="0"/>
              <a:t> and ideas that lead to innovation and discoveries and ultimately the social change occurs through a change in people’s </a:t>
            </a:r>
            <a:r>
              <a:rPr lang="en-US" dirty="0" err="1"/>
              <a:t>attitude,behaviour</a:t>
            </a:r>
            <a:r>
              <a:rPr lang="en-US" dirty="0"/>
              <a:t> and way of </a:t>
            </a:r>
            <a:r>
              <a:rPr lang="en-US" dirty="0" err="1"/>
              <a:t>life.these</a:t>
            </a:r>
            <a:r>
              <a:rPr lang="en-US" dirty="0"/>
              <a:t> shows that with the change in population ,social change occurs.</a:t>
            </a:r>
          </a:p>
          <a:p>
            <a:endParaRPr lang="en-US" dirty="0"/>
          </a:p>
        </p:txBody>
      </p:sp>
    </p:spTree>
    <p:extLst>
      <p:ext uri="{BB962C8B-B14F-4D97-AF65-F5344CB8AC3E}">
        <p14:creationId xmlns:p14="http://schemas.microsoft.com/office/powerpoint/2010/main" val="1740946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FA15B-83A1-41A1-A045-D214E58EE803}"/>
              </a:ext>
            </a:extLst>
          </p:cNvPr>
          <p:cNvSpPr>
            <a:spLocks noGrp="1"/>
          </p:cNvSpPr>
          <p:nvPr>
            <p:ph idx="1"/>
          </p:nvPr>
        </p:nvSpPr>
        <p:spPr>
          <a:xfrm>
            <a:off x="838200" y="497840"/>
            <a:ext cx="10515600" cy="5679123"/>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The population increase or decrease always brings social </a:t>
            </a:r>
            <a:r>
              <a:rPr lang="en-US" dirty="0" err="1"/>
              <a:t>problems.when</a:t>
            </a:r>
            <a:r>
              <a:rPr lang="en-US" dirty="0"/>
              <a:t> the birth-rate in a society exceeds death-rate population begins to rise.</a:t>
            </a:r>
          </a:p>
          <a:p>
            <a:r>
              <a:rPr lang="en-US" dirty="0"/>
              <a:t>On the other </a:t>
            </a:r>
            <a:r>
              <a:rPr lang="en-US" dirty="0" err="1"/>
              <a:t>hand,a</a:t>
            </a:r>
            <a:r>
              <a:rPr lang="en-US" dirty="0"/>
              <a:t> low birth-rate means leads to decrease in the size of </a:t>
            </a:r>
            <a:r>
              <a:rPr lang="en-US" dirty="0" err="1"/>
              <a:t>population.when</a:t>
            </a:r>
            <a:r>
              <a:rPr lang="en-US" dirty="0"/>
              <a:t> population is </a:t>
            </a:r>
            <a:r>
              <a:rPr lang="en-US" dirty="0" err="1"/>
              <a:t>low,there</a:t>
            </a:r>
            <a:r>
              <a:rPr lang="en-US" dirty="0"/>
              <a:t> are fewer skilled hands available and the country cannot make full use of the natural resources.</a:t>
            </a:r>
          </a:p>
        </p:txBody>
      </p:sp>
    </p:spTree>
    <p:extLst>
      <p:ext uri="{BB962C8B-B14F-4D97-AF65-F5344CB8AC3E}">
        <p14:creationId xmlns:p14="http://schemas.microsoft.com/office/powerpoint/2010/main" val="3299700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509C6-F7CC-4B73-80B6-4577CC99F244}"/>
              </a:ext>
            </a:extLst>
          </p:cNvPr>
          <p:cNvSpPr>
            <a:spLocks noGrp="1"/>
          </p:cNvSpPr>
          <p:nvPr>
            <p:ph type="title"/>
          </p:nvPr>
        </p:nvSpPr>
        <p:spPr/>
        <p:style>
          <a:lnRef idx="3">
            <a:schemeClr val="lt1"/>
          </a:lnRef>
          <a:fillRef idx="1">
            <a:schemeClr val="accent5"/>
          </a:fillRef>
          <a:effectRef idx="1">
            <a:schemeClr val="accent5"/>
          </a:effectRef>
          <a:fontRef idx="minor">
            <a:schemeClr val="lt1"/>
          </a:fontRef>
        </p:style>
        <p:txBody>
          <a:bodyPr/>
          <a:lstStyle/>
          <a:p>
            <a:r>
              <a:rPr lang="en-US" dirty="0"/>
              <a:t>Technology factor</a:t>
            </a:r>
          </a:p>
        </p:txBody>
      </p:sp>
      <p:sp>
        <p:nvSpPr>
          <p:cNvPr id="3" name="Content Placeholder 2">
            <a:extLst>
              <a:ext uri="{FF2B5EF4-FFF2-40B4-BE49-F238E27FC236}">
                <a16:creationId xmlns:a16="http://schemas.microsoft.com/office/drawing/2014/main" id="{6D8C3FF9-AD59-4D17-84AA-380E08B2A818}"/>
              </a:ext>
            </a:extLst>
          </p:cNvPr>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In </a:t>
            </a:r>
            <a:r>
              <a:rPr lang="en-US" dirty="0" err="1"/>
              <a:t>contemporaty</a:t>
            </a:r>
            <a:r>
              <a:rPr lang="en-US" dirty="0"/>
              <a:t> </a:t>
            </a:r>
            <a:r>
              <a:rPr lang="en-US" dirty="0" err="1"/>
              <a:t>times,science</a:t>
            </a:r>
            <a:r>
              <a:rPr lang="en-US" dirty="0"/>
              <a:t> and technology </a:t>
            </a:r>
            <a:r>
              <a:rPr lang="en-US" dirty="0" err="1"/>
              <a:t>happes</a:t>
            </a:r>
            <a:r>
              <a:rPr lang="en-US" dirty="0"/>
              <a:t> to be the most imp factor of social </a:t>
            </a:r>
            <a:r>
              <a:rPr lang="en-US" dirty="0" err="1"/>
              <a:t>change.new</a:t>
            </a:r>
            <a:r>
              <a:rPr lang="en-US" dirty="0"/>
              <a:t> scientific inventions and technologies always greatly influence the social life.</a:t>
            </a:r>
          </a:p>
          <a:p>
            <a:r>
              <a:rPr lang="en-US" dirty="0"/>
              <a:t>Technological factor are very imp cause of social change .the modern age is that of </a:t>
            </a:r>
            <a:r>
              <a:rPr lang="en-US" dirty="0" err="1"/>
              <a:t>technology.the</a:t>
            </a:r>
            <a:r>
              <a:rPr lang="en-US" dirty="0"/>
              <a:t> invention of any new machine or tool has its effect in social life.</a:t>
            </a:r>
          </a:p>
        </p:txBody>
      </p:sp>
    </p:spTree>
    <p:extLst>
      <p:ext uri="{BB962C8B-B14F-4D97-AF65-F5344CB8AC3E}">
        <p14:creationId xmlns:p14="http://schemas.microsoft.com/office/powerpoint/2010/main" val="70971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4A80-A86E-44EE-8E24-86E04F9BC4A2}"/>
              </a:ext>
            </a:extLst>
          </p:cNvPr>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Natural factor </a:t>
            </a:r>
          </a:p>
        </p:txBody>
      </p:sp>
      <p:sp>
        <p:nvSpPr>
          <p:cNvPr id="3" name="Content Placeholder 2">
            <a:extLst>
              <a:ext uri="{FF2B5EF4-FFF2-40B4-BE49-F238E27FC236}">
                <a16:creationId xmlns:a16="http://schemas.microsoft.com/office/drawing/2014/main" id="{E8751963-E5CA-45DB-AB40-601204940871}"/>
              </a:ext>
            </a:extLst>
          </p:cNvPr>
          <p:cNvSpPr>
            <a:spLocks noGrp="1"/>
          </p:cNvSpPr>
          <p:nvPr>
            <p:ph idx="1"/>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a:t>A </a:t>
            </a:r>
            <a:r>
              <a:rPr lang="en-US" dirty="0" err="1"/>
              <a:t>storm,ewarthquake</a:t>
            </a:r>
            <a:r>
              <a:rPr lang="en-US" dirty="0"/>
              <a:t> ,</a:t>
            </a:r>
            <a:r>
              <a:rPr lang="en-US" dirty="0" err="1"/>
              <a:t>flood,disease</a:t>
            </a:r>
            <a:r>
              <a:rPr lang="en-US" dirty="0"/>
              <a:t> and similar natural events even today can disrupt the social systems.</a:t>
            </a:r>
          </a:p>
          <a:p>
            <a:r>
              <a:rPr lang="en-US" dirty="0"/>
              <a:t>Natural calamities like </a:t>
            </a:r>
            <a:r>
              <a:rPr lang="en-US" dirty="0" err="1"/>
              <a:t>floods,earthquake</a:t>
            </a:r>
            <a:r>
              <a:rPr lang="en-US" dirty="0"/>
              <a:t> </a:t>
            </a:r>
            <a:r>
              <a:rPr lang="en-US" dirty="0" err="1"/>
              <a:t>etc</a:t>
            </a:r>
            <a:r>
              <a:rPr lang="en-US" dirty="0"/>
              <a:t> and other natural disasters always force changes in the social conditions and life of the affected people.</a:t>
            </a:r>
          </a:p>
          <a:p>
            <a:r>
              <a:rPr lang="en-US" dirty="0"/>
              <a:t>The nature is the chief basis of </a:t>
            </a:r>
            <a:r>
              <a:rPr lang="en-US" dirty="0" err="1"/>
              <a:t>change.the</a:t>
            </a:r>
            <a:r>
              <a:rPr lang="en-US" dirty="0"/>
              <a:t> land surface </a:t>
            </a:r>
            <a:r>
              <a:rPr lang="en-US" dirty="0" err="1"/>
              <a:t>doesnot</a:t>
            </a:r>
            <a:r>
              <a:rPr lang="en-US" dirty="0"/>
              <a:t> remain </a:t>
            </a:r>
            <a:r>
              <a:rPr lang="en-US" dirty="0" err="1"/>
              <a:t>static.several</a:t>
            </a:r>
            <a:r>
              <a:rPr lang="en-US" dirty="0"/>
              <a:t> types of problems are faced due to </a:t>
            </a:r>
            <a:r>
              <a:rPr lang="en-US" dirty="0" err="1"/>
              <a:t>flood,earthquake,diseases</a:t>
            </a:r>
            <a:r>
              <a:rPr lang="en-US" dirty="0"/>
              <a:t> </a:t>
            </a:r>
            <a:r>
              <a:rPr lang="en-US" dirty="0" err="1"/>
              <a:t>etc</a:t>
            </a:r>
            <a:endParaRPr lang="en-US" dirty="0"/>
          </a:p>
        </p:txBody>
      </p:sp>
    </p:spTree>
    <p:extLst>
      <p:ext uri="{BB962C8B-B14F-4D97-AF65-F5344CB8AC3E}">
        <p14:creationId xmlns:p14="http://schemas.microsoft.com/office/powerpoint/2010/main" val="2985165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D9EA-F4C1-4CED-AE6C-C48870D1DAE9}"/>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Biological factors</a:t>
            </a:r>
          </a:p>
        </p:txBody>
      </p:sp>
      <p:sp>
        <p:nvSpPr>
          <p:cNvPr id="3" name="Content Placeholder 2">
            <a:extLst>
              <a:ext uri="{FF2B5EF4-FFF2-40B4-BE49-F238E27FC236}">
                <a16:creationId xmlns:a16="http://schemas.microsoft.com/office/drawing/2014/main" id="{1E28B23C-5DD2-417E-8FFA-85CCD1D78AE8}"/>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If the population is bearing weak offspring due to heredity then it would have its impact on social life </a:t>
            </a:r>
            <a:r>
              <a:rPr lang="en-US" dirty="0" err="1"/>
              <a:t>also.on</a:t>
            </a:r>
            <a:r>
              <a:rPr lang="en-US" dirty="0"/>
              <a:t> the other hand not only inter -</a:t>
            </a:r>
            <a:r>
              <a:rPr lang="en-US" dirty="0" err="1"/>
              <a:t>caste,inter</a:t>
            </a:r>
            <a:r>
              <a:rPr lang="en-US" dirty="0"/>
              <a:t>- religion marriages but also marriages with foreign nationals are occurring ,which effecting social change.</a:t>
            </a:r>
          </a:p>
          <a:p>
            <a:r>
              <a:rPr lang="en-US" dirty="0"/>
              <a:t>The human elements is ever changing .each new generations is different from previous generation.</a:t>
            </a:r>
          </a:p>
          <a:p>
            <a:r>
              <a:rPr lang="en-US" dirty="0"/>
              <a:t>Its different in form ideas and in many other ways from the one gone before.</a:t>
            </a:r>
          </a:p>
        </p:txBody>
      </p:sp>
    </p:spTree>
    <p:extLst>
      <p:ext uri="{BB962C8B-B14F-4D97-AF65-F5344CB8AC3E}">
        <p14:creationId xmlns:p14="http://schemas.microsoft.com/office/powerpoint/2010/main" val="714367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2714-0260-423D-8A0B-039D194E6772}"/>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Education factor</a:t>
            </a:r>
          </a:p>
        </p:txBody>
      </p:sp>
      <p:sp>
        <p:nvSpPr>
          <p:cNvPr id="3" name="Content Placeholder 2">
            <a:extLst>
              <a:ext uri="{FF2B5EF4-FFF2-40B4-BE49-F238E27FC236}">
                <a16:creationId xmlns:a16="http://schemas.microsoft.com/office/drawing/2014/main" id="{D18265AE-2181-4176-B115-6F6AC561B13A}"/>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Education is an imp instrument to bring social revolution among all the instruments .education is considered as the most powerful .education for all ,at all levels and at all ages of children is the only remedy to bring about the desired social change in </a:t>
            </a:r>
            <a:r>
              <a:rPr lang="en-US" dirty="0" err="1"/>
              <a:t>nepelse</a:t>
            </a:r>
            <a:r>
              <a:rPr lang="en-US" dirty="0"/>
              <a:t> society.</a:t>
            </a:r>
          </a:p>
        </p:txBody>
      </p:sp>
    </p:spTree>
    <p:extLst>
      <p:ext uri="{BB962C8B-B14F-4D97-AF65-F5344CB8AC3E}">
        <p14:creationId xmlns:p14="http://schemas.microsoft.com/office/powerpoint/2010/main" val="90431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6EDA-6433-412C-88EC-5096655A7527}"/>
              </a:ext>
            </a:extLst>
          </p:cNvPr>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Role of media and communication in social and cultural change</a:t>
            </a:r>
          </a:p>
        </p:txBody>
      </p:sp>
      <p:sp>
        <p:nvSpPr>
          <p:cNvPr id="3" name="Content Placeholder 2">
            <a:extLst>
              <a:ext uri="{FF2B5EF4-FFF2-40B4-BE49-F238E27FC236}">
                <a16:creationId xmlns:a16="http://schemas.microsoft.com/office/drawing/2014/main" id="{0A6BCB00-07A8-4AB8-A60C-EB619D90AAA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pPr marL="0" indent="0">
              <a:buNone/>
            </a:pPr>
            <a:r>
              <a:rPr lang="en-US" b="0" i="0" dirty="0">
                <a:solidFill>
                  <a:schemeClr val="bg1"/>
                </a:solidFill>
                <a:effectLst/>
              </a:rPr>
              <a:t>Social media is a platform that has brought the world on the same platform. It is an interface that brought people closer to each other and removed the distances. Having a mass following to a great extent, it is supposed to be the part and parcel of our lives.</a:t>
            </a:r>
          </a:p>
          <a:p>
            <a:pPr marL="0" indent="0">
              <a:buNone/>
            </a:pPr>
            <a:r>
              <a:rPr lang="en-US" b="0" i="0" dirty="0">
                <a:solidFill>
                  <a:schemeClr val="bg1"/>
                </a:solidFill>
                <a:effectLst/>
              </a:rPr>
              <a:t>Today, we are living in a society where information is everything, it naturally shapes that we are living in an information society, where the media is the strapping tool of communication and connectivity. </a:t>
            </a:r>
            <a:endParaRPr lang="en-US" dirty="0">
              <a:solidFill>
                <a:schemeClr val="bg1"/>
              </a:solidFill>
            </a:endParaRPr>
          </a:p>
        </p:txBody>
      </p:sp>
    </p:spTree>
    <p:extLst>
      <p:ext uri="{BB962C8B-B14F-4D97-AF65-F5344CB8AC3E}">
        <p14:creationId xmlns:p14="http://schemas.microsoft.com/office/powerpoint/2010/main" val="1247542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7D4F54-9CE4-4917-AB7D-33C8F3DD6669}"/>
              </a:ext>
            </a:extLst>
          </p:cNvPr>
          <p:cNvSpPr>
            <a:spLocks noGrp="1"/>
          </p:cNvSpPr>
          <p:nvPr>
            <p:ph idx="1"/>
          </p:nvPr>
        </p:nvSpPr>
        <p:spPr>
          <a:xfrm>
            <a:off x="838200" y="762000"/>
            <a:ext cx="10515600" cy="5414963"/>
          </a:xfrm>
        </p:spPr>
        <p:style>
          <a:lnRef idx="0">
            <a:schemeClr val="accent3"/>
          </a:lnRef>
          <a:fillRef idx="3">
            <a:schemeClr val="accent3"/>
          </a:fillRef>
          <a:effectRef idx="3">
            <a:schemeClr val="accent3"/>
          </a:effectRef>
          <a:fontRef idx="minor">
            <a:schemeClr val="lt1"/>
          </a:fontRef>
        </p:style>
        <p:txBody>
          <a:bodyPr>
            <a:normAutofit fontScale="92500"/>
          </a:bodyPr>
          <a:lstStyle/>
          <a:p>
            <a:r>
              <a:rPr lang="en-US" dirty="0"/>
              <a:t>Media is playing an outstanding role in creating and shaping of public opinion and </a:t>
            </a:r>
            <a:r>
              <a:rPr lang="en-US" dirty="0" err="1"/>
              <a:t>strengthing</a:t>
            </a:r>
            <a:r>
              <a:rPr lang="en-US" dirty="0"/>
              <a:t> of society.</a:t>
            </a:r>
          </a:p>
          <a:p>
            <a:r>
              <a:rPr lang="en-US" dirty="0"/>
              <a:t>The purpose of media is to give information about current news ,gossips ,fashion and the latest gadgets in the marketplace of the people.</a:t>
            </a:r>
          </a:p>
          <a:p>
            <a:r>
              <a:rPr lang="en-US" dirty="0"/>
              <a:t>Society is influenced by media in so many ways.it is the media for the masses that helps them to get information about a lot of things and also from opinions and make a judgement regarding various issues.it is the media ,which keep people updated and informed about what is happening around them and the world that everyone draws something from it.	</a:t>
            </a:r>
          </a:p>
          <a:p>
            <a:r>
              <a:rPr lang="en-US" dirty="0"/>
              <a:t>The primary role of media is communication.it allows the relay of information from one person to another ,using mobile ,phones ,radio and television for news updates ,the newspaper ,the internet and email.</a:t>
            </a:r>
          </a:p>
        </p:txBody>
      </p:sp>
    </p:spTree>
    <p:extLst>
      <p:ext uri="{BB962C8B-B14F-4D97-AF65-F5344CB8AC3E}">
        <p14:creationId xmlns:p14="http://schemas.microsoft.com/office/powerpoint/2010/main" val="487733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B35CE-4642-45C4-9B74-29C6B6B5B462}"/>
              </a:ext>
            </a:extLst>
          </p:cNvPr>
          <p:cNvSpPr>
            <a:spLocks noGrp="1"/>
          </p:cNvSpPr>
          <p:nvPr>
            <p:ph idx="1"/>
          </p:nvPr>
        </p:nvSpPr>
        <p:spPr>
          <a:xfrm>
            <a:off x="838200" y="568960"/>
            <a:ext cx="10515600" cy="5608003"/>
          </a:xfrm>
        </p:spPr>
        <p:style>
          <a:lnRef idx="1">
            <a:schemeClr val="dk1"/>
          </a:lnRef>
          <a:fillRef idx="2">
            <a:schemeClr val="dk1"/>
          </a:fillRef>
          <a:effectRef idx="1">
            <a:schemeClr val="dk1"/>
          </a:effectRef>
          <a:fontRef idx="minor">
            <a:schemeClr val="dk1"/>
          </a:fontRef>
        </p:style>
        <p:txBody>
          <a:bodyPr/>
          <a:lstStyle/>
          <a:p>
            <a:r>
              <a:rPr lang="en-US" dirty="0">
                <a:solidFill>
                  <a:schemeClr val="bg1"/>
                </a:solidFill>
              </a:rPr>
              <a:t>Creation of awareness and </a:t>
            </a:r>
            <a:r>
              <a:rPr lang="en-US" dirty="0" err="1">
                <a:solidFill>
                  <a:schemeClr val="bg1"/>
                </a:solidFill>
              </a:rPr>
              <a:t>sensitization:the</a:t>
            </a:r>
            <a:r>
              <a:rPr lang="en-US" dirty="0">
                <a:solidFill>
                  <a:schemeClr val="bg1"/>
                </a:solidFill>
              </a:rPr>
              <a:t> local radio reaches out to the rural and vulnerable </a:t>
            </a:r>
            <a:r>
              <a:rPr lang="en-US" dirty="0" err="1">
                <a:solidFill>
                  <a:schemeClr val="bg1"/>
                </a:solidFill>
              </a:rPr>
              <a:t>groups.creating</a:t>
            </a:r>
            <a:r>
              <a:rPr lang="en-US" dirty="0">
                <a:solidFill>
                  <a:schemeClr val="bg1"/>
                </a:solidFill>
              </a:rPr>
              <a:t> awareness on different programs that can benefit them.it enlightens the public on their </a:t>
            </a:r>
            <a:r>
              <a:rPr lang="en-US" dirty="0" err="1">
                <a:solidFill>
                  <a:schemeClr val="bg1"/>
                </a:solidFill>
              </a:rPr>
              <a:t>rights,the</a:t>
            </a:r>
            <a:r>
              <a:rPr lang="en-US" dirty="0">
                <a:solidFill>
                  <a:schemeClr val="bg1"/>
                </a:solidFill>
              </a:rPr>
              <a:t> different policies and how they affect them either directly or indirectly.</a:t>
            </a:r>
          </a:p>
          <a:p>
            <a:r>
              <a:rPr lang="en-US" dirty="0" err="1">
                <a:solidFill>
                  <a:schemeClr val="bg1"/>
                </a:solidFill>
              </a:rPr>
              <a:t>Socialization:televisions</a:t>
            </a:r>
            <a:r>
              <a:rPr lang="en-US" dirty="0">
                <a:solidFill>
                  <a:schemeClr val="bg1"/>
                </a:solidFill>
              </a:rPr>
              <a:t> have shaped the attitude and </a:t>
            </a:r>
            <a:r>
              <a:rPr lang="en-US" dirty="0" err="1">
                <a:solidFill>
                  <a:schemeClr val="bg1"/>
                </a:solidFill>
              </a:rPr>
              <a:t>behaviour</a:t>
            </a:r>
            <a:r>
              <a:rPr lang="en-US" dirty="0">
                <a:solidFill>
                  <a:schemeClr val="bg1"/>
                </a:solidFill>
              </a:rPr>
              <a:t> of </a:t>
            </a:r>
            <a:r>
              <a:rPr lang="en-US" dirty="0" err="1">
                <a:solidFill>
                  <a:schemeClr val="bg1"/>
                </a:solidFill>
              </a:rPr>
              <a:t>people.the</a:t>
            </a:r>
            <a:r>
              <a:rPr lang="en-US" dirty="0">
                <a:solidFill>
                  <a:schemeClr val="bg1"/>
                </a:solidFill>
              </a:rPr>
              <a:t> portrayal of different characters in the movies and shows have greatly affected the </a:t>
            </a:r>
            <a:r>
              <a:rPr lang="en-US" dirty="0" err="1">
                <a:solidFill>
                  <a:schemeClr val="bg1"/>
                </a:solidFill>
              </a:rPr>
              <a:t>behaviour</a:t>
            </a:r>
            <a:r>
              <a:rPr lang="en-US" dirty="0">
                <a:solidFill>
                  <a:schemeClr val="bg1"/>
                </a:solidFill>
              </a:rPr>
              <a:t> and culture of people that affect family and societal relations.</a:t>
            </a:r>
          </a:p>
          <a:p>
            <a:endParaRPr lang="en-US" dirty="0"/>
          </a:p>
        </p:txBody>
      </p:sp>
    </p:spTree>
    <p:extLst>
      <p:ext uri="{BB962C8B-B14F-4D97-AF65-F5344CB8AC3E}">
        <p14:creationId xmlns:p14="http://schemas.microsoft.com/office/powerpoint/2010/main" val="1828803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A6B6-069D-4EA4-8769-C55B733BFD27}"/>
              </a:ext>
            </a:extLst>
          </p:cNvPr>
          <p:cNvSpPr>
            <a:spLocks noGrp="1"/>
          </p:cNvSpPr>
          <p:nvPr>
            <p:ph type="title"/>
          </p:nvPr>
        </p:nvSpPr>
        <p:spPr/>
        <p:style>
          <a:lnRef idx="1">
            <a:schemeClr val="accent4"/>
          </a:lnRef>
          <a:fillRef idx="3">
            <a:schemeClr val="accent4"/>
          </a:fillRef>
          <a:effectRef idx="2">
            <a:schemeClr val="accent4"/>
          </a:effectRef>
          <a:fontRef idx="minor">
            <a:schemeClr val="lt1"/>
          </a:fontRef>
        </p:style>
        <p:txBody>
          <a:bodyPr/>
          <a:lstStyle/>
          <a:p>
            <a:r>
              <a:rPr lang="en-US" dirty="0"/>
              <a:t>Technological change and it’s consequences</a:t>
            </a:r>
          </a:p>
        </p:txBody>
      </p:sp>
      <p:sp>
        <p:nvSpPr>
          <p:cNvPr id="3" name="Content Placeholder 2">
            <a:extLst>
              <a:ext uri="{FF2B5EF4-FFF2-40B4-BE49-F238E27FC236}">
                <a16:creationId xmlns:a16="http://schemas.microsoft.com/office/drawing/2014/main" id="{9A9D4E48-51B0-4193-94F9-3468E5BFE43A}"/>
              </a:ext>
            </a:extLst>
          </p:cNvPr>
          <p:cNvSpPr>
            <a:spLocks noGrp="1"/>
          </p:cNvSpPr>
          <p:nvPr>
            <p:ph idx="1"/>
          </p:nvPr>
        </p:nvSpPr>
        <p:spPr/>
        <p:style>
          <a:lnRef idx="1">
            <a:schemeClr val="accent4"/>
          </a:lnRef>
          <a:fillRef idx="3">
            <a:schemeClr val="accent4"/>
          </a:fillRef>
          <a:effectRef idx="2">
            <a:schemeClr val="accent4"/>
          </a:effectRef>
          <a:fontRef idx="minor">
            <a:schemeClr val="lt1"/>
          </a:fontRef>
        </p:style>
        <p:txBody>
          <a:bodyPr>
            <a:normAutofit/>
          </a:bodyPr>
          <a:lstStyle/>
          <a:p>
            <a:pPr marL="0" indent="0">
              <a:buNone/>
            </a:pPr>
            <a:r>
              <a:rPr lang="en-US" b="0" i="0" dirty="0">
                <a:solidFill>
                  <a:schemeClr val="bg1"/>
                </a:solidFill>
                <a:effectLst/>
              </a:rPr>
              <a:t>Science and technology are essential ingredients of modern life. They transcend local boundaries and touches lives of everyone. Evolution of mankind can be seen in terms of technological evolution as well. Invention of fire and wheel changed the face of mankind. Various historical epochs - hunter-gatherers, agrarian society and industrialist society are distinguished from each other in term of technological advancement.</a:t>
            </a:r>
            <a:r>
              <a:rPr lang="en-US" b="0" i="0" dirty="0">
                <a:solidFill>
                  <a:schemeClr val="bg1"/>
                </a:solidFill>
                <a:effectLst/>
                <a:latin typeface="Verdana" panose="020B0604030504040204" pitchFamily="34" charset="0"/>
              </a:rPr>
              <a:t> </a:t>
            </a:r>
            <a:r>
              <a:rPr lang="en-US" b="0" i="0" dirty="0">
                <a:solidFill>
                  <a:schemeClr val="bg1"/>
                </a:solidFill>
                <a:effectLst/>
                <a:ea typeface="Verdana" panose="020B0604030504040204" pitchFamily="34" charset="0"/>
              </a:rPr>
              <a:t>The technological factors represent the conditions created by men that have a profound influence on his life. Technology is product of civilization. According to Karl Marx even the formation of social relations and mental conceptions and attitudes are dependent upon technology.</a:t>
            </a:r>
            <a:endParaRPr lang="en-US" dirty="0">
              <a:solidFill>
                <a:schemeClr val="bg1"/>
              </a:solidFill>
              <a:ea typeface="Verdana" panose="020B0604030504040204" pitchFamily="34" charset="0"/>
            </a:endParaRPr>
          </a:p>
        </p:txBody>
      </p:sp>
    </p:spTree>
    <p:extLst>
      <p:ext uri="{BB962C8B-B14F-4D97-AF65-F5344CB8AC3E}">
        <p14:creationId xmlns:p14="http://schemas.microsoft.com/office/powerpoint/2010/main" val="70472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053AB-0DB6-4105-83E0-FA868084C9E2}"/>
              </a:ext>
            </a:extLst>
          </p:cNvPr>
          <p:cNvSpPr>
            <a:spLocks noGrp="1"/>
          </p:cNvSpPr>
          <p:nvPr>
            <p:ph type="title"/>
          </p:nvPr>
        </p:nvSpPr>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en-US" sz="4400" dirty="0"/>
              <a:t>Concept of social change</a:t>
            </a:r>
          </a:p>
        </p:txBody>
      </p:sp>
      <p:sp>
        <p:nvSpPr>
          <p:cNvPr id="4" name="Content Placeholder 3">
            <a:extLst>
              <a:ext uri="{FF2B5EF4-FFF2-40B4-BE49-F238E27FC236}">
                <a16:creationId xmlns:a16="http://schemas.microsoft.com/office/drawing/2014/main" id="{287AC871-4109-4E56-A879-AF22696ED125}"/>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pPr marL="0" indent="0">
              <a:buNone/>
            </a:pPr>
            <a:r>
              <a:rPr lang="en-US" dirty="0"/>
              <a:t>Change is the law of life and changes in society are always taking </a:t>
            </a:r>
            <a:r>
              <a:rPr lang="en-US" dirty="0" err="1"/>
              <a:t>place.changes</a:t>
            </a:r>
            <a:r>
              <a:rPr lang="en-US" dirty="0"/>
              <a:t> may be slow .so slow that people </a:t>
            </a:r>
            <a:r>
              <a:rPr lang="en-US" dirty="0" err="1"/>
              <a:t>maynot</a:t>
            </a:r>
            <a:r>
              <a:rPr lang="en-US" dirty="0"/>
              <a:t> even perceive </a:t>
            </a:r>
            <a:r>
              <a:rPr lang="en-US" dirty="0" err="1"/>
              <a:t>them.there</a:t>
            </a:r>
            <a:r>
              <a:rPr lang="en-US" dirty="0"/>
              <a:t> are times when they are so rapid and drastic.</a:t>
            </a:r>
          </a:p>
          <a:p>
            <a:pPr marL="0" indent="0">
              <a:buNone/>
            </a:pPr>
            <a:r>
              <a:rPr lang="en-US" dirty="0"/>
              <a:t>social change is comprise of two </a:t>
            </a:r>
            <a:r>
              <a:rPr lang="en-US" dirty="0" err="1"/>
              <a:t>words:social</a:t>
            </a:r>
            <a:r>
              <a:rPr lang="en-US" dirty="0"/>
              <a:t> and </a:t>
            </a:r>
            <a:r>
              <a:rPr lang="en-US" dirty="0" err="1"/>
              <a:t>change.social</a:t>
            </a:r>
            <a:r>
              <a:rPr lang="en-US" dirty="0"/>
              <a:t> change is meant the change in the situation of the society over a period of </a:t>
            </a:r>
            <a:r>
              <a:rPr lang="en-US" dirty="0" err="1"/>
              <a:t>time.the</a:t>
            </a:r>
            <a:r>
              <a:rPr lang="en-US" dirty="0"/>
              <a:t> change that occurs in the social </a:t>
            </a:r>
            <a:r>
              <a:rPr lang="en-US" dirty="0" err="1"/>
              <a:t>organizations,social</a:t>
            </a:r>
            <a:r>
              <a:rPr lang="en-US" dirty="0"/>
              <a:t> </a:t>
            </a:r>
            <a:r>
              <a:rPr lang="en-US" dirty="0" err="1"/>
              <a:t>structure,manner</a:t>
            </a:r>
            <a:r>
              <a:rPr lang="en-US" dirty="0"/>
              <a:t> of living in the society or social </a:t>
            </a:r>
            <a:r>
              <a:rPr lang="en-US" dirty="0" err="1"/>
              <a:t>relationships,traditions</a:t>
            </a:r>
            <a:r>
              <a:rPr lang="en-US" dirty="0"/>
              <a:t> and beliefs is called social change.</a:t>
            </a:r>
          </a:p>
          <a:p>
            <a:pPr marL="0" indent="0">
              <a:buNone/>
            </a:pPr>
            <a:endParaRPr lang="en-US" dirty="0"/>
          </a:p>
        </p:txBody>
      </p:sp>
    </p:spTree>
    <p:extLst>
      <p:ext uri="{BB962C8B-B14F-4D97-AF65-F5344CB8AC3E}">
        <p14:creationId xmlns:p14="http://schemas.microsoft.com/office/powerpoint/2010/main" val="2513252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D509-7FC9-4167-B7A9-CEF11DAA463D}"/>
              </a:ext>
            </a:extLst>
          </p:cNvPr>
          <p:cNvSpPr>
            <a:spLocks noGrp="1"/>
          </p:cNvSpPr>
          <p:nvPr>
            <p:ph type="title"/>
          </p:nvPr>
        </p:nvSpPr>
        <p:spPr>
          <a:xfrm>
            <a:off x="838200" y="365125"/>
            <a:ext cx="10515600" cy="721995"/>
          </a:xfrm>
        </p:spPr>
        <p:style>
          <a:lnRef idx="2">
            <a:schemeClr val="accent4">
              <a:shade val="50000"/>
            </a:schemeClr>
          </a:lnRef>
          <a:fillRef idx="1">
            <a:schemeClr val="accent4"/>
          </a:fillRef>
          <a:effectRef idx="0">
            <a:schemeClr val="accent4"/>
          </a:effectRef>
          <a:fontRef idx="minor">
            <a:schemeClr val="lt1"/>
          </a:fontRef>
        </p:style>
        <p:txBody>
          <a:bodyPr>
            <a:normAutofit/>
          </a:bodyPr>
          <a:lstStyle/>
          <a:p>
            <a:pPr algn="just"/>
            <a:r>
              <a:rPr lang="en-US" sz="3300" i="0" dirty="0">
                <a:solidFill>
                  <a:schemeClr val="bg1"/>
                </a:solidFill>
                <a:effectLst/>
                <a:latin typeface="+mn-lt"/>
                <a:ea typeface="Verdana" panose="020B0604030504040204" pitchFamily="34" charset="0"/>
              </a:rPr>
              <a:t>Technology and Industrialization:</a:t>
            </a:r>
          </a:p>
        </p:txBody>
      </p:sp>
      <p:sp>
        <p:nvSpPr>
          <p:cNvPr id="3" name="Content Placeholder 2">
            <a:extLst>
              <a:ext uri="{FF2B5EF4-FFF2-40B4-BE49-F238E27FC236}">
                <a16:creationId xmlns:a16="http://schemas.microsoft.com/office/drawing/2014/main" id="{1C58A6D5-8961-405E-B36E-7E3DD5BA7A2B}"/>
              </a:ext>
            </a:extLst>
          </p:cNvPr>
          <p:cNvSpPr>
            <a:spLocks noGrp="1"/>
          </p:cNvSpPr>
          <p:nvPr>
            <p:ph idx="1"/>
          </p:nvPr>
        </p:nvSpPr>
        <p:spPr>
          <a:xfrm>
            <a:off x="838200" y="1188720"/>
            <a:ext cx="10515600" cy="4988243"/>
          </a:xfrm>
        </p:spPr>
        <p:style>
          <a:lnRef idx="3">
            <a:schemeClr val="lt1"/>
          </a:lnRef>
          <a:fillRef idx="1">
            <a:schemeClr val="accent4"/>
          </a:fillRef>
          <a:effectRef idx="1">
            <a:schemeClr val="accent4"/>
          </a:effectRef>
          <a:fontRef idx="minor">
            <a:schemeClr val="lt1"/>
          </a:fontRef>
        </p:style>
        <p:txBody>
          <a:bodyPr/>
          <a:lstStyle/>
          <a:p>
            <a:r>
              <a:rPr lang="en-US" b="0" i="0" dirty="0">
                <a:solidFill>
                  <a:schemeClr val="bg1"/>
                </a:solidFill>
                <a:effectLst/>
              </a:rPr>
              <a:t>Technology has contributed to the growth of industries or to the process of industrialization. Industrialization is a term covering in general terms the growth in a society hitherto mainly agrarian of modern industry with all its circumstances and problems, economic and social.</a:t>
            </a:r>
            <a:endParaRPr lang="en-US" dirty="0">
              <a:solidFill>
                <a:schemeClr val="bg1"/>
              </a:solidFill>
            </a:endParaRPr>
          </a:p>
        </p:txBody>
      </p:sp>
    </p:spTree>
    <p:extLst>
      <p:ext uri="{BB962C8B-B14F-4D97-AF65-F5344CB8AC3E}">
        <p14:creationId xmlns:p14="http://schemas.microsoft.com/office/powerpoint/2010/main" val="82134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2DFF0B-E790-4813-87BB-67B5AD163165}"/>
              </a:ext>
            </a:extLst>
          </p:cNvPr>
          <p:cNvSpPr>
            <a:spLocks noGrp="1"/>
          </p:cNvSpPr>
          <p:nvPr>
            <p:ph idx="1"/>
          </p:nvPr>
        </p:nvSpPr>
        <p:spPr>
          <a:xfrm>
            <a:off x="838200" y="386080"/>
            <a:ext cx="10515600" cy="5790883"/>
          </a:xfrm>
        </p:spPr>
        <p:style>
          <a:lnRef idx="1">
            <a:schemeClr val="accent1"/>
          </a:lnRef>
          <a:fillRef idx="3">
            <a:schemeClr val="accent1"/>
          </a:fillRef>
          <a:effectRef idx="2">
            <a:schemeClr val="accent1"/>
          </a:effectRef>
          <a:fontRef idx="minor">
            <a:schemeClr val="lt1"/>
          </a:fontRef>
        </p:style>
        <p:txBody>
          <a:bodyPr>
            <a:normAutofit lnSpcReduction="10000"/>
          </a:bodyPr>
          <a:lstStyle/>
          <a:p>
            <a:pPr marL="0" indent="0">
              <a:buNone/>
            </a:pPr>
            <a:r>
              <a:rPr lang="en-US" b="0" i="0" dirty="0">
                <a:solidFill>
                  <a:schemeClr val="bg1"/>
                </a:solidFill>
                <a:effectLst/>
              </a:rPr>
              <a:t>Technology lays an impact on society, including the potential for society to progress or decline, in both good and bad manner. Our society is shaped by technology, which has both beneficial and harmful consequences. Human societies and technology have grown inextricably linked since technical systems like mobile phones, computers, TV, etc. are produced by humans and reflect the very basis of a population’s needs and lifestyle. Although technology improves the lifestyle of human being, it also a major concern for the future generations. Nowadays, people are excessively using technology which reduce their physical activities that directly effect their health. Also, due to the excessive use of technology there are so many cybercrimes happens everyday in which someone steals the identity or personal information of the victim, such as Unique ID number, PAN number, Debit Card, etc., and uses it to conduct a crime or perpetrate fraud without our permission. Some other cyber crimes are:</a:t>
            </a:r>
            <a:endParaRPr lang="en-US" dirty="0">
              <a:solidFill>
                <a:schemeClr val="bg1"/>
              </a:solidFill>
            </a:endParaRPr>
          </a:p>
        </p:txBody>
      </p:sp>
    </p:spTree>
    <p:extLst>
      <p:ext uri="{BB962C8B-B14F-4D97-AF65-F5344CB8AC3E}">
        <p14:creationId xmlns:p14="http://schemas.microsoft.com/office/powerpoint/2010/main" val="230757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74DBD-493A-4B04-897B-BA35B1A8D034}"/>
              </a:ext>
            </a:extLst>
          </p:cNvPr>
          <p:cNvSpPr>
            <a:spLocks noGrp="1"/>
          </p:cNvSpPr>
          <p:nvPr>
            <p:ph idx="1"/>
          </p:nvPr>
        </p:nvSpPr>
        <p:spPr>
          <a:xfrm>
            <a:off x="838200" y="538480"/>
            <a:ext cx="10515600" cy="5638483"/>
          </a:xfrm>
        </p:spPr>
        <p:style>
          <a:lnRef idx="1">
            <a:schemeClr val="accent1"/>
          </a:lnRef>
          <a:fillRef idx="2">
            <a:schemeClr val="accent1"/>
          </a:fillRef>
          <a:effectRef idx="1">
            <a:schemeClr val="accent1"/>
          </a:effectRef>
          <a:fontRef idx="minor">
            <a:schemeClr val="dk1"/>
          </a:fontRef>
        </p:style>
        <p:txBody>
          <a:bodyPr>
            <a:normAutofit/>
          </a:bodyPr>
          <a:lstStyle/>
          <a:p>
            <a:pPr algn="l" fontAlgn="base">
              <a:buFont typeface="Arial" panose="020B0604020202020204" pitchFamily="34" charset="0"/>
              <a:buChar char="•"/>
            </a:pPr>
            <a:r>
              <a:rPr lang="en-US" b="1" i="0" dirty="0">
                <a:solidFill>
                  <a:schemeClr val="bg1"/>
                </a:solidFill>
                <a:effectLst/>
                <a:latin typeface="urw-din"/>
              </a:rPr>
              <a:t>Hacking: </a:t>
            </a:r>
            <a:r>
              <a:rPr lang="en-US" b="0" i="0" dirty="0">
                <a:solidFill>
                  <a:schemeClr val="bg1"/>
                </a:solidFill>
                <a:effectLst/>
                <a:latin typeface="urw-din"/>
              </a:rPr>
              <a:t>An effort to manipulate a computer system or a network within a computer is known as hacking. It is unauthorized control of computer systems with the intention of committing a crime.</a:t>
            </a:r>
          </a:p>
          <a:p>
            <a:pPr algn="l" fontAlgn="base">
              <a:buFont typeface="Arial" panose="020B0604020202020204" pitchFamily="34" charset="0"/>
              <a:buChar char="•"/>
            </a:pPr>
            <a:r>
              <a:rPr lang="en-US" b="1" i="0" dirty="0">
                <a:solidFill>
                  <a:schemeClr val="bg1"/>
                </a:solidFill>
                <a:effectLst/>
                <a:latin typeface="urw-din"/>
              </a:rPr>
              <a:t>Credit/Debit Card theft:</a:t>
            </a:r>
            <a:r>
              <a:rPr lang="en-US" b="0" i="0" dirty="0">
                <a:solidFill>
                  <a:schemeClr val="bg1"/>
                </a:solidFill>
                <a:effectLst/>
                <a:latin typeface="urw-din"/>
              </a:rPr>
              <a:t> Credit card fraud refers to any type of fraud involving a payment card, such as a credit or debit card. The objective could be to obtain products or services, or to transfer the funds to a criminal-controlled account.</a:t>
            </a:r>
          </a:p>
          <a:p>
            <a:pPr algn="l" fontAlgn="base">
              <a:buFont typeface="Arial" panose="020B0604020202020204" pitchFamily="34" charset="0"/>
              <a:buChar char="•"/>
            </a:pPr>
            <a:r>
              <a:rPr lang="en-US" b="1" i="0" dirty="0">
                <a:solidFill>
                  <a:schemeClr val="bg1"/>
                </a:solidFill>
                <a:effectLst/>
                <a:latin typeface="urw-din"/>
              </a:rPr>
              <a:t>Malware installation: </a:t>
            </a:r>
            <a:r>
              <a:rPr lang="en-US" b="0" i="0" dirty="0">
                <a:solidFill>
                  <a:schemeClr val="bg1"/>
                </a:solidFill>
                <a:effectLst/>
                <a:latin typeface="urw-din"/>
              </a:rPr>
              <a:t>Any program or file that is dangerous to a computer user is known as malware. Viruses, worms, Trojan horses, and spyware are all examples of malware.</a:t>
            </a:r>
          </a:p>
          <a:p>
            <a:pPr algn="l" fontAlgn="base">
              <a:buFont typeface="Arial" panose="020B0604020202020204" pitchFamily="34" charset="0"/>
              <a:buChar char="•"/>
            </a:pPr>
            <a:r>
              <a:rPr lang="en-US" b="1" i="0" dirty="0">
                <a:solidFill>
                  <a:schemeClr val="bg1"/>
                </a:solidFill>
                <a:effectLst/>
                <a:latin typeface="urw-din"/>
              </a:rPr>
              <a:t>E-mail threat: </a:t>
            </a:r>
            <a:r>
              <a:rPr lang="en-US" b="0" i="0" dirty="0">
                <a:solidFill>
                  <a:schemeClr val="bg1"/>
                </a:solidFill>
                <a:effectLst/>
                <a:latin typeface="urw-din"/>
              </a:rPr>
              <a:t>The use of email to deceive another person for personal benefit or to harm another person.</a:t>
            </a:r>
          </a:p>
          <a:p>
            <a:endParaRPr lang="en-US" dirty="0"/>
          </a:p>
        </p:txBody>
      </p:sp>
    </p:spTree>
    <p:extLst>
      <p:ext uri="{BB962C8B-B14F-4D97-AF65-F5344CB8AC3E}">
        <p14:creationId xmlns:p14="http://schemas.microsoft.com/office/powerpoint/2010/main" val="4157122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2A89D-1733-4ABC-B861-811CB47120D6}"/>
              </a:ext>
            </a:extLst>
          </p:cNvPr>
          <p:cNvSpPr>
            <a:spLocks noGrp="1"/>
          </p:cNvSpPr>
          <p:nvPr>
            <p:ph idx="1"/>
          </p:nvPr>
        </p:nvSpPr>
        <p:spPr>
          <a:xfrm>
            <a:off x="838200" y="701040"/>
            <a:ext cx="10515600" cy="5475923"/>
          </a:xfrm>
        </p:spPr>
        <p:style>
          <a:lnRef idx="0">
            <a:schemeClr val="accent4"/>
          </a:lnRef>
          <a:fillRef idx="3">
            <a:schemeClr val="accent4"/>
          </a:fillRef>
          <a:effectRef idx="3">
            <a:schemeClr val="accent4"/>
          </a:effectRef>
          <a:fontRef idx="minor">
            <a:schemeClr val="lt1"/>
          </a:fontRef>
        </p:style>
        <p:txBody>
          <a:bodyPr/>
          <a:lstStyle/>
          <a:p>
            <a:pPr algn="l" fontAlgn="base">
              <a:buFont typeface="Arial" panose="020B0604020202020204" pitchFamily="34" charset="0"/>
              <a:buChar char="•"/>
            </a:pPr>
            <a:r>
              <a:rPr lang="en-US" b="1" i="0" dirty="0">
                <a:solidFill>
                  <a:schemeClr val="bg1"/>
                </a:solidFill>
                <a:effectLst/>
                <a:latin typeface="urw-din"/>
              </a:rPr>
              <a:t>Phishing: </a:t>
            </a:r>
            <a:r>
              <a:rPr lang="en-US" b="0" i="0" dirty="0">
                <a:solidFill>
                  <a:schemeClr val="bg1"/>
                </a:solidFill>
                <a:effectLst/>
                <a:latin typeface="urw-din"/>
              </a:rPr>
              <a:t>Depending on the offender, phishing attempts can target a wide spectrum of people. It’s possible that these are generic phishing emails aimed at anyone with a PayPal account. These are frequently identified as phishing attempts.</a:t>
            </a:r>
          </a:p>
          <a:p>
            <a:pPr algn="l" fontAlgn="base">
              <a:buFont typeface="Arial" panose="020B0604020202020204" pitchFamily="34" charset="0"/>
              <a:buChar char="•"/>
            </a:pPr>
            <a:r>
              <a:rPr lang="en-US" b="1" i="0" dirty="0">
                <a:solidFill>
                  <a:schemeClr val="bg1"/>
                </a:solidFill>
                <a:effectLst/>
                <a:latin typeface="urw-din"/>
              </a:rPr>
              <a:t>Spams: </a:t>
            </a:r>
            <a:r>
              <a:rPr lang="en-US" b="0" i="0" dirty="0">
                <a:solidFill>
                  <a:schemeClr val="bg1"/>
                </a:solidFill>
                <a:effectLst/>
                <a:latin typeface="urw-din"/>
              </a:rPr>
              <a:t>An undesired, uninvited digital message that is sent in large quantities is known as spam. You can get spam via email, phone calls, text messages etc.</a:t>
            </a:r>
          </a:p>
          <a:p>
            <a:pPr algn="l" fontAlgn="base">
              <a:buFont typeface="Arial" panose="020B0604020202020204" pitchFamily="34" charset="0"/>
              <a:buChar char="•"/>
            </a:pPr>
            <a:r>
              <a:rPr lang="en-US" b="1" i="0" dirty="0">
                <a:solidFill>
                  <a:schemeClr val="bg1"/>
                </a:solidFill>
                <a:effectLst/>
                <a:latin typeface="urw-din"/>
              </a:rPr>
              <a:t>ATM cards theft: </a:t>
            </a:r>
            <a:r>
              <a:rPr lang="en-US" b="0" i="0" dirty="0">
                <a:solidFill>
                  <a:schemeClr val="bg1"/>
                </a:solidFill>
                <a:effectLst/>
                <a:latin typeface="urw-din"/>
              </a:rPr>
              <a:t>ATM</a:t>
            </a:r>
            <a:r>
              <a:rPr lang="en-US" b="1" i="0" dirty="0">
                <a:solidFill>
                  <a:schemeClr val="bg1"/>
                </a:solidFill>
                <a:effectLst/>
                <a:latin typeface="urw-din"/>
              </a:rPr>
              <a:t> </a:t>
            </a:r>
            <a:r>
              <a:rPr lang="en-US" b="0" i="0" dirty="0">
                <a:solidFill>
                  <a:schemeClr val="bg1"/>
                </a:solidFill>
                <a:effectLst/>
                <a:latin typeface="urw-din"/>
              </a:rPr>
              <a:t>fraud refers to a crime in which the criminal make the payments for the criminal activities via some other person’s ATM card using the PIN.</a:t>
            </a:r>
          </a:p>
          <a:p>
            <a:endParaRPr lang="en-US" dirty="0"/>
          </a:p>
        </p:txBody>
      </p:sp>
    </p:spTree>
    <p:extLst>
      <p:ext uri="{BB962C8B-B14F-4D97-AF65-F5344CB8AC3E}">
        <p14:creationId xmlns:p14="http://schemas.microsoft.com/office/powerpoint/2010/main" val="396539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B863-A778-46C1-8BDE-93ABACA33273}"/>
              </a:ext>
            </a:extLst>
          </p:cNvPr>
          <p:cNvSpPr>
            <a:spLocks noGrp="1"/>
          </p:cNvSpPr>
          <p:nvPr>
            <p:ph type="title"/>
          </p:nvPr>
        </p:nvSpPr>
        <p:spPr/>
        <p:style>
          <a:lnRef idx="0">
            <a:schemeClr val="accent3"/>
          </a:lnRef>
          <a:fillRef idx="3">
            <a:schemeClr val="accent3"/>
          </a:fillRef>
          <a:effectRef idx="3">
            <a:schemeClr val="accent3"/>
          </a:effectRef>
          <a:fontRef idx="minor">
            <a:schemeClr val="lt1"/>
          </a:fontRef>
        </p:style>
        <p:txBody>
          <a:bodyPr/>
          <a:lstStyle/>
          <a:p>
            <a:r>
              <a:rPr lang="en-US" dirty="0"/>
              <a:t>Diffusion of innovation theory</a:t>
            </a:r>
          </a:p>
        </p:txBody>
      </p:sp>
      <p:sp>
        <p:nvSpPr>
          <p:cNvPr id="3" name="Content Placeholder 2">
            <a:extLst>
              <a:ext uri="{FF2B5EF4-FFF2-40B4-BE49-F238E27FC236}">
                <a16:creationId xmlns:a16="http://schemas.microsoft.com/office/drawing/2014/main" id="{90D0994F-AB49-45BB-A6AB-4F5240C0258D}"/>
              </a:ext>
            </a:extLst>
          </p:cNvPr>
          <p:cNvSpPr>
            <a:spLocks noGrp="1"/>
          </p:cNvSpPr>
          <p:nvPr>
            <p:ph idx="1"/>
          </p:nvPr>
        </p:nvSpPr>
        <p:spPr/>
        <p:style>
          <a:lnRef idx="3">
            <a:schemeClr val="lt1"/>
          </a:lnRef>
          <a:fillRef idx="1">
            <a:schemeClr val="accent3"/>
          </a:fillRef>
          <a:effectRef idx="1">
            <a:schemeClr val="accent3"/>
          </a:effectRef>
          <a:fontRef idx="minor">
            <a:schemeClr val="lt1"/>
          </a:fontRef>
        </p:style>
        <p:txBody>
          <a:bodyPr>
            <a:normAutofit/>
          </a:bodyPr>
          <a:lstStyle/>
          <a:p>
            <a:pPr marL="0" indent="0">
              <a:buNone/>
            </a:pPr>
            <a:endParaRPr lang="en-US" dirty="0"/>
          </a:p>
          <a:p>
            <a:pPr marL="0" indent="0">
              <a:buNone/>
            </a:pPr>
            <a:r>
              <a:rPr lang="en-US" dirty="0"/>
              <a:t>Everett rogers (1931-2004) well known for the book called “diffusion of innovation “ in which he explains the theory of how innovations and ideas spread across the populations.</a:t>
            </a:r>
          </a:p>
          <a:p>
            <a:pPr marL="0" indent="0">
              <a:buNone/>
            </a:pPr>
            <a:r>
              <a:rPr lang="en-US" dirty="0"/>
              <a:t>This theory analysis how the social members adopt the new innovative ideas and how they made the decision towards it. Both mass media and interpersonal communication channel is involved in the diffusion process. </a:t>
            </a:r>
          </a:p>
        </p:txBody>
      </p:sp>
    </p:spTree>
    <p:extLst>
      <p:ext uri="{BB962C8B-B14F-4D97-AF65-F5344CB8AC3E}">
        <p14:creationId xmlns:p14="http://schemas.microsoft.com/office/powerpoint/2010/main" val="19475256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DCE08-B0B3-4A3C-A1DA-606311F86F2A}"/>
              </a:ext>
            </a:extLst>
          </p:cNvPr>
          <p:cNvSpPr>
            <a:spLocks noGrp="1"/>
          </p:cNvSpPr>
          <p:nvPr>
            <p:ph idx="1"/>
          </p:nvPr>
        </p:nvSpPr>
        <p:spPr/>
        <p:txBody>
          <a:bodyPr/>
          <a:lstStyle/>
          <a:p>
            <a:pPr marL="0" indent="0">
              <a:buNone/>
            </a:pPr>
            <a:endParaRPr lang="en-US" dirty="0"/>
          </a:p>
          <a:p>
            <a:endParaRPr lang="en-US" dirty="0"/>
          </a:p>
        </p:txBody>
      </p:sp>
      <p:sp>
        <p:nvSpPr>
          <p:cNvPr id="4" name="Frame 3">
            <a:extLst>
              <a:ext uri="{FF2B5EF4-FFF2-40B4-BE49-F238E27FC236}">
                <a16:creationId xmlns:a16="http://schemas.microsoft.com/office/drawing/2014/main" id="{2B19337E-674C-4D63-840A-F2FB598FF731}"/>
              </a:ext>
            </a:extLst>
          </p:cNvPr>
          <p:cNvSpPr/>
          <p:nvPr/>
        </p:nvSpPr>
        <p:spPr>
          <a:xfrm>
            <a:off x="838200" y="1293789"/>
            <a:ext cx="10108734" cy="2860646"/>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9EA2D50D-0172-4D98-A0EA-33DBBC488178}"/>
              </a:ext>
            </a:extLst>
          </p:cNvPr>
          <p:cNvSpPr txBox="1"/>
          <p:nvPr/>
        </p:nvSpPr>
        <p:spPr>
          <a:xfrm>
            <a:off x="1895561" y="1983645"/>
            <a:ext cx="7852445" cy="1815882"/>
          </a:xfrm>
          <a:prstGeom prst="rect">
            <a:avLst/>
          </a:prstGeom>
          <a:noFill/>
        </p:spPr>
        <p:txBody>
          <a:bodyPr wrap="square">
            <a:spAutoFit/>
          </a:bodyPr>
          <a:lstStyle/>
          <a:p>
            <a:r>
              <a:rPr lang="en-US" sz="2800" dirty="0"/>
              <a:t>Diffusion is a process by which an innovation is communicated through certain channels.</a:t>
            </a:r>
          </a:p>
          <a:p>
            <a:r>
              <a:rPr lang="en-US" sz="2800" dirty="0"/>
              <a:t>Innovation is an idea ,practice or object perceived as new by an individual or other.</a:t>
            </a:r>
          </a:p>
        </p:txBody>
      </p:sp>
    </p:spTree>
    <p:extLst>
      <p:ext uri="{BB962C8B-B14F-4D97-AF65-F5344CB8AC3E}">
        <p14:creationId xmlns:p14="http://schemas.microsoft.com/office/powerpoint/2010/main" val="257580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29309-C500-49AD-A868-18EDFA09A19C}"/>
              </a:ext>
            </a:extLst>
          </p:cNvPr>
          <p:cNvSpPr>
            <a:spLocks noGrp="1"/>
          </p:cNvSpPr>
          <p:nvPr>
            <p:ph idx="1"/>
          </p:nvPr>
        </p:nvSpPr>
        <p:spPr>
          <a:xfrm>
            <a:off x="838200" y="497840"/>
            <a:ext cx="10515600" cy="5679123"/>
          </a:xfrm>
        </p:spPr>
        <p:style>
          <a:lnRef idx="1">
            <a:schemeClr val="dk1"/>
          </a:lnRef>
          <a:fillRef idx="2">
            <a:schemeClr val="dk1"/>
          </a:fillRef>
          <a:effectRef idx="1">
            <a:schemeClr val="dk1"/>
          </a:effectRef>
          <a:fontRef idx="minor">
            <a:schemeClr val="dk1"/>
          </a:fontRef>
        </p:style>
        <p:txBody>
          <a:bodyPr>
            <a:normAutofit fontScale="92500" lnSpcReduction="10000"/>
          </a:bodyPr>
          <a:lstStyle/>
          <a:p>
            <a:pPr marL="0" indent="0">
              <a:buNone/>
            </a:pPr>
            <a:r>
              <a:rPr lang="en-US" dirty="0">
                <a:solidFill>
                  <a:schemeClr val="bg1"/>
                </a:solidFill>
              </a:rPr>
              <a:t>According to the theory ,innovations should be widely adopted in order to attain development and sustainability.</a:t>
            </a:r>
          </a:p>
          <a:p>
            <a:pPr marL="0" indent="0">
              <a:buNone/>
            </a:pPr>
            <a:r>
              <a:rPr lang="en-US" dirty="0">
                <a:solidFill>
                  <a:schemeClr val="bg1"/>
                </a:solidFill>
              </a:rPr>
              <a:t>Roges proposed four elements of diffusion of innovation they are:</a:t>
            </a:r>
          </a:p>
          <a:p>
            <a:pPr marL="514350" indent="-514350">
              <a:buFont typeface="+mj-lt"/>
              <a:buAutoNum type="arabicPeriod"/>
            </a:pPr>
            <a:r>
              <a:rPr lang="en-US" dirty="0" err="1">
                <a:solidFill>
                  <a:schemeClr val="bg1"/>
                </a:solidFill>
              </a:rPr>
              <a:t>Innovation:an</a:t>
            </a:r>
            <a:r>
              <a:rPr lang="en-US" dirty="0">
                <a:solidFill>
                  <a:schemeClr val="bg1"/>
                </a:solidFill>
              </a:rPr>
              <a:t> </a:t>
            </a:r>
            <a:r>
              <a:rPr lang="en-US" dirty="0" err="1">
                <a:solidFill>
                  <a:schemeClr val="bg1"/>
                </a:solidFill>
              </a:rPr>
              <a:t>idea,practice</a:t>
            </a:r>
            <a:r>
              <a:rPr lang="en-US" dirty="0">
                <a:solidFill>
                  <a:schemeClr val="bg1"/>
                </a:solidFill>
              </a:rPr>
              <a:t> or object perceived as new by an individual .it can also be an impulse to do something new or bring some social change.</a:t>
            </a:r>
          </a:p>
          <a:p>
            <a:pPr marL="514350" indent="-514350">
              <a:buFont typeface="+mj-lt"/>
              <a:buAutoNum type="arabicPeriod"/>
            </a:pPr>
            <a:r>
              <a:rPr lang="en-US" dirty="0">
                <a:solidFill>
                  <a:schemeClr val="bg1"/>
                </a:solidFill>
              </a:rPr>
              <a:t>Communication </a:t>
            </a:r>
            <a:r>
              <a:rPr lang="en-US" dirty="0" err="1">
                <a:solidFill>
                  <a:schemeClr val="bg1"/>
                </a:solidFill>
              </a:rPr>
              <a:t>channel:the</a:t>
            </a:r>
            <a:r>
              <a:rPr lang="en-US" dirty="0">
                <a:solidFill>
                  <a:schemeClr val="bg1"/>
                </a:solidFill>
              </a:rPr>
              <a:t> communication channel takes message from one individual to another.it is through the channel of communication the innovations spreads across the people.it can take any form like word of mouth ,</a:t>
            </a:r>
            <a:r>
              <a:rPr lang="en-US" dirty="0" err="1">
                <a:solidFill>
                  <a:schemeClr val="bg1"/>
                </a:solidFill>
              </a:rPr>
              <a:t>SMS,any</a:t>
            </a:r>
            <a:r>
              <a:rPr lang="en-US" dirty="0">
                <a:solidFill>
                  <a:schemeClr val="bg1"/>
                </a:solidFill>
              </a:rPr>
              <a:t> sort of literary form etc.</a:t>
            </a:r>
          </a:p>
          <a:p>
            <a:pPr marL="514350" indent="-514350">
              <a:buFont typeface="+mj-lt"/>
              <a:buAutoNum type="arabicPeriod"/>
            </a:pPr>
            <a:r>
              <a:rPr lang="en-US" dirty="0" err="1">
                <a:solidFill>
                  <a:schemeClr val="bg1"/>
                </a:solidFill>
              </a:rPr>
              <a:t>Time:it</a:t>
            </a:r>
            <a:r>
              <a:rPr lang="en-US" dirty="0">
                <a:solidFill>
                  <a:schemeClr val="bg1"/>
                </a:solidFill>
              </a:rPr>
              <a:t> refers to the length of time which takes from the people to get adopted to the innovations in a society.it is the time people take to get used to new ideas .for an example consider mobile phones it took a while to get spread among the people when it is introduced in the market.</a:t>
            </a:r>
          </a:p>
          <a:p>
            <a:endParaRPr lang="en-US" dirty="0"/>
          </a:p>
        </p:txBody>
      </p:sp>
    </p:spTree>
    <p:extLst>
      <p:ext uri="{BB962C8B-B14F-4D97-AF65-F5344CB8AC3E}">
        <p14:creationId xmlns:p14="http://schemas.microsoft.com/office/powerpoint/2010/main" val="106334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5CF54-298C-4B4C-9AAE-51B2F3F4CD6A}"/>
              </a:ext>
            </a:extLst>
          </p:cNvPr>
          <p:cNvSpPr>
            <a:spLocks noGrp="1"/>
          </p:cNvSpPr>
          <p:nvPr>
            <p:ph idx="1"/>
          </p:nvPr>
        </p:nvSpPr>
        <p:spPr>
          <a:xfrm>
            <a:off x="838200" y="609600"/>
            <a:ext cx="10515600" cy="5567363"/>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0" indent="0">
              <a:buNone/>
            </a:pPr>
            <a:r>
              <a:rPr lang="en-US" dirty="0">
                <a:solidFill>
                  <a:schemeClr val="bg1"/>
                </a:solidFill>
              </a:rPr>
              <a:t>4. Social </a:t>
            </a:r>
            <a:r>
              <a:rPr lang="en-US" dirty="0" err="1">
                <a:solidFill>
                  <a:schemeClr val="bg1"/>
                </a:solidFill>
              </a:rPr>
              <a:t>system:interrelated</a:t>
            </a:r>
            <a:r>
              <a:rPr lang="en-US" dirty="0">
                <a:solidFill>
                  <a:schemeClr val="bg1"/>
                </a:solidFill>
              </a:rPr>
              <a:t> network group joint together to solve the problems for a common </a:t>
            </a:r>
            <a:r>
              <a:rPr lang="en-US" dirty="0" err="1">
                <a:solidFill>
                  <a:schemeClr val="bg1"/>
                </a:solidFill>
              </a:rPr>
              <a:t>goal.social</a:t>
            </a:r>
            <a:r>
              <a:rPr lang="en-US" dirty="0">
                <a:solidFill>
                  <a:schemeClr val="bg1"/>
                </a:solidFill>
              </a:rPr>
              <a:t> system refers to all kinds of components which </a:t>
            </a:r>
            <a:r>
              <a:rPr lang="en-US" dirty="0" err="1">
                <a:solidFill>
                  <a:schemeClr val="bg1"/>
                </a:solidFill>
              </a:rPr>
              <a:t>construt</a:t>
            </a:r>
            <a:r>
              <a:rPr lang="en-US" dirty="0">
                <a:solidFill>
                  <a:schemeClr val="bg1"/>
                </a:solidFill>
              </a:rPr>
              <a:t> the society like religion ,</a:t>
            </a:r>
            <a:r>
              <a:rPr lang="en-US" dirty="0" err="1">
                <a:solidFill>
                  <a:schemeClr val="bg1"/>
                </a:solidFill>
              </a:rPr>
              <a:t>institutions,group</a:t>
            </a:r>
            <a:r>
              <a:rPr lang="en-US" dirty="0">
                <a:solidFill>
                  <a:schemeClr val="bg1"/>
                </a:solidFill>
              </a:rPr>
              <a:t> of people etc.</a:t>
            </a:r>
          </a:p>
          <a:p>
            <a:pPr marL="0" indent="0">
              <a:buNone/>
            </a:pPr>
            <a:r>
              <a:rPr lang="en-US" b="1" dirty="0">
                <a:solidFill>
                  <a:schemeClr val="bg1"/>
                </a:solidFill>
              </a:rPr>
              <a:t>Rogers says that </a:t>
            </a:r>
            <a:r>
              <a:rPr lang="en-US" dirty="0">
                <a:solidFill>
                  <a:schemeClr val="bg1"/>
                </a:solidFill>
              </a:rPr>
              <a:t>in a social system there are three ways the decision are  taken .he suggested the three ways considering the ability of people to make decision of their own and their ability to implement it voluntarily ,the three ways are as follows.</a:t>
            </a:r>
          </a:p>
          <a:p>
            <a:pPr marL="514350" indent="-514350">
              <a:buFont typeface="+mj-lt"/>
              <a:buAutoNum type="arabicPeriod"/>
            </a:pPr>
            <a:r>
              <a:rPr lang="en-US" dirty="0">
                <a:solidFill>
                  <a:schemeClr val="bg1"/>
                </a:solidFill>
              </a:rPr>
              <a:t>Optional: individual made a decision about the innovations in the social system by themselves.</a:t>
            </a:r>
          </a:p>
          <a:p>
            <a:pPr marL="514350" indent="-514350">
              <a:buFont typeface="+mj-lt"/>
              <a:buAutoNum type="arabicPeriod"/>
            </a:pPr>
            <a:r>
              <a:rPr lang="en-US" dirty="0">
                <a:solidFill>
                  <a:schemeClr val="bg1"/>
                </a:solidFill>
              </a:rPr>
              <a:t>Collective : the decision made by all individuals in the social system.</a:t>
            </a:r>
          </a:p>
          <a:p>
            <a:pPr marL="514350" indent="-514350">
              <a:buFont typeface="+mj-lt"/>
              <a:buAutoNum type="arabicPeriod"/>
            </a:pPr>
            <a:r>
              <a:rPr lang="en-US" dirty="0" err="1">
                <a:solidFill>
                  <a:schemeClr val="bg1"/>
                </a:solidFill>
              </a:rPr>
              <a:t>Authority:few</a:t>
            </a:r>
            <a:r>
              <a:rPr lang="en-US" dirty="0">
                <a:solidFill>
                  <a:schemeClr val="bg1"/>
                </a:solidFill>
              </a:rPr>
              <a:t> individuals made the decision for the entire social system.</a:t>
            </a:r>
          </a:p>
          <a:p>
            <a:pPr marL="514350" indent="-514350">
              <a:buFont typeface="+mj-lt"/>
              <a:buAutoNum type="arabicPeriod"/>
            </a:pPr>
            <a:endParaRPr lang="en-US" dirty="0"/>
          </a:p>
        </p:txBody>
      </p:sp>
    </p:spTree>
    <p:extLst>
      <p:ext uri="{BB962C8B-B14F-4D97-AF65-F5344CB8AC3E}">
        <p14:creationId xmlns:p14="http://schemas.microsoft.com/office/powerpoint/2010/main" val="371993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B74AA-6E74-47EA-BDD6-FE9015C36C31}"/>
              </a:ext>
            </a:extLst>
          </p:cNvPr>
          <p:cNvSpPr>
            <a:spLocks noGrp="1"/>
          </p:cNvSpPr>
          <p:nvPr>
            <p:ph idx="1"/>
          </p:nvPr>
        </p:nvSpPr>
        <p:spPr>
          <a:xfrm>
            <a:off x="838200" y="294640"/>
            <a:ext cx="10515600" cy="6197600"/>
          </a:xfrm>
        </p:spPr>
        <p:style>
          <a:lnRef idx="0">
            <a:schemeClr val="accent2"/>
          </a:lnRef>
          <a:fillRef idx="3">
            <a:schemeClr val="accent2"/>
          </a:fillRef>
          <a:effectRef idx="3">
            <a:schemeClr val="accent2"/>
          </a:effectRef>
          <a:fontRef idx="minor">
            <a:schemeClr val="lt1"/>
          </a:fontRef>
        </p:style>
        <p:txBody>
          <a:bodyPr>
            <a:normAutofit lnSpcReduction="10000"/>
          </a:bodyPr>
          <a:lstStyle/>
          <a:p>
            <a:pPr marL="0" indent="0">
              <a:buNone/>
            </a:pPr>
            <a:r>
              <a:rPr lang="en-US" dirty="0"/>
              <a:t>Further roger identifies the mechanism of diffusion of innovation theory through five following stages .</a:t>
            </a:r>
          </a:p>
          <a:p>
            <a:r>
              <a:rPr lang="en-US" dirty="0"/>
              <a:t>Knowledge: an individual can expose the new innovation but they are not showing any interest in it due to the lack information or knowledge about the innovation.</a:t>
            </a:r>
          </a:p>
          <a:p>
            <a:r>
              <a:rPr lang="en-US" dirty="0" err="1"/>
              <a:t>Persuasion:an</a:t>
            </a:r>
            <a:r>
              <a:rPr lang="en-US" dirty="0"/>
              <a:t> individual is showing more interest in the new innovation and they are always seeking to get details or information about the innovation</a:t>
            </a:r>
          </a:p>
          <a:p>
            <a:r>
              <a:rPr lang="en-US" dirty="0"/>
              <a:t>Decision :in this </a:t>
            </a:r>
            <a:r>
              <a:rPr lang="en-US" dirty="0" err="1"/>
              <a:t>stage,an</a:t>
            </a:r>
            <a:r>
              <a:rPr lang="en-US" dirty="0"/>
              <a:t> individual analysis the positive and negative of the innovation and decide whether to accept/reject the innovations.it is difficult stage.</a:t>
            </a:r>
          </a:p>
          <a:p>
            <a:r>
              <a:rPr lang="en-US" dirty="0"/>
              <a:t>Implementation :an individual takes some effort to identify the dependence of the innovation and collect more information about the usefulness of the innovation ,then its future also.</a:t>
            </a:r>
          </a:p>
          <a:p>
            <a:r>
              <a:rPr lang="en-US" dirty="0" err="1"/>
              <a:t>Confirmation:an</a:t>
            </a:r>
            <a:r>
              <a:rPr lang="en-US" dirty="0"/>
              <a:t> individual conforms or finalize their decision and continue to use the innovation with full potential</a:t>
            </a:r>
          </a:p>
        </p:txBody>
      </p:sp>
    </p:spTree>
    <p:extLst>
      <p:ext uri="{BB962C8B-B14F-4D97-AF65-F5344CB8AC3E}">
        <p14:creationId xmlns:p14="http://schemas.microsoft.com/office/powerpoint/2010/main" val="944996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F428-09D7-4222-B0DD-E71B5144DCDF}"/>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Factor resisting social change</a:t>
            </a:r>
          </a:p>
        </p:txBody>
      </p:sp>
      <p:sp>
        <p:nvSpPr>
          <p:cNvPr id="3" name="Content Placeholder 2">
            <a:extLst>
              <a:ext uri="{FF2B5EF4-FFF2-40B4-BE49-F238E27FC236}">
                <a16:creationId xmlns:a16="http://schemas.microsoft.com/office/drawing/2014/main" id="{35D3081C-5C8F-4AB2-80AF-46AC4EC7BAA0}"/>
              </a:ext>
            </a:extLst>
          </p:cNvPr>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normAutofit fontScale="92500" lnSpcReduction="10000"/>
          </a:bodyPr>
          <a:lstStyle/>
          <a:p>
            <a:r>
              <a:rPr lang="en-US" dirty="0"/>
              <a:t>Fear of </a:t>
            </a:r>
            <a:r>
              <a:rPr lang="en-US" dirty="0" err="1"/>
              <a:t>novelty:there</a:t>
            </a:r>
            <a:r>
              <a:rPr lang="en-US" dirty="0"/>
              <a:t> are many people who are satisfied with their social </a:t>
            </a:r>
            <a:r>
              <a:rPr lang="en-US" dirty="0" err="1"/>
              <a:t>condition,so</a:t>
            </a:r>
            <a:r>
              <a:rPr lang="en-US" dirty="0"/>
              <a:t> they don’t bring any change In the society.</a:t>
            </a:r>
          </a:p>
          <a:p>
            <a:r>
              <a:rPr lang="en-US" dirty="0"/>
              <a:t>Cultural </a:t>
            </a:r>
            <a:r>
              <a:rPr lang="en-US" dirty="0" err="1"/>
              <a:t>inertia:by</a:t>
            </a:r>
            <a:r>
              <a:rPr lang="en-US" dirty="0"/>
              <a:t> cultural inertia is meant those </a:t>
            </a:r>
            <a:r>
              <a:rPr lang="en-US" dirty="0" err="1"/>
              <a:t>values,beliefs</a:t>
            </a:r>
            <a:r>
              <a:rPr lang="en-US" dirty="0"/>
              <a:t> and traditions gives </a:t>
            </a:r>
            <a:r>
              <a:rPr lang="en-US" dirty="0" err="1"/>
              <a:t>up,in</a:t>
            </a:r>
            <a:r>
              <a:rPr lang="en-US" dirty="0"/>
              <a:t> such a </a:t>
            </a:r>
            <a:r>
              <a:rPr lang="en-US" dirty="0" err="1"/>
              <a:t>case,it</a:t>
            </a:r>
            <a:r>
              <a:rPr lang="en-US" dirty="0"/>
              <a:t> is not possible to effect social change in any way.</a:t>
            </a:r>
          </a:p>
          <a:p>
            <a:r>
              <a:rPr lang="en-US" dirty="0"/>
              <a:t>Vested </a:t>
            </a:r>
            <a:r>
              <a:rPr lang="en-US" dirty="0" err="1"/>
              <a:t>interests:there</a:t>
            </a:r>
            <a:r>
              <a:rPr lang="en-US" dirty="0"/>
              <a:t> are several people also who do only those things which are rooted in their vested interests and they don’t want to do any such thing which may be an obstacle in their selfish interests.</a:t>
            </a:r>
          </a:p>
          <a:p>
            <a:r>
              <a:rPr lang="en-US" dirty="0"/>
              <a:t>Isolation :there are such people in </a:t>
            </a:r>
            <a:r>
              <a:rPr lang="en-US" dirty="0" err="1"/>
              <a:t>varity</a:t>
            </a:r>
            <a:r>
              <a:rPr lang="en-US" dirty="0"/>
              <a:t> who want to isolate themselves from others and desires that their culture should be preserved ,so they don’t want to come into contact with others.</a:t>
            </a:r>
          </a:p>
          <a:p>
            <a:endParaRPr lang="en-US" dirty="0"/>
          </a:p>
        </p:txBody>
      </p:sp>
    </p:spTree>
    <p:extLst>
      <p:ext uri="{BB962C8B-B14F-4D97-AF65-F5344CB8AC3E}">
        <p14:creationId xmlns:p14="http://schemas.microsoft.com/office/powerpoint/2010/main" val="81594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DC6EE01-E61D-405B-9FBC-B8A9F7EC8706}"/>
              </a:ext>
            </a:extLst>
          </p:cNvPr>
          <p:cNvSpPr>
            <a:spLocks noGrp="1"/>
          </p:cNvSpPr>
          <p:nvPr>
            <p:ph idx="1"/>
          </p:nvPr>
        </p:nvSpPr>
        <p:spPr>
          <a:xfrm>
            <a:off x="838200" y="934720"/>
            <a:ext cx="10515600" cy="5242243"/>
          </a:xfrm>
        </p:spPr>
        <p:style>
          <a:lnRef idx="3">
            <a:schemeClr val="lt1"/>
          </a:lnRef>
          <a:fillRef idx="1">
            <a:schemeClr val="accent6"/>
          </a:fillRef>
          <a:effectRef idx="1">
            <a:schemeClr val="accent6"/>
          </a:effectRef>
          <a:fontRef idx="minor">
            <a:schemeClr val="lt1"/>
          </a:fontRef>
        </p:style>
        <p:txBody>
          <a:bodyPr>
            <a:normAutofit/>
          </a:bodyPr>
          <a:lstStyle/>
          <a:p>
            <a:r>
              <a:rPr lang="en-US" dirty="0"/>
              <a:t>Social change is the change in the  society.</a:t>
            </a:r>
          </a:p>
          <a:p>
            <a:r>
              <a:rPr lang="en-US" dirty="0"/>
              <a:t>Sociologist worked hard In order to make the term more specific and hence useful for social theory.</a:t>
            </a:r>
          </a:p>
          <a:p>
            <a:r>
              <a:rPr lang="en-US" dirty="0"/>
              <a:t>At most basic </a:t>
            </a:r>
            <a:r>
              <a:rPr lang="en-US" dirty="0" err="1"/>
              <a:t>level,social</a:t>
            </a:r>
            <a:r>
              <a:rPr lang="en-US" dirty="0"/>
              <a:t> change refers to changes that are significant-that’s changes which alters the underlying structure of an object or situation over a period of time.</a:t>
            </a:r>
          </a:p>
          <a:p>
            <a:r>
              <a:rPr lang="en-US" dirty="0"/>
              <a:t>Thus , social change </a:t>
            </a:r>
            <a:r>
              <a:rPr lang="en-US" dirty="0" err="1"/>
              <a:t>doesnot</a:t>
            </a:r>
            <a:r>
              <a:rPr lang="en-US" dirty="0"/>
              <a:t> include any and all changes but only big </a:t>
            </a:r>
            <a:r>
              <a:rPr lang="en-US" dirty="0" err="1"/>
              <a:t>onces</a:t>
            </a:r>
            <a:r>
              <a:rPr lang="en-US" dirty="0"/>
              <a:t> ,changes which transform things fundamentally.</a:t>
            </a:r>
          </a:p>
          <a:p>
            <a:r>
              <a:rPr lang="en-US" dirty="0"/>
              <a:t>The bigness of change is measured not only by how much change it brings about ,but also by the scale of the </a:t>
            </a:r>
            <a:r>
              <a:rPr lang="en-US" dirty="0" err="1"/>
              <a:t>change.that’s</a:t>
            </a:r>
            <a:r>
              <a:rPr lang="en-US" dirty="0"/>
              <a:t> how large a section of society it affects.</a:t>
            </a:r>
          </a:p>
          <a:p>
            <a:endParaRPr lang="en-US" dirty="0"/>
          </a:p>
        </p:txBody>
      </p:sp>
    </p:spTree>
    <p:extLst>
      <p:ext uri="{BB962C8B-B14F-4D97-AF65-F5344CB8AC3E}">
        <p14:creationId xmlns:p14="http://schemas.microsoft.com/office/powerpoint/2010/main" val="3164498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7BB0-FE08-4425-829B-E118DA109B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FE2D57-8EFE-438F-809E-0EACB3E5F0A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319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C858D-E404-4D0E-A9A8-0782B010B100}"/>
              </a:ext>
            </a:extLst>
          </p:cNvPr>
          <p:cNvSpPr>
            <a:spLocks noGrp="1"/>
          </p:cNvSpPr>
          <p:nvPr>
            <p:ph idx="1"/>
          </p:nvPr>
        </p:nvSpPr>
        <p:spPr>
          <a:xfrm>
            <a:off x="838200" y="690881"/>
            <a:ext cx="10515600" cy="4003040"/>
          </a:xfrm>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Examples</a:t>
            </a:r>
          </a:p>
          <a:p>
            <a:r>
              <a:rPr lang="en-US" dirty="0"/>
              <a:t>The civil right movements</a:t>
            </a:r>
          </a:p>
          <a:p>
            <a:r>
              <a:rPr lang="en-US" dirty="0"/>
              <a:t>LGBTQ + right movements</a:t>
            </a:r>
          </a:p>
          <a:p>
            <a:r>
              <a:rPr lang="en-US" dirty="0"/>
              <a:t>Industrial revolution</a:t>
            </a:r>
          </a:p>
        </p:txBody>
      </p:sp>
    </p:spTree>
    <p:extLst>
      <p:ext uri="{BB962C8B-B14F-4D97-AF65-F5344CB8AC3E}">
        <p14:creationId xmlns:p14="http://schemas.microsoft.com/office/powerpoint/2010/main" val="389351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A319-BDAA-4E49-843D-ECC11412B3F8}"/>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Theory of social change</a:t>
            </a:r>
          </a:p>
        </p:txBody>
      </p:sp>
      <p:sp>
        <p:nvSpPr>
          <p:cNvPr id="3" name="Content Placeholder 2">
            <a:extLst>
              <a:ext uri="{FF2B5EF4-FFF2-40B4-BE49-F238E27FC236}">
                <a16:creationId xmlns:a16="http://schemas.microsoft.com/office/drawing/2014/main" id="{51A0E1F4-D960-4CF5-A806-22F7F5B5350F}"/>
              </a:ext>
            </a:extLst>
          </p:cNvPr>
          <p:cNvSpPr>
            <a:spLocks noGrp="1"/>
          </p:cNvSpPr>
          <p:nvPr>
            <p:ph idx="1"/>
          </p:nvPr>
        </p:nvSpPr>
        <p:spPr/>
        <p:style>
          <a:lnRef idx="2">
            <a:schemeClr val="accent1">
              <a:shade val="50000"/>
            </a:schemeClr>
          </a:lnRef>
          <a:fillRef idx="1">
            <a:schemeClr val="accent1"/>
          </a:fillRef>
          <a:effectRef idx="0">
            <a:schemeClr val="accent1"/>
          </a:effectRef>
          <a:fontRef idx="minor">
            <a:schemeClr val="lt1"/>
          </a:fontRef>
        </p:style>
        <p:txBody>
          <a:bodyPr>
            <a:normAutofit lnSpcReduction="10000"/>
          </a:bodyPr>
          <a:lstStyle/>
          <a:p>
            <a:pPr marL="0" indent="0">
              <a:buNone/>
            </a:pPr>
            <a:r>
              <a:rPr lang="en-US" dirty="0">
                <a:solidFill>
                  <a:srgbClr val="FF0000"/>
                </a:solidFill>
              </a:rPr>
              <a:t>Evolution theory</a:t>
            </a:r>
          </a:p>
          <a:p>
            <a:r>
              <a:rPr lang="en-US" dirty="0"/>
              <a:t>Evolution is the name given to a kind of change that take place slowly over a long period of time.</a:t>
            </a:r>
          </a:p>
          <a:p>
            <a:r>
              <a:rPr lang="en-US" dirty="0"/>
              <a:t>Evolution means gradual development</a:t>
            </a:r>
          </a:p>
          <a:p>
            <a:r>
              <a:rPr lang="en-US" dirty="0"/>
              <a:t>Sociologist said that in this, development takes place from simplicity to complexity. </a:t>
            </a:r>
          </a:p>
          <a:p>
            <a:r>
              <a:rPr lang="en-US" dirty="0"/>
              <a:t>This term was made famous by the natural scientist Charles </a:t>
            </a:r>
            <a:r>
              <a:rPr lang="en-US" dirty="0" err="1"/>
              <a:t>drawin,who</a:t>
            </a:r>
            <a:r>
              <a:rPr lang="en-US" dirty="0"/>
              <a:t> purposed a theory of how living organism evolve or change slowly over several centuries or even million ,by adapting themselves to natural circumstances.</a:t>
            </a:r>
          </a:p>
        </p:txBody>
      </p:sp>
    </p:spTree>
    <p:extLst>
      <p:ext uri="{BB962C8B-B14F-4D97-AF65-F5344CB8AC3E}">
        <p14:creationId xmlns:p14="http://schemas.microsoft.com/office/powerpoint/2010/main" val="176003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EDC8-61C5-42CD-9F1D-2984D7EC31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76170D8-097D-4D89-8C96-A5FD69AD6E1B}"/>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Early sociologist beginning with auguste </a:t>
            </a:r>
            <a:r>
              <a:rPr lang="en-US" dirty="0" err="1"/>
              <a:t>comte</a:t>
            </a:r>
            <a:r>
              <a:rPr lang="en-US" dirty="0"/>
              <a:t> </a:t>
            </a:r>
            <a:r>
              <a:rPr lang="en-US" dirty="0" err="1"/>
              <a:t>belived</a:t>
            </a:r>
            <a:r>
              <a:rPr lang="en-US" dirty="0"/>
              <a:t> that human </a:t>
            </a:r>
            <a:r>
              <a:rPr lang="en-US" dirty="0" err="1"/>
              <a:t>socities</a:t>
            </a:r>
            <a:r>
              <a:rPr lang="en-US" dirty="0"/>
              <a:t> evolve in a unilinear way that is one line of development.</a:t>
            </a:r>
          </a:p>
          <a:p>
            <a:r>
              <a:rPr lang="en-US" dirty="0"/>
              <a:t>according to them social change meant progress toward something better.</a:t>
            </a:r>
          </a:p>
        </p:txBody>
      </p:sp>
    </p:spTree>
    <p:extLst>
      <p:ext uri="{BB962C8B-B14F-4D97-AF65-F5344CB8AC3E}">
        <p14:creationId xmlns:p14="http://schemas.microsoft.com/office/powerpoint/2010/main" val="310404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0971-2D14-45E9-8DDE-4821F2F1DC77}"/>
              </a:ext>
            </a:extLst>
          </p:cNvPr>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Conflict theory </a:t>
            </a:r>
          </a:p>
        </p:txBody>
      </p:sp>
      <p:sp>
        <p:nvSpPr>
          <p:cNvPr id="3" name="Content Placeholder 2">
            <a:extLst>
              <a:ext uri="{FF2B5EF4-FFF2-40B4-BE49-F238E27FC236}">
                <a16:creationId xmlns:a16="http://schemas.microsoft.com/office/drawing/2014/main" id="{02BE08E5-23DD-41A6-9DF2-B49DC1827839}"/>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It was first purposed by </a:t>
            </a:r>
            <a:r>
              <a:rPr lang="en-US" dirty="0" err="1"/>
              <a:t>karl</a:t>
            </a:r>
            <a:r>
              <a:rPr lang="en-US" dirty="0"/>
              <a:t> max, is a theory that society is in a state of perpetual conflict because of </a:t>
            </a:r>
            <a:r>
              <a:rPr lang="en-US" dirty="0" err="1"/>
              <a:t>competiton</a:t>
            </a:r>
            <a:r>
              <a:rPr lang="en-US" dirty="0"/>
              <a:t> for limited resources.</a:t>
            </a:r>
          </a:p>
          <a:p>
            <a:r>
              <a:rPr lang="en-US" dirty="0"/>
              <a:t>Conflict theory holds that social order is maintained by </a:t>
            </a:r>
            <a:r>
              <a:rPr lang="en-US" dirty="0" err="1"/>
              <a:t>demonination</a:t>
            </a:r>
            <a:r>
              <a:rPr lang="en-US" dirty="0"/>
              <a:t> and </a:t>
            </a:r>
            <a:r>
              <a:rPr lang="en-US" dirty="0" err="1"/>
              <a:t>power,rather</a:t>
            </a:r>
            <a:r>
              <a:rPr lang="en-US" dirty="0"/>
              <a:t> than by consensus and conformity.</a:t>
            </a:r>
          </a:p>
          <a:p>
            <a:r>
              <a:rPr lang="en-US" dirty="0"/>
              <a:t>According to this </a:t>
            </a:r>
            <a:r>
              <a:rPr lang="en-US" dirty="0" err="1"/>
              <a:t>theory,those</a:t>
            </a:r>
            <a:r>
              <a:rPr lang="en-US" dirty="0"/>
              <a:t> with wealth and power try to hold on to it by any means </a:t>
            </a:r>
            <a:r>
              <a:rPr lang="en-US" dirty="0" err="1"/>
              <a:t>possible,chiefly</a:t>
            </a:r>
            <a:r>
              <a:rPr lang="en-US" dirty="0"/>
              <a:t> by suppressing the poor and powerless.</a:t>
            </a:r>
          </a:p>
          <a:p>
            <a:r>
              <a:rPr lang="en-US" dirty="0"/>
              <a:t>A basic promise of conflict theory is that individual and groups within society will work to try to maximize their own wealth .</a:t>
            </a:r>
          </a:p>
          <a:p>
            <a:endParaRPr lang="en-US" dirty="0"/>
          </a:p>
        </p:txBody>
      </p:sp>
    </p:spTree>
    <p:extLst>
      <p:ext uri="{BB962C8B-B14F-4D97-AF65-F5344CB8AC3E}">
        <p14:creationId xmlns:p14="http://schemas.microsoft.com/office/powerpoint/2010/main" val="125172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3B17-9C95-466E-A472-CE86A7F2799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F8DF946-68CB-433A-A127-D2436C98EB2F}"/>
              </a:ext>
            </a:extLst>
          </p:cNvPr>
          <p:cNvSpPr>
            <a:spLocks noGrp="1"/>
          </p:cNvSpPr>
          <p:nvPr>
            <p:ph idx="1"/>
          </p:nvPr>
        </p:nvSpPr>
        <p:spPr/>
        <p:style>
          <a:lnRef idx="2">
            <a:schemeClr val="accent2">
              <a:shade val="50000"/>
            </a:schemeClr>
          </a:lnRef>
          <a:fillRef idx="1">
            <a:schemeClr val="accent2"/>
          </a:fillRef>
          <a:effectRef idx="0">
            <a:schemeClr val="accent2"/>
          </a:effectRef>
          <a:fontRef idx="minor">
            <a:schemeClr val="lt1"/>
          </a:fontRef>
        </p:style>
        <p:txBody>
          <a:bodyPr/>
          <a:lstStyle/>
          <a:p>
            <a:r>
              <a:rPr lang="en-US" dirty="0"/>
              <a:t>Conflict theory has been used to explain a wide range of social phenomena ,including </a:t>
            </a:r>
            <a:r>
              <a:rPr lang="en-US" dirty="0" err="1"/>
              <a:t>wars,revolutions,poverty</a:t>
            </a:r>
            <a:r>
              <a:rPr lang="en-US" dirty="0"/>
              <a:t> ,discriminations and domestic violence.</a:t>
            </a:r>
          </a:p>
          <a:p>
            <a:endParaRPr lang="en-US" dirty="0"/>
          </a:p>
        </p:txBody>
      </p:sp>
    </p:spTree>
    <p:extLst>
      <p:ext uri="{BB962C8B-B14F-4D97-AF65-F5344CB8AC3E}">
        <p14:creationId xmlns:p14="http://schemas.microsoft.com/office/powerpoint/2010/main" val="1124258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D639-2D67-456D-8E72-FA0B9BDDA6DF}"/>
              </a:ext>
            </a:extLst>
          </p:cNvPr>
          <p:cNvSpPr>
            <a:spLocks noGrp="1"/>
          </p:cNvSpPr>
          <p:nvPr>
            <p:ph type="title"/>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functionalism</a:t>
            </a:r>
          </a:p>
        </p:txBody>
      </p:sp>
      <p:sp>
        <p:nvSpPr>
          <p:cNvPr id="3" name="Content Placeholder 2">
            <a:extLst>
              <a:ext uri="{FF2B5EF4-FFF2-40B4-BE49-F238E27FC236}">
                <a16:creationId xmlns:a16="http://schemas.microsoft.com/office/drawing/2014/main" id="{F9E492DA-FAC0-417B-BFB9-8EC4D3BD768A}"/>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lstStyle/>
          <a:p>
            <a:r>
              <a:rPr lang="en-US" dirty="0"/>
              <a:t>This theory is based on the premise that all aspects of society –</a:t>
            </a:r>
            <a:r>
              <a:rPr lang="en-US" dirty="0" err="1"/>
              <a:t>institution,language,custom,technologies,roles,norms</a:t>
            </a:r>
            <a:r>
              <a:rPr lang="en-US" dirty="0"/>
              <a:t> </a:t>
            </a:r>
            <a:r>
              <a:rPr lang="en-US" dirty="0" err="1"/>
              <a:t>etc</a:t>
            </a:r>
            <a:r>
              <a:rPr lang="en-US" dirty="0"/>
              <a:t> serve a purpose and that all are indispensable for the long term survival of the society .</a:t>
            </a:r>
          </a:p>
          <a:p>
            <a:r>
              <a:rPr lang="en-US" dirty="0"/>
              <a:t>It view society as a complex but orderly and stable system with interconnected structures and function or social patterns that operate to meet the needs of individual in a society.</a:t>
            </a:r>
          </a:p>
          <a:p>
            <a:r>
              <a:rPr lang="en-US" dirty="0"/>
              <a:t>The approach gained </a:t>
            </a:r>
            <a:r>
              <a:rPr lang="en-US" dirty="0" err="1"/>
              <a:t>promince</a:t>
            </a:r>
            <a:r>
              <a:rPr lang="en-US" dirty="0"/>
              <a:t> in the works of 19</a:t>
            </a:r>
            <a:r>
              <a:rPr lang="en-US" baseline="30000" dirty="0"/>
              <a:t>th</a:t>
            </a:r>
            <a:r>
              <a:rPr lang="en-US" dirty="0"/>
              <a:t> century sociologists </a:t>
            </a:r>
            <a:r>
              <a:rPr lang="en-US" dirty="0" err="1"/>
              <a:t>particulry</a:t>
            </a:r>
            <a:r>
              <a:rPr lang="en-US" dirty="0"/>
              <a:t> those who viewed societies as </a:t>
            </a:r>
            <a:r>
              <a:rPr lang="en-US" dirty="0" err="1"/>
              <a:t>organsm</a:t>
            </a:r>
            <a:r>
              <a:rPr lang="en-US" dirty="0"/>
              <a:t>.</a:t>
            </a:r>
          </a:p>
        </p:txBody>
      </p:sp>
    </p:spTree>
    <p:extLst>
      <p:ext uri="{BB962C8B-B14F-4D97-AF65-F5344CB8AC3E}">
        <p14:creationId xmlns:p14="http://schemas.microsoft.com/office/powerpoint/2010/main" val="3745168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2646</Words>
  <Application>Microsoft Office PowerPoint</Application>
  <PresentationFormat>Widescreen</PresentationFormat>
  <Paragraphs>97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urw-din</vt:lpstr>
      <vt:lpstr>Verdana</vt:lpstr>
      <vt:lpstr>Office Theme</vt:lpstr>
      <vt:lpstr>PowerPoint Presentation</vt:lpstr>
      <vt:lpstr>Concept of social change</vt:lpstr>
      <vt:lpstr>PowerPoint Presentation</vt:lpstr>
      <vt:lpstr>PowerPoint Presentation</vt:lpstr>
      <vt:lpstr>Theory of social change</vt:lpstr>
      <vt:lpstr>PowerPoint Presentation</vt:lpstr>
      <vt:lpstr>Conflict theory </vt:lpstr>
      <vt:lpstr>PowerPoint Presentation</vt:lpstr>
      <vt:lpstr>functionalism</vt:lpstr>
      <vt:lpstr>Factors of social change</vt:lpstr>
      <vt:lpstr>PowerPoint Presentation</vt:lpstr>
      <vt:lpstr>Technology factor</vt:lpstr>
      <vt:lpstr>Natural factor </vt:lpstr>
      <vt:lpstr>Biological factors</vt:lpstr>
      <vt:lpstr>Education factor</vt:lpstr>
      <vt:lpstr>Role of media and communication in social and cultural change</vt:lpstr>
      <vt:lpstr>PowerPoint Presentation</vt:lpstr>
      <vt:lpstr>PowerPoint Presentation</vt:lpstr>
      <vt:lpstr>Technological change and it’s consequences</vt:lpstr>
      <vt:lpstr>Technology and Industrialization:</vt:lpstr>
      <vt:lpstr>PowerPoint Presentation</vt:lpstr>
      <vt:lpstr>PowerPoint Presentation</vt:lpstr>
      <vt:lpstr>PowerPoint Presentation</vt:lpstr>
      <vt:lpstr>Diffusion of innovation theory</vt:lpstr>
      <vt:lpstr>PowerPoint Presentation</vt:lpstr>
      <vt:lpstr>PowerPoint Presentation</vt:lpstr>
      <vt:lpstr>PowerPoint Presentation</vt:lpstr>
      <vt:lpstr>PowerPoint Presentation</vt:lpstr>
      <vt:lpstr>Factor resisting social change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 of social change</dc:title>
  <dc:creator>AAtrey</dc:creator>
  <cp:lastModifiedBy>AAtrey</cp:lastModifiedBy>
  <cp:revision>12</cp:revision>
  <dcterms:created xsi:type="dcterms:W3CDTF">2022-11-06T12:52:22Z</dcterms:created>
  <dcterms:modified xsi:type="dcterms:W3CDTF">2022-11-09T01:48:07Z</dcterms:modified>
</cp:coreProperties>
</file>