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0"/>
  </p:notesMasterIdLst>
  <p:sldIdLst>
    <p:sldId id="256" r:id="rId2"/>
    <p:sldId id="257" r:id="rId3"/>
    <p:sldId id="258" r:id="rId4"/>
    <p:sldId id="259" r:id="rId5"/>
    <p:sldId id="286" r:id="rId6"/>
    <p:sldId id="262" r:id="rId7"/>
    <p:sldId id="272" r:id="rId8"/>
    <p:sldId id="267" r:id="rId9"/>
    <p:sldId id="263" r:id="rId10"/>
    <p:sldId id="260" r:id="rId11"/>
    <p:sldId id="264" r:id="rId12"/>
    <p:sldId id="265" r:id="rId13"/>
    <p:sldId id="273" r:id="rId14"/>
    <p:sldId id="261" r:id="rId15"/>
    <p:sldId id="274" r:id="rId16"/>
    <p:sldId id="276" r:id="rId17"/>
    <p:sldId id="277" r:id="rId18"/>
    <p:sldId id="278" r:id="rId19"/>
    <p:sldId id="279" r:id="rId20"/>
    <p:sldId id="280" r:id="rId21"/>
    <p:sldId id="281" r:id="rId22"/>
    <p:sldId id="269" r:id="rId23"/>
    <p:sldId id="287" r:id="rId24"/>
    <p:sldId id="270" r:id="rId25"/>
    <p:sldId id="275" r:id="rId26"/>
    <p:sldId id="283" r:id="rId27"/>
    <p:sldId id="284"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73806" autoAdjust="0"/>
  </p:normalViewPr>
  <p:slideViewPr>
    <p:cSldViewPr snapToGrid="0">
      <p:cViewPr>
        <p:scale>
          <a:sx n="72" d="100"/>
          <a:sy n="72" d="100"/>
        </p:scale>
        <p:origin x="94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EB25B1-455E-465F-B9F2-F17B3D5B3647}" type="datetimeFigureOut">
              <a:rPr lang="en-GB" smtClean="0"/>
              <a:t>05/09/2023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4F376F-36CF-482D-946C-70C0A2CE0FC3}" type="slidenum">
              <a:rPr lang="en-GB" smtClean="0"/>
              <a:t>‹#›</a:t>
            </a:fld>
            <a:endParaRPr lang="en-GB"/>
          </a:p>
        </p:txBody>
      </p:sp>
    </p:spTree>
    <p:extLst>
      <p:ext uri="{BB962C8B-B14F-4D97-AF65-F5344CB8AC3E}">
        <p14:creationId xmlns:p14="http://schemas.microsoft.com/office/powerpoint/2010/main" val="3278030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4F376F-36CF-482D-946C-70C0A2CE0FC3}" type="slidenum">
              <a:rPr lang="en-GB" smtClean="0"/>
              <a:t>1</a:t>
            </a:fld>
            <a:endParaRPr lang="en-GB"/>
          </a:p>
        </p:txBody>
      </p:sp>
    </p:spTree>
    <p:extLst>
      <p:ext uri="{BB962C8B-B14F-4D97-AF65-F5344CB8AC3E}">
        <p14:creationId xmlns:p14="http://schemas.microsoft.com/office/powerpoint/2010/main" val="2424881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Markov analysis is a method used to forecast the value of a variable whose predicted value is influenced only by its current state</a:t>
            </a:r>
            <a:endParaRPr lang="en-GB" dirty="0"/>
          </a:p>
        </p:txBody>
      </p:sp>
      <p:sp>
        <p:nvSpPr>
          <p:cNvPr id="4" name="Slide Number Placeholder 3"/>
          <p:cNvSpPr>
            <a:spLocks noGrp="1"/>
          </p:cNvSpPr>
          <p:nvPr>
            <p:ph type="sldNum" sz="quarter" idx="10"/>
          </p:nvPr>
        </p:nvSpPr>
        <p:spPr/>
        <p:txBody>
          <a:bodyPr/>
          <a:lstStyle/>
          <a:p>
            <a:fld id="{0F4F376F-36CF-482D-946C-70C0A2CE0FC3}" type="slidenum">
              <a:rPr lang="en-GB" smtClean="0"/>
              <a:t>3</a:t>
            </a:fld>
            <a:endParaRPr lang="en-GB"/>
          </a:p>
        </p:txBody>
      </p:sp>
    </p:spTree>
    <p:extLst>
      <p:ext uri="{BB962C8B-B14F-4D97-AF65-F5344CB8AC3E}">
        <p14:creationId xmlns:p14="http://schemas.microsoft.com/office/powerpoint/2010/main" val="2708557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Slide 10 solved</a:t>
            </a:r>
            <a:endParaRPr lang="en-GB" dirty="0"/>
          </a:p>
        </p:txBody>
      </p:sp>
      <p:sp>
        <p:nvSpPr>
          <p:cNvPr id="4" name="Slide Number Placeholder 3"/>
          <p:cNvSpPr>
            <a:spLocks noGrp="1"/>
          </p:cNvSpPr>
          <p:nvPr>
            <p:ph type="sldNum" sz="quarter" idx="10"/>
          </p:nvPr>
        </p:nvSpPr>
        <p:spPr/>
        <p:txBody>
          <a:bodyPr/>
          <a:lstStyle/>
          <a:p>
            <a:fld id="{0F4F376F-36CF-482D-946C-70C0A2CE0FC3}" type="slidenum">
              <a:rPr lang="en-GB" smtClean="0"/>
              <a:t>14</a:t>
            </a:fld>
            <a:endParaRPr lang="en-GB"/>
          </a:p>
        </p:txBody>
      </p:sp>
    </p:spTree>
    <p:extLst>
      <p:ext uri="{BB962C8B-B14F-4D97-AF65-F5344CB8AC3E}">
        <p14:creationId xmlns:p14="http://schemas.microsoft.com/office/powerpoint/2010/main" val="2145962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Modeling</a:t>
            </a:r>
            <a:r>
              <a:rPr lang="en-GB" dirty="0" smtClean="0"/>
              <a:t> random processes: Markov chains can be used to model random processes that have a finite number of possible states. For example, a Markov chain could be used to model the weather, where the possible states might be "sunny", "cloudy", and "rainy".</a:t>
            </a:r>
            <a:endParaRPr lang="en-GB" dirty="0"/>
          </a:p>
        </p:txBody>
      </p:sp>
      <p:sp>
        <p:nvSpPr>
          <p:cNvPr id="4" name="Slide Number Placeholder 3"/>
          <p:cNvSpPr>
            <a:spLocks noGrp="1"/>
          </p:cNvSpPr>
          <p:nvPr>
            <p:ph type="sldNum" sz="quarter" idx="10"/>
          </p:nvPr>
        </p:nvSpPr>
        <p:spPr/>
        <p:txBody>
          <a:bodyPr/>
          <a:lstStyle/>
          <a:p>
            <a:fld id="{0F4F376F-36CF-482D-946C-70C0A2CE0FC3}" type="slidenum">
              <a:rPr lang="en-GB" smtClean="0"/>
              <a:t>22</a:t>
            </a:fld>
            <a:endParaRPr lang="en-GB"/>
          </a:p>
        </p:txBody>
      </p:sp>
    </p:spTree>
    <p:extLst>
      <p:ext uri="{BB962C8B-B14F-4D97-AF65-F5344CB8AC3E}">
        <p14:creationId xmlns:p14="http://schemas.microsoft.com/office/powerpoint/2010/main" val="2951423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F4F376F-36CF-482D-946C-70C0A2CE0FC3}" type="slidenum">
              <a:rPr lang="en-GB" smtClean="0"/>
              <a:t>28</a:t>
            </a:fld>
            <a:endParaRPr lang="en-GB"/>
          </a:p>
        </p:txBody>
      </p:sp>
    </p:spTree>
    <p:extLst>
      <p:ext uri="{BB962C8B-B14F-4D97-AF65-F5344CB8AC3E}">
        <p14:creationId xmlns:p14="http://schemas.microsoft.com/office/powerpoint/2010/main" val="3468420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241EF4-03EF-4CB3-8FD6-1F182C60D86B}" type="datetime1">
              <a:rPr lang="en-GB" smtClean="0"/>
              <a:t>05/09/2023</a:t>
            </a:fld>
            <a:endParaRPr lang="en-GB"/>
          </a:p>
        </p:txBody>
      </p:sp>
      <p:sp>
        <p:nvSpPr>
          <p:cNvPr id="5" name="Footer Placeholder 4"/>
          <p:cNvSpPr>
            <a:spLocks noGrp="1"/>
          </p:cNvSpPr>
          <p:nvPr>
            <p:ph type="ftr" sz="quarter" idx="11"/>
          </p:nvPr>
        </p:nvSpPr>
        <p:spPr/>
        <p:txBody>
          <a:bodyPr/>
          <a:lstStyle/>
          <a:p>
            <a:r>
              <a:rPr lang="en-GB" smtClean="0"/>
              <a:t>MARKOV CHAIN [Chapter 4] By Pratik Gautam</a:t>
            </a:r>
            <a:endParaRPr lang="en-GB"/>
          </a:p>
        </p:txBody>
      </p:sp>
      <p:sp>
        <p:nvSpPr>
          <p:cNvPr id="6" name="Slide Number Placeholder 5"/>
          <p:cNvSpPr>
            <a:spLocks noGrp="1"/>
          </p:cNvSpPr>
          <p:nvPr>
            <p:ph type="sldNum" sz="quarter" idx="12"/>
          </p:nvPr>
        </p:nvSpPr>
        <p:spPr/>
        <p:txBody>
          <a:bodyPr/>
          <a:lstStyle/>
          <a:p>
            <a:fld id="{9EEC7B8B-D383-477E-97EF-C05060F0CED0}"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0425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36FC08-3554-48D3-851F-F2EDD3102745}" type="datetime1">
              <a:rPr lang="en-GB" smtClean="0"/>
              <a:t>05/09/2023</a:t>
            </a:fld>
            <a:endParaRPr lang="en-GB"/>
          </a:p>
        </p:txBody>
      </p:sp>
      <p:sp>
        <p:nvSpPr>
          <p:cNvPr id="5" name="Footer Placeholder 4"/>
          <p:cNvSpPr>
            <a:spLocks noGrp="1"/>
          </p:cNvSpPr>
          <p:nvPr>
            <p:ph type="ftr" sz="quarter" idx="11"/>
          </p:nvPr>
        </p:nvSpPr>
        <p:spPr/>
        <p:txBody>
          <a:bodyPr/>
          <a:lstStyle/>
          <a:p>
            <a:r>
              <a:rPr lang="en-GB" smtClean="0"/>
              <a:t>MARKOV CHAIN [Chapter 4] By Pratik Gautam</a:t>
            </a:r>
            <a:endParaRPr lang="en-GB"/>
          </a:p>
        </p:txBody>
      </p:sp>
      <p:sp>
        <p:nvSpPr>
          <p:cNvPr id="6" name="Slide Number Placeholder 5"/>
          <p:cNvSpPr>
            <a:spLocks noGrp="1"/>
          </p:cNvSpPr>
          <p:nvPr>
            <p:ph type="sldNum" sz="quarter" idx="12"/>
          </p:nvPr>
        </p:nvSpPr>
        <p:spPr/>
        <p:txBody>
          <a:bodyPr/>
          <a:lstStyle/>
          <a:p>
            <a:fld id="{9EEC7B8B-D383-477E-97EF-C05060F0CED0}" type="slidenum">
              <a:rPr lang="en-GB" smtClean="0"/>
              <a:t>‹#›</a:t>
            </a:fld>
            <a:endParaRPr lang="en-GB"/>
          </a:p>
        </p:txBody>
      </p:sp>
    </p:spTree>
    <p:extLst>
      <p:ext uri="{BB962C8B-B14F-4D97-AF65-F5344CB8AC3E}">
        <p14:creationId xmlns:p14="http://schemas.microsoft.com/office/powerpoint/2010/main" val="1985151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CD0A79-2CC3-4A84-9DCF-AD24439C907D}" type="datetime1">
              <a:rPr lang="en-GB" smtClean="0"/>
              <a:t>05/09/2023</a:t>
            </a:fld>
            <a:endParaRPr lang="en-GB"/>
          </a:p>
        </p:txBody>
      </p:sp>
      <p:sp>
        <p:nvSpPr>
          <p:cNvPr id="5" name="Footer Placeholder 4"/>
          <p:cNvSpPr>
            <a:spLocks noGrp="1"/>
          </p:cNvSpPr>
          <p:nvPr>
            <p:ph type="ftr" sz="quarter" idx="11"/>
          </p:nvPr>
        </p:nvSpPr>
        <p:spPr/>
        <p:txBody>
          <a:bodyPr/>
          <a:lstStyle/>
          <a:p>
            <a:r>
              <a:rPr lang="en-GB" smtClean="0"/>
              <a:t>MARKOV CHAIN [Chapter 4] By Pratik Gautam</a:t>
            </a:r>
            <a:endParaRPr lang="en-GB"/>
          </a:p>
        </p:txBody>
      </p:sp>
      <p:sp>
        <p:nvSpPr>
          <p:cNvPr id="6" name="Slide Number Placeholder 5"/>
          <p:cNvSpPr>
            <a:spLocks noGrp="1"/>
          </p:cNvSpPr>
          <p:nvPr>
            <p:ph type="sldNum" sz="quarter" idx="12"/>
          </p:nvPr>
        </p:nvSpPr>
        <p:spPr/>
        <p:txBody>
          <a:bodyPr/>
          <a:lstStyle/>
          <a:p>
            <a:fld id="{9EEC7B8B-D383-477E-97EF-C05060F0CED0}" type="slidenum">
              <a:rPr lang="en-GB" smtClean="0"/>
              <a:t>‹#›</a:t>
            </a:fld>
            <a:endParaRPr lang="en-GB"/>
          </a:p>
        </p:txBody>
      </p:sp>
    </p:spTree>
    <p:extLst>
      <p:ext uri="{BB962C8B-B14F-4D97-AF65-F5344CB8AC3E}">
        <p14:creationId xmlns:p14="http://schemas.microsoft.com/office/powerpoint/2010/main" val="2934969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44E8C3-C58A-4B1D-AA23-6E110334D1FF}" type="datetime1">
              <a:rPr lang="en-GB" smtClean="0"/>
              <a:t>05/09/2023</a:t>
            </a:fld>
            <a:endParaRPr lang="en-GB"/>
          </a:p>
        </p:txBody>
      </p:sp>
      <p:sp>
        <p:nvSpPr>
          <p:cNvPr id="5" name="Footer Placeholder 4"/>
          <p:cNvSpPr>
            <a:spLocks noGrp="1"/>
          </p:cNvSpPr>
          <p:nvPr>
            <p:ph type="ftr" sz="quarter" idx="11"/>
          </p:nvPr>
        </p:nvSpPr>
        <p:spPr/>
        <p:txBody>
          <a:bodyPr/>
          <a:lstStyle/>
          <a:p>
            <a:r>
              <a:rPr lang="en-GB" smtClean="0"/>
              <a:t>MARKOV CHAIN [Chapter 4] By Pratik Gautam</a:t>
            </a:r>
            <a:endParaRPr lang="en-GB"/>
          </a:p>
        </p:txBody>
      </p:sp>
      <p:sp>
        <p:nvSpPr>
          <p:cNvPr id="6" name="Slide Number Placeholder 5"/>
          <p:cNvSpPr>
            <a:spLocks noGrp="1"/>
          </p:cNvSpPr>
          <p:nvPr>
            <p:ph type="sldNum" sz="quarter" idx="12"/>
          </p:nvPr>
        </p:nvSpPr>
        <p:spPr/>
        <p:txBody>
          <a:bodyPr/>
          <a:lstStyle/>
          <a:p>
            <a:fld id="{9EEC7B8B-D383-477E-97EF-C05060F0CED0}" type="slidenum">
              <a:rPr lang="en-GB" smtClean="0"/>
              <a:t>‹#›</a:t>
            </a:fld>
            <a:endParaRPr lang="en-GB"/>
          </a:p>
        </p:txBody>
      </p:sp>
    </p:spTree>
    <p:extLst>
      <p:ext uri="{BB962C8B-B14F-4D97-AF65-F5344CB8AC3E}">
        <p14:creationId xmlns:p14="http://schemas.microsoft.com/office/powerpoint/2010/main" val="1629401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39E94C-AAE8-4327-884B-BFDD182B4A4F}" type="datetime1">
              <a:rPr lang="en-GB" smtClean="0"/>
              <a:t>05/09/2023</a:t>
            </a:fld>
            <a:endParaRPr lang="en-GB"/>
          </a:p>
        </p:txBody>
      </p:sp>
      <p:sp>
        <p:nvSpPr>
          <p:cNvPr id="5" name="Footer Placeholder 4"/>
          <p:cNvSpPr>
            <a:spLocks noGrp="1"/>
          </p:cNvSpPr>
          <p:nvPr>
            <p:ph type="ftr" sz="quarter" idx="11"/>
          </p:nvPr>
        </p:nvSpPr>
        <p:spPr/>
        <p:txBody>
          <a:bodyPr/>
          <a:lstStyle/>
          <a:p>
            <a:r>
              <a:rPr lang="en-GB" smtClean="0"/>
              <a:t>MARKOV CHAIN [Chapter 4] By Pratik Gautam</a:t>
            </a:r>
            <a:endParaRPr lang="en-GB"/>
          </a:p>
        </p:txBody>
      </p:sp>
      <p:sp>
        <p:nvSpPr>
          <p:cNvPr id="6" name="Slide Number Placeholder 5"/>
          <p:cNvSpPr>
            <a:spLocks noGrp="1"/>
          </p:cNvSpPr>
          <p:nvPr>
            <p:ph type="sldNum" sz="quarter" idx="12"/>
          </p:nvPr>
        </p:nvSpPr>
        <p:spPr/>
        <p:txBody>
          <a:bodyPr/>
          <a:lstStyle/>
          <a:p>
            <a:fld id="{9EEC7B8B-D383-477E-97EF-C05060F0CED0}"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995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B0FF174-E10B-4823-956A-31F69960BC1E}" type="datetime1">
              <a:rPr lang="en-GB" smtClean="0"/>
              <a:t>05/09/2023</a:t>
            </a:fld>
            <a:endParaRPr lang="en-GB"/>
          </a:p>
        </p:txBody>
      </p:sp>
      <p:sp>
        <p:nvSpPr>
          <p:cNvPr id="6" name="Footer Placeholder 5"/>
          <p:cNvSpPr>
            <a:spLocks noGrp="1"/>
          </p:cNvSpPr>
          <p:nvPr>
            <p:ph type="ftr" sz="quarter" idx="11"/>
          </p:nvPr>
        </p:nvSpPr>
        <p:spPr/>
        <p:txBody>
          <a:bodyPr/>
          <a:lstStyle/>
          <a:p>
            <a:r>
              <a:rPr lang="en-GB" smtClean="0"/>
              <a:t>MARKOV CHAIN [Chapter 4] By Pratik Gautam</a:t>
            </a:r>
            <a:endParaRPr lang="en-GB"/>
          </a:p>
        </p:txBody>
      </p:sp>
      <p:sp>
        <p:nvSpPr>
          <p:cNvPr id="7" name="Slide Number Placeholder 6"/>
          <p:cNvSpPr>
            <a:spLocks noGrp="1"/>
          </p:cNvSpPr>
          <p:nvPr>
            <p:ph type="sldNum" sz="quarter" idx="12"/>
          </p:nvPr>
        </p:nvSpPr>
        <p:spPr/>
        <p:txBody>
          <a:bodyPr/>
          <a:lstStyle/>
          <a:p>
            <a:fld id="{9EEC7B8B-D383-477E-97EF-C05060F0CED0}" type="slidenum">
              <a:rPr lang="en-GB" smtClean="0"/>
              <a:t>‹#›</a:t>
            </a:fld>
            <a:endParaRPr lang="en-GB"/>
          </a:p>
        </p:txBody>
      </p:sp>
    </p:spTree>
    <p:extLst>
      <p:ext uri="{BB962C8B-B14F-4D97-AF65-F5344CB8AC3E}">
        <p14:creationId xmlns:p14="http://schemas.microsoft.com/office/powerpoint/2010/main" val="3269077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41F05BE-6FC2-4584-9D76-A744DB344762}" type="datetime1">
              <a:rPr lang="en-GB" smtClean="0"/>
              <a:t>05/09/2023</a:t>
            </a:fld>
            <a:endParaRPr lang="en-GB"/>
          </a:p>
        </p:txBody>
      </p:sp>
      <p:sp>
        <p:nvSpPr>
          <p:cNvPr id="8" name="Footer Placeholder 7"/>
          <p:cNvSpPr>
            <a:spLocks noGrp="1"/>
          </p:cNvSpPr>
          <p:nvPr>
            <p:ph type="ftr" sz="quarter" idx="11"/>
          </p:nvPr>
        </p:nvSpPr>
        <p:spPr/>
        <p:txBody>
          <a:bodyPr/>
          <a:lstStyle/>
          <a:p>
            <a:r>
              <a:rPr lang="en-GB" smtClean="0"/>
              <a:t>MARKOV CHAIN [Chapter 4] By Pratik Gautam</a:t>
            </a:r>
            <a:endParaRPr lang="en-GB"/>
          </a:p>
        </p:txBody>
      </p:sp>
      <p:sp>
        <p:nvSpPr>
          <p:cNvPr id="9" name="Slide Number Placeholder 8"/>
          <p:cNvSpPr>
            <a:spLocks noGrp="1"/>
          </p:cNvSpPr>
          <p:nvPr>
            <p:ph type="sldNum" sz="quarter" idx="12"/>
          </p:nvPr>
        </p:nvSpPr>
        <p:spPr/>
        <p:txBody>
          <a:bodyPr/>
          <a:lstStyle/>
          <a:p>
            <a:fld id="{9EEC7B8B-D383-477E-97EF-C05060F0CED0}" type="slidenum">
              <a:rPr lang="en-GB" smtClean="0"/>
              <a:t>‹#›</a:t>
            </a:fld>
            <a:endParaRPr lang="en-GB"/>
          </a:p>
        </p:txBody>
      </p:sp>
    </p:spTree>
    <p:extLst>
      <p:ext uri="{BB962C8B-B14F-4D97-AF65-F5344CB8AC3E}">
        <p14:creationId xmlns:p14="http://schemas.microsoft.com/office/powerpoint/2010/main" val="1149381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71F6F8E-C7CC-4FDA-A9C1-9B85D87D9859}" type="datetime1">
              <a:rPr lang="en-GB" smtClean="0"/>
              <a:t>05/09/2023</a:t>
            </a:fld>
            <a:endParaRPr lang="en-GB"/>
          </a:p>
        </p:txBody>
      </p:sp>
      <p:sp>
        <p:nvSpPr>
          <p:cNvPr id="4" name="Footer Placeholder 3"/>
          <p:cNvSpPr>
            <a:spLocks noGrp="1"/>
          </p:cNvSpPr>
          <p:nvPr>
            <p:ph type="ftr" sz="quarter" idx="11"/>
          </p:nvPr>
        </p:nvSpPr>
        <p:spPr/>
        <p:txBody>
          <a:bodyPr/>
          <a:lstStyle/>
          <a:p>
            <a:r>
              <a:rPr lang="en-GB" smtClean="0"/>
              <a:t>MARKOV CHAIN [Chapter 4] By Pratik Gautam</a:t>
            </a:r>
            <a:endParaRPr lang="en-GB"/>
          </a:p>
        </p:txBody>
      </p:sp>
      <p:sp>
        <p:nvSpPr>
          <p:cNvPr id="5" name="Slide Number Placeholder 4"/>
          <p:cNvSpPr>
            <a:spLocks noGrp="1"/>
          </p:cNvSpPr>
          <p:nvPr>
            <p:ph type="sldNum" sz="quarter" idx="12"/>
          </p:nvPr>
        </p:nvSpPr>
        <p:spPr/>
        <p:txBody>
          <a:bodyPr/>
          <a:lstStyle/>
          <a:p>
            <a:fld id="{9EEC7B8B-D383-477E-97EF-C05060F0CED0}" type="slidenum">
              <a:rPr lang="en-GB" smtClean="0"/>
              <a:t>‹#›</a:t>
            </a:fld>
            <a:endParaRPr lang="en-GB"/>
          </a:p>
        </p:txBody>
      </p:sp>
    </p:spTree>
    <p:extLst>
      <p:ext uri="{BB962C8B-B14F-4D97-AF65-F5344CB8AC3E}">
        <p14:creationId xmlns:p14="http://schemas.microsoft.com/office/powerpoint/2010/main" val="819072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FD3CEE8-6294-4BF1-B4FA-FA87602736BE}" type="datetime1">
              <a:rPr lang="en-GB" smtClean="0"/>
              <a:t>05/09/2023</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GB" smtClean="0"/>
              <a:t>MARKOV CHAIN [Chapter 4] By Pratik Gautam</a:t>
            </a:r>
            <a:endParaRPr lang="en-GB"/>
          </a:p>
        </p:txBody>
      </p:sp>
      <p:sp>
        <p:nvSpPr>
          <p:cNvPr id="9" name="Slide Number Placeholder 8"/>
          <p:cNvSpPr>
            <a:spLocks noGrp="1"/>
          </p:cNvSpPr>
          <p:nvPr>
            <p:ph type="sldNum" sz="quarter" idx="12"/>
          </p:nvPr>
        </p:nvSpPr>
        <p:spPr/>
        <p:txBody>
          <a:bodyPr/>
          <a:lstStyle/>
          <a:p>
            <a:fld id="{9EEC7B8B-D383-477E-97EF-C05060F0CED0}" type="slidenum">
              <a:rPr lang="en-GB" smtClean="0"/>
              <a:t>‹#›</a:t>
            </a:fld>
            <a:endParaRPr lang="en-GB"/>
          </a:p>
        </p:txBody>
      </p:sp>
    </p:spTree>
    <p:extLst>
      <p:ext uri="{BB962C8B-B14F-4D97-AF65-F5344CB8AC3E}">
        <p14:creationId xmlns:p14="http://schemas.microsoft.com/office/powerpoint/2010/main" val="1413039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877C166-1391-415D-9528-F05312CAC3A6}" type="datetime1">
              <a:rPr lang="en-GB" smtClean="0"/>
              <a:t>05/09/2023</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GB" smtClean="0"/>
              <a:t>MARKOV CHAIN [Chapter 4] By Pratik Gautam</a:t>
            </a:r>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EEC7B8B-D383-477E-97EF-C05060F0CED0}" type="slidenum">
              <a:rPr lang="en-GB" smtClean="0"/>
              <a:t>‹#›</a:t>
            </a:fld>
            <a:endParaRPr lang="en-GB"/>
          </a:p>
        </p:txBody>
      </p:sp>
    </p:spTree>
    <p:extLst>
      <p:ext uri="{BB962C8B-B14F-4D97-AF65-F5344CB8AC3E}">
        <p14:creationId xmlns:p14="http://schemas.microsoft.com/office/powerpoint/2010/main" val="1015734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A68C52-346F-4E54-A38F-2F9985BA19D4}" type="datetime1">
              <a:rPr lang="en-GB" smtClean="0"/>
              <a:t>05/09/2023</a:t>
            </a:fld>
            <a:endParaRPr lang="en-GB"/>
          </a:p>
        </p:txBody>
      </p:sp>
      <p:sp>
        <p:nvSpPr>
          <p:cNvPr id="6" name="Footer Placeholder 5"/>
          <p:cNvSpPr>
            <a:spLocks noGrp="1"/>
          </p:cNvSpPr>
          <p:nvPr>
            <p:ph type="ftr" sz="quarter" idx="11"/>
          </p:nvPr>
        </p:nvSpPr>
        <p:spPr/>
        <p:txBody>
          <a:bodyPr/>
          <a:lstStyle/>
          <a:p>
            <a:r>
              <a:rPr lang="en-GB" smtClean="0"/>
              <a:t>MARKOV CHAIN [Chapter 4] By Pratik Gautam</a:t>
            </a:r>
            <a:endParaRPr lang="en-GB"/>
          </a:p>
        </p:txBody>
      </p:sp>
      <p:sp>
        <p:nvSpPr>
          <p:cNvPr id="7" name="Slide Number Placeholder 6"/>
          <p:cNvSpPr>
            <a:spLocks noGrp="1"/>
          </p:cNvSpPr>
          <p:nvPr>
            <p:ph type="sldNum" sz="quarter" idx="12"/>
          </p:nvPr>
        </p:nvSpPr>
        <p:spPr/>
        <p:txBody>
          <a:bodyPr/>
          <a:lstStyle/>
          <a:p>
            <a:fld id="{9EEC7B8B-D383-477E-97EF-C05060F0CED0}" type="slidenum">
              <a:rPr lang="en-GB" smtClean="0"/>
              <a:t>‹#›</a:t>
            </a:fld>
            <a:endParaRPr lang="en-GB"/>
          </a:p>
        </p:txBody>
      </p:sp>
    </p:spTree>
    <p:extLst>
      <p:ext uri="{BB962C8B-B14F-4D97-AF65-F5344CB8AC3E}">
        <p14:creationId xmlns:p14="http://schemas.microsoft.com/office/powerpoint/2010/main" val="2628086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FE88366-6F91-4D53-AD7A-914688A9D040}" type="datetime1">
              <a:rPr lang="en-GB" smtClean="0"/>
              <a:t>05/09/2023</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GB" smtClean="0"/>
              <a:t>MARKOV CHAIN [Chapter 4] By Pratik Gautam</a:t>
            </a:r>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EEC7B8B-D383-477E-97EF-C05060F0CED0}"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36717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
            </a:r>
            <a:br>
              <a:rPr lang="en-GB" dirty="0"/>
            </a:br>
            <a:r>
              <a:rPr lang="en-GB" dirty="0"/>
              <a:t/>
            </a:r>
            <a:br>
              <a:rPr lang="en-GB" dirty="0"/>
            </a:br>
            <a:r>
              <a:rPr lang="en-GB" b="1" dirty="0" smtClean="0"/>
              <a:t>MARKOV </a:t>
            </a:r>
            <a:r>
              <a:rPr lang="en-GB" b="1" dirty="0"/>
              <a:t>CHAIN </a:t>
            </a:r>
            <a:endParaRPr lang="en-GB" dirty="0"/>
          </a:p>
        </p:txBody>
      </p:sp>
      <p:sp>
        <p:nvSpPr>
          <p:cNvPr id="3" name="Subtitle 2"/>
          <p:cNvSpPr>
            <a:spLocks noGrp="1"/>
          </p:cNvSpPr>
          <p:nvPr>
            <p:ph type="subTitle" idx="1"/>
          </p:nvPr>
        </p:nvSpPr>
        <p:spPr/>
        <p:txBody>
          <a:bodyPr/>
          <a:lstStyle/>
          <a:p>
            <a:r>
              <a:rPr lang="en-GB" dirty="0" smtClean="0"/>
              <a:t>Unit 4</a:t>
            </a:r>
            <a:endParaRPr lang="en-GB" dirty="0"/>
          </a:p>
        </p:txBody>
      </p:sp>
      <p:sp>
        <p:nvSpPr>
          <p:cNvPr id="4" name="Footer Placeholder 3"/>
          <p:cNvSpPr>
            <a:spLocks noGrp="1"/>
          </p:cNvSpPr>
          <p:nvPr>
            <p:ph type="ftr" sz="quarter" idx="11"/>
          </p:nvPr>
        </p:nvSpPr>
        <p:spPr/>
        <p:txBody>
          <a:bodyPr/>
          <a:lstStyle/>
          <a:p>
            <a:r>
              <a:rPr lang="en-GB" smtClean="0"/>
              <a:t>MARKOV CHAIN [Chapter 4] By Pratik Gautam</a:t>
            </a:r>
            <a:endParaRPr lang="en-GB"/>
          </a:p>
        </p:txBody>
      </p:sp>
      <p:sp>
        <p:nvSpPr>
          <p:cNvPr id="5" name="Slide Number Placeholder 4"/>
          <p:cNvSpPr>
            <a:spLocks noGrp="1"/>
          </p:cNvSpPr>
          <p:nvPr>
            <p:ph type="sldNum" sz="quarter" idx="12"/>
          </p:nvPr>
        </p:nvSpPr>
        <p:spPr/>
        <p:txBody>
          <a:bodyPr/>
          <a:lstStyle/>
          <a:p>
            <a:fld id="{9EEC7B8B-D383-477E-97EF-C05060F0CED0}" type="slidenum">
              <a:rPr lang="en-GB" smtClean="0"/>
              <a:t>1</a:t>
            </a:fld>
            <a:endParaRPr lang="en-GB"/>
          </a:p>
        </p:txBody>
      </p:sp>
    </p:spTree>
    <p:extLst>
      <p:ext uri="{BB962C8B-B14F-4D97-AF65-F5344CB8AC3E}">
        <p14:creationId xmlns:p14="http://schemas.microsoft.com/office/powerpoint/2010/main" val="3420058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r>
            <a:br>
              <a:rPr lang="en-GB" dirty="0"/>
            </a:br>
            <a:r>
              <a:rPr lang="en-GB" b="1" dirty="0"/>
              <a:t>Markov chain diagram: </a:t>
            </a:r>
            <a:endParaRPr lang="en-GB" dirty="0"/>
          </a:p>
        </p:txBody>
      </p:sp>
      <p:sp>
        <p:nvSpPr>
          <p:cNvPr id="3" name="Content Placeholder 2"/>
          <p:cNvSpPr>
            <a:spLocks noGrp="1"/>
          </p:cNvSpPr>
          <p:nvPr>
            <p:ph idx="1"/>
          </p:nvPr>
        </p:nvSpPr>
        <p:spPr/>
        <p:txBody>
          <a:bodyPr/>
          <a:lstStyle/>
          <a:p>
            <a:r>
              <a:rPr lang="en-GB" b="1" dirty="0"/>
              <a:t>A simple weather model</a:t>
            </a:r>
          </a:p>
          <a:p>
            <a:r>
              <a:rPr lang="en-GB" dirty="0"/>
              <a:t>The probabilities of </a:t>
            </a:r>
            <a:r>
              <a:rPr lang="en-GB" dirty="0" smtClean="0"/>
              <a:t>weather can </a:t>
            </a:r>
            <a:r>
              <a:rPr lang="en-GB" dirty="0"/>
              <a:t>be represented by a transition matrix</a:t>
            </a:r>
            <a:r>
              <a:rPr lang="en-GB" dirty="0" smtClean="0"/>
              <a:t>:</a:t>
            </a:r>
          </a:p>
          <a:p>
            <a:endParaRPr lang="en-GB" dirty="0"/>
          </a:p>
          <a:p>
            <a:pPr marL="0" indent="0">
              <a:buNone/>
            </a:pPr>
            <a:r>
              <a:rPr lang="en-GB" dirty="0" smtClean="0"/>
              <a:t>The </a:t>
            </a:r>
            <a:r>
              <a:rPr lang="en-GB" dirty="0"/>
              <a:t>matrix P represents the weather model in which a </a:t>
            </a:r>
            <a:r>
              <a:rPr lang="en-GB" b="1" dirty="0"/>
              <a:t>sunny day is </a:t>
            </a:r>
            <a:r>
              <a:rPr lang="en-GB" b="1" dirty="0" smtClean="0"/>
              <a:t>90%, likely </a:t>
            </a:r>
            <a:r>
              <a:rPr lang="en-GB" b="1" dirty="0"/>
              <a:t>to be followed by </a:t>
            </a:r>
            <a:r>
              <a:rPr lang="en-GB" b="1" dirty="0" smtClean="0"/>
              <a:t>rainy day</a:t>
            </a:r>
            <a:r>
              <a:rPr lang="en-GB" b="1" dirty="0"/>
              <a:t>, and a rainy day is 50% likely to be followed by </a:t>
            </a:r>
            <a:r>
              <a:rPr lang="en-GB" b="1" dirty="0" smtClean="0"/>
              <a:t>sunny day. </a:t>
            </a:r>
            <a:r>
              <a:rPr lang="en-GB" dirty="0"/>
              <a:t>The </a:t>
            </a:r>
            <a:r>
              <a:rPr lang="en-GB" dirty="0" smtClean="0"/>
              <a:t>state can </a:t>
            </a:r>
            <a:r>
              <a:rPr lang="en-GB" dirty="0"/>
              <a:t>be labelled "sunny" and "rainy</a:t>
            </a:r>
            <a:r>
              <a:rPr lang="en-GB" dirty="0" smtClean="0"/>
              <a:t>",. </a:t>
            </a:r>
            <a:endParaRPr lang="en-GB" dirty="0"/>
          </a:p>
        </p:txBody>
      </p:sp>
      <p:sp>
        <p:nvSpPr>
          <p:cNvPr id="4" name="Footer Placeholder 3"/>
          <p:cNvSpPr>
            <a:spLocks noGrp="1"/>
          </p:cNvSpPr>
          <p:nvPr>
            <p:ph type="ftr" sz="quarter" idx="11"/>
          </p:nvPr>
        </p:nvSpPr>
        <p:spPr/>
        <p:txBody>
          <a:bodyPr/>
          <a:lstStyle/>
          <a:p>
            <a:r>
              <a:rPr lang="en-GB" smtClean="0"/>
              <a:t>MARKOV CHAIN [Chapter 4] By Pratik Gautam</a:t>
            </a:r>
            <a:endParaRPr lang="en-GB"/>
          </a:p>
        </p:txBody>
      </p:sp>
      <p:sp>
        <p:nvSpPr>
          <p:cNvPr id="5" name="Slide Number Placeholder 4"/>
          <p:cNvSpPr>
            <a:spLocks noGrp="1"/>
          </p:cNvSpPr>
          <p:nvPr>
            <p:ph type="sldNum" sz="quarter" idx="12"/>
          </p:nvPr>
        </p:nvSpPr>
        <p:spPr/>
        <p:txBody>
          <a:bodyPr/>
          <a:lstStyle/>
          <a:p>
            <a:fld id="{9EEC7B8B-D383-477E-97EF-C05060F0CED0}" type="slidenum">
              <a:rPr lang="en-GB" smtClean="0"/>
              <a:t>10</a:t>
            </a:fld>
            <a:endParaRPr lang="en-GB"/>
          </a:p>
        </p:txBody>
      </p:sp>
      <p:pic>
        <p:nvPicPr>
          <p:cNvPr id="8" name="Picture 7"/>
          <p:cNvPicPr>
            <a:picLocks noChangeAspect="1"/>
          </p:cNvPicPr>
          <p:nvPr/>
        </p:nvPicPr>
        <p:blipFill>
          <a:blip r:embed="rId2"/>
          <a:stretch>
            <a:fillRect/>
          </a:stretch>
        </p:blipFill>
        <p:spPr>
          <a:xfrm>
            <a:off x="8864548" y="2134983"/>
            <a:ext cx="1876425" cy="847725"/>
          </a:xfrm>
          <a:prstGeom prst="rect">
            <a:avLst/>
          </a:prstGeom>
        </p:spPr>
      </p:pic>
      <p:pic>
        <p:nvPicPr>
          <p:cNvPr id="9" name="Picture 8"/>
          <p:cNvPicPr>
            <a:picLocks noChangeAspect="1"/>
          </p:cNvPicPr>
          <p:nvPr/>
        </p:nvPicPr>
        <p:blipFill>
          <a:blip r:embed="rId3"/>
          <a:stretch>
            <a:fillRect/>
          </a:stretch>
        </p:blipFill>
        <p:spPr>
          <a:xfrm>
            <a:off x="3811997" y="4619630"/>
            <a:ext cx="4450502" cy="1242933"/>
          </a:xfrm>
          <a:prstGeom prst="rect">
            <a:avLst/>
          </a:prstGeom>
        </p:spPr>
      </p:pic>
    </p:spTree>
    <p:extLst>
      <p:ext uri="{BB962C8B-B14F-4D97-AF65-F5344CB8AC3E}">
        <p14:creationId xmlns:p14="http://schemas.microsoft.com/office/powerpoint/2010/main" val="1933895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r>
            <a:br>
              <a:rPr lang="en-GB" dirty="0"/>
            </a:br>
            <a:r>
              <a:rPr lang="en-GB" b="1" dirty="0"/>
              <a:t>Markov chain diagram: </a:t>
            </a:r>
            <a:endParaRPr lang="en-GB" dirty="0"/>
          </a:p>
        </p:txBody>
      </p:sp>
      <p:sp>
        <p:nvSpPr>
          <p:cNvPr id="3" name="Content Placeholder 2"/>
          <p:cNvSpPr>
            <a:spLocks noGrp="1"/>
          </p:cNvSpPr>
          <p:nvPr>
            <p:ph idx="1"/>
          </p:nvPr>
        </p:nvSpPr>
        <p:spPr/>
        <p:txBody>
          <a:bodyPr/>
          <a:lstStyle/>
          <a:p>
            <a:r>
              <a:rPr lang="en-GB" dirty="0"/>
              <a:t>Another example is the dietary habits of a creature that eats only </a:t>
            </a:r>
            <a:r>
              <a:rPr lang="en-GB" b="1" dirty="0"/>
              <a:t>grapes, cheese, or lettuce</a:t>
            </a:r>
            <a:r>
              <a:rPr lang="en-GB" dirty="0"/>
              <a:t>, and whose dietary habits conform to the following rules</a:t>
            </a:r>
            <a:r>
              <a:rPr lang="en-GB" dirty="0" smtClean="0"/>
              <a:t>:</a:t>
            </a:r>
            <a:endParaRPr lang="en-GB" dirty="0"/>
          </a:p>
        </p:txBody>
      </p:sp>
      <p:sp>
        <p:nvSpPr>
          <p:cNvPr id="4" name="Footer Placeholder 3"/>
          <p:cNvSpPr>
            <a:spLocks noGrp="1"/>
          </p:cNvSpPr>
          <p:nvPr>
            <p:ph type="ftr" sz="quarter" idx="11"/>
          </p:nvPr>
        </p:nvSpPr>
        <p:spPr/>
        <p:txBody>
          <a:bodyPr/>
          <a:lstStyle/>
          <a:p>
            <a:r>
              <a:rPr lang="en-GB" smtClean="0"/>
              <a:t>MARKOV CHAIN [Chapter 4] By Pratik Gautam</a:t>
            </a:r>
            <a:endParaRPr lang="en-GB"/>
          </a:p>
        </p:txBody>
      </p:sp>
      <p:sp>
        <p:nvSpPr>
          <p:cNvPr id="5" name="Slide Number Placeholder 4"/>
          <p:cNvSpPr>
            <a:spLocks noGrp="1"/>
          </p:cNvSpPr>
          <p:nvPr>
            <p:ph type="sldNum" sz="quarter" idx="12"/>
          </p:nvPr>
        </p:nvSpPr>
        <p:spPr/>
        <p:txBody>
          <a:bodyPr/>
          <a:lstStyle/>
          <a:p>
            <a:fld id="{9EEC7B8B-D383-477E-97EF-C05060F0CED0}" type="slidenum">
              <a:rPr lang="en-GB" smtClean="0"/>
              <a:t>11</a:t>
            </a:fld>
            <a:endParaRPr lang="en-GB"/>
          </a:p>
        </p:txBody>
      </p:sp>
      <p:pic>
        <p:nvPicPr>
          <p:cNvPr id="7" name="Picture 6"/>
          <p:cNvPicPr>
            <a:picLocks noChangeAspect="1"/>
          </p:cNvPicPr>
          <p:nvPr/>
        </p:nvPicPr>
        <p:blipFill>
          <a:blip r:embed="rId2"/>
          <a:stretch>
            <a:fillRect/>
          </a:stretch>
        </p:blipFill>
        <p:spPr>
          <a:xfrm>
            <a:off x="7296638" y="2238453"/>
            <a:ext cx="4769103" cy="3875546"/>
          </a:xfrm>
          <a:prstGeom prst="rect">
            <a:avLst/>
          </a:prstGeom>
        </p:spPr>
      </p:pic>
      <p:sp>
        <p:nvSpPr>
          <p:cNvPr id="8" name="Rectangle 7"/>
          <p:cNvSpPr/>
          <p:nvPr/>
        </p:nvSpPr>
        <p:spPr>
          <a:xfrm>
            <a:off x="638185" y="2616642"/>
            <a:ext cx="6096000" cy="3416320"/>
          </a:xfrm>
          <a:prstGeom prst="rect">
            <a:avLst/>
          </a:prstGeom>
        </p:spPr>
        <p:txBody>
          <a:bodyPr>
            <a:spAutoFit/>
          </a:bodyPr>
          <a:lstStyle/>
          <a:p>
            <a:pPr lvl="1">
              <a:buFont typeface="Arial" panose="020B0604020202020204" pitchFamily="34" charset="0"/>
              <a:buChar char="•"/>
            </a:pPr>
            <a:r>
              <a:rPr lang="en-GB" dirty="0" smtClean="0"/>
              <a:t>It eats exactly once a day.</a:t>
            </a:r>
          </a:p>
          <a:p>
            <a:pPr lvl="1"/>
            <a:endParaRPr lang="en-GB" dirty="0" smtClean="0"/>
          </a:p>
          <a:p>
            <a:pPr lvl="1">
              <a:buFont typeface="Arial" panose="020B0604020202020204" pitchFamily="34" charset="0"/>
              <a:buChar char="•"/>
            </a:pPr>
            <a:r>
              <a:rPr lang="en-GB" dirty="0" smtClean="0"/>
              <a:t>If it ate cheese today, tomorrow it will eat lettuce or grapes with equal probability.</a:t>
            </a:r>
          </a:p>
          <a:p>
            <a:pPr lvl="1">
              <a:buFont typeface="Arial" panose="020B0604020202020204" pitchFamily="34" charset="0"/>
              <a:buChar char="•"/>
            </a:pPr>
            <a:endParaRPr lang="en-GB" dirty="0" smtClean="0"/>
          </a:p>
          <a:p>
            <a:pPr lvl="1">
              <a:buFont typeface="Arial" panose="020B0604020202020204" pitchFamily="34" charset="0"/>
              <a:buChar char="•"/>
            </a:pPr>
            <a:r>
              <a:rPr lang="en-GB" dirty="0" smtClean="0"/>
              <a:t>If it ate grapes today, tomorrow it will eat grapes with probability 1/10, cheese with probability 4/10, and lettuce with probability 5/10.</a:t>
            </a:r>
          </a:p>
          <a:p>
            <a:pPr lvl="1"/>
            <a:endParaRPr lang="en-GB" dirty="0" smtClean="0"/>
          </a:p>
          <a:p>
            <a:pPr lvl="1">
              <a:buFont typeface="Arial" panose="020B0604020202020204" pitchFamily="34" charset="0"/>
              <a:buChar char="•"/>
            </a:pPr>
            <a:r>
              <a:rPr lang="en-GB" dirty="0" smtClean="0"/>
              <a:t>If it ate lettuce today, tomorrow it will eat grapes with probability 4/10 or cheese with probability 6/10. It will not eat lettuce again tomorrow.</a:t>
            </a:r>
            <a:endParaRPr lang="en-GB" dirty="0"/>
          </a:p>
        </p:txBody>
      </p:sp>
    </p:spTree>
    <p:extLst>
      <p:ext uri="{BB962C8B-B14F-4D97-AF65-F5344CB8AC3E}">
        <p14:creationId xmlns:p14="http://schemas.microsoft.com/office/powerpoint/2010/main" val="221759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r>
            <a:br>
              <a:rPr lang="en-GB" dirty="0"/>
            </a:br>
            <a:r>
              <a:rPr lang="en-GB" b="1" dirty="0"/>
              <a:t>Markov chain diagram: </a:t>
            </a:r>
            <a:endParaRPr lang="en-GB" dirty="0"/>
          </a:p>
        </p:txBody>
      </p:sp>
      <p:sp>
        <p:nvSpPr>
          <p:cNvPr id="4" name="Footer Placeholder 3"/>
          <p:cNvSpPr>
            <a:spLocks noGrp="1"/>
          </p:cNvSpPr>
          <p:nvPr>
            <p:ph type="ftr" sz="quarter" idx="11"/>
          </p:nvPr>
        </p:nvSpPr>
        <p:spPr/>
        <p:txBody>
          <a:bodyPr/>
          <a:lstStyle/>
          <a:p>
            <a:r>
              <a:rPr lang="en-GB" smtClean="0"/>
              <a:t>MARKOV CHAIN [Chapter 4] By Pratik Gautam</a:t>
            </a:r>
            <a:endParaRPr lang="en-GB"/>
          </a:p>
        </p:txBody>
      </p:sp>
      <p:sp>
        <p:nvSpPr>
          <p:cNvPr id="5" name="Slide Number Placeholder 4"/>
          <p:cNvSpPr>
            <a:spLocks noGrp="1"/>
          </p:cNvSpPr>
          <p:nvPr>
            <p:ph type="sldNum" sz="quarter" idx="12"/>
          </p:nvPr>
        </p:nvSpPr>
        <p:spPr/>
        <p:txBody>
          <a:bodyPr/>
          <a:lstStyle/>
          <a:p>
            <a:fld id="{9EEC7B8B-D383-477E-97EF-C05060F0CED0}" type="slidenum">
              <a:rPr lang="en-GB" smtClean="0"/>
              <a:t>12</a:t>
            </a:fld>
            <a:endParaRPr lang="en-GB"/>
          </a:p>
        </p:txBody>
      </p:sp>
      <p:sp>
        <p:nvSpPr>
          <p:cNvPr id="6" name="Rectangle 1"/>
          <p:cNvSpPr>
            <a:spLocks noGrp="1" noChangeArrowheads="1"/>
          </p:cNvSpPr>
          <p:nvPr>
            <p:ph idx="1"/>
          </p:nvPr>
        </p:nvSpPr>
        <p:spPr bwMode="auto">
          <a:xfrm>
            <a:off x="1200518" y="1737360"/>
            <a:ext cx="6399381"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rPr>
              <a:t>Consider the Markov chain with three states, </a:t>
            </a:r>
            <a:r>
              <a:rPr kumimoji="0" lang="en-US" altLang="en-US" sz="1200" b="0" i="1" u="none" strike="noStrike" cap="none" normalizeH="0" baseline="0" dirty="0" smtClean="0">
                <a:ln>
                  <a:noFill/>
                </a:ln>
                <a:solidFill>
                  <a:schemeClr val="tx1"/>
                </a:solidFill>
                <a:effectLst/>
                <a:latin typeface="MathJax_Math"/>
              </a:rPr>
              <a:t>S</a:t>
            </a:r>
            <a:r>
              <a:rPr kumimoji="0" lang="en-US" altLang="en-US" sz="1200" b="0" i="0" u="none" strike="noStrike" cap="none" normalizeH="0" baseline="0" dirty="0" smtClean="0">
                <a:ln>
                  <a:noFill/>
                </a:ln>
                <a:solidFill>
                  <a:schemeClr val="tx1"/>
                </a:solidFill>
                <a:effectLst/>
                <a:latin typeface="MathJax_Main"/>
              </a:rPr>
              <a:t>={1,2,3}</a:t>
            </a:r>
            <a:r>
              <a:rPr kumimoji="0" lang="en-US" altLang="en-US" sz="1200" b="0" i="0" u="none" strike="noStrike" cap="none" normalizeH="0" baseline="0" dirty="0" smtClean="0">
                <a:ln>
                  <a:noFill/>
                </a:ln>
                <a:solidFill>
                  <a:schemeClr val="tx1"/>
                </a:solidFill>
                <a:effectLst/>
              </a:rPr>
              <a:t>, that has the following transition matrix</a:t>
            </a:r>
          </a:p>
          <a:p>
            <a:pPr marL="0" lvl="0" indent="0" eaLnBrk="0" fontAlgn="base" hangingPunct="0">
              <a:lnSpc>
                <a:spcPct val="100000"/>
              </a:lnSpc>
              <a:spcBef>
                <a:spcPct val="0"/>
              </a:spcBef>
              <a:spcAft>
                <a:spcPct val="0"/>
              </a:spcAft>
              <a:buClrTx/>
              <a:buSzTx/>
              <a:buNone/>
            </a:pPr>
            <a:endParaRPr lang="en-GB" sz="1200" dirty="0" smtClean="0"/>
          </a:p>
          <a:p>
            <a:pPr marL="0" lvl="0" indent="0" eaLnBrk="0" fontAlgn="base" hangingPunct="0">
              <a:lnSpc>
                <a:spcPct val="100000"/>
              </a:lnSpc>
              <a:spcBef>
                <a:spcPct val="0"/>
              </a:spcBef>
              <a:spcAft>
                <a:spcPct val="0"/>
              </a:spcAft>
              <a:buClrTx/>
              <a:buSzTx/>
              <a:buNone/>
            </a:pPr>
            <a:endParaRPr lang="en-GB" sz="1200" dirty="0"/>
          </a:p>
          <a:p>
            <a:pPr marL="0" lvl="0" indent="0" eaLnBrk="0" fontAlgn="base" hangingPunct="0">
              <a:lnSpc>
                <a:spcPct val="100000"/>
              </a:lnSpc>
              <a:spcBef>
                <a:spcPct val="0"/>
              </a:spcBef>
              <a:spcAft>
                <a:spcPct val="0"/>
              </a:spcAft>
              <a:buClrTx/>
              <a:buSzTx/>
              <a:buNone/>
            </a:pPr>
            <a:endParaRPr lang="en-GB" sz="1200" dirty="0" smtClean="0"/>
          </a:p>
          <a:p>
            <a:pPr marL="0" lvl="0" indent="0" eaLnBrk="0" fontAlgn="base" hangingPunct="0">
              <a:lnSpc>
                <a:spcPct val="100000"/>
              </a:lnSpc>
              <a:spcBef>
                <a:spcPct val="0"/>
              </a:spcBef>
              <a:spcAft>
                <a:spcPct val="0"/>
              </a:spcAft>
              <a:buClrTx/>
              <a:buSzTx/>
              <a:buNone/>
            </a:pPr>
            <a:endParaRPr lang="en-GB" sz="1200" dirty="0"/>
          </a:p>
          <a:p>
            <a:pPr marL="0" lvl="0" indent="0" eaLnBrk="0" fontAlgn="base" hangingPunct="0">
              <a:lnSpc>
                <a:spcPct val="100000"/>
              </a:lnSpc>
              <a:spcBef>
                <a:spcPct val="0"/>
              </a:spcBef>
              <a:spcAft>
                <a:spcPct val="0"/>
              </a:spcAft>
              <a:buClrTx/>
              <a:buSzTx/>
              <a:buNone/>
            </a:pPr>
            <a:endParaRPr lang="en-GB" sz="1200" dirty="0" smtClean="0"/>
          </a:p>
          <a:p>
            <a:pPr marL="0" lvl="0" indent="0" eaLnBrk="0" fontAlgn="base" hangingPunct="0">
              <a:lnSpc>
                <a:spcPct val="100000"/>
              </a:lnSpc>
              <a:spcBef>
                <a:spcPct val="0"/>
              </a:spcBef>
              <a:spcAft>
                <a:spcPct val="0"/>
              </a:spcAft>
              <a:buClrTx/>
              <a:buSzTx/>
              <a:buNone/>
            </a:pPr>
            <a:endParaRPr lang="en-GB" sz="1200" dirty="0"/>
          </a:p>
          <a:p>
            <a:pPr marL="0" lvl="0" indent="0" eaLnBrk="0" fontAlgn="base" hangingPunct="0">
              <a:lnSpc>
                <a:spcPct val="100000"/>
              </a:lnSpc>
              <a:spcBef>
                <a:spcPct val="0"/>
              </a:spcBef>
              <a:spcAft>
                <a:spcPct val="0"/>
              </a:spcAft>
              <a:buClrTx/>
              <a:buSzTx/>
              <a:buNone/>
            </a:pPr>
            <a:endParaRPr lang="en-GB" sz="1200" dirty="0" smtClean="0"/>
          </a:p>
          <a:p>
            <a:pPr marL="0" lvl="0" indent="0" eaLnBrk="0" fontAlgn="base" hangingPunct="0">
              <a:lnSpc>
                <a:spcPct val="100000"/>
              </a:lnSpc>
              <a:spcBef>
                <a:spcPct val="0"/>
              </a:spcBef>
              <a:spcAft>
                <a:spcPct val="0"/>
              </a:spcAft>
              <a:buClrTx/>
              <a:buSzTx/>
              <a:buNone/>
            </a:pPr>
            <a:endParaRPr lang="en-GB" sz="1200" dirty="0"/>
          </a:p>
          <a:p>
            <a:pPr marL="0" lvl="0" indent="0" eaLnBrk="0" fontAlgn="base" hangingPunct="0">
              <a:lnSpc>
                <a:spcPct val="100000"/>
              </a:lnSpc>
              <a:spcBef>
                <a:spcPct val="0"/>
              </a:spcBef>
              <a:spcAft>
                <a:spcPct val="0"/>
              </a:spcAft>
              <a:buClrTx/>
              <a:buSzTx/>
              <a:buNone/>
            </a:pPr>
            <a:endParaRPr lang="en-GB" sz="1200" dirty="0" smtClean="0"/>
          </a:p>
          <a:p>
            <a:pPr marL="0" lvl="0" indent="0" eaLnBrk="0" fontAlgn="base" hangingPunct="0">
              <a:lnSpc>
                <a:spcPct val="100000"/>
              </a:lnSpc>
              <a:spcBef>
                <a:spcPct val="0"/>
              </a:spcBef>
              <a:spcAft>
                <a:spcPct val="0"/>
              </a:spcAft>
              <a:buClrTx/>
              <a:buSzTx/>
              <a:buNone/>
            </a:pPr>
            <a:endParaRPr lang="en-GB" sz="1200" dirty="0"/>
          </a:p>
          <a:p>
            <a:pPr marL="0" lvl="0" indent="0" eaLnBrk="0" fontAlgn="base" hangingPunct="0">
              <a:lnSpc>
                <a:spcPct val="100000"/>
              </a:lnSpc>
              <a:spcBef>
                <a:spcPct val="0"/>
              </a:spcBef>
              <a:spcAft>
                <a:spcPct val="0"/>
              </a:spcAft>
              <a:buClrTx/>
              <a:buSzTx/>
              <a:buNone/>
            </a:pPr>
            <a:endParaRPr lang="en-GB" sz="1200" dirty="0" smtClean="0"/>
          </a:p>
          <a:p>
            <a:pPr marL="0" lvl="0" indent="0" eaLnBrk="0" fontAlgn="base" hangingPunct="0">
              <a:lnSpc>
                <a:spcPct val="100000"/>
              </a:lnSpc>
              <a:spcBef>
                <a:spcPct val="0"/>
              </a:spcBef>
              <a:spcAft>
                <a:spcPct val="0"/>
              </a:spcAft>
              <a:buClrTx/>
              <a:buSzTx/>
              <a:buNone/>
            </a:pPr>
            <a:r>
              <a:rPr lang="en-GB" sz="1200" dirty="0" smtClean="0"/>
              <a:t>Draw </a:t>
            </a:r>
            <a:r>
              <a:rPr lang="en-GB" sz="1200" dirty="0"/>
              <a:t>the state transition diagram for this chain.</a:t>
            </a:r>
            <a:r>
              <a:rPr kumimoji="0" lang="en-US" altLang="en-US" sz="1200" b="0" i="0" u="none" strike="noStrike" cap="none" normalizeH="0" baseline="0" dirty="0" smtClean="0">
                <a:ln>
                  <a:noFill/>
                </a:ln>
                <a:solidFill>
                  <a:schemeClr val="tx1"/>
                </a:solidFill>
                <a:effectLst/>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2669457" y="2106528"/>
            <a:ext cx="2385306" cy="1666371"/>
          </a:xfrm>
          <a:prstGeom prst="rect">
            <a:avLst/>
          </a:prstGeom>
        </p:spPr>
      </p:pic>
      <p:pic>
        <p:nvPicPr>
          <p:cNvPr id="8" name="Picture 7"/>
          <p:cNvPicPr>
            <a:picLocks noChangeAspect="1"/>
          </p:cNvPicPr>
          <p:nvPr/>
        </p:nvPicPr>
        <p:blipFill>
          <a:blip r:embed="rId3"/>
          <a:stretch>
            <a:fillRect/>
          </a:stretch>
        </p:blipFill>
        <p:spPr>
          <a:xfrm>
            <a:off x="5914104" y="2168721"/>
            <a:ext cx="5703144" cy="3866347"/>
          </a:xfrm>
          <a:prstGeom prst="rect">
            <a:avLst/>
          </a:prstGeom>
        </p:spPr>
      </p:pic>
    </p:spTree>
    <p:extLst>
      <p:ext uri="{BB962C8B-B14F-4D97-AF65-F5344CB8AC3E}">
        <p14:creationId xmlns:p14="http://schemas.microsoft.com/office/powerpoint/2010/main" val="1255797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r>
            <a:br>
              <a:rPr lang="en-GB" dirty="0"/>
            </a:br>
            <a:r>
              <a:rPr lang="en-GB" b="1" dirty="0"/>
              <a:t>Markov chain diagram: </a:t>
            </a:r>
            <a:endParaRPr lang="en-GB" dirty="0"/>
          </a:p>
        </p:txBody>
      </p:sp>
      <p:sp>
        <p:nvSpPr>
          <p:cNvPr id="3" name="Content Placeholder 2"/>
          <p:cNvSpPr>
            <a:spLocks noGrp="1"/>
          </p:cNvSpPr>
          <p:nvPr>
            <p:ph idx="1"/>
          </p:nvPr>
        </p:nvSpPr>
        <p:spPr/>
        <p:txBody>
          <a:bodyPr/>
          <a:lstStyle/>
          <a:p>
            <a:endParaRPr lang="en-GB" dirty="0"/>
          </a:p>
          <a:p>
            <a:r>
              <a:rPr lang="en-GB" b="1" dirty="0"/>
              <a:t>Rainy today </a:t>
            </a:r>
            <a:endParaRPr lang="en-GB" b="1" dirty="0" smtClean="0"/>
          </a:p>
          <a:p>
            <a:pPr lvl="1"/>
            <a:r>
              <a:rPr lang="en-GB" dirty="0" smtClean="0"/>
              <a:t>40</a:t>
            </a:r>
            <a:r>
              <a:rPr lang="en-GB" dirty="0"/>
              <a:t>% Rainy tomorrow </a:t>
            </a:r>
          </a:p>
          <a:p>
            <a:pPr lvl="1"/>
            <a:r>
              <a:rPr lang="en-GB" dirty="0" smtClean="0"/>
              <a:t>60</a:t>
            </a:r>
            <a:r>
              <a:rPr lang="en-GB" dirty="0"/>
              <a:t>% not Rainy tomorrow </a:t>
            </a:r>
          </a:p>
          <a:p>
            <a:r>
              <a:rPr lang="en-GB" b="1" dirty="0"/>
              <a:t>Not rainy today </a:t>
            </a:r>
          </a:p>
          <a:p>
            <a:pPr lvl="1"/>
            <a:r>
              <a:rPr lang="en-GB" dirty="0" smtClean="0"/>
              <a:t>20</a:t>
            </a:r>
            <a:r>
              <a:rPr lang="en-GB" dirty="0"/>
              <a:t>% Rainy tomorrow </a:t>
            </a:r>
          </a:p>
          <a:p>
            <a:pPr lvl="1"/>
            <a:r>
              <a:rPr lang="en-GB" dirty="0" smtClean="0"/>
              <a:t>80</a:t>
            </a:r>
            <a:r>
              <a:rPr lang="en-GB" dirty="0"/>
              <a:t>% not Rainy tomorrow </a:t>
            </a:r>
          </a:p>
          <a:p>
            <a:r>
              <a:rPr lang="en-GB" b="1" i="1" dirty="0" smtClean="0"/>
              <a:t>Create transition matrix and draw chain diagram </a:t>
            </a:r>
            <a:endParaRPr lang="en-GB" b="1" dirty="0"/>
          </a:p>
        </p:txBody>
      </p:sp>
      <p:sp>
        <p:nvSpPr>
          <p:cNvPr id="4" name="Footer Placeholder 3"/>
          <p:cNvSpPr>
            <a:spLocks noGrp="1"/>
          </p:cNvSpPr>
          <p:nvPr>
            <p:ph type="ftr" sz="quarter" idx="11"/>
          </p:nvPr>
        </p:nvSpPr>
        <p:spPr/>
        <p:txBody>
          <a:bodyPr/>
          <a:lstStyle/>
          <a:p>
            <a:r>
              <a:rPr lang="en-GB" smtClean="0"/>
              <a:t>MARKOV CHAIN [Chapter 4] By Pratik Gautam</a:t>
            </a:r>
            <a:endParaRPr lang="en-GB"/>
          </a:p>
        </p:txBody>
      </p:sp>
      <p:sp>
        <p:nvSpPr>
          <p:cNvPr id="5" name="Slide Number Placeholder 4"/>
          <p:cNvSpPr>
            <a:spLocks noGrp="1"/>
          </p:cNvSpPr>
          <p:nvPr>
            <p:ph type="sldNum" sz="quarter" idx="12"/>
          </p:nvPr>
        </p:nvSpPr>
        <p:spPr/>
        <p:txBody>
          <a:bodyPr/>
          <a:lstStyle/>
          <a:p>
            <a:fld id="{9EEC7B8B-D383-477E-97EF-C05060F0CED0}" type="slidenum">
              <a:rPr lang="en-GB" smtClean="0"/>
              <a:t>13</a:t>
            </a:fld>
            <a:endParaRPr lang="en-GB"/>
          </a:p>
        </p:txBody>
      </p:sp>
      <p:pic>
        <p:nvPicPr>
          <p:cNvPr id="7" name="Picture 6"/>
          <p:cNvPicPr>
            <a:picLocks noChangeAspect="1"/>
          </p:cNvPicPr>
          <p:nvPr/>
        </p:nvPicPr>
        <p:blipFill>
          <a:blip r:embed="rId2"/>
          <a:stretch>
            <a:fillRect/>
          </a:stretch>
        </p:blipFill>
        <p:spPr>
          <a:xfrm>
            <a:off x="4375354" y="2436292"/>
            <a:ext cx="7114407" cy="1907108"/>
          </a:xfrm>
          <a:prstGeom prst="rect">
            <a:avLst/>
          </a:prstGeom>
        </p:spPr>
      </p:pic>
    </p:spTree>
    <p:extLst>
      <p:ext uri="{BB962C8B-B14F-4D97-AF65-F5344CB8AC3E}">
        <p14:creationId xmlns:p14="http://schemas.microsoft.com/office/powerpoint/2010/main" val="396529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Process Example   </a:t>
            </a:r>
            <a:endParaRPr lang="en-GB" dirty="0"/>
          </a:p>
        </p:txBody>
      </p:sp>
      <p:sp>
        <p:nvSpPr>
          <p:cNvPr id="3" name="Content Placeholder 2"/>
          <p:cNvSpPr>
            <a:spLocks noGrp="1"/>
          </p:cNvSpPr>
          <p:nvPr>
            <p:ph idx="1"/>
          </p:nvPr>
        </p:nvSpPr>
        <p:spPr/>
        <p:txBody>
          <a:bodyPr/>
          <a:lstStyle/>
          <a:p>
            <a:r>
              <a:rPr lang="en-GB" sz="1400" b="1" dirty="0"/>
              <a:t>Predicting the weather</a:t>
            </a:r>
          </a:p>
          <a:p>
            <a:endParaRPr lang="en-GB" dirty="0"/>
          </a:p>
        </p:txBody>
      </p:sp>
      <p:sp>
        <p:nvSpPr>
          <p:cNvPr id="4" name="Footer Placeholder 3"/>
          <p:cNvSpPr>
            <a:spLocks noGrp="1"/>
          </p:cNvSpPr>
          <p:nvPr>
            <p:ph type="ftr" sz="quarter" idx="11"/>
          </p:nvPr>
        </p:nvSpPr>
        <p:spPr/>
        <p:txBody>
          <a:bodyPr/>
          <a:lstStyle/>
          <a:p>
            <a:r>
              <a:rPr lang="en-GB" smtClean="0"/>
              <a:t>MARKOV CHAIN [Chapter 4] By Pratik Gautam</a:t>
            </a:r>
            <a:endParaRPr lang="en-GB"/>
          </a:p>
        </p:txBody>
      </p:sp>
      <p:sp>
        <p:nvSpPr>
          <p:cNvPr id="5" name="Slide Number Placeholder 4"/>
          <p:cNvSpPr>
            <a:spLocks noGrp="1"/>
          </p:cNvSpPr>
          <p:nvPr>
            <p:ph type="sldNum" sz="quarter" idx="12"/>
          </p:nvPr>
        </p:nvSpPr>
        <p:spPr/>
        <p:txBody>
          <a:bodyPr/>
          <a:lstStyle/>
          <a:p>
            <a:fld id="{9EEC7B8B-D383-477E-97EF-C05060F0CED0}" type="slidenum">
              <a:rPr lang="en-GB" smtClean="0"/>
              <a:t>14</a:t>
            </a:fld>
            <a:endParaRPr lang="en-GB"/>
          </a:p>
        </p:txBody>
      </p:sp>
      <p:pic>
        <p:nvPicPr>
          <p:cNvPr id="6" name="Picture 5"/>
          <p:cNvPicPr>
            <a:picLocks noChangeAspect="1"/>
          </p:cNvPicPr>
          <p:nvPr/>
        </p:nvPicPr>
        <p:blipFill>
          <a:blip r:embed="rId3"/>
          <a:stretch>
            <a:fillRect/>
          </a:stretch>
        </p:blipFill>
        <p:spPr>
          <a:xfrm>
            <a:off x="1047135" y="2149630"/>
            <a:ext cx="9660193" cy="4014810"/>
          </a:xfrm>
          <a:prstGeom prst="rect">
            <a:avLst/>
          </a:prstGeom>
        </p:spPr>
      </p:pic>
    </p:spTree>
    <p:extLst>
      <p:ext uri="{BB962C8B-B14F-4D97-AF65-F5344CB8AC3E}">
        <p14:creationId xmlns:p14="http://schemas.microsoft.com/office/powerpoint/2010/main" val="13003990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Examples 1</a:t>
            </a:r>
            <a:endParaRPr lang="en-GB" dirty="0"/>
          </a:p>
        </p:txBody>
      </p:sp>
      <p:sp>
        <p:nvSpPr>
          <p:cNvPr id="3" name="Content Placeholder 2"/>
          <p:cNvSpPr>
            <a:spLocks noGrp="1"/>
          </p:cNvSpPr>
          <p:nvPr>
            <p:ph idx="1"/>
          </p:nvPr>
        </p:nvSpPr>
        <p:spPr/>
        <p:txBody>
          <a:bodyPr>
            <a:normAutofit/>
          </a:bodyPr>
          <a:lstStyle/>
          <a:p>
            <a:r>
              <a:rPr lang="en-GB" b="1" dirty="0" smtClean="0"/>
              <a:t>Not Rainy </a:t>
            </a:r>
            <a:r>
              <a:rPr lang="en-GB" b="1" dirty="0"/>
              <a:t>today </a:t>
            </a:r>
          </a:p>
          <a:p>
            <a:pPr lvl="1"/>
            <a:r>
              <a:rPr lang="en-GB" dirty="0"/>
              <a:t>40% Rainy tomorrow </a:t>
            </a:r>
          </a:p>
          <a:p>
            <a:pPr lvl="1"/>
            <a:r>
              <a:rPr lang="en-GB" dirty="0"/>
              <a:t>60% not Rainy tomorrow </a:t>
            </a:r>
          </a:p>
          <a:p>
            <a:r>
              <a:rPr lang="en-GB" b="1" dirty="0" smtClean="0"/>
              <a:t>rainy </a:t>
            </a:r>
            <a:r>
              <a:rPr lang="en-GB" b="1" dirty="0"/>
              <a:t>today </a:t>
            </a:r>
          </a:p>
          <a:p>
            <a:pPr lvl="1"/>
            <a:r>
              <a:rPr lang="en-GB" dirty="0"/>
              <a:t>20% Rainy tomorrow </a:t>
            </a:r>
          </a:p>
          <a:p>
            <a:pPr lvl="1"/>
            <a:r>
              <a:rPr lang="en-GB" dirty="0"/>
              <a:t>80% not Rainy tomorrow </a:t>
            </a:r>
          </a:p>
          <a:p>
            <a:endParaRPr lang="en-GB" i="1" dirty="0" smtClean="0"/>
          </a:p>
        </p:txBody>
      </p:sp>
      <p:sp>
        <p:nvSpPr>
          <p:cNvPr id="4" name="Footer Placeholder 3"/>
          <p:cNvSpPr>
            <a:spLocks noGrp="1"/>
          </p:cNvSpPr>
          <p:nvPr>
            <p:ph type="ftr" sz="quarter" idx="11"/>
          </p:nvPr>
        </p:nvSpPr>
        <p:spPr/>
        <p:txBody>
          <a:bodyPr/>
          <a:lstStyle/>
          <a:p>
            <a:r>
              <a:rPr lang="en-GB" smtClean="0"/>
              <a:t>MARKOV CHAIN [Chapter 4] By Pratik Gautam</a:t>
            </a:r>
            <a:endParaRPr lang="en-GB"/>
          </a:p>
        </p:txBody>
      </p:sp>
      <p:sp>
        <p:nvSpPr>
          <p:cNvPr id="5" name="Slide Number Placeholder 4"/>
          <p:cNvSpPr>
            <a:spLocks noGrp="1"/>
          </p:cNvSpPr>
          <p:nvPr>
            <p:ph type="sldNum" sz="quarter" idx="12"/>
          </p:nvPr>
        </p:nvSpPr>
        <p:spPr/>
        <p:txBody>
          <a:bodyPr/>
          <a:lstStyle/>
          <a:p>
            <a:fld id="{9EEC7B8B-D383-477E-97EF-C05060F0CED0}" type="slidenum">
              <a:rPr lang="en-GB" smtClean="0"/>
              <a:t>15</a:t>
            </a:fld>
            <a:endParaRPr lang="en-GB"/>
          </a:p>
        </p:txBody>
      </p:sp>
      <p:sp>
        <p:nvSpPr>
          <p:cNvPr id="6" name="Rectangle 5"/>
          <p:cNvSpPr/>
          <p:nvPr/>
        </p:nvSpPr>
        <p:spPr>
          <a:xfrm>
            <a:off x="1188720" y="4302036"/>
            <a:ext cx="6096000" cy="1200329"/>
          </a:xfrm>
          <a:prstGeom prst="rect">
            <a:avLst/>
          </a:prstGeom>
        </p:spPr>
        <p:txBody>
          <a:bodyPr>
            <a:spAutoFit/>
          </a:bodyPr>
          <a:lstStyle/>
          <a:p>
            <a:r>
              <a:rPr lang="en-GB" i="1" dirty="0" smtClean="0"/>
              <a:t>2. </a:t>
            </a:r>
            <a:r>
              <a:rPr lang="en-GB" i="1" dirty="0"/>
              <a:t>What will be probability if </a:t>
            </a:r>
            <a:r>
              <a:rPr lang="en-GB" b="1" i="1" dirty="0"/>
              <a:t>todays is not raining </a:t>
            </a:r>
            <a:r>
              <a:rPr lang="en-GB" i="1" dirty="0"/>
              <a:t>then </a:t>
            </a:r>
            <a:r>
              <a:rPr lang="en-GB" b="1" i="1" dirty="0"/>
              <a:t>rain day after tomorrow</a:t>
            </a:r>
            <a:r>
              <a:rPr lang="en-GB" i="1" dirty="0"/>
              <a:t>? </a:t>
            </a:r>
          </a:p>
          <a:p>
            <a:pPr lvl="0"/>
            <a:r>
              <a:rPr lang="en-GB" i="1" dirty="0"/>
              <a:t>X</a:t>
            </a:r>
            <a:r>
              <a:rPr lang="en-GB" i="1" baseline="-25000" dirty="0"/>
              <a:t>o</a:t>
            </a:r>
            <a:r>
              <a:rPr lang="en-GB" i="1" dirty="0"/>
              <a:t> = [1 0] or [0 1] ???? (today)</a:t>
            </a:r>
            <a:endParaRPr lang="en-GB" dirty="0"/>
          </a:p>
          <a:p>
            <a:pPr lvl="0"/>
            <a:r>
              <a:rPr lang="en-GB" i="1" dirty="0"/>
              <a:t>X1 = X</a:t>
            </a:r>
            <a:r>
              <a:rPr lang="en-GB" i="1" baseline="-25000" dirty="0"/>
              <a:t>o</a:t>
            </a:r>
            <a:r>
              <a:rPr lang="en-GB" i="1" dirty="0"/>
              <a:t> * (P)</a:t>
            </a:r>
            <a:r>
              <a:rPr lang="en-GB" i="1" baseline="30000" dirty="0"/>
              <a:t>1</a:t>
            </a:r>
            <a:r>
              <a:rPr lang="en-GB" i="1" dirty="0"/>
              <a:t> (tomorrow)</a:t>
            </a:r>
            <a:endParaRPr lang="en-GB" dirty="0"/>
          </a:p>
        </p:txBody>
      </p:sp>
      <p:sp>
        <p:nvSpPr>
          <p:cNvPr id="7" name="Rectangle 6"/>
          <p:cNvSpPr/>
          <p:nvPr/>
        </p:nvSpPr>
        <p:spPr>
          <a:xfrm>
            <a:off x="4460470" y="2206197"/>
            <a:ext cx="6096000" cy="369332"/>
          </a:xfrm>
          <a:prstGeom prst="rect">
            <a:avLst/>
          </a:prstGeom>
        </p:spPr>
        <p:txBody>
          <a:bodyPr>
            <a:spAutoFit/>
          </a:bodyPr>
          <a:lstStyle/>
          <a:p>
            <a:r>
              <a:rPr lang="en-GB" b="1" i="1" dirty="0"/>
              <a:t>Create transition matrix and draw chain diagram </a:t>
            </a:r>
            <a:endParaRPr lang="en-GB" b="1" dirty="0"/>
          </a:p>
        </p:txBody>
      </p:sp>
    </p:spTree>
    <p:extLst>
      <p:ext uri="{BB962C8B-B14F-4D97-AF65-F5344CB8AC3E}">
        <p14:creationId xmlns:p14="http://schemas.microsoft.com/office/powerpoint/2010/main" val="38291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Examples 1</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GB" i="1" dirty="0"/>
                  <a:t>What will be probability if </a:t>
                </a:r>
                <a:r>
                  <a:rPr lang="en-GB" b="1" i="1" dirty="0"/>
                  <a:t>todays is not raining </a:t>
                </a:r>
                <a:r>
                  <a:rPr lang="en-GB" i="1" dirty="0"/>
                  <a:t>then </a:t>
                </a:r>
                <a:r>
                  <a:rPr lang="en-GB" b="1" i="1" dirty="0" smtClean="0"/>
                  <a:t>rain after three days</a:t>
                </a:r>
                <a:r>
                  <a:rPr lang="en-GB" i="1" dirty="0" smtClean="0"/>
                  <a:t>? </a:t>
                </a:r>
                <a:endParaRPr lang="en-GB" i="1" dirty="0"/>
              </a:p>
              <a:p>
                <a:endParaRPr lang="en-GB" i="1" dirty="0" smtClean="0"/>
              </a:p>
              <a:p>
                <a:r>
                  <a:rPr lang="en-GB" i="1" dirty="0" smtClean="0"/>
                  <a:t>X3 </a:t>
                </a:r>
                <a:r>
                  <a:rPr lang="en-GB" i="1" dirty="0"/>
                  <a:t>= X</a:t>
                </a:r>
                <a:r>
                  <a:rPr lang="en-GB" i="1" baseline="-25000" dirty="0"/>
                  <a:t>o</a:t>
                </a:r>
                <a:r>
                  <a:rPr lang="en-GB" i="1" dirty="0"/>
                  <a:t> * (P)</a:t>
                </a:r>
                <a:r>
                  <a:rPr lang="en-GB" i="1" baseline="30000" dirty="0"/>
                  <a:t>3</a:t>
                </a:r>
                <a:endParaRPr lang="en-GB" dirty="0"/>
              </a:p>
              <a:p>
                <a:r>
                  <a:rPr lang="en-GB" dirty="0"/>
                  <a:t>X</a:t>
                </a:r>
                <a:r>
                  <a:rPr lang="en-GB" dirty="0" smtClean="0"/>
                  <a:t>3 </a:t>
                </a:r>
                <a:r>
                  <a:rPr lang="en-GB" dirty="0"/>
                  <a:t>= </a:t>
                </a:r>
                <a14:m>
                  <m:oMath xmlns:m="http://schemas.openxmlformats.org/officeDocument/2006/math">
                    <m:d>
                      <m:dPr>
                        <m:ctrlPr>
                          <a:rPr lang="en-GB" i="1">
                            <a:latin typeface="Cambria Math" panose="02040503050406030204" pitchFamily="18" charset="0"/>
                          </a:rPr>
                        </m:ctrlPr>
                      </m:dPr>
                      <m:e>
                        <m:r>
                          <a:rPr lang="en-GB" i="1">
                            <a:latin typeface="Cambria Math" panose="02040503050406030204" pitchFamily="18" charset="0"/>
                          </a:rPr>
                          <m:t>0  1</m:t>
                        </m:r>
                      </m:e>
                    </m:d>
                    <m:d>
                      <m:dPr>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r>
                                <a:rPr lang="en-GB" i="1">
                                  <a:latin typeface="Cambria Math" panose="02040503050406030204" pitchFamily="18" charset="0"/>
                                </a:rPr>
                                <m:t>0.4</m:t>
                              </m:r>
                            </m:e>
                            <m:e>
                              <m:r>
                                <a:rPr lang="en-GB" i="1">
                                  <a:latin typeface="Cambria Math" panose="02040503050406030204" pitchFamily="18" charset="0"/>
                                </a:rPr>
                                <m:t>0.6</m:t>
                              </m:r>
                            </m:e>
                          </m:mr>
                          <m:mr>
                            <m:e>
                              <m:r>
                                <a:rPr lang="en-GB" i="1">
                                  <a:latin typeface="Cambria Math" panose="02040503050406030204" pitchFamily="18" charset="0"/>
                                </a:rPr>
                                <m:t>0.2</m:t>
                              </m:r>
                            </m:e>
                            <m:e>
                              <m:r>
                                <a:rPr lang="en-GB" i="1">
                                  <a:latin typeface="Cambria Math" panose="02040503050406030204" pitchFamily="18" charset="0"/>
                                </a:rPr>
                                <m:t>0.8</m:t>
                              </m:r>
                            </m:e>
                          </m:mr>
                        </m:m>
                      </m:e>
                    </m:d>
                    <m:r>
                      <a:rPr lang="en-GB" i="1">
                        <a:latin typeface="Cambria Math" panose="02040503050406030204" pitchFamily="18" charset="0"/>
                      </a:rPr>
                      <m:t>∗</m:t>
                    </m:r>
                    <m:d>
                      <m:dPr>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r>
                                <a:rPr lang="en-GB" i="1">
                                  <a:latin typeface="Cambria Math" panose="02040503050406030204" pitchFamily="18" charset="0"/>
                                </a:rPr>
                                <m:t>0.4</m:t>
                              </m:r>
                            </m:e>
                            <m:e>
                              <m:r>
                                <a:rPr lang="en-GB" i="1">
                                  <a:latin typeface="Cambria Math" panose="02040503050406030204" pitchFamily="18" charset="0"/>
                                </a:rPr>
                                <m:t>0.6</m:t>
                              </m:r>
                            </m:e>
                          </m:mr>
                          <m:mr>
                            <m:e>
                              <m:r>
                                <a:rPr lang="en-GB" i="1">
                                  <a:latin typeface="Cambria Math" panose="02040503050406030204" pitchFamily="18" charset="0"/>
                                </a:rPr>
                                <m:t>0.2</m:t>
                              </m:r>
                            </m:e>
                            <m:e>
                              <m:r>
                                <a:rPr lang="en-GB" i="1">
                                  <a:latin typeface="Cambria Math" panose="02040503050406030204" pitchFamily="18" charset="0"/>
                                </a:rPr>
                                <m:t>0.8</m:t>
                              </m:r>
                            </m:e>
                          </m:mr>
                        </m:m>
                      </m:e>
                    </m:d>
                    <m:r>
                      <a:rPr lang="en-GB" i="1">
                        <a:latin typeface="Cambria Math" panose="02040503050406030204" pitchFamily="18" charset="0"/>
                      </a:rPr>
                      <m:t>∗</m:t>
                    </m:r>
                    <m:d>
                      <m:dPr>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r>
                                <a:rPr lang="en-GB" i="1">
                                  <a:latin typeface="Cambria Math" panose="02040503050406030204" pitchFamily="18" charset="0"/>
                                </a:rPr>
                                <m:t>0.4</m:t>
                              </m:r>
                            </m:e>
                            <m:e>
                              <m:r>
                                <a:rPr lang="en-GB" i="1">
                                  <a:latin typeface="Cambria Math" panose="02040503050406030204" pitchFamily="18" charset="0"/>
                                </a:rPr>
                                <m:t>0.6</m:t>
                              </m:r>
                            </m:e>
                          </m:mr>
                          <m:mr>
                            <m:e>
                              <m:r>
                                <a:rPr lang="en-GB" i="1">
                                  <a:latin typeface="Cambria Math" panose="02040503050406030204" pitchFamily="18" charset="0"/>
                                </a:rPr>
                                <m:t>0.2</m:t>
                              </m:r>
                            </m:e>
                            <m:e>
                              <m:r>
                                <a:rPr lang="en-GB" i="1">
                                  <a:latin typeface="Cambria Math" panose="02040503050406030204" pitchFamily="18" charset="0"/>
                                </a:rPr>
                                <m:t>0.8</m:t>
                              </m:r>
                            </m:e>
                          </m:mr>
                        </m:m>
                      </m:e>
                    </m:d>
                  </m:oMath>
                </a14:m>
                <a:endParaRPr lang="en-GB" dirty="0"/>
              </a:p>
              <a:p>
                <a:r>
                  <a:rPr lang="en-GB" dirty="0"/>
                  <a:t>X</a:t>
                </a:r>
                <a:r>
                  <a:rPr lang="en-GB" dirty="0" smtClean="0"/>
                  <a:t>3 </a:t>
                </a:r>
                <a:r>
                  <a:rPr lang="en-GB" dirty="0"/>
                  <a:t>= </a:t>
                </a:r>
                <a14:m>
                  <m:oMath xmlns:m="http://schemas.openxmlformats.org/officeDocument/2006/math">
                    <m:d>
                      <m:dPr>
                        <m:ctrlPr>
                          <a:rPr lang="en-GB" i="1">
                            <a:latin typeface="Cambria Math" panose="02040503050406030204" pitchFamily="18" charset="0"/>
                          </a:rPr>
                        </m:ctrlPr>
                      </m:dPr>
                      <m:e>
                        <m:r>
                          <a:rPr lang="en-GB" i="1">
                            <a:latin typeface="Cambria Math" panose="02040503050406030204" pitchFamily="18" charset="0"/>
                          </a:rPr>
                          <m:t>0  1</m:t>
                        </m:r>
                      </m:e>
                    </m:d>
                    <m:d>
                      <m:dPr>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r>
                                <a:rPr lang="en-GB" i="1">
                                  <a:latin typeface="Cambria Math" panose="02040503050406030204" pitchFamily="18" charset="0"/>
                                </a:rPr>
                                <m:t>0.28</m:t>
                              </m:r>
                            </m:e>
                            <m:e>
                              <m:r>
                                <a:rPr lang="en-GB" i="1">
                                  <a:latin typeface="Cambria Math" panose="02040503050406030204" pitchFamily="18" charset="0"/>
                                </a:rPr>
                                <m:t>0.72</m:t>
                              </m:r>
                            </m:e>
                          </m:mr>
                          <m:mr>
                            <m:e>
                              <m:r>
                                <a:rPr lang="en-GB" i="1">
                                  <a:latin typeface="Cambria Math" panose="02040503050406030204" pitchFamily="18" charset="0"/>
                                </a:rPr>
                                <m:t>0.24</m:t>
                              </m:r>
                            </m:e>
                            <m:e>
                              <m:r>
                                <a:rPr lang="en-GB" i="1">
                                  <a:latin typeface="Cambria Math" panose="02040503050406030204" pitchFamily="18" charset="0"/>
                                </a:rPr>
                                <m:t>0.76</m:t>
                              </m:r>
                            </m:e>
                          </m:mr>
                        </m:m>
                      </m:e>
                    </m:d>
                    <m:r>
                      <a:rPr lang="en-GB" i="1">
                        <a:latin typeface="Cambria Math" panose="02040503050406030204" pitchFamily="18" charset="0"/>
                      </a:rPr>
                      <m:t>∗</m:t>
                    </m:r>
                    <m:d>
                      <m:dPr>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r>
                                <a:rPr lang="en-GB" i="1">
                                  <a:latin typeface="Cambria Math" panose="02040503050406030204" pitchFamily="18" charset="0"/>
                                </a:rPr>
                                <m:t>0.4</m:t>
                              </m:r>
                            </m:e>
                            <m:e>
                              <m:r>
                                <a:rPr lang="en-GB" i="1">
                                  <a:latin typeface="Cambria Math" panose="02040503050406030204" pitchFamily="18" charset="0"/>
                                </a:rPr>
                                <m:t>0.6</m:t>
                              </m:r>
                            </m:e>
                          </m:mr>
                          <m:mr>
                            <m:e>
                              <m:r>
                                <a:rPr lang="en-GB" i="1">
                                  <a:latin typeface="Cambria Math" panose="02040503050406030204" pitchFamily="18" charset="0"/>
                                </a:rPr>
                                <m:t>0.2</m:t>
                              </m:r>
                            </m:e>
                            <m:e>
                              <m:r>
                                <a:rPr lang="en-GB" i="1">
                                  <a:latin typeface="Cambria Math" panose="02040503050406030204" pitchFamily="18" charset="0"/>
                                </a:rPr>
                                <m:t>0.8</m:t>
                              </m:r>
                            </m:e>
                          </m:mr>
                        </m:m>
                      </m:e>
                    </m:d>
                  </m:oMath>
                </a14:m>
                <a:endParaRPr lang="en-GB" dirty="0"/>
              </a:p>
              <a:p>
                <a:r>
                  <a:rPr lang="en-GB" dirty="0"/>
                  <a:t>X</a:t>
                </a:r>
                <a:r>
                  <a:rPr lang="en-GB" dirty="0" smtClean="0"/>
                  <a:t>3 </a:t>
                </a:r>
                <a:r>
                  <a:rPr lang="en-GB" dirty="0"/>
                  <a:t>= </a:t>
                </a:r>
                <a14:m>
                  <m:oMath xmlns:m="http://schemas.openxmlformats.org/officeDocument/2006/math">
                    <m:d>
                      <m:dPr>
                        <m:ctrlPr>
                          <a:rPr lang="en-GB" i="1">
                            <a:latin typeface="Cambria Math" panose="02040503050406030204" pitchFamily="18" charset="0"/>
                          </a:rPr>
                        </m:ctrlPr>
                      </m:dPr>
                      <m:e>
                        <m:r>
                          <a:rPr lang="en-GB" i="1">
                            <a:latin typeface="Cambria Math" panose="02040503050406030204" pitchFamily="18" charset="0"/>
                          </a:rPr>
                          <m:t>0  1</m:t>
                        </m:r>
                      </m:e>
                    </m:d>
                    <m:d>
                      <m:dPr>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r>
                                <a:rPr lang="en-GB" i="1">
                                  <a:latin typeface="Cambria Math" panose="02040503050406030204" pitchFamily="18" charset="0"/>
                                </a:rPr>
                                <m:t>0.26</m:t>
                              </m:r>
                            </m:e>
                            <m:e>
                              <m:r>
                                <a:rPr lang="en-GB" i="1">
                                  <a:latin typeface="Cambria Math" panose="02040503050406030204" pitchFamily="18" charset="0"/>
                                </a:rPr>
                                <m:t>0.74</m:t>
                              </m:r>
                            </m:e>
                          </m:mr>
                          <m:mr>
                            <m:e>
                              <m:r>
                                <a:rPr lang="en-GB" i="1">
                                  <a:latin typeface="Cambria Math" panose="02040503050406030204" pitchFamily="18" charset="0"/>
                                </a:rPr>
                                <m:t>0.25</m:t>
                              </m:r>
                            </m:e>
                            <m:e>
                              <m:r>
                                <a:rPr lang="en-GB" i="1">
                                  <a:latin typeface="Cambria Math" panose="02040503050406030204" pitchFamily="18" charset="0"/>
                                </a:rPr>
                                <m:t>0.75</m:t>
                              </m:r>
                            </m:e>
                          </m:mr>
                        </m:m>
                      </m:e>
                    </m:d>
                  </m:oMath>
                </a14:m>
                <a:endParaRPr lang="en-GB" dirty="0"/>
              </a:p>
              <a:p>
                <a:r>
                  <a:rPr lang="en-GB" dirty="0"/>
                  <a:t>X</a:t>
                </a:r>
                <a:r>
                  <a:rPr lang="en-GB" dirty="0" smtClean="0"/>
                  <a:t>3 </a:t>
                </a:r>
                <a:r>
                  <a:rPr lang="en-GB" dirty="0"/>
                  <a:t>= </a:t>
                </a:r>
                <a14:m>
                  <m:oMath xmlns:m="http://schemas.openxmlformats.org/officeDocument/2006/math">
                    <m:d>
                      <m:dPr>
                        <m:ctrlPr>
                          <a:rPr lang="en-GB" i="1">
                            <a:latin typeface="Cambria Math" panose="02040503050406030204" pitchFamily="18" charset="0"/>
                          </a:rPr>
                        </m:ctrlPr>
                      </m:dPr>
                      <m:e>
                        <m:r>
                          <a:rPr lang="en-GB" b="1" i="1">
                            <a:latin typeface="Cambria Math" panose="02040503050406030204" pitchFamily="18" charset="0"/>
                          </a:rPr>
                          <m:t>𝟎</m:t>
                        </m:r>
                        <m:r>
                          <a:rPr lang="en-GB" b="1" i="1">
                            <a:latin typeface="Cambria Math" panose="02040503050406030204" pitchFamily="18" charset="0"/>
                          </a:rPr>
                          <m:t>.</m:t>
                        </m:r>
                        <m:r>
                          <a:rPr lang="en-GB" b="1" i="1">
                            <a:latin typeface="Cambria Math" panose="02040503050406030204" pitchFamily="18" charset="0"/>
                          </a:rPr>
                          <m:t>𝟐𝟓</m:t>
                        </m:r>
                        <m:r>
                          <a:rPr lang="en-GB" i="1">
                            <a:latin typeface="Cambria Math" panose="02040503050406030204" pitchFamily="18" charset="0"/>
                          </a:rPr>
                          <m:t>   0.75</m:t>
                        </m:r>
                      </m:e>
                    </m:d>
                  </m:oMath>
                </a14:m>
                <a:endParaRPr lang="en-GB" dirty="0"/>
              </a:p>
              <a:p>
                <a:r>
                  <a:rPr lang="en-GB" dirty="0"/>
                  <a:t> </a:t>
                </a:r>
              </a:p>
              <a:p>
                <a:r>
                  <a:rPr lang="en-GB" b="1" i="1" dirty="0"/>
                  <a:t>Thus, the probability of rain after three days is 0.25</a:t>
                </a:r>
                <a:endParaRPr lang="en-GB"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45" t="-2576"/>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smtClean="0"/>
              <a:t>MARKOV CHAIN [Chapter 4] By Pratik Gautam</a:t>
            </a:r>
            <a:endParaRPr lang="en-GB"/>
          </a:p>
        </p:txBody>
      </p:sp>
      <p:sp>
        <p:nvSpPr>
          <p:cNvPr id="5" name="Slide Number Placeholder 4"/>
          <p:cNvSpPr>
            <a:spLocks noGrp="1"/>
          </p:cNvSpPr>
          <p:nvPr>
            <p:ph type="sldNum" sz="quarter" idx="12"/>
          </p:nvPr>
        </p:nvSpPr>
        <p:spPr/>
        <p:txBody>
          <a:bodyPr/>
          <a:lstStyle/>
          <a:p>
            <a:fld id="{9EEC7B8B-D383-477E-97EF-C05060F0CED0}" type="slidenum">
              <a:rPr lang="en-GB" smtClean="0"/>
              <a:t>16</a:t>
            </a:fld>
            <a:endParaRPr lang="en-GB"/>
          </a:p>
        </p:txBody>
      </p:sp>
    </p:spTree>
    <p:extLst>
      <p:ext uri="{BB962C8B-B14F-4D97-AF65-F5344CB8AC3E}">
        <p14:creationId xmlns:p14="http://schemas.microsoft.com/office/powerpoint/2010/main" val="29392494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Examples </a:t>
            </a:r>
            <a:r>
              <a:rPr lang="en-GB" dirty="0" smtClean="0"/>
              <a:t>2</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GB" dirty="0" smtClean="0"/>
                  <a:t>Given </a:t>
                </a:r>
                <a:r>
                  <a:rPr lang="en-GB" dirty="0"/>
                  <a:t>a person is currently a Pepsi purchaser. What is the probability of purchase of coke after </a:t>
                </a:r>
                <a:r>
                  <a:rPr lang="en-GB" b="1" dirty="0"/>
                  <a:t>two purchases </a:t>
                </a:r>
                <a:r>
                  <a:rPr lang="en-GB" dirty="0"/>
                  <a:t>from now? </a:t>
                </a:r>
                <a:endParaRPr lang="en-GB" dirty="0" smtClean="0"/>
              </a:p>
              <a:p>
                <a:pPr lvl="1"/>
                <a:r>
                  <a:rPr lang="en-GB" dirty="0" smtClean="0"/>
                  <a:t>Coke </a:t>
                </a:r>
                <a:r>
                  <a:rPr lang="en-GB" dirty="0"/>
                  <a:t>=&gt; 90</a:t>
                </a:r>
                <a:r>
                  <a:rPr lang="en-GB" dirty="0" smtClean="0"/>
                  <a:t>% Coke </a:t>
                </a:r>
                <a:endParaRPr lang="en-GB" dirty="0"/>
              </a:p>
              <a:p>
                <a:pPr lvl="1"/>
                <a:r>
                  <a:rPr lang="en-GB" dirty="0"/>
                  <a:t>Pepsi =&gt; 20</a:t>
                </a:r>
                <a:r>
                  <a:rPr lang="en-GB" dirty="0" smtClean="0"/>
                  <a:t>% Coke </a:t>
                </a:r>
              </a:p>
              <a:p>
                <a:pPr marL="201168" lvl="1" indent="0">
                  <a:buNone/>
                </a:pPr>
                <a:endParaRPr lang="en-GB" dirty="0" smtClean="0"/>
              </a:p>
              <a:p>
                <a:pPr marL="201168" lvl="1" indent="0">
                  <a:buNone/>
                </a:pPr>
                <a:r>
                  <a:rPr lang="en-GB" dirty="0" smtClean="0"/>
                  <a:t>P = </a:t>
                </a:r>
                <a14:m>
                  <m:oMath xmlns:m="http://schemas.openxmlformats.org/officeDocument/2006/math">
                    <m:d>
                      <m:dPr>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r>
                                <a:rPr lang="en-GB" i="1">
                                  <a:latin typeface="Cambria Math" panose="02040503050406030204" pitchFamily="18" charset="0"/>
                                </a:rPr>
                                <m:t>0.</m:t>
                              </m:r>
                              <m:r>
                                <a:rPr lang="en-GB" b="0" i="1" smtClean="0">
                                  <a:latin typeface="Cambria Math" panose="02040503050406030204" pitchFamily="18" charset="0"/>
                                </a:rPr>
                                <m:t>9</m:t>
                              </m:r>
                            </m:e>
                            <m:e>
                              <m:r>
                                <a:rPr lang="en-GB" i="1">
                                  <a:latin typeface="Cambria Math" panose="02040503050406030204" pitchFamily="18" charset="0"/>
                                </a:rPr>
                                <m:t>0.</m:t>
                              </m:r>
                              <m:r>
                                <a:rPr lang="en-GB" b="0" i="1" smtClean="0">
                                  <a:latin typeface="Cambria Math" panose="02040503050406030204" pitchFamily="18" charset="0"/>
                                </a:rPr>
                                <m:t>1</m:t>
                              </m:r>
                            </m:e>
                          </m:mr>
                          <m:mr>
                            <m:e>
                              <m:r>
                                <a:rPr lang="en-GB" i="1">
                                  <a:latin typeface="Cambria Math" panose="02040503050406030204" pitchFamily="18" charset="0"/>
                                </a:rPr>
                                <m:t>0.2</m:t>
                              </m:r>
                            </m:e>
                            <m:e>
                              <m:r>
                                <a:rPr lang="en-GB" i="1">
                                  <a:latin typeface="Cambria Math" panose="02040503050406030204" pitchFamily="18" charset="0"/>
                                </a:rPr>
                                <m:t>0.8</m:t>
                              </m:r>
                            </m:e>
                          </m:mr>
                        </m:m>
                      </m:e>
                    </m:d>
                  </m:oMath>
                </a14:m>
                <a:r>
                  <a:rPr lang="en-GB" dirty="0" smtClean="0"/>
                  <a:t>; </a:t>
                </a:r>
              </a:p>
              <a:p>
                <a:pPr marL="201168" lvl="1" indent="0">
                  <a:buNone/>
                </a:pPr>
                <a:endParaRPr lang="en-GB" dirty="0"/>
              </a:p>
              <a:p>
                <a:pPr marL="201168" lvl="1" indent="0">
                  <a:buNone/>
                </a:pPr>
                <a:r>
                  <a:rPr lang="en-GB" b="1" dirty="0" smtClean="0"/>
                  <a:t>Xo =??</a:t>
                </a:r>
              </a:p>
              <a:p>
                <a:pPr marL="201168" lvl="1" indent="0">
                  <a:buNone/>
                </a:pPr>
                <a:endParaRPr lang="en-GB" b="1" dirty="0"/>
              </a:p>
              <a:p>
                <a:pPr marL="201168" lvl="1" indent="0">
                  <a:buNone/>
                </a:pPr>
                <a:r>
                  <a:rPr lang="en-GB" b="1" dirty="0" smtClean="0"/>
                  <a:t>X2 = ??</a:t>
                </a:r>
                <a:endParaRPr lang="en-GB" b="1" dirty="0"/>
              </a:p>
              <a:p>
                <a:pPr marL="201168" lvl="1" indent="0">
                  <a:buNone/>
                </a:pP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515" t="-1667"/>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smtClean="0"/>
              <a:t>MARKOV CHAIN [Chapter 4] By Pratik Gautam</a:t>
            </a:r>
            <a:endParaRPr lang="en-GB"/>
          </a:p>
        </p:txBody>
      </p:sp>
      <p:sp>
        <p:nvSpPr>
          <p:cNvPr id="5" name="Slide Number Placeholder 4"/>
          <p:cNvSpPr>
            <a:spLocks noGrp="1"/>
          </p:cNvSpPr>
          <p:nvPr>
            <p:ph type="sldNum" sz="quarter" idx="12"/>
          </p:nvPr>
        </p:nvSpPr>
        <p:spPr/>
        <p:txBody>
          <a:bodyPr/>
          <a:lstStyle/>
          <a:p>
            <a:fld id="{9EEC7B8B-D383-477E-97EF-C05060F0CED0}" type="slidenum">
              <a:rPr lang="en-GB" smtClean="0"/>
              <a:t>17</a:t>
            </a:fld>
            <a:endParaRPr lang="en-GB"/>
          </a:p>
        </p:txBody>
      </p:sp>
      <p:pic>
        <p:nvPicPr>
          <p:cNvPr id="6" name="Picture 5"/>
          <p:cNvPicPr>
            <a:picLocks noChangeAspect="1"/>
          </p:cNvPicPr>
          <p:nvPr/>
        </p:nvPicPr>
        <p:blipFill>
          <a:blip r:embed="rId3"/>
          <a:stretch>
            <a:fillRect/>
          </a:stretch>
        </p:blipFill>
        <p:spPr>
          <a:xfrm>
            <a:off x="4083139" y="3645880"/>
            <a:ext cx="7253453" cy="1679040"/>
          </a:xfrm>
          <a:prstGeom prst="rect">
            <a:avLst/>
          </a:prstGeom>
        </p:spPr>
      </p:pic>
    </p:spTree>
    <p:extLst>
      <p:ext uri="{BB962C8B-B14F-4D97-AF65-F5344CB8AC3E}">
        <p14:creationId xmlns:p14="http://schemas.microsoft.com/office/powerpoint/2010/main" val="11364778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Examples 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GB" i="1" dirty="0" smtClean="0"/>
                  <a:t>X2 </a:t>
                </a:r>
                <a:r>
                  <a:rPr lang="en-GB" i="1" dirty="0"/>
                  <a:t>= X</a:t>
                </a:r>
                <a:r>
                  <a:rPr lang="en-GB" i="1" baseline="-25000" dirty="0"/>
                  <a:t>o</a:t>
                </a:r>
                <a:r>
                  <a:rPr lang="en-GB" i="1" dirty="0"/>
                  <a:t> * (P)</a:t>
                </a:r>
                <a:r>
                  <a:rPr lang="en-GB" i="1" baseline="30000" dirty="0"/>
                  <a:t>2</a:t>
                </a:r>
                <a:endParaRPr lang="en-GB" dirty="0"/>
              </a:p>
              <a:p>
                <a:r>
                  <a:rPr lang="en-GB" dirty="0"/>
                  <a:t>X</a:t>
                </a:r>
                <a:r>
                  <a:rPr lang="en-GB" dirty="0" smtClean="0"/>
                  <a:t>2 </a:t>
                </a:r>
                <a:r>
                  <a:rPr lang="en-GB" dirty="0"/>
                  <a:t>= </a:t>
                </a:r>
                <a14:m>
                  <m:oMath xmlns:m="http://schemas.openxmlformats.org/officeDocument/2006/math">
                    <m:d>
                      <m:dPr>
                        <m:ctrlPr>
                          <a:rPr lang="en-GB" i="1">
                            <a:latin typeface="Cambria Math" panose="02040503050406030204" pitchFamily="18" charset="0"/>
                          </a:rPr>
                        </m:ctrlPr>
                      </m:dPr>
                      <m:e>
                        <m:r>
                          <a:rPr lang="en-GB" i="1">
                            <a:latin typeface="Cambria Math" panose="02040503050406030204" pitchFamily="18" charset="0"/>
                          </a:rPr>
                          <m:t>0 1</m:t>
                        </m:r>
                      </m:e>
                    </m:d>
                    <m:d>
                      <m:dPr>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r>
                                <a:rPr lang="en-GB" i="1">
                                  <a:latin typeface="Cambria Math" panose="02040503050406030204" pitchFamily="18" charset="0"/>
                                </a:rPr>
                                <m:t>0.9</m:t>
                              </m:r>
                            </m:e>
                            <m:e>
                              <m:r>
                                <a:rPr lang="en-GB" i="1">
                                  <a:latin typeface="Cambria Math" panose="02040503050406030204" pitchFamily="18" charset="0"/>
                                </a:rPr>
                                <m:t>0.1</m:t>
                              </m:r>
                            </m:e>
                          </m:mr>
                          <m:mr>
                            <m:e>
                              <m:r>
                                <a:rPr lang="en-GB" i="1">
                                  <a:latin typeface="Cambria Math" panose="02040503050406030204" pitchFamily="18" charset="0"/>
                                </a:rPr>
                                <m:t>0.2</m:t>
                              </m:r>
                            </m:e>
                            <m:e>
                              <m:r>
                                <a:rPr lang="en-GB" i="1">
                                  <a:latin typeface="Cambria Math" panose="02040503050406030204" pitchFamily="18" charset="0"/>
                                </a:rPr>
                                <m:t>0.8</m:t>
                              </m:r>
                            </m:e>
                          </m:mr>
                        </m:m>
                      </m:e>
                    </m:d>
                    <m:r>
                      <a:rPr lang="en-GB" i="1">
                        <a:latin typeface="Cambria Math" panose="02040503050406030204" pitchFamily="18" charset="0"/>
                      </a:rPr>
                      <m:t>∗</m:t>
                    </m:r>
                    <m:d>
                      <m:dPr>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r>
                                <a:rPr lang="en-GB" i="1">
                                  <a:latin typeface="Cambria Math" panose="02040503050406030204" pitchFamily="18" charset="0"/>
                                </a:rPr>
                                <m:t>0.9</m:t>
                              </m:r>
                            </m:e>
                            <m:e>
                              <m:r>
                                <a:rPr lang="en-GB" i="1">
                                  <a:latin typeface="Cambria Math" panose="02040503050406030204" pitchFamily="18" charset="0"/>
                                </a:rPr>
                                <m:t>0.1</m:t>
                              </m:r>
                            </m:e>
                          </m:mr>
                          <m:mr>
                            <m:e>
                              <m:r>
                                <a:rPr lang="en-GB" i="1">
                                  <a:latin typeface="Cambria Math" panose="02040503050406030204" pitchFamily="18" charset="0"/>
                                </a:rPr>
                                <m:t>0.2</m:t>
                              </m:r>
                            </m:e>
                            <m:e>
                              <m:r>
                                <a:rPr lang="en-GB" i="1">
                                  <a:latin typeface="Cambria Math" panose="02040503050406030204" pitchFamily="18" charset="0"/>
                                </a:rPr>
                                <m:t>0.8</m:t>
                              </m:r>
                            </m:e>
                          </m:mr>
                        </m:m>
                      </m:e>
                    </m:d>
                  </m:oMath>
                </a14:m>
                <a:endParaRPr lang="en-GB" dirty="0"/>
              </a:p>
              <a:p>
                <a:r>
                  <a:rPr lang="en-GB" dirty="0"/>
                  <a:t>X</a:t>
                </a:r>
                <a:r>
                  <a:rPr lang="en-GB" dirty="0" smtClean="0"/>
                  <a:t>2 </a:t>
                </a:r>
                <a:r>
                  <a:rPr lang="en-GB" dirty="0"/>
                  <a:t>= </a:t>
                </a:r>
                <a14:m>
                  <m:oMath xmlns:m="http://schemas.openxmlformats.org/officeDocument/2006/math">
                    <m:d>
                      <m:dPr>
                        <m:ctrlPr>
                          <a:rPr lang="en-GB" i="1">
                            <a:latin typeface="Cambria Math" panose="02040503050406030204" pitchFamily="18" charset="0"/>
                          </a:rPr>
                        </m:ctrlPr>
                      </m:dPr>
                      <m:e>
                        <m:r>
                          <a:rPr lang="en-GB" i="1">
                            <a:latin typeface="Cambria Math" panose="02040503050406030204" pitchFamily="18" charset="0"/>
                          </a:rPr>
                          <m:t>0 1</m:t>
                        </m:r>
                      </m:e>
                    </m:d>
                    <m:d>
                      <m:dPr>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r>
                                <a:rPr lang="en-GB" i="1">
                                  <a:latin typeface="Cambria Math" panose="02040503050406030204" pitchFamily="18" charset="0"/>
                                </a:rPr>
                                <m:t>0.81+0.</m:t>
                              </m:r>
                              <m:r>
                                <a:rPr lang="en-GB" b="0" i="1" smtClean="0">
                                  <a:latin typeface="Cambria Math" panose="02040503050406030204" pitchFamily="18" charset="0"/>
                                </a:rPr>
                                <m:t>0</m:t>
                              </m:r>
                              <m:r>
                                <a:rPr lang="en-GB" i="1">
                                  <a:latin typeface="Cambria Math" panose="02040503050406030204" pitchFamily="18" charset="0"/>
                                </a:rPr>
                                <m:t>2</m:t>
                              </m:r>
                            </m:e>
                            <m:e>
                              <m:r>
                                <a:rPr lang="en-GB" i="1">
                                  <a:latin typeface="Cambria Math" panose="02040503050406030204" pitchFamily="18" charset="0"/>
                                </a:rPr>
                                <m:t>0.</m:t>
                              </m:r>
                              <m:r>
                                <a:rPr lang="en-GB" b="0" i="1" smtClean="0">
                                  <a:latin typeface="Cambria Math" panose="02040503050406030204" pitchFamily="18" charset="0"/>
                                </a:rPr>
                                <m:t>0</m:t>
                              </m:r>
                              <m:r>
                                <a:rPr lang="en-GB" i="1">
                                  <a:latin typeface="Cambria Math" panose="02040503050406030204" pitchFamily="18" charset="0"/>
                                </a:rPr>
                                <m:t>9+0.</m:t>
                              </m:r>
                              <m:r>
                                <a:rPr lang="en-GB" b="0" i="1" smtClean="0">
                                  <a:latin typeface="Cambria Math" panose="02040503050406030204" pitchFamily="18" charset="0"/>
                                </a:rPr>
                                <m:t>0</m:t>
                              </m:r>
                              <m:r>
                                <a:rPr lang="en-GB" i="1">
                                  <a:latin typeface="Cambria Math" panose="02040503050406030204" pitchFamily="18" charset="0"/>
                                </a:rPr>
                                <m:t>8</m:t>
                              </m:r>
                            </m:e>
                          </m:mr>
                          <m:mr>
                            <m:e>
                              <m:r>
                                <a:rPr lang="en-GB" i="1">
                                  <a:latin typeface="Cambria Math" panose="02040503050406030204" pitchFamily="18" charset="0"/>
                                </a:rPr>
                                <m:t>0.18+0.16</m:t>
                              </m:r>
                            </m:e>
                            <m:e>
                              <m:r>
                                <a:rPr lang="en-GB" i="1">
                                  <a:latin typeface="Cambria Math" panose="02040503050406030204" pitchFamily="18" charset="0"/>
                                </a:rPr>
                                <m:t>0.</m:t>
                              </m:r>
                              <m:r>
                                <a:rPr lang="en-GB" b="0" i="1" smtClean="0">
                                  <a:latin typeface="Cambria Math" panose="02040503050406030204" pitchFamily="18" charset="0"/>
                                </a:rPr>
                                <m:t>0</m:t>
                              </m:r>
                              <m:r>
                                <a:rPr lang="en-GB" i="1">
                                  <a:latin typeface="Cambria Math" panose="02040503050406030204" pitchFamily="18" charset="0"/>
                                </a:rPr>
                                <m:t>2+0.64</m:t>
                              </m:r>
                            </m:e>
                          </m:mr>
                        </m:m>
                      </m:e>
                    </m:d>
                  </m:oMath>
                </a14:m>
                <a:endParaRPr lang="en-GB" dirty="0"/>
              </a:p>
              <a:p>
                <a:r>
                  <a:rPr lang="en-GB" dirty="0"/>
                  <a:t>X</a:t>
                </a:r>
                <a:r>
                  <a:rPr lang="en-GB" dirty="0" smtClean="0"/>
                  <a:t>2 </a:t>
                </a:r>
                <a:r>
                  <a:rPr lang="en-GB" dirty="0"/>
                  <a:t>= </a:t>
                </a:r>
                <a14:m>
                  <m:oMath xmlns:m="http://schemas.openxmlformats.org/officeDocument/2006/math">
                    <m:d>
                      <m:dPr>
                        <m:ctrlPr>
                          <a:rPr lang="en-GB" i="1">
                            <a:latin typeface="Cambria Math" panose="02040503050406030204" pitchFamily="18" charset="0"/>
                          </a:rPr>
                        </m:ctrlPr>
                      </m:dPr>
                      <m:e>
                        <m:r>
                          <a:rPr lang="en-GB" i="1">
                            <a:latin typeface="Cambria Math" panose="02040503050406030204" pitchFamily="18" charset="0"/>
                          </a:rPr>
                          <m:t>0 1</m:t>
                        </m:r>
                      </m:e>
                    </m:d>
                    <m:d>
                      <m:dPr>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r>
                                <a:rPr lang="en-GB" i="1">
                                  <a:latin typeface="Cambria Math" panose="02040503050406030204" pitchFamily="18" charset="0"/>
                                </a:rPr>
                                <m:t>0.83</m:t>
                              </m:r>
                            </m:e>
                            <m:e>
                              <m:r>
                                <a:rPr lang="en-GB" i="1">
                                  <a:latin typeface="Cambria Math" panose="02040503050406030204" pitchFamily="18" charset="0"/>
                                </a:rPr>
                                <m:t>0.17</m:t>
                              </m:r>
                            </m:e>
                          </m:mr>
                          <m:mr>
                            <m:e>
                              <m:r>
                                <a:rPr lang="en-GB" i="1">
                                  <a:latin typeface="Cambria Math" panose="02040503050406030204" pitchFamily="18" charset="0"/>
                                </a:rPr>
                                <m:t>0.34</m:t>
                              </m:r>
                            </m:e>
                            <m:e>
                              <m:r>
                                <a:rPr lang="en-GB" i="1">
                                  <a:latin typeface="Cambria Math" panose="02040503050406030204" pitchFamily="18" charset="0"/>
                                </a:rPr>
                                <m:t>0.66</m:t>
                              </m:r>
                            </m:e>
                          </m:mr>
                        </m:m>
                      </m:e>
                    </m:d>
                  </m:oMath>
                </a14:m>
                <a:endParaRPr lang="en-GB" dirty="0"/>
              </a:p>
              <a:p>
                <a:r>
                  <a:rPr lang="en-GB" dirty="0"/>
                  <a:t>X</a:t>
                </a:r>
                <a:r>
                  <a:rPr lang="en-GB" dirty="0" smtClean="0"/>
                  <a:t>2 </a:t>
                </a:r>
                <a:r>
                  <a:rPr lang="en-GB" dirty="0"/>
                  <a:t>= </a:t>
                </a:r>
                <a14:m>
                  <m:oMath xmlns:m="http://schemas.openxmlformats.org/officeDocument/2006/math">
                    <m:d>
                      <m:dPr>
                        <m:ctrlPr>
                          <a:rPr lang="en-GB" i="1">
                            <a:latin typeface="Cambria Math" panose="02040503050406030204" pitchFamily="18" charset="0"/>
                          </a:rPr>
                        </m:ctrlPr>
                      </m:dPr>
                      <m:e>
                        <m:r>
                          <a:rPr lang="en-GB" i="1">
                            <a:latin typeface="Cambria Math" panose="02040503050406030204" pitchFamily="18" charset="0"/>
                          </a:rPr>
                          <m:t>0.34   0.66</m:t>
                        </m:r>
                      </m:e>
                    </m:d>
                  </m:oMath>
                </a14:m>
                <a:endParaRPr lang="en-GB" dirty="0"/>
              </a:p>
              <a:p>
                <a:r>
                  <a:rPr lang="en-GB" dirty="0"/>
                  <a:t> </a:t>
                </a:r>
              </a:p>
              <a:p>
                <a:r>
                  <a:rPr lang="en-GB" b="1" i="1" dirty="0"/>
                  <a:t>Thus, the probability purchase of coke after two purchases from now is 0.34. </a:t>
                </a:r>
                <a:endParaRPr lang="en-GB"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06" t="-1667"/>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smtClean="0"/>
              <a:t>MARKOV CHAIN [Chapter 4] By Pratik Gautam</a:t>
            </a:r>
            <a:endParaRPr lang="en-GB"/>
          </a:p>
        </p:txBody>
      </p:sp>
      <p:sp>
        <p:nvSpPr>
          <p:cNvPr id="5" name="Slide Number Placeholder 4"/>
          <p:cNvSpPr>
            <a:spLocks noGrp="1"/>
          </p:cNvSpPr>
          <p:nvPr>
            <p:ph type="sldNum" sz="quarter" idx="12"/>
          </p:nvPr>
        </p:nvSpPr>
        <p:spPr/>
        <p:txBody>
          <a:bodyPr/>
          <a:lstStyle/>
          <a:p>
            <a:fld id="{9EEC7B8B-D383-477E-97EF-C05060F0CED0}" type="slidenum">
              <a:rPr lang="en-GB" smtClean="0"/>
              <a:t>18</a:t>
            </a:fld>
            <a:endParaRPr lang="en-GB"/>
          </a:p>
        </p:txBody>
      </p:sp>
    </p:spTree>
    <p:extLst>
      <p:ext uri="{BB962C8B-B14F-4D97-AF65-F5344CB8AC3E}">
        <p14:creationId xmlns:p14="http://schemas.microsoft.com/office/powerpoint/2010/main" val="35822394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a:t>
            </a:r>
            <a:endParaRPr lang="en-GB" dirty="0"/>
          </a:p>
        </p:txBody>
      </p:sp>
      <p:sp>
        <p:nvSpPr>
          <p:cNvPr id="3" name="Content Placeholder 2"/>
          <p:cNvSpPr>
            <a:spLocks noGrp="1"/>
          </p:cNvSpPr>
          <p:nvPr>
            <p:ph idx="1"/>
          </p:nvPr>
        </p:nvSpPr>
        <p:spPr/>
        <p:txBody>
          <a:bodyPr/>
          <a:lstStyle/>
          <a:p>
            <a:endParaRPr lang="en-GB" dirty="0"/>
          </a:p>
          <a:p>
            <a:pPr marL="457200" indent="-457200">
              <a:buFont typeface="+mj-lt"/>
              <a:buAutoNum type="arabicPeriod"/>
            </a:pPr>
            <a:r>
              <a:rPr lang="en-GB" i="1" dirty="0" smtClean="0"/>
              <a:t>What </a:t>
            </a:r>
            <a:r>
              <a:rPr lang="en-GB" i="1" dirty="0"/>
              <a:t>will be probability if todays is </a:t>
            </a:r>
            <a:r>
              <a:rPr lang="en-GB" i="1" dirty="0" smtClean="0"/>
              <a:t>raining </a:t>
            </a:r>
            <a:r>
              <a:rPr lang="en-GB" i="1" dirty="0"/>
              <a:t>then </a:t>
            </a:r>
            <a:r>
              <a:rPr lang="en-GB" i="1" dirty="0" smtClean="0"/>
              <a:t>not rain </a:t>
            </a:r>
            <a:r>
              <a:rPr lang="en-GB" i="1" dirty="0"/>
              <a:t>after three days</a:t>
            </a:r>
            <a:r>
              <a:rPr lang="en-GB" i="1" dirty="0" smtClean="0"/>
              <a:t>?(Example 1 data)</a:t>
            </a:r>
          </a:p>
          <a:p>
            <a:pPr marL="0" indent="0">
              <a:buNone/>
            </a:pPr>
            <a:r>
              <a:rPr lang="en-GB" i="1" dirty="0"/>
              <a:t>	</a:t>
            </a:r>
            <a:r>
              <a:rPr lang="en-GB" i="1" dirty="0" smtClean="0"/>
              <a:t>X0 = ???; X3 = ???</a:t>
            </a:r>
            <a:endParaRPr lang="en-GB" dirty="0" smtClean="0"/>
          </a:p>
          <a:p>
            <a:pPr marL="457200" indent="-457200">
              <a:buFont typeface="+mj-lt"/>
              <a:buAutoNum type="arabicPeriod"/>
            </a:pPr>
            <a:r>
              <a:rPr lang="en-GB" dirty="0" smtClean="0"/>
              <a:t>Given </a:t>
            </a:r>
            <a:r>
              <a:rPr lang="en-GB" dirty="0"/>
              <a:t>a person is currently a Coke purchaser. What is the probability of purchase of Pepsi after 3 purchase</a:t>
            </a:r>
            <a:r>
              <a:rPr lang="en-GB" dirty="0" smtClean="0"/>
              <a:t>? (Example 2 data)</a:t>
            </a:r>
            <a:r>
              <a:rPr lang="en-GB" dirty="0"/>
              <a:t>	</a:t>
            </a:r>
            <a:endParaRPr lang="en-GB" dirty="0" smtClean="0"/>
          </a:p>
          <a:p>
            <a:pPr marL="0" indent="0">
              <a:buNone/>
            </a:pPr>
            <a:r>
              <a:rPr lang="en-GB" dirty="0"/>
              <a:t>	</a:t>
            </a:r>
            <a:r>
              <a:rPr lang="en-GB" dirty="0" smtClean="0"/>
              <a:t>X0= ??; X3 = ??</a:t>
            </a:r>
          </a:p>
        </p:txBody>
      </p:sp>
      <p:sp>
        <p:nvSpPr>
          <p:cNvPr id="4" name="Footer Placeholder 3"/>
          <p:cNvSpPr>
            <a:spLocks noGrp="1"/>
          </p:cNvSpPr>
          <p:nvPr>
            <p:ph type="ftr" sz="quarter" idx="11"/>
          </p:nvPr>
        </p:nvSpPr>
        <p:spPr/>
        <p:txBody>
          <a:bodyPr/>
          <a:lstStyle/>
          <a:p>
            <a:r>
              <a:rPr lang="en-GB" smtClean="0"/>
              <a:t>MARKOV CHAIN [Chapter 4] By Pratik Gautam</a:t>
            </a:r>
            <a:endParaRPr lang="en-GB"/>
          </a:p>
        </p:txBody>
      </p:sp>
      <p:sp>
        <p:nvSpPr>
          <p:cNvPr id="5" name="Slide Number Placeholder 4"/>
          <p:cNvSpPr>
            <a:spLocks noGrp="1"/>
          </p:cNvSpPr>
          <p:nvPr>
            <p:ph type="sldNum" sz="quarter" idx="12"/>
          </p:nvPr>
        </p:nvSpPr>
        <p:spPr/>
        <p:txBody>
          <a:bodyPr/>
          <a:lstStyle/>
          <a:p>
            <a:fld id="{9EEC7B8B-D383-477E-97EF-C05060F0CED0}" type="slidenum">
              <a:rPr lang="en-GB" smtClean="0"/>
              <a:t>19</a:t>
            </a:fld>
            <a:endParaRPr lang="en-GB"/>
          </a:p>
        </p:txBody>
      </p:sp>
    </p:spTree>
    <p:extLst>
      <p:ext uri="{BB962C8B-B14F-4D97-AF65-F5344CB8AC3E}">
        <p14:creationId xmlns:p14="http://schemas.microsoft.com/office/powerpoint/2010/main" val="26155493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Outline</a:t>
            </a:r>
            <a:endParaRPr lang="en-GB" dirty="0"/>
          </a:p>
        </p:txBody>
      </p:sp>
      <p:sp>
        <p:nvSpPr>
          <p:cNvPr id="3" name="Content Placeholder 2"/>
          <p:cNvSpPr>
            <a:spLocks noGrp="1"/>
          </p:cNvSpPr>
          <p:nvPr>
            <p:ph idx="1"/>
          </p:nvPr>
        </p:nvSpPr>
        <p:spPr/>
        <p:txBody>
          <a:bodyPr/>
          <a:lstStyle/>
          <a:p>
            <a:pPr>
              <a:buFont typeface="Arial" panose="020B0604020202020204" pitchFamily="34" charset="0"/>
              <a:buChar char="•"/>
            </a:pPr>
            <a:r>
              <a:rPr lang="en-GB" dirty="0"/>
              <a:t>Features, </a:t>
            </a:r>
            <a:endParaRPr lang="en-GB" dirty="0" smtClean="0"/>
          </a:p>
          <a:p>
            <a:pPr>
              <a:buFont typeface="Arial" panose="020B0604020202020204" pitchFamily="34" charset="0"/>
              <a:buChar char="•"/>
            </a:pPr>
            <a:r>
              <a:rPr lang="en-GB" dirty="0" smtClean="0"/>
              <a:t>Process </a:t>
            </a:r>
            <a:r>
              <a:rPr lang="en-GB" dirty="0"/>
              <a:t>Examples</a:t>
            </a:r>
            <a:r>
              <a:rPr lang="en-GB" dirty="0" smtClean="0"/>
              <a:t>,</a:t>
            </a:r>
          </a:p>
          <a:p>
            <a:pPr>
              <a:buFont typeface="Arial" panose="020B0604020202020204" pitchFamily="34" charset="0"/>
              <a:buChar char="•"/>
            </a:pPr>
            <a:r>
              <a:rPr lang="en-GB" dirty="0" smtClean="0"/>
              <a:t> </a:t>
            </a:r>
            <a:r>
              <a:rPr lang="en-GB" dirty="0"/>
              <a:t>Applications </a:t>
            </a:r>
          </a:p>
        </p:txBody>
      </p:sp>
      <p:sp>
        <p:nvSpPr>
          <p:cNvPr id="4" name="Footer Placeholder 3"/>
          <p:cNvSpPr>
            <a:spLocks noGrp="1"/>
          </p:cNvSpPr>
          <p:nvPr>
            <p:ph type="ftr" sz="quarter" idx="11"/>
          </p:nvPr>
        </p:nvSpPr>
        <p:spPr/>
        <p:txBody>
          <a:bodyPr/>
          <a:lstStyle/>
          <a:p>
            <a:r>
              <a:rPr lang="en-GB" smtClean="0"/>
              <a:t>MARKOV CHAIN [Chapter 4] By Pratik Gautam</a:t>
            </a:r>
            <a:endParaRPr lang="en-GB"/>
          </a:p>
        </p:txBody>
      </p:sp>
      <p:sp>
        <p:nvSpPr>
          <p:cNvPr id="5" name="Slide Number Placeholder 4"/>
          <p:cNvSpPr>
            <a:spLocks noGrp="1"/>
          </p:cNvSpPr>
          <p:nvPr>
            <p:ph type="sldNum" sz="quarter" idx="12"/>
          </p:nvPr>
        </p:nvSpPr>
        <p:spPr/>
        <p:txBody>
          <a:bodyPr/>
          <a:lstStyle/>
          <a:p>
            <a:fld id="{9EEC7B8B-D383-477E-97EF-C05060F0CED0}" type="slidenum">
              <a:rPr lang="en-GB" smtClean="0"/>
              <a:t>2</a:t>
            </a:fld>
            <a:endParaRPr lang="en-GB"/>
          </a:p>
        </p:txBody>
      </p:sp>
    </p:spTree>
    <p:extLst>
      <p:ext uri="{BB962C8B-B14F-4D97-AF65-F5344CB8AC3E}">
        <p14:creationId xmlns:p14="http://schemas.microsoft.com/office/powerpoint/2010/main" val="7120373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1 answer</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GB" i="1" dirty="0" smtClean="0"/>
                  <a:t>X3 </a:t>
                </a:r>
                <a:r>
                  <a:rPr lang="en-GB" i="1" dirty="0"/>
                  <a:t>= X</a:t>
                </a:r>
                <a:r>
                  <a:rPr lang="en-GB" i="1" baseline="-25000" dirty="0"/>
                  <a:t>o</a:t>
                </a:r>
                <a:r>
                  <a:rPr lang="en-GB" i="1" dirty="0"/>
                  <a:t> * (P)</a:t>
                </a:r>
                <a:r>
                  <a:rPr lang="en-GB" i="1" baseline="30000" dirty="0"/>
                  <a:t>3</a:t>
                </a:r>
                <a:endParaRPr lang="en-GB" dirty="0"/>
              </a:p>
              <a:p>
                <a:r>
                  <a:rPr lang="en-GB" dirty="0"/>
                  <a:t>X</a:t>
                </a:r>
                <a:r>
                  <a:rPr lang="en-GB" dirty="0" smtClean="0"/>
                  <a:t>3 </a:t>
                </a:r>
                <a:r>
                  <a:rPr lang="en-GB" dirty="0"/>
                  <a:t>= </a:t>
                </a:r>
                <a14:m>
                  <m:oMath xmlns:m="http://schemas.openxmlformats.org/officeDocument/2006/math">
                    <m:d>
                      <m:dPr>
                        <m:ctrlPr>
                          <a:rPr lang="en-GB" i="1">
                            <a:latin typeface="Cambria Math" panose="02040503050406030204" pitchFamily="18" charset="0"/>
                          </a:rPr>
                        </m:ctrlPr>
                      </m:dPr>
                      <m:e>
                        <m:r>
                          <a:rPr lang="en-GB" b="0" i="1" smtClean="0">
                            <a:latin typeface="Cambria Math" panose="02040503050406030204" pitchFamily="18" charset="0"/>
                          </a:rPr>
                          <m:t>1</m:t>
                        </m:r>
                        <m:r>
                          <a:rPr lang="en-GB" i="1">
                            <a:latin typeface="Cambria Math" panose="02040503050406030204" pitchFamily="18" charset="0"/>
                          </a:rPr>
                          <m:t>  </m:t>
                        </m:r>
                        <m:r>
                          <a:rPr lang="en-GB" b="0" i="1" smtClean="0">
                            <a:latin typeface="Cambria Math" panose="02040503050406030204" pitchFamily="18" charset="0"/>
                          </a:rPr>
                          <m:t>0</m:t>
                        </m:r>
                      </m:e>
                    </m:d>
                    <m:d>
                      <m:dPr>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r>
                                <a:rPr lang="en-GB" i="1">
                                  <a:latin typeface="Cambria Math" panose="02040503050406030204" pitchFamily="18" charset="0"/>
                                </a:rPr>
                                <m:t>0.4</m:t>
                              </m:r>
                            </m:e>
                            <m:e>
                              <m:r>
                                <a:rPr lang="en-GB" i="1">
                                  <a:latin typeface="Cambria Math" panose="02040503050406030204" pitchFamily="18" charset="0"/>
                                </a:rPr>
                                <m:t>0.6</m:t>
                              </m:r>
                            </m:e>
                          </m:mr>
                          <m:mr>
                            <m:e>
                              <m:r>
                                <a:rPr lang="en-GB" i="1">
                                  <a:latin typeface="Cambria Math" panose="02040503050406030204" pitchFamily="18" charset="0"/>
                                </a:rPr>
                                <m:t>0.2</m:t>
                              </m:r>
                            </m:e>
                            <m:e>
                              <m:r>
                                <a:rPr lang="en-GB" i="1">
                                  <a:latin typeface="Cambria Math" panose="02040503050406030204" pitchFamily="18" charset="0"/>
                                </a:rPr>
                                <m:t>0.8</m:t>
                              </m:r>
                            </m:e>
                          </m:mr>
                        </m:m>
                      </m:e>
                    </m:d>
                    <m:r>
                      <a:rPr lang="en-GB" i="1">
                        <a:latin typeface="Cambria Math" panose="02040503050406030204" pitchFamily="18" charset="0"/>
                      </a:rPr>
                      <m:t>∗</m:t>
                    </m:r>
                    <m:d>
                      <m:dPr>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r>
                                <a:rPr lang="en-GB" i="1">
                                  <a:latin typeface="Cambria Math" panose="02040503050406030204" pitchFamily="18" charset="0"/>
                                </a:rPr>
                                <m:t>0.4</m:t>
                              </m:r>
                            </m:e>
                            <m:e>
                              <m:r>
                                <a:rPr lang="en-GB" i="1">
                                  <a:latin typeface="Cambria Math" panose="02040503050406030204" pitchFamily="18" charset="0"/>
                                </a:rPr>
                                <m:t>0.6</m:t>
                              </m:r>
                            </m:e>
                          </m:mr>
                          <m:mr>
                            <m:e>
                              <m:r>
                                <a:rPr lang="en-GB" i="1">
                                  <a:latin typeface="Cambria Math" panose="02040503050406030204" pitchFamily="18" charset="0"/>
                                </a:rPr>
                                <m:t>0.2</m:t>
                              </m:r>
                            </m:e>
                            <m:e>
                              <m:r>
                                <a:rPr lang="en-GB" i="1">
                                  <a:latin typeface="Cambria Math" panose="02040503050406030204" pitchFamily="18" charset="0"/>
                                </a:rPr>
                                <m:t>0.8</m:t>
                              </m:r>
                            </m:e>
                          </m:mr>
                        </m:m>
                      </m:e>
                    </m:d>
                    <m:r>
                      <a:rPr lang="en-GB" i="1">
                        <a:latin typeface="Cambria Math" panose="02040503050406030204" pitchFamily="18" charset="0"/>
                      </a:rPr>
                      <m:t>∗</m:t>
                    </m:r>
                    <m:d>
                      <m:dPr>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r>
                                <a:rPr lang="en-GB" i="1">
                                  <a:latin typeface="Cambria Math" panose="02040503050406030204" pitchFamily="18" charset="0"/>
                                </a:rPr>
                                <m:t>0.4</m:t>
                              </m:r>
                            </m:e>
                            <m:e>
                              <m:r>
                                <a:rPr lang="en-GB" i="1">
                                  <a:latin typeface="Cambria Math" panose="02040503050406030204" pitchFamily="18" charset="0"/>
                                </a:rPr>
                                <m:t>0.6</m:t>
                              </m:r>
                            </m:e>
                          </m:mr>
                          <m:mr>
                            <m:e>
                              <m:r>
                                <a:rPr lang="en-GB" i="1">
                                  <a:latin typeface="Cambria Math" panose="02040503050406030204" pitchFamily="18" charset="0"/>
                                </a:rPr>
                                <m:t>0.2</m:t>
                              </m:r>
                            </m:e>
                            <m:e>
                              <m:r>
                                <a:rPr lang="en-GB" i="1">
                                  <a:latin typeface="Cambria Math" panose="02040503050406030204" pitchFamily="18" charset="0"/>
                                </a:rPr>
                                <m:t>0.8</m:t>
                              </m:r>
                            </m:e>
                          </m:mr>
                        </m:m>
                      </m:e>
                    </m:d>
                  </m:oMath>
                </a14:m>
                <a:endParaRPr lang="en-GB" dirty="0"/>
              </a:p>
              <a:p>
                <a:r>
                  <a:rPr lang="en-GB" dirty="0"/>
                  <a:t>X</a:t>
                </a:r>
                <a:r>
                  <a:rPr lang="en-GB" dirty="0" smtClean="0"/>
                  <a:t>3 </a:t>
                </a:r>
                <a:r>
                  <a:rPr lang="en-GB" dirty="0"/>
                  <a:t>= </a:t>
                </a:r>
                <a14:m>
                  <m:oMath xmlns:m="http://schemas.openxmlformats.org/officeDocument/2006/math">
                    <m:d>
                      <m:dPr>
                        <m:ctrlPr>
                          <a:rPr lang="en-GB" i="1">
                            <a:latin typeface="Cambria Math" panose="02040503050406030204" pitchFamily="18" charset="0"/>
                          </a:rPr>
                        </m:ctrlPr>
                      </m:dPr>
                      <m:e>
                        <m:r>
                          <a:rPr lang="en-GB" b="0" i="1" smtClean="0">
                            <a:latin typeface="Cambria Math" panose="02040503050406030204" pitchFamily="18" charset="0"/>
                          </a:rPr>
                          <m:t>1</m:t>
                        </m:r>
                        <m:r>
                          <a:rPr lang="en-GB" i="1">
                            <a:latin typeface="Cambria Math" panose="02040503050406030204" pitchFamily="18" charset="0"/>
                          </a:rPr>
                          <m:t>  </m:t>
                        </m:r>
                        <m:r>
                          <a:rPr lang="en-GB" b="0" i="1" smtClean="0">
                            <a:latin typeface="Cambria Math" panose="02040503050406030204" pitchFamily="18" charset="0"/>
                          </a:rPr>
                          <m:t>0</m:t>
                        </m:r>
                      </m:e>
                    </m:d>
                    <m:d>
                      <m:dPr>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r>
                                <a:rPr lang="en-GB" i="1">
                                  <a:latin typeface="Cambria Math" panose="02040503050406030204" pitchFamily="18" charset="0"/>
                                </a:rPr>
                                <m:t>0.28</m:t>
                              </m:r>
                            </m:e>
                            <m:e>
                              <m:r>
                                <a:rPr lang="en-GB" i="1">
                                  <a:latin typeface="Cambria Math" panose="02040503050406030204" pitchFamily="18" charset="0"/>
                                </a:rPr>
                                <m:t>0.72</m:t>
                              </m:r>
                            </m:e>
                          </m:mr>
                          <m:mr>
                            <m:e>
                              <m:r>
                                <a:rPr lang="en-GB" i="1">
                                  <a:latin typeface="Cambria Math" panose="02040503050406030204" pitchFamily="18" charset="0"/>
                                </a:rPr>
                                <m:t>0.24</m:t>
                              </m:r>
                            </m:e>
                            <m:e>
                              <m:r>
                                <a:rPr lang="en-GB" i="1">
                                  <a:latin typeface="Cambria Math" panose="02040503050406030204" pitchFamily="18" charset="0"/>
                                </a:rPr>
                                <m:t>0.76</m:t>
                              </m:r>
                            </m:e>
                          </m:mr>
                        </m:m>
                      </m:e>
                    </m:d>
                    <m:r>
                      <a:rPr lang="en-GB" i="1">
                        <a:latin typeface="Cambria Math" panose="02040503050406030204" pitchFamily="18" charset="0"/>
                      </a:rPr>
                      <m:t>∗</m:t>
                    </m:r>
                    <m:d>
                      <m:dPr>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r>
                                <a:rPr lang="en-GB" i="1">
                                  <a:latin typeface="Cambria Math" panose="02040503050406030204" pitchFamily="18" charset="0"/>
                                </a:rPr>
                                <m:t>0.4</m:t>
                              </m:r>
                            </m:e>
                            <m:e>
                              <m:r>
                                <a:rPr lang="en-GB" i="1">
                                  <a:latin typeface="Cambria Math" panose="02040503050406030204" pitchFamily="18" charset="0"/>
                                </a:rPr>
                                <m:t>0.6</m:t>
                              </m:r>
                            </m:e>
                          </m:mr>
                          <m:mr>
                            <m:e>
                              <m:r>
                                <a:rPr lang="en-GB" i="1">
                                  <a:latin typeface="Cambria Math" panose="02040503050406030204" pitchFamily="18" charset="0"/>
                                </a:rPr>
                                <m:t>0.2</m:t>
                              </m:r>
                            </m:e>
                            <m:e>
                              <m:r>
                                <a:rPr lang="en-GB" i="1">
                                  <a:latin typeface="Cambria Math" panose="02040503050406030204" pitchFamily="18" charset="0"/>
                                </a:rPr>
                                <m:t>0.8</m:t>
                              </m:r>
                            </m:e>
                          </m:mr>
                        </m:m>
                      </m:e>
                    </m:d>
                  </m:oMath>
                </a14:m>
                <a:endParaRPr lang="en-GB" dirty="0"/>
              </a:p>
              <a:p>
                <a:r>
                  <a:rPr lang="en-GB" dirty="0"/>
                  <a:t>X</a:t>
                </a:r>
                <a:r>
                  <a:rPr lang="en-GB" dirty="0" smtClean="0"/>
                  <a:t>3 </a:t>
                </a:r>
                <a:r>
                  <a:rPr lang="en-GB" dirty="0"/>
                  <a:t>= </a:t>
                </a:r>
                <a14:m>
                  <m:oMath xmlns:m="http://schemas.openxmlformats.org/officeDocument/2006/math">
                    <m:d>
                      <m:dPr>
                        <m:ctrlPr>
                          <a:rPr lang="en-GB" i="1">
                            <a:latin typeface="Cambria Math" panose="02040503050406030204" pitchFamily="18" charset="0"/>
                          </a:rPr>
                        </m:ctrlPr>
                      </m:dPr>
                      <m:e>
                        <m:r>
                          <a:rPr lang="en-GB" b="0" i="1" smtClean="0">
                            <a:latin typeface="Cambria Math" panose="02040503050406030204" pitchFamily="18" charset="0"/>
                          </a:rPr>
                          <m:t>1</m:t>
                        </m:r>
                        <m:r>
                          <a:rPr lang="en-GB" i="1">
                            <a:latin typeface="Cambria Math" panose="02040503050406030204" pitchFamily="18" charset="0"/>
                          </a:rPr>
                          <m:t>  </m:t>
                        </m:r>
                        <m:r>
                          <a:rPr lang="en-GB" b="0" i="1" smtClean="0">
                            <a:latin typeface="Cambria Math" panose="02040503050406030204" pitchFamily="18" charset="0"/>
                          </a:rPr>
                          <m:t>0</m:t>
                        </m:r>
                      </m:e>
                    </m:d>
                    <m:d>
                      <m:dPr>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r>
                                <a:rPr lang="en-GB" i="1">
                                  <a:latin typeface="Cambria Math" panose="02040503050406030204" pitchFamily="18" charset="0"/>
                                </a:rPr>
                                <m:t>0.26</m:t>
                              </m:r>
                            </m:e>
                            <m:e>
                              <m:r>
                                <a:rPr lang="en-GB" i="1">
                                  <a:latin typeface="Cambria Math" panose="02040503050406030204" pitchFamily="18" charset="0"/>
                                </a:rPr>
                                <m:t>0.74</m:t>
                              </m:r>
                            </m:e>
                          </m:mr>
                          <m:mr>
                            <m:e>
                              <m:r>
                                <a:rPr lang="en-GB" i="1">
                                  <a:latin typeface="Cambria Math" panose="02040503050406030204" pitchFamily="18" charset="0"/>
                                </a:rPr>
                                <m:t>0.25</m:t>
                              </m:r>
                            </m:e>
                            <m:e>
                              <m:r>
                                <a:rPr lang="en-GB" i="1">
                                  <a:latin typeface="Cambria Math" panose="02040503050406030204" pitchFamily="18" charset="0"/>
                                </a:rPr>
                                <m:t>0.75</m:t>
                              </m:r>
                            </m:e>
                          </m:mr>
                        </m:m>
                      </m:e>
                    </m:d>
                  </m:oMath>
                </a14:m>
                <a:endParaRPr lang="en-GB" dirty="0"/>
              </a:p>
              <a:p>
                <a:r>
                  <a:rPr lang="en-GB" dirty="0"/>
                  <a:t>X</a:t>
                </a:r>
                <a:r>
                  <a:rPr lang="en-GB" dirty="0" smtClean="0"/>
                  <a:t>3 </a:t>
                </a:r>
                <a:r>
                  <a:rPr lang="en-GB" dirty="0"/>
                  <a:t>= </a:t>
                </a:r>
                <a14:m>
                  <m:oMath xmlns:m="http://schemas.openxmlformats.org/officeDocument/2006/math">
                    <m:d>
                      <m:dPr>
                        <m:ctrlPr>
                          <a:rPr lang="en-GB" i="1">
                            <a:latin typeface="Cambria Math" panose="02040503050406030204" pitchFamily="18" charset="0"/>
                          </a:rPr>
                        </m:ctrlPr>
                      </m:dPr>
                      <m:e>
                        <m:r>
                          <a:rPr lang="en-GB" i="1">
                            <a:latin typeface="Cambria Math" panose="02040503050406030204" pitchFamily="18" charset="0"/>
                          </a:rPr>
                          <m:t>0.2</m:t>
                        </m:r>
                        <m:r>
                          <a:rPr lang="en-GB" b="0" i="1" smtClean="0">
                            <a:latin typeface="Cambria Math" panose="02040503050406030204" pitchFamily="18" charset="0"/>
                          </a:rPr>
                          <m:t>6</m:t>
                        </m:r>
                        <m:r>
                          <a:rPr lang="en-GB" i="1">
                            <a:latin typeface="Cambria Math" panose="02040503050406030204" pitchFamily="18" charset="0"/>
                          </a:rPr>
                          <m:t>   0.7</m:t>
                        </m:r>
                        <m:r>
                          <a:rPr lang="en-GB" b="0" i="1" smtClean="0">
                            <a:latin typeface="Cambria Math" panose="02040503050406030204" pitchFamily="18" charset="0"/>
                          </a:rPr>
                          <m:t>4</m:t>
                        </m:r>
                      </m:e>
                    </m:d>
                  </m:oMath>
                </a14:m>
                <a:endParaRPr lang="en-GB" dirty="0"/>
              </a:p>
              <a:p>
                <a:r>
                  <a:rPr lang="en-GB" dirty="0"/>
                  <a:t> </a:t>
                </a:r>
              </a:p>
              <a:p>
                <a:r>
                  <a:rPr lang="en-GB" b="1" i="1" dirty="0"/>
                  <a:t>Thus, the probability of </a:t>
                </a:r>
                <a:r>
                  <a:rPr lang="en-GB" b="1" i="1" dirty="0" smtClean="0"/>
                  <a:t>not rain </a:t>
                </a:r>
                <a:r>
                  <a:rPr lang="en-GB" b="1" i="1" dirty="0"/>
                  <a:t>after three days is </a:t>
                </a:r>
                <a:r>
                  <a:rPr lang="en-GB" b="1" i="1" dirty="0" smtClean="0"/>
                  <a:t>0.74</a:t>
                </a:r>
                <a:endParaRPr lang="en-GB"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06" t="-1667"/>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smtClean="0"/>
              <a:t>MARKOV CHAIN [Chapter 4] By Pratik Gautam</a:t>
            </a:r>
            <a:endParaRPr lang="en-GB"/>
          </a:p>
        </p:txBody>
      </p:sp>
      <p:sp>
        <p:nvSpPr>
          <p:cNvPr id="5" name="Slide Number Placeholder 4"/>
          <p:cNvSpPr>
            <a:spLocks noGrp="1"/>
          </p:cNvSpPr>
          <p:nvPr>
            <p:ph type="sldNum" sz="quarter" idx="12"/>
          </p:nvPr>
        </p:nvSpPr>
        <p:spPr/>
        <p:txBody>
          <a:bodyPr/>
          <a:lstStyle/>
          <a:p>
            <a:fld id="{9EEC7B8B-D383-477E-97EF-C05060F0CED0}" type="slidenum">
              <a:rPr lang="en-GB" smtClean="0"/>
              <a:t>20</a:t>
            </a:fld>
            <a:endParaRPr lang="en-GB"/>
          </a:p>
        </p:txBody>
      </p:sp>
    </p:spTree>
    <p:extLst>
      <p:ext uri="{BB962C8B-B14F-4D97-AF65-F5344CB8AC3E}">
        <p14:creationId xmlns:p14="http://schemas.microsoft.com/office/powerpoint/2010/main" val="22426760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2 answer</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GB" i="1" dirty="0"/>
                  <a:t>X</a:t>
                </a:r>
                <a:r>
                  <a:rPr lang="en-GB" i="1" dirty="0" smtClean="0"/>
                  <a:t>3 </a:t>
                </a:r>
                <a:r>
                  <a:rPr lang="en-GB" i="1" dirty="0"/>
                  <a:t>= X</a:t>
                </a:r>
                <a:r>
                  <a:rPr lang="en-GB" i="1" baseline="-25000" dirty="0"/>
                  <a:t>o</a:t>
                </a:r>
                <a:r>
                  <a:rPr lang="en-GB" i="1" dirty="0"/>
                  <a:t> * (P)</a:t>
                </a:r>
                <a:r>
                  <a:rPr lang="en-GB" i="1" baseline="30000" dirty="0"/>
                  <a:t>3</a:t>
                </a:r>
                <a:endParaRPr lang="en-GB" dirty="0"/>
              </a:p>
              <a:p>
                <a:r>
                  <a:rPr lang="en-GB" dirty="0"/>
                  <a:t>X</a:t>
                </a:r>
                <a:r>
                  <a:rPr lang="en-GB" dirty="0" smtClean="0"/>
                  <a:t>3 </a:t>
                </a:r>
                <a:r>
                  <a:rPr lang="en-GB" dirty="0"/>
                  <a:t>= </a:t>
                </a:r>
                <a14:m>
                  <m:oMath xmlns:m="http://schemas.openxmlformats.org/officeDocument/2006/math">
                    <m:d>
                      <m:dPr>
                        <m:ctrlPr>
                          <a:rPr lang="en-GB" i="1">
                            <a:latin typeface="Cambria Math" panose="02040503050406030204" pitchFamily="18" charset="0"/>
                          </a:rPr>
                        </m:ctrlPr>
                      </m:dPr>
                      <m:e>
                        <m:r>
                          <a:rPr lang="en-GB" i="1">
                            <a:latin typeface="Cambria Math" panose="02040503050406030204" pitchFamily="18" charset="0"/>
                          </a:rPr>
                          <m:t>1 0</m:t>
                        </m:r>
                      </m:e>
                    </m:d>
                    <m:d>
                      <m:dPr>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r>
                                <a:rPr lang="en-GB" i="1">
                                  <a:latin typeface="Cambria Math" panose="02040503050406030204" pitchFamily="18" charset="0"/>
                                </a:rPr>
                                <m:t>0.9</m:t>
                              </m:r>
                            </m:e>
                            <m:e>
                              <m:r>
                                <a:rPr lang="en-GB" i="1">
                                  <a:latin typeface="Cambria Math" panose="02040503050406030204" pitchFamily="18" charset="0"/>
                                </a:rPr>
                                <m:t>0.1</m:t>
                              </m:r>
                            </m:e>
                          </m:mr>
                          <m:mr>
                            <m:e>
                              <m:r>
                                <a:rPr lang="en-GB" i="1">
                                  <a:latin typeface="Cambria Math" panose="02040503050406030204" pitchFamily="18" charset="0"/>
                                </a:rPr>
                                <m:t>0.2</m:t>
                              </m:r>
                            </m:e>
                            <m:e>
                              <m:r>
                                <a:rPr lang="en-GB" i="1">
                                  <a:latin typeface="Cambria Math" panose="02040503050406030204" pitchFamily="18" charset="0"/>
                                </a:rPr>
                                <m:t>0.8</m:t>
                              </m:r>
                            </m:e>
                          </m:mr>
                        </m:m>
                      </m:e>
                    </m:d>
                    <m:r>
                      <a:rPr lang="en-GB" i="1">
                        <a:latin typeface="Cambria Math" panose="02040503050406030204" pitchFamily="18" charset="0"/>
                      </a:rPr>
                      <m:t>∗</m:t>
                    </m:r>
                    <m:d>
                      <m:dPr>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r>
                                <a:rPr lang="en-GB" i="1">
                                  <a:latin typeface="Cambria Math" panose="02040503050406030204" pitchFamily="18" charset="0"/>
                                </a:rPr>
                                <m:t>0.9</m:t>
                              </m:r>
                            </m:e>
                            <m:e>
                              <m:r>
                                <a:rPr lang="en-GB" i="1">
                                  <a:latin typeface="Cambria Math" panose="02040503050406030204" pitchFamily="18" charset="0"/>
                                </a:rPr>
                                <m:t>0.1</m:t>
                              </m:r>
                            </m:e>
                          </m:mr>
                          <m:mr>
                            <m:e>
                              <m:r>
                                <a:rPr lang="en-GB" i="1">
                                  <a:latin typeface="Cambria Math" panose="02040503050406030204" pitchFamily="18" charset="0"/>
                                </a:rPr>
                                <m:t>0.2</m:t>
                              </m:r>
                            </m:e>
                            <m:e>
                              <m:r>
                                <a:rPr lang="en-GB" i="1">
                                  <a:latin typeface="Cambria Math" panose="02040503050406030204" pitchFamily="18" charset="0"/>
                                </a:rPr>
                                <m:t>0.8</m:t>
                              </m:r>
                            </m:e>
                          </m:mr>
                        </m:m>
                      </m:e>
                    </m:d>
                    <m:r>
                      <a:rPr lang="en-GB" i="1">
                        <a:latin typeface="Cambria Math" panose="02040503050406030204" pitchFamily="18" charset="0"/>
                      </a:rPr>
                      <m:t>∗</m:t>
                    </m:r>
                    <m:d>
                      <m:dPr>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r>
                                <a:rPr lang="en-GB" i="1">
                                  <a:latin typeface="Cambria Math" panose="02040503050406030204" pitchFamily="18" charset="0"/>
                                </a:rPr>
                                <m:t>0.9</m:t>
                              </m:r>
                            </m:e>
                            <m:e>
                              <m:r>
                                <a:rPr lang="en-GB" i="1">
                                  <a:latin typeface="Cambria Math" panose="02040503050406030204" pitchFamily="18" charset="0"/>
                                </a:rPr>
                                <m:t>0.1</m:t>
                              </m:r>
                            </m:e>
                          </m:mr>
                          <m:mr>
                            <m:e>
                              <m:r>
                                <a:rPr lang="en-GB" i="1">
                                  <a:latin typeface="Cambria Math" panose="02040503050406030204" pitchFamily="18" charset="0"/>
                                </a:rPr>
                                <m:t>0.2</m:t>
                              </m:r>
                            </m:e>
                            <m:e>
                              <m:r>
                                <a:rPr lang="en-GB" i="1">
                                  <a:latin typeface="Cambria Math" panose="02040503050406030204" pitchFamily="18" charset="0"/>
                                </a:rPr>
                                <m:t>0.8</m:t>
                              </m:r>
                            </m:e>
                          </m:mr>
                        </m:m>
                      </m:e>
                    </m:d>
                  </m:oMath>
                </a14:m>
                <a:endParaRPr lang="en-GB" dirty="0"/>
              </a:p>
              <a:p>
                <a:r>
                  <a:rPr lang="en-GB" dirty="0"/>
                  <a:t>X</a:t>
                </a:r>
                <a:r>
                  <a:rPr lang="en-GB" dirty="0" smtClean="0"/>
                  <a:t>3 </a:t>
                </a:r>
                <a:r>
                  <a:rPr lang="en-GB" dirty="0"/>
                  <a:t>= </a:t>
                </a:r>
                <a14:m>
                  <m:oMath xmlns:m="http://schemas.openxmlformats.org/officeDocument/2006/math">
                    <m:d>
                      <m:dPr>
                        <m:ctrlPr>
                          <a:rPr lang="en-GB" i="1">
                            <a:latin typeface="Cambria Math" panose="02040503050406030204" pitchFamily="18" charset="0"/>
                          </a:rPr>
                        </m:ctrlPr>
                      </m:dPr>
                      <m:e>
                        <m:r>
                          <a:rPr lang="en-GB" i="1">
                            <a:latin typeface="Cambria Math" panose="02040503050406030204" pitchFamily="18" charset="0"/>
                          </a:rPr>
                          <m:t>1 0</m:t>
                        </m:r>
                      </m:e>
                    </m:d>
                    <m:d>
                      <m:dPr>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r>
                                <a:rPr lang="en-GB" i="1">
                                  <a:latin typeface="Cambria Math" panose="02040503050406030204" pitchFamily="18" charset="0"/>
                                </a:rPr>
                                <m:t>0.83</m:t>
                              </m:r>
                            </m:e>
                            <m:e>
                              <m:r>
                                <a:rPr lang="en-GB" i="1">
                                  <a:latin typeface="Cambria Math" panose="02040503050406030204" pitchFamily="18" charset="0"/>
                                </a:rPr>
                                <m:t>0.17</m:t>
                              </m:r>
                            </m:e>
                          </m:mr>
                          <m:mr>
                            <m:e>
                              <m:r>
                                <a:rPr lang="en-GB" i="1">
                                  <a:latin typeface="Cambria Math" panose="02040503050406030204" pitchFamily="18" charset="0"/>
                                </a:rPr>
                                <m:t>0.34</m:t>
                              </m:r>
                            </m:e>
                            <m:e>
                              <m:r>
                                <a:rPr lang="en-GB" i="1">
                                  <a:latin typeface="Cambria Math" panose="02040503050406030204" pitchFamily="18" charset="0"/>
                                </a:rPr>
                                <m:t>0.66</m:t>
                              </m:r>
                            </m:e>
                          </m:mr>
                        </m:m>
                      </m:e>
                    </m:d>
                    <m:r>
                      <a:rPr lang="en-GB" i="1">
                        <a:latin typeface="Cambria Math" panose="02040503050406030204" pitchFamily="18" charset="0"/>
                      </a:rPr>
                      <m:t>∗</m:t>
                    </m:r>
                    <m:d>
                      <m:dPr>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r>
                                <a:rPr lang="en-GB" i="1">
                                  <a:latin typeface="Cambria Math" panose="02040503050406030204" pitchFamily="18" charset="0"/>
                                </a:rPr>
                                <m:t>0.9</m:t>
                              </m:r>
                            </m:e>
                            <m:e>
                              <m:r>
                                <a:rPr lang="en-GB" i="1">
                                  <a:latin typeface="Cambria Math" panose="02040503050406030204" pitchFamily="18" charset="0"/>
                                </a:rPr>
                                <m:t>0.1</m:t>
                              </m:r>
                            </m:e>
                          </m:mr>
                          <m:mr>
                            <m:e>
                              <m:r>
                                <a:rPr lang="en-GB" i="1">
                                  <a:latin typeface="Cambria Math" panose="02040503050406030204" pitchFamily="18" charset="0"/>
                                </a:rPr>
                                <m:t>0.2</m:t>
                              </m:r>
                            </m:e>
                            <m:e>
                              <m:r>
                                <a:rPr lang="en-GB" i="1">
                                  <a:latin typeface="Cambria Math" panose="02040503050406030204" pitchFamily="18" charset="0"/>
                                </a:rPr>
                                <m:t>0.8</m:t>
                              </m:r>
                            </m:e>
                          </m:mr>
                        </m:m>
                      </m:e>
                    </m:d>
                  </m:oMath>
                </a14:m>
                <a:endParaRPr lang="en-GB" dirty="0"/>
              </a:p>
              <a:p>
                <a:r>
                  <a:rPr lang="en-GB" dirty="0"/>
                  <a:t>X</a:t>
                </a:r>
                <a:r>
                  <a:rPr lang="en-GB" dirty="0" smtClean="0"/>
                  <a:t>3 </a:t>
                </a:r>
                <a:r>
                  <a:rPr lang="en-GB" dirty="0"/>
                  <a:t>= </a:t>
                </a:r>
                <a14:m>
                  <m:oMath xmlns:m="http://schemas.openxmlformats.org/officeDocument/2006/math">
                    <m:d>
                      <m:dPr>
                        <m:ctrlPr>
                          <a:rPr lang="en-GB" i="1">
                            <a:latin typeface="Cambria Math" panose="02040503050406030204" pitchFamily="18" charset="0"/>
                          </a:rPr>
                        </m:ctrlPr>
                      </m:dPr>
                      <m:e>
                        <m:r>
                          <a:rPr lang="en-GB" i="1">
                            <a:latin typeface="Cambria Math" panose="02040503050406030204" pitchFamily="18" charset="0"/>
                          </a:rPr>
                          <m:t>1 0</m:t>
                        </m:r>
                      </m:e>
                    </m:d>
                    <m:d>
                      <m:dPr>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r>
                                <a:rPr lang="en-GB" i="1">
                                  <a:latin typeface="Cambria Math" panose="02040503050406030204" pitchFamily="18" charset="0"/>
                                </a:rPr>
                                <m:t>0.78</m:t>
                              </m:r>
                            </m:e>
                            <m:e>
                              <m:r>
                                <a:rPr lang="en-GB" i="1">
                                  <a:latin typeface="Cambria Math" panose="02040503050406030204" pitchFamily="18" charset="0"/>
                                </a:rPr>
                                <m:t>0.22</m:t>
                              </m:r>
                            </m:e>
                          </m:mr>
                          <m:mr>
                            <m:e>
                              <m:r>
                                <a:rPr lang="en-GB" i="1">
                                  <a:latin typeface="Cambria Math" panose="02040503050406030204" pitchFamily="18" charset="0"/>
                                </a:rPr>
                                <m:t>0.44</m:t>
                              </m:r>
                            </m:e>
                            <m:e>
                              <m:r>
                                <a:rPr lang="en-GB" i="1">
                                  <a:latin typeface="Cambria Math" panose="02040503050406030204" pitchFamily="18" charset="0"/>
                                </a:rPr>
                                <m:t>0.56</m:t>
                              </m:r>
                            </m:e>
                          </m:mr>
                        </m:m>
                      </m:e>
                    </m:d>
                  </m:oMath>
                </a14:m>
                <a:endParaRPr lang="en-GB" dirty="0"/>
              </a:p>
              <a:p>
                <a:r>
                  <a:rPr lang="en-GB" dirty="0"/>
                  <a:t>X</a:t>
                </a:r>
                <a:r>
                  <a:rPr lang="en-GB" dirty="0" smtClean="0"/>
                  <a:t>3 </a:t>
                </a:r>
                <a:r>
                  <a:rPr lang="en-GB" dirty="0"/>
                  <a:t>= </a:t>
                </a:r>
                <a14:m>
                  <m:oMath xmlns:m="http://schemas.openxmlformats.org/officeDocument/2006/math">
                    <m:d>
                      <m:dPr>
                        <m:ctrlPr>
                          <a:rPr lang="en-GB" i="1">
                            <a:latin typeface="Cambria Math" panose="02040503050406030204" pitchFamily="18" charset="0"/>
                          </a:rPr>
                        </m:ctrlPr>
                      </m:dPr>
                      <m:e>
                        <m:r>
                          <a:rPr lang="en-GB" i="1">
                            <a:latin typeface="Cambria Math" panose="02040503050406030204" pitchFamily="18" charset="0"/>
                          </a:rPr>
                          <m:t>0.78   0.22</m:t>
                        </m:r>
                      </m:e>
                    </m:d>
                  </m:oMath>
                </a14:m>
                <a:endParaRPr lang="en-GB" dirty="0"/>
              </a:p>
              <a:p>
                <a:r>
                  <a:rPr lang="en-GB" dirty="0"/>
                  <a:t> </a:t>
                </a:r>
              </a:p>
              <a:p>
                <a:r>
                  <a:rPr lang="en-GB" b="1" i="1" dirty="0"/>
                  <a:t>Thus, the probability purchase of Pepsi after three purchases from now is 0.22. </a:t>
                </a:r>
                <a:endParaRPr lang="en-GB"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06" t="-1667"/>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smtClean="0"/>
              <a:t>MARKOV CHAIN [Chapter 4] By Pratik Gautam</a:t>
            </a:r>
            <a:endParaRPr lang="en-GB"/>
          </a:p>
        </p:txBody>
      </p:sp>
      <p:sp>
        <p:nvSpPr>
          <p:cNvPr id="5" name="Slide Number Placeholder 4"/>
          <p:cNvSpPr>
            <a:spLocks noGrp="1"/>
          </p:cNvSpPr>
          <p:nvPr>
            <p:ph type="sldNum" sz="quarter" idx="12"/>
          </p:nvPr>
        </p:nvSpPr>
        <p:spPr/>
        <p:txBody>
          <a:bodyPr/>
          <a:lstStyle/>
          <a:p>
            <a:fld id="{9EEC7B8B-D383-477E-97EF-C05060F0CED0}" type="slidenum">
              <a:rPr lang="en-GB" smtClean="0"/>
              <a:t>21</a:t>
            </a:fld>
            <a:endParaRPr lang="en-GB"/>
          </a:p>
        </p:txBody>
      </p:sp>
    </p:spTree>
    <p:extLst>
      <p:ext uri="{BB962C8B-B14F-4D97-AF65-F5344CB8AC3E}">
        <p14:creationId xmlns:p14="http://schemas.microsoft.com/office/powerpoint/2010/main" val="40243962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Application</a:t>
            </a:r>
          </a:p>
        </p:txBody>
      </p:sp>
      <p:sp>
        <p:nvSpPr>
          <p:cNvPr id="3" name="Content Placeholder 2"/>
          <p:cNvSpPr>
            <a:spLocks noGrp="1"/>
          </p:cNvSpPr>
          <p:nvPr>
            <p:ph idx="1"/>
          </p:nvPr>
        </p:nvSpPr>
        <p:spPr/>
        <p:txBody>
          <a:bodyPr/>
          <a:lstStyle/>
          <a:p>
            <a:pPr marL="0" indent="0" algn="just">
              <a:buNone/>
            </a:pPr>
            <a:r>
              <a:rPr lang="en-GB" dirty="0"/>
              <a:t>Since Markov chains can be </a:t>
            </a:r>
            <a:r>
              <a:rPr lang="en-GB" b="1" dirty="0"/>
              <a:t>designed to model many real-world processes</a:t>
            </a:r>
            <a:r>
              <a:rPr lang="en-GB" dirty="0"/>
              <a:t>, they are used in a wide variety of situations. </a:t>
            </a:r>
            <a:endParaRPr lang="en-GB" dirty="0" smtClean="0"/>
          </a:p>
          <a:p>
            <a:pPr marL="0" indent="0" algn="just">
              <a:buNone/>
            </a:pPr>
            <a:endParaRPr lang="en-GB" dirty="0"/>
          </a:p>
          <a:p>
            <a:pPr marL="0" indent="0" algn="just">
              <a:buNone/>
            </a:pPr>
            <a:r>
              <a:rPr lang="en-GB" dirty="0" smtClean="0"/>
              <a:t>These </a:t>
            </a:r>
            <a:r>
              <a:rPr lang="en-GB" dirty="0"/>
              <a:t>fields range from the </a:t>
            </a:r>
            <a:r>
              <a:rPr lang="en-GB" b="1" dirty="0"/>
              <a:t>mapping of animal life populations </a:t>
            </a:r>
            <a:r>
              <a:rPr lang="en-GB" dirty="0"/>
              <a:t>to </a:t>
            </a:r>
            <a:r>
              <a:rPr lang="en-GB" b="1" dirty="0"/>
              <a:t>search engine algorithms</a:t>
            </a:r>
            <a:r>
              <a:rPr lang="en-GB" dirty="0"/>
              <a:t>, music composition and </a:t>
            </a:r>
            <a:r>
              <a:rPr lang="en-GB" b="1" dirty="0"/>
              <a:t>speech recognition</a:t>
            </a:r>
            <a:r>
              <a:rPr lang="en-GB" dirty="0"/>
              <a:t>. </a:t>
            </a:r>
            <a:endParaRPr lang="en-GB" dirty="0" smtClean="0"/>
          </a:p>
          <a:p>
            <a:pPr marL="0" indent="0" algn="just">
              <a:buNone/>
            </a:pPr>
            <a:r>
              <a:rPr lang="en-GB" dirty="0" smtClean="0"/>
              <a:t>In </a:t>
            </a:r>
            <a:r>
              <a:rPr lang="en-GB" b="1" dirty="0"/>
              <a:t>economics and finance</a:t>
            </a:r>
            <a:r>
              <a:rPr lang="en-GB" dirty="0"/>
              <a:t>, they are often used </a:t>
            </a:r>
            <a:r>
              <a:rPr lang="en-GB" b="1" dirty="0"/>
              <a:t>to predict macroeconomic situations </a:t>
            </a:r>
            <a:r>
              <a:rPr lang="en-GB" dirty="0"/>
              <a:t>like </a:t>
            </a:r>
            <a:r>
              <a:rPr lang="en-GB" b="1" dirty="0"/>
              <a:t>market crashes</a:t>
            </a:r>
            <a:r>
              <a:rPr lang="en-GB" dirty="0"/>
              <a:t> and </a:t>
            </a:r>
            <a:r>
              <a:rPr lang="en-GB" b="1" dirty="0"/>
              <a:t>cycles between recession and expansion</a:t>
            </a:r>
            <a:r>
              <a:rPr lang="en-GB" dirty="0"/>
              <a:t>. </a:t>
            </a:r>
            <a:r>
              <a:rPr lang="en-GB" dirty="0" smtClean="0"/>
              <a:t>Other </a:t>
            </a:r>
            <a:r>
              <a:rPr lang="en-GB" dirty="0"/>
              <a:t>areas of application include </a:t>
            </a:r>
            <a:r>
              <a:rPr lang="en-GB" b="1" dirty="0"/>
              <a:t>predicting asset </a:t>
            </a:r>
            <a:r>
              <a:rPr lang="en-GB" dirty="0"/>
              <a:t>and </a:t>
            </a:r>
            <a:r>
              <a:rPr lang="en-GB" b="1" dirty="0"/>
              <a:t>option prices </a:t>
            </a:r>
            <a:r>
              <a:rPr lang="en-GB" dirty="0"/>
              <a:t>and </a:t>
            </a:r>
            <a:r>
              <a:rPr lang="en-GB" b="1" dirty="0"/>
              <a:t>calculating credit risks</a:t>
            </a:r>
            <a:r>
              <a:rPr lang="en-GB" dirty="0"/>
              <a:t>.</a:t>
            </a:r>
          </a:p>
        </p:txBody>
      </p:sp>
      <p:sp>
        <p:nvSpPr>
          <p:cNvPr id="4" name="Footer Placeholder 3"/>
          <p:cNvSpPr>
            <a:spLocks noGrp="1"/>
          </p:cNvSpPr>
          <p:nvPr>
            <p:ph type="ftr" sz="quarter" idx="11"/>
          </p:nvPr>
        </p:nvSpPr>
        <p:spPr/>
        <p:txBody>
          <a:bodyPr/>
          <a:lstStyle/>
          <a:p>
            <a:r>
              <a:rPr lang="en-GB" smtClean="0"/>
              <a:t>MARKOV CHAIN [Chapter 4] By Pratik Gautam</a:t>
            </a:r>
            <a:endParaRPr lang="en-GB"/>
          </a:p>
        </p:txBody>
      </p:sp>
      <p:sp>
        <p:nvSpPr>
          <p:cNvPr id="5" name="Slide Number Placeholder 4"/>
          <p:cNvSpPr>
            <a:spLocks noGrp="1"/>
          </p:cNvSpPr>
          <p:nvPr>
            <p:ph type="sldNum" sz="quarter" idx="12"/>
          </p:nvPr>
        </p:nvSpPr>
        <p:spPr/>
        <p:txBody>
          <a:bodyPr/>
          <a:lstStyle/>
          <a:p>
            <a:fld id="{9EEC7B8B-D383-477E-97EF-C05060F0CED0}" type="slidenum">
              <a:rPr lang="en-GB" smtClean="0"/>
              <a:t>22</a:t>
            </a:fld>
            <a:endParaRPr lang="en-GB"/>
          </a:p>
        </p:txBody>
      </p:sp>
    </p:spTree>
    <p:extLst>
      <p:ext uri="{BB962C8B-B14F-4D97-AF65-F5344CB8AC3E}">
        <p14:creationId xmlns:p14="http://schemas.microsoft.com/office/powerpoint/2010/main" val="19222237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Application</a:t>
            </a:r>
          </a:p>
        </p:txBody>
      </p:sp>
      <p:sp>
        <p:nvSpPr>
          <p:cNvPr id="3" name="Content Placeholder 2"/>
          <p:cNvSpPr>
            <a:spLocks noGrp="1"/>
          </p:cNvSpPr>
          <p:nvPr>
            <p:ph idx="1"/>
          </p:nvPr>
        </p:nvSpPr>
        <p:spPr/>
        <p:txBody>
          <a:bodyPr>
            <a:normAutofit/>
          </a:bodyPr>
          <a:lstStyle/>
          <a:p>
            <a:pPr lvl="1"/>
            <a:r>
              <a:rPr lang="en-GB" b="1" i="1" dirty="0"/>
              <a:t>In biology, </a:t>
            </a:r>
            <a:r>
              <a:rPr lang="en-GB" dirty="0"/>
              <a:t>Markov chains are often used to </a:t>
            </a:r>
            <a:r>
              <a:rPr lang="en-GB" b="1" dirty="0"/>
              <a:t>model the evolution of populations over time, the spread of diseases through a population</a:t>
            </a:r>
            <a:r>
              <a:rPr lang="en-GB" dirty="0"/>
              <a:t>, and other processes that involve transitions between different states</a:t>
            </a:r>
            <a:r>
              <a:rPr lang="en-GB" dirty="0" smtClean="0"/>
              <a:t>.</a:t>
            </a:r>
          </a:p>
          <a:p>
            <a:pPr lvl="1"/>
            <a:r>
              <a:rPr lang="en-GB" b="1" i="1" dirty="0"/>
              <a:t>In economics, </a:t>
            </a:r>
            <a:r>
              <a:rPr lang="en-GB" dirty="0"/>
              <a:t>Markov chains are often used </a:t>
            </a:r>
            <a:r>
              <a:rPr lang="en-GB" b="1" dirty="0"/>
              <a:t>to model the </a:t>
            </a:r>
            <a:r>
              <a:rPr lang="en-GB" b="1" dirty="0" err="1"/>
              <a:t>behavior</a:t>
            </a:r>
            <a:r>
              <a:rPr lang="en-GB" b="1" dirty="0"/>
              <a:t> of financial markets, the movement of goods and people between different regions</a:t>
            </a:r>
            <a:r>
              <a:rPr lang="en-GB" dirty="0"/>
              <a:t>, and other processes that involve transitions between different states</a:t>
            </a:r>
            <a:r>
              <a:rPr lang="en-GB" dirty="0" smtClean="0"/>
              <a:t>.</a:t>
            </a:r>
          </a:p>
          <a:p>
            <a:pPr lvl="1"/>
            <a:r>
              <a:rPr lang="en-GB" b="1" i="1" dirty="0"/>
              <a:t>In physics</a:t>
            </a:r>
            <a:r>
              <a:rPr lang="en-GB" dirty="0"/>
              <a:t>, Markov chains are often used to </a:t>
            </a:r>
            <a:r>
              <a:rPr lang="en-GB" b="1" dirty="0"/>
              <a:t>model the </a:t>
            </a:r>
            <a:r>
              <a:rPr lang="en-GB" b="1" dirty="0" err="1"/>
              <a:t>behavior</a:t>
            </a:r>
            <a:r>
              <a:rPr lang="en-GB" b="1" dirty="0"/>
              <a:t> of complex systems that can be in multiple states</a:t>
            </a:r>
            <a:r>
              <a:rPr lang="en-GB" dirty="0"/>
              <a:t> and undergo transitions between those </a:t>
            </a:r>
            <a:r>
              <a:rPr lang="en-GB" dirty="0" smtClean="0"/>
              <a:t>states</a:t>
            </a:r>
          </a:p>
          <a:p>
            <a:pPr lvl="1"/>
            <a:r>
              <a:rPr lang="en-GB" b="1" i="1" dirty="0" err="1"/>
              <a:t>Modeling</a:t>
            </a:r>
            <a:r>
              <a:rPr lang="en-GB" b="1" i="1" dirty="0"/>
              <a:t> communication channels: </a:t>
            </a:r>
            <a:r>
              <a:rPr lang="en-GB" dirty="0"/>
              <a:t>Markov chains can be used to </a:t>
            </a:r>
            <a:r>
              <a:rPr lang="en-GB" b="1" dirty="0"/>
              <a:t>model the </a:t>
            </a:r>
            <a:r>
              <a:rPr lang="en-GB" b="1" dirty="0" err="1"/>
              <a:t>behavior</a:t>
            </a:r>
            <a:r>
              <a:rPr lang="en-GB" b="1" dirty="0"/>
              <a:t> of communication channel</a:t>
            </a:r>
            <a:r>
              <a:rPr lang="en-GB" dirty="0"/>
              <a:t>s, such as those used in computer networks or telecommunications.</a:t>
            </a:r>
          </a:p>
          <a:p>
            <a:pPr lvl="1"/>
            <a:r>
              <a:rPr lang="en-GB" b="1" i="1" dirty="0" err="1"/>
              <a:t>Modeling</a:t>
            </a:r>
            <a:r>
              <a:rPr lang="en-GB" b="1" i="1" dirty="0"/>
              <a:t> queues</a:t>
            </a:r>
            <a:r>
              <a:rPr lang="en-GB" dirty="0"/>
              <a:t>: Markov chains can be used to model queues, such as those found in hospitals or call </a:t>
            </a:r>
            <a:r>
              <a:rPr lang="en-GB" dirty="0" err="1"/>
              <a:t>centers</a:t>
            </a:r>
            <a:r>
              <a:rPr lang="en-GB" dirty="0"/>
              <a:t>.</a:t>
            </a:r>
          </a:p>
          <a:p>
            <a:pPr lvl="1"/>
            <a:r>
              <a:rPr lang="en-GB" b="1" i="1" dirty="0" err="1"/>
              <a:t>Modeling</a:t>
            </a:r>
            <a:r>
              <a:rPr lang="en-GB" b="1" i="1" dirty="0"/>
              <a:t> population dynamics: </a:t>
            </a:r>
            <a:r>
              <a:rPr lang="en-GB" dirty="0"/>
              <a:t>Markov chains can be used to model the dynamics of a population, such as the spread of a disease through a population or the evolution of a species.</a:t>
            </a:r>
          </a:p>
          <a:p>
            <a:pPr lvl="1"/>
            <a:endParaRPr lang="en-GB" dirty="0"/>
          </a:p>
          <a:p>
            <a:pPr lvl="1"/>
            <a:endParaRPr lang="en-GB" dirty="0"/>
          </a:p>
        </p:txBody>
      </p:sp>
      <p:sp>
        <p:nvSpPr>
          <p:cNvPr id="4" name="Footer Placeholder 3"/>
          <p:cNvSpPr>
            <a:spLocks noGrp="1"/>
          </p:cNvSpPr>
          <p:nvPr>
            <p:ph type="ftr" sz="quarter" idx="11"/>
          </p:nvPr>
        </p:nvSpPr>
        <p:spPr/>
        <p:txBody>
          <a:bodyPr/>
          <a:lstStyle/>
          <a:p>
            <a:r>
              <a:rPr lang="en-GB" smtClean="0"/>
              <a:t>MARKOV CHAIN [Chapter 4] By Pratik Gautam</a:t>
            </a:r>
            <a:endParaRPr lang="en-GB"/>
          </a:p>
        </p:txBody>
      </p:sp>
      <p:sp>
        <p:nvSpPr>
          <p:cNvPr id="5" name="Slide Number Placeholder 4"/>
          <p:cNvSpPr>
            <a:spLocks noGrp="1"/>
          </p:cNvSpPr>
          <p:nvPr>
            <p:ph type="sldNum" sz="quarter" idx="12"/>
          </p:nvPr>
        </p:nvSpPr>
        <p:spPr/>
        <p:txBody>
          <a:bodyPr/>
          <a:lstStyle/>
          <a:p>
            <a:fld id="{9EEC7B8B-D383-477E-97EF-C05060F0CED0}" type="slidenum">
              <a:rPr lang="en-GB" smtClean="0"/>
              <a:t>23</a:t>
            </a:fld>
            <a:endParaRPr lang="en-GB"/>
          </a:p>
        </p:txBody>
      </p:sp>
    </p:spTree>
    <p:extLst>
      <p:ext uri="{BB962C8B-B14F-4D97-AF65-F5344CB8AC3E}">
        <p14:creationId xmlns:p14="http://schemas.microsoft.com/office/powerpoint/2010/main" val="6917139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Application</a:t>
            </a:r>
          </a:p>
        </p:txBody>
      </p:sp>
      <p:sp>
        <p:nvSpPr>
          <p:cNvPr id="3" name="Content Placeholder 2"/>
          <p:cNvSpPr>
            <a:spLocks noGrp="1"/>
          </p:cNvSpPr>
          <p:nvPr>
            <p:ph idx="1"/>
          </p:nvPr>
        </p:nvSpPr>
        <p:spPr/>
        <p:txBody>
          <a:bodyPr/>
          <a:lstStyle/>
          <a:p>
            <a:pPr>
              <a:buFont typeface="Courier New" panose="02070309020205020404" pitchFamily="49" charset="0"/>
              <a:buChar char="o"/>
            </a:pPr>
            <a:r>
              <a:rPr lang="en-GB" dirty="0" smtClean="0"/>
              <a:t>Google’s </a:t>
            </a:r>
            <a:r>
              <a:rPr lang="en-GB" dirty="0"/>
              <a:t>PageRank algorithm </a:t>
            </a:r>
            <a:r>
              <a:rPr lang="en-GB" b="1" dirty="0"/>
              <a:t>treats the web like a Markov model</a:t>
            </a:r>
            <a:r>
              <a:rPr lang="en-GB" dirty="0"/>
              <a:t>. </a:t>
            </a:r>
          </a:p>
          <a:p>
            <a:pPr lvl="1">
              <a:buFont typeface="Courier New" panose="02070309020205020404" pitchFamily="49" charset="0"/>
              <a:buChar char="o"/>
            </a:pPr>
            <a:r>
              <a:rPr lang="en-GB" dirty="0"/>
              <a:t>The PageRank algorithm uses a variant of a Markov chain, a mathematical model that involves transitions between different states. In this case, the states are websites, and the transitions between states are links from one website to another. By iteratively applying the transition probabilities, the PageRank algorithm can calculate the importance of each website and rank them accordingly</a:t>
            </a:r>
            <a:r>
              <a:rPr lang="en-GB" dirty="0" smtClean="0"/>
              <a:t>.</a:t>
            </a:r>
          </a:p>
          <a:p>
            <a:pPr lvl="1">
              <a:buFont typeface="Courier New" panose="02070309020205020404" pitchFamily="49" charset="0"/>
              <a:buChar char="o"/>
            </a:pPr>
            <a:endParaRPr lang="en-GB" dirty="0" smtClean="0"/>
          </a:p>
          <a:p>
            <a:pPr>
              <a:buFont typeface="Courier New" panose="02070309020205020404" pitchFamily="49" charset="0"/>
              <a:buChar char="o"/>
            </a:pPr>
            <a:r>
              <a:rPr lang="en-GB" dirty="0" smtClean="0"/>
              <a:t>If </a:t>
            </a:r>
            <a:r>
              <a:rPr lang="en-GB" dirty="0"/>
              <a:t>you use </a:t>
            </a:r>
            <a:r>
              <a:rPr lang="en-GB" b="1" dirty="0"/>
              <a:t>Gmail</a:t>
            </a:r>
            <a:r>
              <a:rPr lang="en-GB" dirty="0"/>
              <a:t>, you must’ve noticed their </a:t>
            </a:r>
            <a:r>
              <a:rPr lang="en-GB" b="1" dirty="0"/>
              <a:t>Auto-fill feature</a:t>
            </a:r>
            <a:r>
              <a:rPr lang="en-GB" dirty="0"/>
              <a:t>. This feature automatically predicts your sentences to help you write emails quickly. Markov chains help in this sector considerably as they can provide </a:t>
            </a:r>
            <a:r>
              <a:rPr lang="en-GB" b="1" dirty="0"/>
              <a:t>predictions</a:t>
            </a:r>
            <a:r>
              <a:rPr lang="en-GB" dirty="0"/>
              <a:t> of this sort effectively</a:t>
            </a:r>
            <a:r>
              <a:rPr lang="en-GB" dirty="0" smtClean="0"/>
              <a:t>.</a:t>
            </a:r>
          </a:p>
          <a:p>
            <a:pPr lvl="1">
              <a:buFont typeface="Courier New" panose="02070309020205020404" pitchFamily="49" charset="0"/>
              <a:buChar char="o"/>
            </a:pPr>
            <a:r>
              <a:rPr lang="en-GB" dirty="0"/>
              <a:t>Gmail's autocomplete feature uses machine learning algorithms to </a:t>
            </a:r>
            <a:r>
              <a:rPr lang="en-GB" dirty="0" err="1"/>
              <a:t>analyze</a:t>
            </a:r>
            <a:r>
              <a:rPr lang="en-GB" dirty="0"/>
              <a:t> the words and phrases that you have typed in the past, and it uses this information to predict and suggest words or phrases as you type. It is possible that the feature uses a variant of a Markov model, or a similar approach, to </a:t>
            </a:r>
            <a:r>
              <a:rPr lang="en-GB" dirty="0" err="1"/>
              <a:t>analyze</a:t>
            </a:r>
            <a:r>
              <a:rPr lang="en-GB" dirty="0"/>
              <a:t> the patterns of word usage and predict future word choices.</a:t>
            </a:r>
          </a:p>
          <a:p>
            <a:endParaRPr lang="en-GB" dirty="0"/>
          </a:p>
        </p:txBody>
      </p:sp>
      <p:sp>
        <p:nvSpPr>
          <p:cNvPr id="4" name="Footer Placeholder 3"/>
          <p:cNvSpPr>
            <a:spLocks noGrp="1"/>
          </p:cNvSpPr>
          <p:nvPr>
            <p:ph type="ftr" sz="quarter" idx="11"/>
          </p:nvPr>
        </p:nvSpPr>
        <p:spPr/>
        <p:txBody>
          <a:bodyPr/>
          <a:lstStyle/>
          <a:p>
            <a:r>
              <a:rPr lang="en-GB" smtClean="0"/>
              <a:t>MARKOV CHAIN [Chapter 4] By Pratik Gautam</a:t>
            </a:r>
            <a:endParaRPr lang="en-GB"/>
          </a:p>
        </p:txBody>
      </p:sp>
      <p:sp>
        <p:nvSpPr>
          <p:cNvPr id="5" name="Slide Number Placeholder 4"/>
          <p:cNvSpPr>
            <a:spLocks noGrp="1"/>
          </p:cNvSpPr>
          <p:nvPr>
            <p:ph type="sldNum" sz="quarter" idx="12"/>
          </p:nvPr>
        </p:nvSpPr>
        <p:spPr/>
        <p:txBody>
          <a:bodyPr/>
          <a:lstStyle/>
          <a:p>
            <a:fld id="{9EEC7B8B-D383-477E-97EF-C05060F0CED0}" type="slidenum">
              <a:rPr lang="en-GB" smtClean="0"/>
              <a:t>24</a:t>
            </a:fld>
            <a:endParaRPr lang="en-GB"/>
          </a:p>
        </p:txBody>
      </p:sp>
    </p:spTree>
    <p:extLst>
      <p:ext uri="{BB962C8B-B14F-4D97-AF65-F5344CB8AC3E}">
        <p14:creationId xmlns:p14="http://schemas.microsoft.com/office/powerpoint/2010/main" val="26578684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a:t>
            </a:r>
            <a:endParaRPr lang="en-GB" dirty="0"/>
          </a:p>
        </p:txBody>
      </p:sp>
      <p:sp>
        <p:nvSpPr>
          <p:cNvPr id="3" name="Content Placeholder 2"/>
          <p:cNvSpPr>
            <a:spLocks noGrp="1"/>
          </p:cNvSpPr>
          <p:nvPr>
            <p:ph idx="1"/>
          </p:nvPr>
        </p:nvSpPr>
        <p:spPr/>
        <p:txBody>
          <a:bodyPr/>
          <a:lstStyle/>
          <a:p>
            <a:r>
              <a:rPr lang="en-GB" dirty="0" smtClean="0"/>
              <a:t>Explain the Markov chains with examples and its applications.</a:t>
            </a:r>
          </a:p>
          <a:p>
            <a:r>
              <a:rPr lang="en-GB" dirty="0" smtClean="0"/>
              <a:t>What are the key features of Markov chains</a:t>
            </a:r>
            <a:endParaRPr lang="en-GB" dirty="0"/>
          </a:p>
        </p:txBody>
      </p:sp>
      <p:sp>
        <p:nvSpPr>
          <p:cNvPr id="4" name="Footer Placeholder 3"/>
          <p:cNvSpPr>
            <a:spLocks noGrp="1"/>
          </p:cNvSpPr>
          <p:nvPr>
            <p:ph type="ftr" sz="quarter" idx="11"/>
          </p:nvPr>
        </p:nvSpPr>
        <p:spPr/>
        <p:txBody>
          <a:bodyPr/>
          <a:lstStyle/>
          <a:p>
            <a:r>
              <a:rPr lang="en-GB" smtClean="0"/>
              <a:t>MARKOV CHAIN [Chapter 4] By Pratik Gautam</a:t>
            </a:r>
            <a:endParaRPr lang="en-GB"/>
          </a:p>
        </p:txBody>
      </p:sp>
      <p:sp>
        <p:nvSpPr>
          <p:cNvPr id="5" name="Slide Number Placeholder 4"/>
          <p:cNvSpPr>
            <a:spLocks noGrp="1"/>
          </p:cNvSpPr>
          <p:nvPr>
            <p:ph type="sldNum" sz="quarter" idx="12"/>
          </p:nvPr>
        </p:nvSpPr>
        <p:spPr/>
        <p:txBody>
          <a:bodyPr/>
          <a:lstStyle/>
          <a:p>
            <a:fld id="{9EEC7B8B-D383-477E-97EF-C05060F0CED0}" type="slidenum">
              <a:rPr lang="en-GB" smtClean="0"/>
              <a:t>25</a:t>
            </a:fld>
            <a:endParaRPr lang="en-GB"/>
          </a:p>
        </p:txBody>
      </p:sp>
    </p:spTree>
    <p:extLst>
      <p:ext uri="{BB962C8B-B14F-4D97-AF65-F5344CB8AC3E}">
        <p14:creationId xmlns:p14="http://schemas.microsoft.com/office/powerpoint/2010/main" val="40371216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2</a:t>
            </a:r>
            <a:endParaRPr lang="en-GB" dirty="0"/>
          </a:p>
        </p:txBody>
      </p:sp>
      <p:sp>
        <p:nvSpPr>
          <p:cNvPr id="3" name="Content Placeholder 2"/>
          <p:cNvSpPr>
            <a:spLocks noGrp="1"/>
          </p:cNvSpPr>
          <p:nvPr>
            <p:ph idx="1"/>
          </p:nvPr>
        </p:nvSpPr>
        <p:spPr/>
        <p:txBody>
          <a:bodyPr>
            <a:normAutofit fontScale="85000" lnSpcReduction="10000"/>
          </a:bodyPr>
          <a:lstStyle/>
          <a:p>
            <a:r>
              <a:rPr lang="en-GB" b="1" i="1" dirty="0" smtClean="0"/>
              <a:t>Question 1 : </a:t>
            </a:r>
            <a:r>
              <a:rPr lang="en-GB" dirty="0" smtClean="0"/>
              <a:t>Suppose </a:t>
            </a:r>
            <a:r>
              <a:rPr lang="en-GB" dirty="0"/>
              <a:t>you are designing a new web browser and you want to optimize the way it handles requests for new web pages. You decide to use a Markov chain to model the process of requesting and loading web pages.</a:t>
            </a:r>
          </a:p>
          <a:p>
            <a:r>
              <a:rPr lang="en-GB" dirty="0"/>
              <a:t>The possible states of the Markov chain are "idle", "requesting", and "loading". At any given time, the browser is either idle (not requesting any new pages), requesting a new page, or loading a page that has already been requested. The transitions between these states are governed by the following rules:</a:t>
            </a:r>
          </a:p>
          <a:p>
            <a:r>
              <a:rPr lang="en-GB" dirty="0"/>
              <a:t>If the browser is idle, it has a 50% chance of transitioning to the "requesting" state and a 50% chance of staying idle.</a:t>
            </a:r>
          </a:p>
          <a:p>
            <a:r>
              <a:rPr lang="en-GB" dirty="0"/>
              <a:t>If the browser is requesting a page, it has a 75% chance of transitioning to the "loading" state and a 25% chance of returning to the "idle" state.</a:t>
            </a:r>
          </a:p>
          <a:p>
            <a:r>
              <a:rPr lang="en-GB" dirty="0"/>
              <a:t>If the browser is loading a page, it has a 100% chance of transitioning back to the "idle" state once the page has finished loading.</a:t>
            </a:r>
          </a:p>
          <a:p>
            <a:r>
              <a:rPr lang="en-GB" dirty="0"/>
              <a:t>Given this information, </a:t>
            </a:r>
            <a:r>
              <a:rPr lang="en-GB" dirty="0" smtClean="0"/>
              <a:t>if </a:t>
            </a:r>
            <a:r>
              <a:rPr lang="en-GB" dirty="0"/>
              <a:t>the browser is currently idle, </a:t>
            </a:r>
            <a:r>
              <a:rPr lang="en-GB" dirty="0" smtClean="0"/>
              <a:t>use </a:t>
            </a:r>
            <a:r>
              <a:rPr lang="en-GB" dirty="0"/>
              <a:t>the Markov chain to calculate the probability that it will remain idle, request a new page, or begin loading a page on the next time step.</a:t>
            </a:r>
          </a:p>
          <a:p>
            <a:endParaRPr lang="en-GB" dirty="0"/>
          </a:p>
        </p:txBody>
      </p:sp>
      <p:sp>
        <p:nvSpPr>
          <p:cNvPr id="4" name="Footer Placeholder 3"/>
          <p:cNvSpPr>
            <a:spLocks noGrp="1"/>
          </p:cNvSpPr>
          <p:nvPr>
            <p:ph type="ftr" sz="quarter" idx="11"/>
          </p:nvPr>
        </p:nvSpPr>
        <p:spPr/>
        <p:txBody>
          <a:bodyPr/>
          <a:lstStyle/>
          <a:p>
            <a:r>
              <a:rPr lang="en-GB" smtClean="0"/>
              <a:t>MARKOV CHAIN [Chapter 4] By Pratik Gautam</a:t>
            </a:r>
            <a:endParaRPr lang="en-GB"/>
          </a:p>
        </p:txBody>
      </p:sp>
      <p:sp>
        <p:nvSpPr>
          <p:cNvPr id="5" name="Slide Number Placeholder 4"/>
          <p:cNvSpPr>
            <a:spLocks noGrp="1"/>
          </p:cNvSpPr>
          <p:nvPr>
            <p:ph type="sldNum" sz="quarter" idx="12"/>
          </p:nvPr>
        </p:nvSpPr>
        <p:spPr/>
        <p:txBody>
          <a:bodyPr/>
          <a:lstStyle/>
          <a:p>
            <a:fld id="{9EEC7B8B-D383-477E-97EF-C05060F0CED0}" type="slidenum">
              <a:rPr lang="en-GB" smtClean="0"/>
              <a:t>26</a:t>
            </a:fld>
            <a:endParaRPr lang="en-GB"/>
          </a:p>
        </p:txBody>
      </p:sp>
    </p:spTree>
    <p:extLst>
      <p:ext uri="{BB962C8B-B14F-4D97-AF65-F5344CB8AC3E}">
        <p14:creationId xmlns:p14="http://schemas.microsoft.com/office/powerpoint/2010/main" val="20336813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2</a:t>
            </a:r>
          </a:p>
        </p:txBody>
      </p:sp>
      <p:sp>
        <p:nvSpPr>
          <p:cNvPr id="3" name="Content Placeholder 2"/>
          <p:cNvSpPr>
            <a:spLocks noGrp="1"/>
          </p:cNvSpPr>
          <p:nvPr>
            <p:ph idx="1"/>
          </p:nvPr>
        </p:nvSpPr>
        <p:spPr/>
        <p:txBody>
          <a:bodyPr>
            <a:normAutofit fontScale="85000" lnSpcReduction="10000"/>
          </a:bodyPr>
          <a:lstStyle/>
          <a:p>
            <a:r>
              <a:rPr lang="en-GB" b="1" i="1" dirty="0"/>
              <a:t>Question </a:t>
            </a:r>
            <a:r>
              <a:rPr lang="en-GB" b="1" i="1" dirty="0" smtClean="0"/>
              <a:t>2 </a:t>
            </a:r>
            <a:r>
              <a:rPr lang="en-GB" b="1" i="1" dirty="0"/>
              <a:t>: </a:t>
            </a:r>
            <a:r>
              <a:rPr lang="en-GB" dirty="0" smtClean="0"/>
              <a:t>Suppose </a:t>
            </a:r>
            <a:r>
              <a:rPr lang="en-GB" dirty="0"/>
              <a:t>you are designing a new ride-sharing app and you want to optimize the way it matches drivers with riders. You decide to use a Markov chain to model the process of matching drivers and riders.</a:t>
            </a:r>
          </a:p>
          <a:p>
            <a:r>
              <a:rPr lang="en-GB" dirty="0"/>
              <a:t>The possible states of the Markov chain are "idle", "waiting", and "matched". At any given time, a driver is either idle (not currently carrying a rider), waiting for a rider to request a ride, or matched with a rider (driving to the rider's destination). The transitions between these states are governed by the following rules:</a:t>
            </a:r>
          </a:p>
          <a:p>
            <a:r>
              <a:rPr lang="en-GB" dirty="0"/>
              <a:t>If the driver is idle, it has a 20% chance of transitioning to the "waiting" state and a 80% chance of staying idle.</a:t>
            </a:r>
          </a:p>
          <a:p>
            <a:r>
              <a:rPr lang="en-GB" dirty="0"/>
              <a:t>If the driver is waiting for a ride request, it has a 60% chance of transitioning to the "matched" state (if a rider requests a ride) and a 40% chance of returning to the "idle" state.</a:t>
            </a:r>
          </a:p>
          <a:p>
            <a:r>
              <a:rPr lang="en-GB" dirty="0"/>
              <a:t>If the driver is matched with a rider, it has a 100% chance of transitioning back to the "idle" state once the ride is completed.</a:t>
            </a:r>
          </a:p>
          <a:p>
            <a:r>
              <a:rPr lang="en-GB" dirty="0"/>
              <a:t>Given this information, </a:t>
            </a:r>
            <a:r>
              <a:rPr lang="en-GB" dirty="0" smtClean="0"/>
              <a:t>if </a:t>
            </a:r>
            <a:r>
              <a:rPr lang="en-GB" dirty="0"/>
              <a:t>a driver is currently idle, </a:t>
            </a:r>
            <a:r>
              <a:rPr lang="en-GB" dirty="0" smtClean="0"/>
              <a:t>use </a:t>
            </a:r>
            <a:r>
              <a:rPr lang="en-GB" dirty="0"/>
              <a:t>the Markov chain to calculate the probability that the driver will remain idle, begin waiting for a ride request, or become matched with a rider on the next time step.</a:t>
            </a:r>
          </a:p>
          <a:p>
            <a:endParaRPr lang="en-GB" dirty="0"/>
          </a:p>
        </p:txBody>
      </p:sp>
      <p:sp>
        <p:nvSpPr>
          <p:cNvPr id="4" name="Footer Placeholder 3"/>
          <p:cNvSpPr>
            <a:spLocks noGrp="1"/>
          </p:cNvSpPr>
          <p:nvPr>
            <p:ph type="ftr" sz="quarter" idx="11"/>
          </p:nvPr>
        </p:nvSpPr>
        <p:spPr/>
        <p:txBody>
          <a:bodyPr/>
          <a:lstStyle/>
          <a:p>
            <a:r>
              <a:rPr lang="en-GB" smtClean="0"/>
              <a:t>MARKOV CHAIN [Chapter 4] By Pratik Gautam</a:t>
            </a:r>
            <a:endParaRPr lang="en-GB"/>
          </a:p>
        </p:txBody>
      </p:sp>
      <p:sp>
        <p:nvSpPr>
          <p:cNvPr id="5" name="Slide Number Placeholder 4"/>
          <p:cNvSpPr>
            <a:spLocks noGrp="1"/>
          </p:cNvSpPr>
          <p:nvPr>
            <p:ph type="sldNum" sz="quarter" idx="12"/>
          </p:nvPr>
        </p:nvSpPr>
        <p:spPr/>
        <p:txBody>
          <a:bodyPr/>
          <a:lstStyle/>
          <a:p>
            <a:fld id="{9EEC7B8B-D383-477E-97EF-C05060F0CED0}" type="slidenum">
              <a:rPr lang="en-GB" smtClean="0"/>
              <a:t>27</a:t>
            </a:fld>
            <a:endParaRPr lang="en-GB"/>
          </a:p>
        </p:txBody>
      </p:sp>
    </p:spTree>
    <p:extLst>
      <p:ext uri="{BB962C8B-B14F-4D97-AF65-F5344CB8AC3E}">
        <p14:creationId xmlns:p14="http://schemas.microsoft.com/office/powerpoint/2010/main" val="36489602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2</a:t>
            </a:r>
          </a:p>
        </p:txBody>
      </p:sp>
      <p:sp>
        <p:nvSpPr>
          <p:cNvPr id="3" name="Content Placeholder 2"/>
          <p:cNvSpPr>
            <a:spLocks noGrp="1"/>
          </p:cNvSpPr>
          <p:nvPr>
            <p:ph idx="1"/>
          </p:nvPr>
        </p:nvSpPr>
        <p:spPr/>
        <p:txBody>
          <a:bodyPr>
            <a:normAutofit fontScale="85000" lnSpcReduction="10000"/>
          </a:bodyPr>
          <a:lstStyle/>
          <a:p>
            <a:r>
              <a:rPr lang="en-GB" b="1" i="1" dirty="0"/>
              <a:t>Question </a:t>
            </a:r>
            <a:r>
              <a:rPr lang="en-GB" b="1" i="1" dirty="0" smtClean="0"/>
              <a:t>3 </a:t>
            </a:r>
            <a:r>
              <a:rPr lang="en-GB" b="1" i="1" dirty="0"/>
              <a:t>: </a:t>
            </a:r>
            <a:r>
              <a:rPr lang="en-GB" dirty="0" smtClean="0"/>
              <a:t>Suppose </a:t>
            </a:r>
            <a:r>
              <a:rPr lang="en-GB" dirty="0"/>
              <a:t>you are designing a new delivery robot for a warehouse and you want to optimize its route through the warehouse. You decide to use a Markov chain to model the robot's movements.</a:t>
            </a:r>
          </a:p>
          <a:p>
            <a:r>
              <a:rPr lang="en-GB" dirty="0"/>
              <a:t>The possible states of the Markov chain are the locations in the warehouse, and the transitions between states represent the robot moving from one location to another. The transitions between states are governed by the following rules:</a:t>
            </a:r>
          </a:p>
          <a:p>
            <a:r>
              <a:rPr lang="en-GB" dirty="0"/>
              <a:t>If the robot is currently at location A, it has a 30% chance of staying at location A, a 40% chance of moving to location B, and a 30% chance of moving to location C.</a:t>
            </a:r>
          </a:p>
          <a:p>
            <a:r>
              <a:rPr lang="en-GB" dirty="0"/>
              <a:t>If the robot is currently at location B, it has a 50% chance of staying at location B and a 50% chance of moving to location C.</a:t>
            </a:r>
          </a:p>
          <a:p>
            <a:r>
              <a:rPr lang="en-GB" dirty="0"/>
              <a:t>If the robot is currently at location C, it has a 20% chance of staying at location C, a 30% chance of moving to location A, and a 50% chance of moving to location B.</a:t>
            </a:r>
          </a:p>
          <a:p>
            <a:r>
              <a:rPr lang="en-GB" dirty="0"/>
              <a:t>Given this </a:t>
            </a:r>
            <a:r>
              <a:rPr lang="en-GB" dirty="0" smtClean="0"/>
              <a:t>information, </a:t>
            </a:r>
            <a:r>
              <a:rPr lang="en-GB" dirty="0"/>
              <a:t>if the robot is currently at location A, </a:t>
            </a:r>
            <a:r>
              <a:rPr lang="en-GB" dirty="0" smtClean="0"/>
              <a:t>use </a:t>
            </a:r>
            <a:r>
              <a:rPr lang="en-GB" dirty="0"/>
              <a:t>the Markov chain to calculate the probability that it will remain at location A, move to location B, or move to location C on the next time step.</a:t>
            </a:r>
          </a:p>
          <a:p>
            <a:endParaRPr lang="en-GB" dirty="0"/>
          </a:p>
        </p:txBody>
      </p:sp>
      <p:sp>
        <p:nvSpPr>
          <p:cNvPr id="4" name="Footer Placeholder 3"/>
          <p:cNvSpPr>
            <a:spLocks noGrp="1"/>
          </p:cNvSpPr>
          <p:nvPr>
            <p:ph type="ftr" sz="quarter" idx="11"/>
          </p:nvPr>
        </p:nvSpPr>
        <p:spPr/>
        <p:txBody>
          <a:bodyPr/>
          <a:lstStyle/>
          <a:p>
            <a:r>
              <a:rPr lang="en-GB" smtClean="0"/>
              <a:t>MARKOV CHAIN [Chapter 4] By Pratik Gautam</a:t>
            </a:r>
            <a:endParaRPr lang="en-GB"/>
          </a:p>
        </p:txBody>
      </p:sp>
      <p:sp>
        <p:nvSpPr>
          <p:cNvPr id="5" name="Slide Number Placeholder 4"/>
          <p:cNvSpPr>
            <a:spLocks noGrp="1"/>
          </p:cNvSpPr>
          <p:nvPr>
            <p:ph type="sldNum" sz="quarter" idx="12"/>
          </p:nvPr>
        </p:nvSpPr>
        <p:spPr/>
        <p:txBody>
          <a:bodyPr/>
          <a:lstStyle/>
          <a:p>
            <a:fld id="{9EEC7B8B-D383-477E-97EF-C05060F0CED0}" type="slidenum">
              <a:rPr lang="en-GB" smtClean="0"/>
              <a:t>28</a:t>
            </a:fld>
            <a:endParaRPr lang="en-GB"/>
          </a:p>
        </p:txBody>
      </p:sp>
    </p:spTree>
    <p:extLst>
      <p:ext uri="{BB962C8B-B14F-4D97-AF65-F5344CB8AC3E}">
        <p14:creationId xmlns:p14="http://schemas.microsoft.com/office/powerpoint/2010/main" val="39025532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
            </a:r>
            <a:br>
              <a:rPr lang="en-GB" dirty="0"/>
            </a:br>
            <a:r>
              <a:rPr lang="en-GB" dirty="0"/>
              <a:t/>
            </a:r>
            <a:br>
              <a:rPr lang="en-GB" dirty="0"/>
            </a:br>
            <a:r>
              <a:rPr lang="en-GB" b="1" dirty="0"/>
              <a:t>MARKOV CHAIN </a:t>
            </a:r>
            <a:endParaRPr lang="en-GB" dirty="0"/>
          </a:p>
        </p:txBody>
      </p:sp>
      <p:sp>
        <p:nvSpPr>
          <p:cNvPr id="3" name="Content Placeholder 2"/>
          <p:cNvSpPr>
            <a:spLocks noGrp="1"/>
          </p:cNvSpPr>
          <p:nvPr>
            <p:ph idx="1"/>
          </p:nvPr>
        </p:nvSpPr>
        <p:spPr/>
        <p:txBody>
          <a:bodyPr>
            <a:normAutofit/>
          </a:bodyPr>
          <a:lstStyle/>
          <a:p>
            <a:pPr marL="578358" lvl="1" indent="-285750" algn="just">
              <a:buFont typeface="Wingdings" panose="05000000000000000000" pitchFamily="2" charset="2"/>
              <a:buChar char="§"/>
            </a:pPr>
            <a:r>
              <a:rPr lang="en-GB" dirty="0"/>
              <a:t>A </a:t>
            </a:r>
            <a:r>
              <a:rPr lang="en-GB" b="1" dirty="0"/>
              <a:t>Markov chain</a:t>
            </a:r>
            <a:r>
              <a:rPr lang="en-GB" dirty="0"/>
              <a:t> or </a:t>
            </a:r>
            <a:r>
              <a:rPr lang="en-GB" b="1" dirty="0"/>
              <a:t>Markov process</a:t>
            </a:r>
            <a:r>
              <a:rPr lang="en-GB" dirty="0"/>
              <a:t> is a stochastic model describing a sequence of possible events in which the probability of each event depends only on the </a:t>
            </a:r>
            <a:r>
              <a:rPr lang="en-GB" dirty="0" smtClean="0"/>
              <a:t>current state attained in the previous event.</a:t>
            </a:r>
          </a:p>
          <a:p>
            <a:pPr marL="578358" lvl="1" indent="-285750" algn="just">
              <a:buFont typeface="Wingdings" panose="05000000000000000000" pitchFamily="2" charset="2"/>
              <a:buChar char="§"/>
            </a:pPr>
            <a:endParaRPr lang="en-GB" dirty="0" smtClean="0"/>
          </a:p>
          <a:p>
            <a:pPr marL="578358" lvl="1" indent="-285750" algn="just">
              <a:buFont typeface="Wingdings" panose="05000000000000000000" pitchFamily="2" charset="2"/>
              <a:buChar char="§"/>
            </a:pPr>
            <a:r>
              <a:rPr lang="en-GB" dirty="0" smtClean="0"/>
              <a:t>A </a:t>
            </a:r>
            <a:r>
              <a:rPr lang="en-GB" dirty="0"/>
              <a:t>Markov chain is a mathematical system that moves from one state to another according to certain probabilistic rules</a:t>
            </a:r>
            <a:r>
              <a:rPr lang="en-GB" dirty="0" smtClean="0"/>
              <a:t>.</a:t>
            </a:r>
          </a:p>
          <a:p>
            <a:pPr marL="292608" lvl="1" indent="0" algn="just">
              <a:buNone/>
            </a:pPr>
            <a:endParaRPr lang="en-GB" dirty="0"/>
          </a:p>
          <a:p>
            <a:pPr marL="292608" lvl="1" indent="0" algn="just">
              <a:buNone/>
            </a:pPr>
            <a:endParaRPr lang="en-GB" dirty="0"/>
          </a:p>
          <a:p>
            <a:pPr lvl="1" algn="just"/>
            <a:r>
              <a:rPr lang="en-GB" dirty="0"/>
              <a:t>A Markov chain is a discrete-time process for which the future </a:t>
            </a:r>
            <a:r>
              <a:rPr lang="en-GB" dirty="0" err="1"/>
              <a:t>behavior</a:t>
            </a:r>
            <a:r>
              <a:rPr lang="en-GB" dirty="0"/>
              <a:t>, given the past and the present, </a:t>
            </a:r>
            <a:r>
              <a:rPr lang="en-GB" b="1" dirty="0"/>
              <a:t>only depends on the present and not on the past. </a:t>
            </a:r>
            <a:endParaRPr lang="en-GB" b="1" dirty="0" smtClean="0"/>
          </a:p>
          <a:p>
            <a:pPr lvl="1" algn="just"/>
            <a:r>
              <a:rPr lang="en-GB" dirty="0" smtClean="0"/>
              <a:t>It's </a:t>
            </a:r>
            <a:r>
              <a:rPr lang="en-GB" dirty="0"/>
              <a:t>like a game where you're in a specific situation, and what happens next only depends on your current situation, not on how you got there.</a:t>
            </a:r>
            <a:endParaRPr lang="en-GB" b="1" dirty="0" smtClean="0"/>
          </a:p>
          <a:p>
            <a:pPr lvl="1" algn="just"/>
            <a:endParaRPr lang="en-GB" dirty="0"/>
          </a:p>
        </p:txBody>
      </p:sp>
      <p:sp>
        <p:nvSpPr>
          <p:cNvPr id="4" name="Footer Placeholder 3"/>
          <p:cNvSpPr>
            <a:spLocks noGrp="1"/>
          </p:cNvSpPr>
          <p:nvPr>
            <p:ph type="ftr" sz="quarter" idx="11"/>
          </p:nvPr>
        </p:nvSpPr>
        <p:spPr/>
        <p:txBody>
          <a:bodyPr/>
          <a:lstStyle/>
          <a:p>
            <a:r>
              <a:rPr lang="en-GB" smtClean="0"/>
              <a:t>MARKOV CHAIN [Chapter 4] By Pratik Gautam</a:t>
            </a:r>
            <a:endParaRPr lang="en-GB"/>
          </a:p>
        </p:txBody>
      </p:sp>
      <p:sp>
        <p:nvSpPr>
          <p:cNvPr id="5" name="Slide Number Placeholder 4"/>
          <p:cNvSpPr>
            <a:spLocks noGrp="1"/>
          </p:cNvSpPr>
          <p:nvPr>
            <p:ph type="sldNum" sz="quarter" idx="12"/>
          </p:nvPr>
        </p:nvSpPr>
        <p:spPr/>
        <p:txBody>
          <a:bodyPr/>
          <a:lstStyle/>
          <a:p>
            <a:fld id="{9EEC7B8B-D383-477E-97EF-C05060F0CED0}" type="slidenum">
              <a:rPr lang="en-GB" smtClean="0"/>
              <a:t>3</a:t>
            </a:fld>
            <a:endParaRPr lang="en-GB"/>
          </a:p>
        </p:txBody>
      </p:sp>
    </p:spTree>
    <p:extLst>
      <p:ext uri="{BB962C8B-B14F-4D97-AF65-F5344CB8AC3E}">
        <p14:creationId xmlns:p14="http://schemas.microsoft.com/office/powerpoint/2010/main" val="30888316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
            </a:r>
            <a:br>
              <a:rPr lang="en-GB" dirty="0"/>
            </a:br>
            <a:r>
              <a:rPr lang="en-GB" dirty="0"/>
              <a:t/>
            </a:r>
            <a:br>
              <a:rPr lang="en-GB" dirty="0"/>
            </a:br>
            <a:r>
              <a:rPr lang="en-GB" b="1" dirty="0"/>
              <a:t>MARKOV CHAIN </a:t>
            </a:r>
            <a:endParaRPr lang="en-GB" dirty="0"/>
          </a:p>
        </p:txBody>
      </p:sp>
      <p:sp>
        <p:nvSpPr>
          <p:cNvPr id="3" name="Content Placeholder 2"/>
          <p:cNvSpPr>
            <a:spLocks noGrp="1"/>
          </p:cNvSpPr>
          <p:nvPr>
            <p:ph idx="1"/>
          </p:nvPr>
        </p:nvSpPr>
        <p:spPr/>
        <p:txBody>
          <a:bodyPr>
            <a:normAutofit/>
          </a:bodyPr>
          <a:lstStyle/>
          <a:p>
            <a:r>
              <a:rPr lang="en-GB" dirty="0" smtClean="0"/>
              <a:t>In </a:t>
            </a:r>
            <a:r>
              <a:rPr lang="en-GB" dirty="0"/>
              <a:t>simpler terms, it is a process for which predictions can be made regarding </a:t>
            </a:r>
            <a:r>
              <a:rPr lang="en-GB" b="1" dirty="0"/>
              <a:t>future outcomes based solely on its present state </a:t>
            </a:r>
            <a:r>
              <a:rPr lang="en-GB" dirty="0"/>
              <a:t>and—most importantly—such predictions are just as good as the ones that could be made knowing the process's full history</a:t>
            </a:r>
            <a:r>
              <a:rPr lang="en-GB" dirty="0" smtClean="0"/>
              <a:t>.</a:t>
            </a:r>
          </a:p>
          <a:p>
            <a:r>
              <a:rPr lang="en-GB" dirty="0"/>
              <a:t>Markov analysis is a method used to </a:t>
            </a:r>
            <a:r>
              <a:rPr lang="en-GB" b="1" dirty="0"/>
              <a:t>forecast</a:t>
            </a:r>
            <a:r>
              <a:rPr lang="en-GB" dirty="0"/>
              <a:t> the value of a variable whose </a:t>
            </a:r>
            <a:r>
              <a:rPr lang="en-GB" b="1" dirty="0"/>
              <a:t>predicted value </a:t>
            </a:r>
            <a:r>
              <a:rPr lang="en-GB" dirty="0"/>
              <a:t>is influenced only by its </a:t>
            </a:r>
            <a:r>
              <a:rPr lang="en-GB" b="1" dirty="0"/>
              <a:t>current state</a:t>
            </a:r>
            <a:r>
              <a:rPr lang="en-GB" dirty="0"/>
              <a:t>, and not by any prior activity</a:t>
            </a:r>
            <a:r>
              <a:rPr lang="en-GB" dirty="0" smtClean="0"/>
              <a:t>.</a:t>
            </a:r>
          </a:p>
          <a:p>
            <a:r>
              <a:rPr lang="en-GB" dirty="0"/>
              <a:t>Markov chains are a fairly common, and relatively simple, way to statistically model random processes</a:t>
            </a:r>
            <a:r>
              <a:rPr lang="en-GB" dirty="0" smtClean="0"/>
              <a:t>.</a:t>
            </a:r>
          </a:p>
          <a:p>
            <a:pPr lvl="1"/>
            <a:r>
              <a:rPr lang="en-GB" dirty="0"/>
              <a:t>The primary advantages of Markov analysis are </a:t>
            </a:r>
            <a:r>
              <a:rPr lang="en-GB" b="1" dirty="0"/>
              <a:t>simplicity</a:t>
            </a:r>
            <a:r>
              <a:rPr lang="en-GB" dirty="0"/>
              <a:t> and out-of-sample forecasting </a:t>
            </a:r>
            <a:r>
              <a:rPr lang="en-GB" b="1" dirty="0"/>
              <a:t>accuracy</a:t>
            </a:r>
            <a:r>
              <a:rPr lang="en-GB" dirty="0" smtClean="0"/>
              <a:t>.</a:t>
            </a:r>
          </a:p>
          <a:p>
            <a:pPr lvl="1"/>
            <a:endParaRPr lang="en-GB" b="1" dirty="0"/>
          </a:p>
          <a:p>
            <a:r>
              <a:rPr lang="en-GB" b="1" dirty="0" smtClean="0"/>
              <a:t>A </a:t>
            </a:r>
            <a:r>
              <a:rPr lang="en-GB" b="1" dirty="0"/>
              <a:t>game of snakes and ladders or any other game whose moves are determined entirely by dice</a:t>
            </a:r>
            <a:r>
              <a:rPr lang="en-GB" dirty="0"/>
              <a:t> is a Markov </a:t>
            </a:r>
            <a:r>
              <a:rPr lang="en-GB" dirty="0" smtClean="0"/>
              <a:t>chain.</a:t>
            </a:r>
          </a:p>
          <a:p>
            <a:endParaRPr lang="en-GB" dirty="0"/>
          </a:p>
          <a:p>
            <a:endParaRPr lang="en-GB" dirty="0"/>
          </a:p>
        </p:txBody>
      </p:sp>
      <p:sp>
        <p:nvSpPr>
          <p:cNvPr id="4" name="Footer Placeholder 3"/>
          <p:cNvSpPr>
            <a:spLocks noGrp="1"/>
          </p:cNvSpPr>
          <p:nvPr>
            <p:ph type="ftr" sz="quarter" idx="11"/>
          </p:nvPr>
        </p:nvSpPr>
        <p:spPr/>
        <p:txBody>
          <a:bodyPr/>
          <a:lstStyle/>
          <a:p>
            <a:r>
              <a:rPr lang="en-GB" smtClean="0"/>
              <a:t>MARKOV CHAIN [Chapter 4] By Pratik Gautam</a:t>
            </a:r>
            <a:endParaRPr lang="en-GB"/>
          </a:p>
        </p:txBody>
      </p:sp>
      <p:sp>
        <p:nvSpPr>
          <p:cNvPr id="5" name="Slide Number Placeholder 4"/>
          <p:cNvSpPr>
            <a:spLocks noGrp="1"/>
          </p:cNvSpPr>
          <p:nvPr>
            <p:ph type="sldNum" sz="quarter" idx="12"/>
          </p:nvPr>
        </p:nvSpPr>
        <p:spPr/>
        <p:txBody>
          <a:bodyPr/>
          <a:lstStyle/>
          <a:p>
            <a:fld id="{9EEC7B8B-D383-477E-97EF-C05060F0CED0}" type="slidenum">
              <a:rPr lang="en-GB" smtClean="0"/>
              <a:t>4</a:t>
            </a:fld>
            <a:endParaRPr lang="en-GB"/>
          </a:p>
        </p:txBody>
      </p:sp>
    </p:spTree>
    <p:extLst>
      <p:ext uri="{BB962C8B-B14F-4D97-AF65-F5344CB8AC3E}">
        <p14:creationId xmlns:p14="http://schemas.microsoft.com/office/powerpoint/2010/main" val="8291730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
            </a:r>
            <a:br>
              <a:rPr lang="en-GB" dirty="0"/>
            </a:br>
            <a:r>
              <a:rPr lang="en-GB" dirty="0"/>
              <a:t/>
            </a:r>
            <a:br>
              <a:rPr lang="en-GB" dirty="0"/>
            </a:br>
            <a:r>
              <a:rPr lang="en-GB" b="1" dirty="0"/>
              <a:t>MARKOV CHAIN </a:t>
            </a:r>
            <a:endParaRPr lang="en-GB" dirty="0"/>
          </a:p>
        </p:txBody>
      </p:sp>
      <p:sp>
        <p:nvSpPr>
          <p:cNvPr id="3" name="Content Placeholder 2"/>
          <p:cNvSpPr>
            <a:spLocks noGrp="1"/>
          </p:cNvSpPr>
          <p:nvPr>
            <p:ph idx="1"/>
          </p:nvPr>
        </p:nvSpPr>
        <p:spPr/>
        <p:txBody>
          <a:bodyPr/>
          <a:lstStyle/>
          <a:p>
            <a:r>
              <a:rPr lang="en-GB" dirty="0"/>
              <a:t>A Markov chain is a mathematical system that undergoes transitions from one state to another according to certain probabilistic rules. The defining characteristic of a Markov chain is that no matter how the system arrived at its current state, the possible future states are fixed. In other words, the probability of transitioning to any particular state is dependent solely on the current state and time elapsed.</a:t>
            </a:r>
          </a:p>
          <a:p>
            <a:r>
              <a:rPr lang="en-GB" dirty="0"/>
              <a:t>Markov chains have many applications in various fields, including </a:t>
            </a:r>
            <a:r>
              <a:rPr lang="en-GB" b="1" i="1" dirty="0"/>
              <a:t>economics, biology, computer science, and more</a:t>
            </a:r>
            <a:r>
              <a:rPr lang="en-GB" dirty="0"/>
              <a:t>. They are often used to </a:t>
            </a:r>
            <a:r>
              <a:rPr lang="en-GB" b="1" i="1" dirty="0"/>
              <a:t>model and predict the </a:t>
            </a:r>
            <a:r>
              <a:rPr lang="en-GB" b="1" i="1" dirty="0" err="1"/>
              <a:t>behavior</a:t>
            </a:r>
            <a:r>
              <a:rPr lang="en-GB" b="1" i="1" dirty="0"/>
              <a:t> of complex systems that can be in multiple states</a:t>
            </a:r>
            <a:r>
              <a:rPr lang="en-GB" dirty="0"/>
              <a:t>.</a:t>
            </a:r>
          </a:p>
          <a:p>
            <a:r>
              <a:rPr lang="en-GB" dirty="0"/>
              <a:t>For example, a Markov chain could be used to model the </a:t>
            </a:r>
            <a:r>
              <a:rPr lang="en-GB" dirty="0" err="1"/>
              <a:t>behavior</a:t>
            </a:r>
            <a:r>
              <a:rPr lang="en-GB" dirty="0"/>
              <a:t> of a person moving between different cities, where the probability of moving from one city to another depends on the current city and the time of year. The states in this case could represent different cities, and the transitions between states could represent the person moving from one city to another.</a:t>
            </a:r>
          </a:p>
          <a:p>
            <a:endParaRPr lang="en-GB" dirty="0"/>
          </a:p>
        </p:txBody>
      </p:sp>
      <p:sp>
        <p:nvSpPr>
          <p:cNvPr id="4" name="Footer Placeholder 3"/>
          <p:cNvSpPr>
            <a:spLocks noGrp="1"/>
          </p:cNvSpPr>
          <p:nvPr>
            <p:ph type="ftr" sz="quarter" idx="11"/>
          </p:nvPr>
        </p:nvSpPr>
        <p:spPr/>
        <p:txBody>
          <a:bodyPr/>
          <a:lstStyle/>
          <a:p>
            <a:r>
              <a:rPr lang="en-GB" smtClean="0"/>
              <a:t>MARKOV CHAIN [Chapter 4] By Pratik Gautam</a:t>
            </a:r>
            <a:endParaRPr lang="en-GB"/>
          </a:p>
        </p:txBody>
      </p:sp>
      <p:sp>
        <p:nvSpPr>
          <p:cNvPr id="5" name="Slide Number Placeholder 4"/>
          <p:cNvSpPr>
            <a:spLocks noGrp="1"/>
          </p:cNvSpPr>
          <p:nvPr>
            <p:ph type="sldNum" sz="quarter" idx="12"/>
          </p:nvPr>
        </p:nvSpPr>
        <p:spPr/>
        <p:txBody>
          <a:bodyPr/>
          <a:lstStyle/>
          <a:p>
            <a:fld id="{9EEC7B8B-D383-477E-97EF-C05060F0CED0}" type="slidenum">
              <a:rPr lang="en-GB" smtClean="0"/>
              <a:t>5</a:t>
            </a:fld>
            <a:endParaRPr lang="en-GB"/>
          </a:p>
        </p:txBody>
      </p:sp>
    </p:spTree>
    <p:extLst>
      <p:ext uri="{BB962C8B-B14F-4D97-AF65-F5344CB8AC3E}">
        <p14:creationId xmlns:p14="http://schemas.microsoft.com/office/powerpoint/2010/main" val="18842497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
            </a:r>
            <a:br>
              <a:rPr lang="en-GB" dirty="0"/>
            </a:br>
            <a:r>
              <a:rPr lang="en-GB" dirty="0"/>
              <a:t/>
            </a:r>
            <a:br>
              <a:rPr lang="en-GB" dirty="0"/>
            </a:br>
            <a:r>
              <a:rPr lang="en-GB" b="1" dirty="0"/>
              <a:t>MARKOV CHAIN </a:t>
            </a:r>
            <a:endParaRPr lang="en-GB" dirty="0"/>
          </a:p>
        </p:txBody>
      </p:sp>
      <p:sp>
        <p:nvSpPr>
          <p:cNvPr id="3" name="Content Placeholder 2"/>
          <p:cNvSpPr>
            <a:spLocks noGrp="1"/>
          </p:cNvSpPr>
          <p:nvPr>
            <p:ph idx="1"/>
          </p:nvPr>
        </p:nvSpPr>
        <p:spPr/>
        <p:txBody>
          <a:bodyPr>
            <a:normAutofit/>
          </a:bodyPr>
          <a:lstStyle/>
          <a:p>
            <a:r>
              <a:rPr lang="en-GB" dirty="0"/>
              <a:t>A </a:t>
            </a:r>
            <a:r>
              <a:rPr lang="en-GB" b="1" dirty="0"/>
              <a:t>state</a:t>
            </a:r>
            <a:r>
              <a:rPr lang="en-GB" dirty="0"/>
              <a:t> is any </a:t>
            </a:r>
            <a:r>
              <a:rPr lang="en-GB" b="1" dirty="0"/>
              <a:t>particular situation </a:t>
            </a:r>
            <a:r>
              <a:rPr lang="en-GB" dirty="0"/>
              <a:t>that is possible in the system. For example, if we are studying rainy days, then there are two states: </a:t>
            </a:r>
          </a:p>
          <a:p>
            <a:pPr lvl="1">
              <a:buFont typeface="Wingdings" panose="05000000000000000000" pitchFamily="2" charset="2"/>
              <a:buChar char="§"/>
            </a:pPr>
            <a:r>
              <a:rPr lang="en-GB" dirty="0"/>
              <a:t>It's raining today. </a:t>
            </a:r>
          </a:p>
          <a:p>
            <a:pPr lvl="1">
              <a:buFont typeface="Wingdings" panose="05000000000000000000" pitchFamily="2" charset="2"/>
              <a:buChar char="§"/>
            </a:pPr>
            <a:r>
              <a:rPr lang="en-GB" dirty="0"/>
              <a:t>It's not raining today. </a:t>
            </a:r>
            <a:endParaRPr lang="en-GB" dirty="0" smtClean="0"/>
          </a:p>
          <a:p>
            <a:pPr lvl="1">
              <a:buFont typeface="Wingdings" panose="05000000000000000000" pitchFamily="2" charset="2"/>
              <a:buChar char="§"/>
            </a:pPr>
            <a:endParaRPr lang="en-GB" dirty="0"/>
          </a:p>
          <a:p>
            <a:pPr marL="201168" lvl="1" indent="0">
              <a:buNone/>
            </a:pPr>
            <a:r>
              <a:rPr lang="en-GB" dirty="0"/>
              <a:t>The changes of state of the system are called </a:t>
            </a:r>
            <a:r>
              <a:rPr lang="en-GB" b="1" dirty="0"/>
              <a:t>transitions</a:t>
            </a:r>
            <a:r>
              <a:rPr lang="en-GB" dirty="0" smtClean="0"/>
              <a:t>.</a:t>
            </a:r>
          </a:p>
          <a:p>
            <a:pPr marL="201168" lvl="1" indent="0">
              <a:buNone/>
            </a:pPr>
            <a:endParaRPr lang="en-GB" dirty="0" smtClean="0"/>
          </a:p>
          <a:p>
            <a:pPr marL="201168" lvl="1" indent="0">
              <a:buNone/>
            </a:pPr>
            <a:r>
              <a:rPr lang="en-GB" dirty="0"/>
              <a:t>If a Markov chain consists of </a:t>
            </a:r>
            <a:r>
              <a:rPr lang="en-GB" i="1" dirty="0"/>
              <a:t>k</a:t>
            </a:r>
            <a:r>
              <a:rPr lang="en-GB" dirty="0"/>
              <a:t> states, the </a:t>
            </a:r>
            <a:r>
              <a:rPr lang="en-GB" b="1" dirty="0"/>
              <a:t>transition matrix</a:t>
            </a:r>
            <a:r>
              <a:rPr lang="en-GB" dirty="0"/>
              <a:t> is the </a:t>
            </a:r>
            <a:r>
              <a:rPr lang="en-GB" b="1" i="1" dirty="0"/>
              <a:t>k</a:t>
            </a:r>
            <a:r>
              <a:rPr lang="en-GB" b="1" dirty="0"/>
              <a:t> by </a:t>
            </a:r>
            <a:r>
              <a:rPr lang="en-GB" b="1" i="1" dirty="0"/>
              <a:t>k</a:t>
            </a:r>
            <a:r>
              <a:rPr lang="en-GB" b="1" dirty="0"/>
              <a:t> matrix </a:t>
            </a:r>
            <a:r>
              <a:rPr lang="en-GB" dirty="0" smtClean="0"/>
              <a:t>whose </a:t>
            </a:r>
            <a:r>
              <a:rPr lang="en-GB" dirty="0"/>
              <a:t>entries record the probability of moving from each state to another </a:t>
            </a:r>
            <a:r>
              <a:rPr lang="en-GB" dirty="0" smtClean="0"/>
              <a:t>state. </a:t>
            </a:r>
          </a:p>
        </p:txBody>
      </p:sp>
      <p:sp>
        <p:nvSpPr>
          <p:cNvPr id="4" name="Footer Placeholder 3"/>
          <p:cNvSpPr>
            <a:spLocks noGrp="1"/>
          </p:cNvSpPr>
          <p:nvPr>
            <p:ph type="ftr" sz="quarter" idx="11"/>
          </p:nvPr>
        </p:nvSpPr>
        <p:spPr/>
        <p:txBody>
          <a:bodyPr/>
          <a:lstStyle/>
          <a:p>
            <a:r>
              <a:rPr lang="en-GB" smtClean="0"/>
              <a:t>MARKOV CHAIN [Chapter 4] By Pratik Gautam</a:t>
            </a:r>
            <a:endParaRPr lang="en-GB"/>
          </a:p>
        </p:txBody>
      </p:sp>
      <p:sp>
        <p:nvSpPr>
          <p:cNvPr id="5" name="Slide Number Placeholder 4"/>
          <p:cNvSpPr>
            <a:spLocks noGrp="1"/>
          </p:cNvSpPr>
          <p:nvPr>
            <p:ph type="sldNum" sz="quarter" idx="12"/>
          </p:nvPr>
        </p:nvSpPr>
        <p:spPr/>
        <p:txBody>
          <a:bodyPr/>
          <a:lstStyle/>
          <a:p>
            <a:fld id="{9EEC7B8B-D383-477E-97EF-C05060F0CED0}" type="slidenum">
              <a:rPr lang="en-GB" smtClean="0"/>
              <a:t>6</a:t>
            </a:fld>
            <a:endParaRPr lang="en-GB"/>
          </a:p>
        </p:txBody>
      </p:sp>
    </p:spTree>
    <p:extLst>
      <p:ext uri="{BB962C8B-B14F-4D97-AF65-F5344CB8AC3E}">
        <p14:creationId xmlns:p14="http://schemas.microsoft.com/office/powerpoint/2010/main" val="30920227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
            </a:r>
            <a:br>
              <a:rPr lang="en-GB" dirty="0"/>
            </a:br>
            <a:r>
              <a:rPr lang="en-GB" dirty="0"/>
              <a:t/>
            </a:r>
            <a:br>
              <a:rPr lang="en-GB" dirty="0"/>
            </a:br>
            <a:r>
              <a:rPr lang="en-GB" b="1" dirty="0"/>
              <a:t>MARKOV CHAIN </a:t>
            </a:r>
            <a:endParaRPr lang="en-GB" dirty="0"/>
          </a:p>
        </p:txBody>
      </p:sp>
      <p:sp>
        <p:nvSpPr>
          <p:cNvPr id="3" name="Content Placeholder 2"/>
          <p:cNvSpPr>
            <a:spLocks noGrp="1"/>
          </p:cNvSpPr>
          <p:nvPr>
            <p:ph idx="1"/>
          </p:nvPr>
        </p:nvSpPr>
        <p:spPr/>
        <p:txBody>
          <a:bodyPr/>
          <a:lstStyle/>
          <a:p>
            <a:pPr marL="0" indent="0" algn="just">
              <a:buNone/>
            </a:pPr>
            <a:r>
              <a:rPr lang="en-GB" dirty="0"/>
              <a:t>A Markov chain is a process that consists of a </a:t>
            </a:r>
            <a:r>
              <a:rPr lang="en-GB" b="1" dirty="0"/>
              <a:t>finite number of states </a:t>
            </a:r>
            <a:r>
              <a:rPr lang="en-GB" dirty="0"/>
              <a:t>with the Markovian property </a:t>
            </a:r>
            <a:r>
              <a:rPr lang="en-GB" dirty="0" smtClean="0"/>
              <a:t>and some </a:t>
            </a:r>
            <a:r>
              <a:rPr lang="en-GB" b="1" dirty="0" smtClean="0"/>
              <a:t>transition probabilities </a:t>
            </a:r>
            <a:r>
              <a:rPr lang="en-GB" b="1" dirty="0" err="1" smtClean="0"/>
              <a:t>p</a:t>
            </a:r>
            <a:r>
              <a:rPr lang="en-GB" b="1" baseline="-25000" dirty="0" err="1" smtClean="0"/>
              <a:t>ij</a:t>
            </a:r>
            <a:r>
              <a:rPr lang="en-GB" dirty="0" smtClean="0"/>
              <a:t>, </a:t>
            </a:r>
            <a:r>
              <a:rPr lang="en-GB" dirty="0"/>
              <a:t>where </a:t>
            </a:r>
            <a:r>
              <a:rPr lang="en-GB" dirty="0" err="1"/>
              <a:t>p</a:t>
            </a:r>
            <a:r>
              <a:rPr lang="en-GB" baseline="-25000" dirty="0" err="1"/>
              <a:t>ij</a:t>
            </a:r>
            <a:r>
              <a:rPr lang="en-GB" dirty="0"/>
              <a:t> is the probability of the process moving from state </a:t>
            </a:r>
            <a:r>
              <a:rPr lang="en-GB" dirty="0" err="1"/>
              <a:t>i</a:t>
            </a:r>
            <a:r>
              <a:rPr lang="en-GB" dirty="0"/>
              <a:t> to state j. </a:t>
            </a:r>
          </a:p>
          <a:p>
            <a:pPr marL="0" indent="0" algn="just">
              <a:buNone/>
            </a:pPr>
            <a:endParaRPr lang="en-GB" dirty="0" smtClean="0"/>
          </a:p>
          <a:p>
            <a:pPr marL="0" indent="0">
              <a:buNone/>
            </a:pPr>
            <a:r>
              <a:rPr lang="en-GB" dirty="0" smtClean="0"/>
              <a:t>A </a:t>
            </a:r>
            <a:r>
              <a:rPr lang="en-GB" dirty="0"/>
              <a:t>Markov chain consists of state and transition probabilities. </a:t>
            </a:r>
          </a:p>
          <a:p>
            <a:pPr>
              <a:buFont typeface="Courier New" panose="02070309020205020404" pitchFamily="49" charset="0"/>
              <a:buChar char="o"/>
            </a:pPr>
            <a:r>
              <a:rPr lang="en-GB" b="1" i="1" dirty="0" smtClean="0"/>
              <a:t>Each </a:t>
            </a:r>
            <a:r>
              <a:rPr lang="en-GB" b="1" i="1" dirty="0"/>
              <a:t>transition probabilities is the probability of moving from one state to another in one step. </a:t>
            </a:r>
            <a:endParaRPr lang="en-GB" dirty="0"/>
          </a:p>
          <a:p>
            <a:pPr>
              <a:buFont typeface="Courier New" panose="02070309020205020404" pitchFamily="49" charset="0"/>
              <a:buChar char="o"/>
            </a:pPr>
            <a:r>
              <a:rPr lang="en-GB" dirty="0" smtClean="0"/>
              <a:t>The </a:t>
            </a:r>
            <a:r>
              <a:rPr lang="en-GB" dirty="0"/>
              <a:t>transition probabilities are independent of the past and depend only on the </a:t>
            </a:r>
            <a:r>
              <a:rPr lang="en-GB" dirty="0" smtClean="0"/>
              <a:t>current states </a:t>
            </a:r>
            <a:r>
              <a:rPr lang="en-GB" dirty="0"/>
              <a:t>involved. </a:t>
            </a:r>
          </a:p>
          <a:p>
            <a:pPr>
              <a:buFont typeface="Courier New" panose="02070309020205020404" pitchFamily="49" charset="0"/>
              <a:buChar char="o"/>
            </a:pPr>
            <a:r>
              <a:rPr lang="en-GB" b="1" i="1" dirty="0" smtClean="0"/>
              <a:t>The </a:t>
            </a:r>
            <a:r>
              <a:rPr lang="en-GB" b="1" i="1" dirty="0"/>
              <a:t>matrix of transition </a:t>
            </a:r>
            <a:r>
              <a:rPr lang="en-GB" b="1" i="1" dirty="0" smtClean="0"/>
              <a:t>probabilities </a:t>
            </a:r>
            <a:r>
              <a:rPr lang="en-GB" b="1" i="1" dirty="0"/>
              <a:t>are called transition matrix. </a:t>
            </a:r>
            <a:endParaRPr lang="en-GB" dirty="0"/>
          </a:p>
          <a:p>
            <a:endParaRPr lang="en-GB" dirty="0"/>
          </a:p>
        </p:txBody>
      </p:sp>
      <p:sp>
        <p:nvSpPr>
          <p:cNvPr id="4" name="Footer Placeholder 3"/>
          <p:cNvSpPr>
            <a:spLocks noGrp="1"/>
          </p:cNvSpPr>
          <p:nvPr>
            <p:ph type="ftr" sz="quarter" idx="11"/>
          </p:nvPr>
        </p:nvSpPr>
        <p:spPr/>
        <p:txBody>
          <a:bodyPr/>
          <a:lstStyle/>
          <a:p>
            <a:r>
              <a:rPr lang="en-GB" smtClean="0"/>
              <a:t>MARKOV CHAIN [Chapter 4] By Pratik Gautam</a:t>
            </a:r>
            <a:endParaRPr lang="en-GB"/>
          </a:p>
        </p:txBody>
      </p:sp>
      <p:sp>
        <p:nvSpPr>
          <p:cNvPr id="5" name="Slide Number Placeholder 4"/>
          <p:cNvSpPr>
            <a:spLocks noGrp="1"/>
          </p:cNvSpPr>
          <p:nvPr>
            <p:ph type="sldNum" sz="quarter" idx="12"/>
          </p:nvPr>
        </p:nvSpPr>
        <p:spPr/>
        <p:txBody>
          <a:bodyPr/>
          <a:lstStyle/>
          <a:p>
            <a:fld id="{9EEC7B8B-D383-477E-97EF-C05060F0CED0}" type="slidenum">
              <a:rPr lang="en-GB" smtClean="0"/>
              <a:t>7</a:t>
            </a:fld>
            <a:endParaRPr lang="en-GB"/>
          </a:p>
        </p:txBody>
      </p:sp>
    </p:spTree>
    <p:extLst>
      <p:ext uri="{BB962C8B-B14F-4D97-AF65-F5344CB8AC3E}">
        <p14:creationId xmlns:p14="http://schemas.microsoft.com/office/powerpoint/2010/main" val="33271046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Features</a:t>
            </a:r>
            <a:endParaRPr lang="en-GB" dirty="0"/>
          </a:p>
        </p:txBody>
      </p:sp>
      <p:sp>
        <p:nvSpPr>
          <p:cNvPr id="3" name="Content Placeholder 2"/>
          <p:cNvSpPr>
            <a:spLocks noGrp="1"/>
          </p:cNvSpPr>
          <p:nvPr>
            <p:ph idx="1"/>
          </p:nvPr>
        </p:nvSpPr>
        <p:spPr/>
        <p:txBody>
          <a:bodyPr/>
          <a:lstStyle/>
          <a:p>
            <a:r>
              <a:rPr lang="en-GB" dirty="0" smtClean="0"/>
              <a:t>A Markov chain is a </a:t>
            </a:r>
            <a:r>
              <a:rPr lang="en-GB" b="1" dirty="0" smtClean="0"/>
              <a:t>random process </a:t>
            </a:r>
            <a:r>
              <a:rPr lang="en-GB" dirty="0" smtClean="0"/>
              <a:t>with the property that the </a:t>
            </a:r>
            <a:r>
              <a:rPr lang="en-GB" b="1" dirty="0" smtClean="0"/>
              <a:t>next state depends only on the current state</a:t>
            </a:r>
            <a:r>
              <a:rPr lang="en-GB" dirty="0" smtClean="0"/>
              <a:t>. </a:t>
            </a:r>
            <a:endParaRPr lang="en-GB" dirty="0"/>
          </a:p>
          <a:p>
            <a:r>
              <a:rPr lang="en-GB" dirty="0"/>
              <a:t>A sequence of trail of an experiment is a Markov chain if: </a:t>
            </a:r>
            <a:endParaRPr lang="en-GB" dirty="0" smtClean="0"/>
          </a:p>
          <a:p>
            <a:pPr lvl="1">
              <a:buFont typeface="Courier New" panose="02070309020205020404" pitchFamily="49" charset="0"/>
              <a:buChar char="o"/>
            </a:pPr>
            <a:r>
              <a:rPr lang="en-GB" dirty="0" smtClean="0"/>
              <a:t>The </a:t>
            </a:r>
            <a:r>
              <a:rPr lang="en-GB" dirty="0"/>
              <a:t>outcome of each experiment is one of a set of discrete state. </a:t>
            </a:r>
            <a:r>
              <a:rPr lang="en-GB" dirty="0" smtClean="0"/>
              <a:t>(</a:t>
            </a:r>
            <a:r>
              <a:rPr lang="en-GB" b="1" dirty="0"/>
              <a:t>countable number of states</a:t>
            </a:r>
            <a:r>
              <a:rPr lang="en-GB" dirty="0" smtClean="0"/>
              <a:t>)</a:t>
            </a:r>
          </a:p>
          <a:p>
            <a:pPr lvl="1">
              <a:buFont typeface="Courier New" panose="02070309020205020404" pitchFamily="49" charset="0"/>
              <a:buChar char="o"/>
            </a:pPr>
            <a:r>
              <a:rPr lang="en-GB" b="1" dirty="0" smtClean="0"/>
              <a:t>The </a:t>
            </a:r>
            <a:r>
              <a:rPr lang="en-GB" b="1" dirty="0"/>
              <a:t>outcome of the experiment depends only on the present state and not on the past state. </a:t>
            </a:r>
          </a:p>
          <a:p>
            <a:pPr lvl="1">
              <a:buFont typeface="Courier New" panose="02070309020205020404" pitchFamily="49" charset="0"/>
              <a:buChar char="o"/>
            </a:pPr>
            <a:r>
              <a:rPr lang="en-GB" dirty="0" smtClean="0"/>
              <a:t>The </a:t>
            </a:r>
            <a:r>
              <a:rPr lang="en-GB" dirty="0"/>
              <a:t>transition probability remains constant from one to the next. </a:t>
            </a:r>
          </a:p>
          <a:p>
            <a:endParaRPr lang="en-GB" dirty="0"/>
          </a:p>
        </p:txBody>
      </p:sp>
      <p:sp>
        <p:nvSpPr>
          <p:cNvPr id="4" name="Footer Placeholder 3"/>
          <p:cNvSpPr>
            <a:spLocks noGrp="1"/>
          </p:cNvSpPr>
          <p:nvPr>
            <p:ph type="ftr" sz="quarter" idx="11"/>
          </p:nvPr>
        </p:nvSpPr>
        <p:spPr/>
        <p:txBody>
          <a:bodyPr/>
          <a:lstStyle/>
          <a:p>
            <a:r>
              <a:rPr lang="en-GB" smtClean="0"/>
              <a:t>MARKOV CHAIN [Chapter 4] By Pratik Gautam</a:t>
            </a:r>
            <a:endParaRPr lang="en-GB"/>
          </a:p>
        </p:txBody>
      </p:sp>
      <p:sp>
        <p:nvSpPr>
          <p:cNvPr id="5" name="Slide Number Placeholder 4"/>
          <p:cNvSpPr>
            <a:spLocks noGrp="1"/>
          </p:cNvSpPr>
          <p:nvPr>
            <p:ph type="sldNum" sz="quarter" idx="12"/>
          </p:nvPr>
        </p:nvSpPr>
        <p:spPr/>
        <p:txBody>
          <a:bodyPr/>
          <a:lstStyle/>
          <a:p>
            <a:fld id="{9EEC7B8B-D383-477E-97EF-C05060F0CED0}" type="slidenum">
              <a:rPr lang="en-GB" smtClean="0"/>
              <a:t>8</a:t>
            </a:fld>
            <a:endParaRPr lang="en-GB"/>
          </a:p>
        </p:txBody>
      </p:sp>
    </p:spTree>
    <p:extLst>
      <p:ext uri="{BB962C8B-B14F-4D97-AF65-F5344CB8AC3E}">
        <p14:creationId xmlns:p14="http://schemas.microsoft.com/office/powerpoint/2010/main" val="32111480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r>
            <a:br>
              <a:rPr lang="en-GB" dirty="0"/>
            </a:br>
            <a:r>
              <a:rPr lang="en-GB" b="1" dirty="0"/>
              <a:t>Markov chain diagram: </a:t>
            </a:r>
            <a:endParaRPr lang="en-GB" dirty="0"/>
          </a:p>
        </p:txBody>
      </p:sp>
      <p:sp>
        <p:nvSpPr>
          <p:cNvPr id="3" name="Content Placeholder 2"/>
          <p:cNvSpPr>
            <a:spLocks noGrp="1"/>
          </p:cNvSpPr>
          <p:nvPr>
            <p:ph idx="1"/>
          </p:nvPr>
        </p:nvSpPr>
        <p:spPr>
          <a:xfrm>
            <a:off x="1097280" y="1845734"/>
            <a:ext cx="11094720" cy="4023360"/>
          </a:xfrm>
        </p:spPr>
        <p:txBody>
          <a:bodyPr>
            <a:normAutofit/>
          </a:bodyPr>
          <a:lstStyle/>
          <a:p>
            <a:r>
              <a:rPr lang="en-GB" dirty="0"/>
              <a:t>Let's illustrate using </a:t>
            </a:r>
            <a:r>
              <a:rPr lang="en-GB" dirty="0" smtClean="0"/>
              <a:t>rainy </a:t>
            </a:r>
            <a:r>
              <a:rPr lang="en-GB" dirty="0"/>
              <a:t>days example. The probabilities for </a:t>
            </a:r>
            <a:r>
              <a:rPr lang="en-GB" dirty="0" smtClean="0"/>
              <a:t>the system </a:t>
            </a:r>
            <a:r>
              <a:rPr lang="en-GB" dirty="0"/>
              <a:t>might be: </a:t>
            </a:r>
          </a:p>
          <a:p>
            <a:pPr lvl="1"/>
            <a:r>
              <a:rPr lang="en-GB" dirty="0"/>
              <a:t>If it rains today (R), then </a:t>
            </a:r>
            <a:r>
              <a:rPr lang="en-GB" b="1" dirty="0"/>
              <a:t>there is a 40% chance it will rain tomorrow and 60% chance of no rain</a:t>
            </a:r>
            <a:r>
              <a:rPr lang="en-GB" dirty="0"/>
              <a:t>. </a:t>
            </a:r>
          </a:p>
          <a:p>
            <a:pPr lvl="1"/>
            <a:r>
              <a:rPr lang="en-GB" dirty="0"/>
              <a:t>If it doesn't rain today (N), then </a:t>
            </a:r>
            <a:r>
              <a:rPr lang="en-GB" b="1" dirty="0"/>
              <a:t>there is a 20% chance it will rain tomorrow and 80% chance of no rain. </a:t>
            </a:r>
          </a:p>
          <a:p>
            <a:endParaRPr lang="en-GB" dirty="0" smtClean="0"/>
          </a:p>
          <a:p>
            <a:endParaRPr lang="en-GB" dirty="0"/>
          </a:p>
          <a:p>
            <a:endParaRPr lang="en-GB" dirty="0"/>
          </a:p>
        </p:txBody>
      </p:sp>
      <p:sp>
        <p:nvSpPr>
          <p:cNvPr id="4" name="Footer Placeholder 3"/>
          <p:cNvSpPr>
            <a:spLocks noGrp="1"/>
          </p:cNvSpPr>
          <p:nvPr>
            <p:ph type="ftr" sz="quarter" idx="11"/>
          </p:nvPr>
        </p:nvSpPr>
        <p:spPr/>
        <p:txBody>
          <a:bodyPr/>
          <a:lstStyle/>
          <a:p>
            <a:r>
              <a:rPr lang="en-GB" smtClean="0"/>
              <a:t>MARKOV CHAIN [Chapter 4] By Pratik Gautam</a:t>
            </a:r>
            <a:endParaRPr lang="en-GB"/>
          </a:p>
        </p:txBody>
      </p:sp>
      <p:sp>
        <p:nvSpPr>
          <p:cNvPr id="5" name="Slide Number Placeholder 4"/>
          <p:cNvSpPr>
            <a:spLocks noGrp="1"/>
          </p:cNvSpPr>
          <p:nvPr>
            <p:ph type="sldNum" sz="quarter" idx="12"/>
          </p:nvPr>
        </p:nvSpPr>
        <p:spPr/>
        <p:txBody>
          <a:bodyPr/>
          <a:lstStyle/>
          <a:p>
            <a:fld id="{9EEC7B8B-D383-477E-97EF-C05060F0CED0}" type="slidenum">
              <a:rPr lang="en-GB" smtClean="0"/>
              <a:t>9</a:t>
            </a:fld>
            <a:endParaRPr lang="en-GB"/>
          </a:p>
        </p:txBody>
      </p:sp>
      <p:pic>
        <p:nvPicPr>
          <p:cNvPr id="6" name="Picture 5"/>
          <p:cNvPicPr>
            <a:picLocks noChangeAspect="1"/>
          </p:cNvPicPr>
          <p:nvPr/>
        </p:nvPicPr>
        <p:blipFill>
          <a:blip r:embed="rId2"/>
          <a:stretch>
            <a:fillRect/>
          </a:stretch>
        </p:blipFill>
        <p:spPr>
          <a:xfrm>
            <a:off x="6915150" y="3043083"/>
            <a:ext cx="5276850" cy="2590800"/>
          </a:xfrm>
          <a:prstGeom prst="rect">
            <a:avLst/>
          </a:prstGeom>
        </p:spPr>
      </p:pic>
      <p:sp>
        <p:nvSpPr>
          <p:cNvPr id="7" name="Rectangle 6"/>
          <p:cNvSpPr/>
          <p:nvPr/>
        </p:nvSpPr>
        <p:spPr>
          <a:xfrm>
            <a:off x="865239" y="3461320"/>
            <a:ext cx="6096000" cy="1754326"/>
          </a:xfrm>
          <a:prstGeom prst="rect">
            <a:avLst/>
          </a:prstGeom>
        </p:spPr>
        <p:txBody>
          <a:bodyPr>
            <a:spAutoFit/>
          </a:bodyPr>
          <a:lstStyle/>
          <a:p>
            <a:pPr algn="just"/>
            <a:r>
              <a:rPr lang="en-GB" dirty="0" smtClean="0"/>
              <a:t>It may help to organize this data in what we call a state diagram. In this diagram appearing here, the left circle represents rain (R), and the right represents no rain (N). The arrows indicate the probability to change state. For example, the arrow from R to N is </a:t>
            </a:r>
            <a:r>
              <a:rPr lang="en-GB" dirty="0" err="1" smtClean="0"/>
              <a:t>labeled</a:t>
            </a:r>
            <a:r>
              <a:rPr lang="en-GB" dirty="0" smtClean="0"/>
              <a:t> 0.6 because there is a 60% chance that if it rains today, then it won't rain tomorrow. </a:t>
            </a:r>
          </a:p>
        </p:txBody>
      </p:sp>
    </p:spTree>
    <p:extLst>
      <p:ext uri="{BB962C8B-B14F-4D97-AF65-F5344CB8AC3E}">
        <p14:creationId xmlns:p14="http://schemas.microsoft.com/office/powerpoint/2010/main" val="89317277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1990</TotalTime>
  <Words>2837</Words>
  <Application>Microsoft Office PowerPoint</Application>
  <PresentationFormat>Widescreen</PresentationFormat>
  <Paragraphs>258</Paragraphs>
  <Slides>28</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Calibri Light</vt:lpstr>
      <vt:lpstr>Cambria Math</vt:lpstr>
      <vt:lpstr>Courier New</vt:lpstr>
      <vt:lpstr>MathJax_Main</vt:lpstr>
      <vt:lpstr>MathJax_Math</vt:lpstr>
      <vt:lpstr>Wingdings</vt:lpstr>
      <vt:lpstr>Retrospect</vt:lpstr>
      <vt:lpstr>  MARKOV CHAIN </vt:lpstr>
      <vt:lpstr>Outline</vt:lpstr>
      <vt:lpstr>  MARKOV CHAIN </vt:lpstr>
      <vt:lpstr>  MARKOV CHAIN </vt:lpstr>
      <vt:lpstr>  MARKOV CHAIN </vt:lpstr>
      <vt:lpstr>  MARKOV CHAIN </vt:lpstr>
      <vt:lpstr>  MARKOV CHAIN </vt:lpstr>
      <vt:lpstr>Features</vt:lpstr>
      <vt:lpstr> Markov chain diagram: </vt:lpstr>
      <vt:lpstr> Markov chain diagram: </vt:lpstr>
      <vt:lpstr> Markov chain diagram: </vt:lpstr>
      <vt:lpstr> Markov chain diagram: </vt:lpstr>
      <vt:lpstr> Markov chain diagram: </vt:lpstr>
      <vt:lpstr>Process Example   </vt:lpstr>
      <vt:lpstr>Examples 1</vt:lpstr>
      <vt:lpstr>Examples 1</vt:lpstr>
      <vt:lpstr>Examples 2</vt:lpstr>
      <vt:lpstr>Examples 2</vt:lpstr>
      <vt:lpstr>Exercise</vt:lpstr>
      <vt:lpstr>Exercise 1 answer</vt:lpstr>
      <vt:lpstr>Exercise 2 answer</vt:lpstr>
      <vt:lpstr>Application</vt:lpstr>
      <vt:lpstr>Application</vt:lpstr>
      <vt:lpstr>Application</vt:lpstr>
      <vt:lpstr>Exercise</vt:lpstr>
      <vt:lpstr>Lab 2</vt:lpstr>
      <vt:lpstr>Lab 2</vt:lpstr>
      <vt:lpstr>Lab 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MARKOV CHAIN</dc:title>
  <dc:creator>Pratik</dc:creator>
  <cp:lastModifiedBy>Microsoft account</cp:lastModifiedBy>
  <cp:revision>68</cp:revision>
  <dcterms:created xsi:type="dcterms:W3CDTF">2021-11-30T10:10:16Z</dcterms:created>
  <dcterms:modified xsi:type="dcterms:W3CDTF">2023-09-05T04:11:41Z</dcterms:modified>
</cp:coreProperties>
</file>