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6" r:id="rId4"/>
    <p:sldId id="265" r:id="rId5"/>
    <p:sldId id="268" r:id="rId6"/>
    <p:sldId id="261" r:id="rId7"/>
    <p:sldId id="270" r:id="rId8"/>
    <p:sldId id="273" r:id="rId9"/>
    <p:sldId id="274" r:id="rId10"/>
    <p:sldId id="267" r:id="rId11"/>
    <p:sldId id="272" r:id="rId12"/>
    <p:sldId id="271" r:id="rId13"/>
    <p:sldId id="259" r:id="rId14"/>
    <p:sldId id="260" r:id="rId15"/>
    <p:sldId id="262" r:id="rId16"/>
    <p:sldId id="275" r:id="rId17"/>
    <p:sldId id="276" r:id="rId18"/>
    <p:sldId id="263" r:id="rId19"/>
    <p:sldId id="277" r:id="rId20"/>
    <p:sldId id="278" r:id="rId21"/>
    <p:sldId id="279" r:id="rId22"/>
    <p:sldId id="264"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92" d="100"/>
          <a:sy n="92"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6F8F9-68A1-4BCA-9070-5C124F4ECE7D}" type="datetimeFigureOut">
              <a:rPr lang="en-GB" smtClean="0"/>
              <a:t>05/01/2023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F7AB7-A28C-48F1-90D6-6F200C9C7E76}" type="slidenum">
              <a:rPr lang="en-GB" smtClean="0"/>
              <a:t>‹#›</a:t>
            </a:fld>
            <a:endParaRPr lang="en-GB"/>
          </a:p>
        </p:txBody>
      </p:sp>
    </p:spTree>
    <p:extLst>
      <p:ext uri="{BB962C8B-B14F-4D97-AF65-F5344CB8AC3E}">
        <p14:creationId xmlns:p14="http://schemas.microsoft.com/office/powerpoint/2010/main" val="160550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3F7AB7-A28C-48F1-90D6-6F200C9C7E76}" type="slidenum">
              <a:rPr lang="en-GB" smtClean="0"/>
              <a:t>1</a:t>
            </a:fld>
            <a:endParaRPr lang="en-GB"/>
          </a:p>
        </p:txBody>
      </p:sp>
    </p:spTree>
    <p:extLst>
      <p:ext uri="{BB962C8B-B14F-4D97-AF65-F5344CB8AC3E}">
        <p14:creationId xmlns:p14="http://schemas.microsoft.com/office/powerpoint/2010/main" val="320511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Simulation models are not 100%</a:t>
            </a:r>
            <a:r>
              <a:rPr lang="en-GB" baseline="0" dirty="0" smtClean="0"/>
              <a:t> accurate</a:t>
            </a:r>
            <a:endParaRPr lang="en-GB" dirty="0"/>
          </a:p>
        </p:txBody>
      </p:sp>
      <p:sp>
        <p:nvSpPr>
          <p:cNvPr id="4" name="Slide Number Placeholder 3"/>
          <p:cNvSpPr>
            <a:spLocks noGrp="1"/>
          </p:cNvSpPr>
          <p:nvPr>
            <p:ph type="sldNum" sz="quarter" idx="10"/>
          </p:nvPr>
        </p:nvSpPr>
        <p:spPr/>
        <p:txBody>
          <a:bodyPr/>
          <a:lstStyle/>
          <a:p>
            <a:fld id="{593F7AB7-A28C-48F1-90D6-6F200C9C7E76}" type="slidenum">
              <a:rPr lang="en-GB" smtClean="0"/>
              <a:t>22</a:t>
            </a:fld>
            <a:endParaRPr lang="en-GB"/>
          </a:p>
        </p:txBody>
      </p:sp>
    </p:spTree>
    <p:extLst>
      <p:ext uri="{BB962C8B-B14F-4D97-AF65-F5344CB8AC3E}">
        <p14:creationId xmlns:p14="http://schemas.microsoft.com/office/powerpoint/2010/main" val="382167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A8CB8E-185D-4DED-8513-76868CC940F3}" type="datetime1">
              <a:rPr lang="en-GB" smtClean="0"/>
              <a:t>05/01/2023</a:t>
            </a:fld>
            <a:endParaRPr lang="en-GB"/>
          </a:p>
        </p:txBody>
      </p:sp>
      <p:sp>
        <p:nvSpPr>
          <p:cNvPr id="5" name="Footer Placeholder 4"/>
          <p:cNvSpPr>
            <a:spLocks noGrp="1"/>
          </p:cNvSpPr>
          <p:nvPr>
            <p:ph type="ftr" sz="quarter" idx="11"/>
          </p:nvPr>
        </p:nvSpPr>
        <p:spPr/>
        <p:txBody>
          <a:bodyPr/>
          <a:lstStyle/>
          <a:p>
            <a:r>
              <a:rPr lang="en-GB" smtClean="0"/>
              <a:t>Verification and Validation [Chapter 6] By Pratik Gautam</a:t>
            </a:r>
            <a:endParaRPr lang="en-GB"/>
          </a:p>
        </p:txBody>
      </p:sp>
      <p:sp>
        <p:nvSpPr>
          <p:cNvPr id="6" name="Slide Number Placeholder 5"/>
          <p:cNvSpPr>
            <a:spLocks noGrp="1"/>
          </p:cNvSpPr>
          <p:nvPr>
            <p:ph type="sldNum" sz="quarter" idx="12"/>
          </p:nvPr>
        </p:nvSpPr>
        <p:spPr/>
        <p:txBody>
          <a:bodyPr/>
          <a:lstStyle/>
          <a:p>
            <a:fld id="{076A5053-B3A4-4883-92B1-313767A29E3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88132B-B83D-418C-9F13-833142E4C557}" type="datetime1">
              <a:rPr lang="en-GB" smtClean="0"/>
              <a:t>05/01/2023</a:t>
            </a:fld>
            <a:endParaRPr lang="en-GB"/>
          </a:p>
        </p:txBody>
      </p:sp>
      <p:sp>
        <p:nvSpPr>
          <p:cNvPr id="5" name="Footer Placeholder 4"/>
          <p:cNvSpPr>
            <a:spLocks noGrp="1"/>
          </p:cNvSpPr>
          <p:nvPr>
            <p:ph type="ftr" sz="quarter" idx="11"/>
          </p:nvPr>
        </p:nvSpPr>
        <p:spPr/>
        <p:txBody>
          <a:bodyPr/>
          <a:lstStyle/>
          <a:p>
            <a:r>
              <a:rPr lang="en-GB" smtClean="0"/>
              <a:t>Verification and Validation [Chapter 6] By Pratik Gautam</a:t>
            </a:r>
            <a:endParaRPr lang="en-GB"/>
          </a:p>
        </p:txBody>
      </p:sp>
      <p:sp>
        <p:nvSpPr>
          <p:cNvPr id="6" name="Slide Number Placeholder 5"/>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410931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A4939-4FC1-44FD-AAA2-4D747A014600}" type="datetime1">
              <a:rPr lang="en-GB" smtClean="0"/>
              <a:t>05/01/2023</a:t>
            </a:fld>
            <a:endParaRPr lang="en-GB"/>
          </a:p>
        </p:txBody>
      </p:sp>
      <p:sp>
        <p:nvSpPr>
          <p:cNvPr id="5" name="Footer Placeholder 4"/>
          <p:cNvSpPr>
            <a:spLocks noGrp="1"/>
          </p:cNvSpPr>
          <p:nvPr>
            <p:ph type="ftr" sz="quarter" idx="11"/>
          </p:nvPr>
        </p:nvSpPr>
        <p:spPr/>
        <p:txBody>
          <a:bodyPr/>
          <a:lstStyle/>
          <a:p>
            <a:r>
              <a:rPr lang="en-GB" smtClean="0"/>
              <a:t>Verification and Validation [Chapter 6] By Pratik Gautam</a:t>
            </a:r>
            <a:endParaRPr lang="en-GB"/>
          </a:p>
        </p:txBody>
      </p:sp>
      <p:sp>
        <p:nvSpPr>
          <p:cNvPr id="6" name="Slide Number Placeholder 5"/>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87670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499DC-E218-4700-B7B7-425E17FC9ACB}" type="datetime1">
              <a:rPr lang="en-GB" smtClean="0"/>
              <a:t>05/01/2023</a:t>
            </a:fld>
            <a:endParaRPr lang="en-GB"/>
          </a:p>
        </p:txBody>
      </p:sp>
      <p:sp>
        <p:nvSpPr>
          <p:cNvPr id="5" name="Footer Placeholder 4"/>
          <p:cNvSpPr>
            <a:spLocks noGrp="1"/>
          </p:cNvSpPr>
          <p:nvPr>
            <p:ph type="ftr" sz="quarter" idx="11"/>
          </p:nvPr>
        </p:nvSpPr>
        <p:spPr/>
        <p:txBody>
          <a:bodyPr/>
          <a:lstStyle/>
          <a:p>
            <a:r>
              <a:rPr lang="en-GB" smtClean="0"/>
              <a:t>Verification and Validation [Chapter 6] By Pratik Gautam</a:t>
            </a:r>
            <a:endParaRPr lang="en-GB"/>
          </a:p>
        </p:txBody>
      </p:sp>
      <p:sp>
        <p:nvSpPr>
          <p:cNvPr id="6" name="Slide Number Placeholder 5"/>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15758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0D935-0D27-49E2-8342-5C0F7F2FAA51}" type="datetime1">
              <a:rPr lang="en-GB" smtClean="0"/>
              <a:t>05/01/2023</a:t>
            </a:fld>
            <a:endParaRPr lang="en-GB"/>
          </a:p>
        </p:txBody>
      </p:sp>
      <p:sp>
        <p:nvSpPr>
          <p:cNvPr id="5" name="Footer Placeholder 4"/>
          <p:cNvSpPr>
            <a:spLocks noGrp="1"/>
          </p:cNvSpPr>
          <p:nvPr>
            <p:ph type="ftr" sz="quarter" idx="11"/>
          </p:nvPr>
        </p:nvSpPr>
        <p:spPr/>
        <p:txBody>
          <a:bodyPr/>
          <a:lstStyle/>
          <a:p>
            <a:r>
              <a:rPr lang="en-GB" smtClean="0"/>
              <a:t>Verification and Validation [Chapter 6] By Pratik Gautam</a:t>
            </a:r>
            <a:endParaRPr lang="en-GB"/>
          </a:p>
        </p:txBody>
      </p:sp>
      <p:sp>
        <p:nvSpPr>
          <p:cNvPr id="6" name="Slide Number Placeholder 5"/>
          <p:cNvSpPr>
            <a:spLocks noGrp="1"/>
          </p:cNvSpPr>
          <p:nvPr>
            <p:ph type="sldNum" sz="quarter" idx="12"/>
          </p:nvPr>
        </p:nvSpPr>
        <p:spPr/>
        <p:txBody>
          <a:bodyPr/>
          <a:lstStyle/>
          <a:p>
            <a:fld id="{076A5053-B3A4-4883-92B1-313767A29E3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30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D1995D-CD89-4657-B695-F268DF2E62B8}" type="datetime1">
              <a:rPr lang="en-GB" smtClean="0"/>
              <a:t>05/01/2023</a:t>
            </a:fld>
            <a:endParaRPr lang="en-GB"/>
          </a:p>
        </p:txBody>
      </p:sp>
      <p:sp>
        <p:nvSpPr>
          <p:cNvPr id="6" name="Footer Placeholder 5"/>
          <p:cNvSpPr>
            <a:spLocks noGrp="1"/>
          </p:cNvSpPr>
          <p:nvPr>
            <p:ph type="ftr" sz="quarter" idx="11"/>
          </p:nvPr>
        </p:nvSpPr>
        <p:spPr/>
        <p:txBody>
          <a:bodyPr/>
          <a:lstStyle/>
          <a:p>
            <a:r>
              <a:rPr lang="en-GB" smtClean="0"/>
              <a:t>Verification and Validation [Chapter 6] By Pratik Gautam</a:t>
            </a:r>
            <a:endParaRPr lang="en-GB"/>
          </a:p>
        </p:txBody>
      </p:sp>
      <p:sp>
        <p:nvSpPr>
          <p:cNvPr id="7" name="Slide Number Placeholder 6"/>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250813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5A999D-2AC5-4948-8BD7-64EDBB5131C4}" type="datetime1">
              <a:rPr lang="en-GB" smtClean="0"/>
              <a:t>05/01/2023</a:t>
            </a:fld>
            <a:endParaRPr lang="en-GB"/>
          </a:p>
        </p:txBody>
      </p:sp>
      <p:sp>
        <p:nvSpPr>
          <p:cNvPr id="8" name="Footer Placeholder 7"/>
          <p:cNvSpPr>
            <a:spLocks noGrp="1"/>
          </p:cNvSpPr>
          <p:nvPr>
            <p:ph type="ftr" sz="quarter" idx="11"/>
          </p:nvPr>
        </p:nvSpPr>
        <p:spPr/>
        <p:txBody>
          <a:bodyPr/>
          <a:lstStyle/>
          <a:p>
            <a:r>
              <a:rPr lang="en-GB" smtClean="0"/>
              <a:t>Verification and Validation [Chapter 6] By Pratik Gautam</a:t>
            </a:r>
            <a:endParaRPr lang="en-GB"/>
          </a:p>
        </p:txBody>
      </p:sp>
      <p:sp>
        <p:nvSpPr>
          <p:cNvPr id="9" name="Slide Number Placeholder 8"/>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18810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CE07A8-927E-4C72-89F9-8D0DA36D94AF}" type="datetime1">
              <a:rPr lang="en-GB" smtClean="0"/>
              <a:t>05/01/2023</a:t>
            </a:fld>
            <a:endParaRPr lang="en-GB"/>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34956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9EB01E-7050-4038-98CA-FC90D4F0BFD6}" type="datetime1">
              <a:rPr lang="en-GB" smtClean="0"/>
              <a:t>05/01/2023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Verification and Validation [Chapter 6] By Pratik Gautam</a:t>
            </a:r>
            <a:endParaRPr lang="en-GB"/>
          </a:p>
        </p:txBody>
      </p:sp>
      <p:sp>
        <p:nvSpPr>
          <p:cNvPr id="9" name="Slide Number Placeholder 8"/>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260402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DF7383-B3C3-49C1-8EE6-510D92DAFA38}" type="datetime1">
              <a:rPr lang="en-GB" smtClean="0"/>
              <a:t>05/01/2023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Verification and Validation [Chapter 6] By Pratik Gautam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6A5053-B3A4-4883-92B1-313767A29E35}" type="slidenum">
              <a:rPr lang="en-GB" smtClean="0"/>
              <a:t>‹#›</a:t>
            </a:fld>
            <a:endParaRPr lang="en-GB"/>
          </a:p>
        </p:txBody>
      </p:sp>
    </p:spTree>
    <p:extLst>
      <p:ext uri="{BB962C8B-B14F-4D97-AF65-F5344CB8AC3E}">
        <p14:creationId xmlns:p14="http://schemas.microsoft.com/office/powerpoint/2010/main" val="23719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9EE76-B38D-4196-9859-546C2D7FACD4}" type="datetime1">
              <a:rPr lang="en-GB" smtClean="0"/>
              <a:t>05/01/2023</a:t>
            </a:fld>
            <a:endParaRPr lang="en-GB"/>
          </a:p>
        </p:txBody>
      </p:sp>
      <p:sp>
        <p:nvSpPr>
          <p:cNvPr id="6" name="Footer Placeholder 5"/>
          <p:cNvSpPr>
            <a:spLocks noGrp="1"/>
          </p:cNvSpPr>
          <p:nvPr>
            <p:ph type="ftr" sz="quarter" idx="11"/>
          </p:nvPr>
        </p:nvSpPr>
        <p:spPr/>
        <p:txBody>
          <a:bodyPr/>
          <a:lstStyle/>
          <a:p>
            <a:r>
              <a:rPr lang="en-GB" smtClean="0"/>
              <a:t>Verification and Validation [Chapter 6] By Pratik Gautam</a:t>
            </a:r>
            <a:endParaRPr lang="en-GB"/>
          </a:p>
        </p:txBody>
      </p:sp>
      <p:sp>
        <p:nvSpPr>
          <p:cNvPr id="7" name="Slide Number Placeholder 6"/>
          <p:cNvSpPr>
            <a:spLocks noGrp="1"/>
          </p:cNvSpPr>
          <p:nvPr>
            <p:ph type="sldNum" sz="quarter" idx="12"/>
          </p:nvPr>
        </p:nvSpPr>
        <p:spPr/>
        <p:txBody>
          <a:bodyPr/>
          <a:lstStyle/>
          <a:p>
            <a:fld id="{076A5053-B3A4-4883-92B1-313767A29E35}" type="slidenum">
              <a:rPr lang="en-GB" smtClean="0"/>
              <a:t>‹#›</a:t>
            </a:fld>
            <a:endParaRPr lang="en-GB"/>
          </a:p>
        </p:txBody>
      </p:sp>
    </p:spTree>
    <p:extLst>
      <p:ext uri="{BB962C8B-B14F-4D97-AF65-F5344CB8AC3E}">
        <p14:creationId xmlns:p14="http://schemas.microsoft.com/office/powerpoint/2010/main" val="163235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35198F-A01B-4390-9059-EE26A3966D0F}" type="datetime1">
              <a:rPr lang="en-GB" smtClean="0"/>
              <a:t>05/01/2023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Verification and Validation [Chapter 6] By Pratik Gautam</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6A5053-B3A4-4883-92B1-313767A29E35}"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373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Verification and Validation </a:t>
            </a:r>
            <a:endParaRPr lang="en-GB" dirty="0"/>
          </a:p>
        </p:txBody>
      </p:sp>
      <p:sp>
        <p:nvSpPr>
          <p:cNvPr id="3" name="Subtitle 2"/>
          <p:cNvSpPr>
            <a:spLocks noGrp="1"/>
          </p:cNvSpPr>
          <p:nvPr>
            <p:ph type="subTitle" idx="1"/>
          </p:nvPr>
        </p:nvSpPr>
        <p:spPr/>
        <p:txBody>
          <a:bodyPr/>
          <a:lstStyle/>
          <a:p>
            <a:r>
              <a:rPr lang="en-GB" dirty="0" smtClean="0"/>
              <a:t>Unit 6</a:t>
            </a:r>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a:t>
            </a:fld>
            <a:endParaRPr lang="en-GB"/>
          </a:p>
        </p:txBody>
      </p:sp>
    </p:spTree>
    <p:extLst>
      <p:ext uri="{BB962C8B-B14F-4D97-AF65-F5344CB8AC3E}">
        <p14:creationId xmlns:p14="http://schemas.microsoft.com/office/powerpoint/2010/main" val="83316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of Simulation Models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GB" i="1" dirty="0" smtClean="0"/>
              <a:t>Verification </a:t>
            </a:r>
            <a:r>
              <a:rPr lang="en-GB" i="1" dirty="0"/>
              <a:t>is the process of determining that </a:t>
            </a:r>
            <a:r>
              <a:rPr lang="en-GB" i="1" dirty="0" smtClean="0"/>
              <a:t>a </a:t>
            </a:r>
            <a:r>
              <a:rPr lang="en-GB" b="1" i="1" dirty="0" smtClean="0"/>
              <a:t>model implementation and its associated data accurately represent the developer's conceptual description and specifications</a:t>
            </a:r>
            <a:r>
              <a:rPr lang="en-GB" i="1" dirty="0" smtClean="0"/>
              <a:t>.</a:t>
            </a:r>
          </a:p>
          <a:p>
            <a:pPr algn="just">
              <a:buFont typeface="Arial" panose="020B0604020202020204" pitchFamily="34" charset="0"/>
              <a:buChar char="•"/>
            </a:pPr>
            <a:r>
              <a:rPr lang="en-GB" dirty="0"/>
              <a:t>Verification answers the question "</a:t>
            </a:r>
            <a:r>
              <a:rPr lang="en-GB" b="1" dirty="0"/>
              <a:t>Have we built the model right</a:t>
            </a:r>
            <a:r>
              <a:rPr lang="en-GB" dirty="0" smtClean="0"/>
              <a:t>?“. It is concerned with building the right model</a:t>
            </a:r>
          </a:p>
          <a:p>
            <a:pPr algn="just">
              <a:buFont typeface="Arial" panose="020B0604020202020204" pitchFamily="34" charset="0"/>
              <a:buChar char="•"/>
            </a:pPr>
            <a:r>
              <a:rPr lang="en-GB" dirty="0" smtClean="0"/>
              <a:t>It </a:t>
            </a:r>
            <a:r>
              <a:rPr lang="en-GB" dirty="0"/>
              <a:t>is utilized in </a:t>
            </a:r>
            <a:r>
              <a:rPr lang="en-GB" b="1" dirty="0"/>
              <a:t>comparison of the conceptual model to the computer representation </a:t>
            </a:r>
            <a:r>
              <a:rPr lang="en-GB" dirty="0"/>
              <a:t>that implements that conception. It asks the questions: </a:t>
            </a:r>
            <a:r>
              <a:rPr lang="en-GB" b="1" dirty="0"/>
              <a:t>Is the model implemented correctly in the computer</a:t>
            </a:r>
            <a:r>
              <a:rPr lang="en-GB" dirty="0"/>
              <a:t>? Are the input parameters and logical structure of the model correctly represented?</a:t>
            </a:r>
          </a:p>
          <a:p>
            <a:pPr algn="just">
              <a:buFont typeface="Arial" panose="020B0604020202020204" pitchFamily="34" charset="0"/>
              <a:buChar char="•"/>
            </a:pPr>
            <a:r>
              <a:rPr lang="en-GB" dirty="0"/>
              <a:t>Verification is an </a:t>
            </a:r>
            <a:r>
              <a:rPr lang="en-GB" b="1" dirty="0"/>
              <a:t>iterative process </a:t>
            </a:r>
            <a:r>
              <a:rPr lang="en-GB" dirty="0"/>
              <a:t>aimed at determining whether the product of each step in the development of the simulation </a:t>
            </a:r>
            <a:r>
              <a:rPr lang="en-GB" b="1" dirty="0"/>
              <a:t>model </a:t>
            </a:r>
            <a:r>
              <a:rPr lang="en-GB" b="1" dirty="0" err="1"/>
              <a:t>fulfills</a:t>
            </a:r>
            <a:r>
              <a:rPr lang="en-GB" b="1" dirty="0"/>
              <a:t> all the requirements </a:t>
            </a:r>
            <a:r>
              <a:rPr lang="en-GB" dirty="0"/>
              <a:t>levied on it by the previous step and is internally complete, </a:t>
            </a:r>
            <a:r>
              <a:rPr lang="en-GB" b="1" dirty="0"/>
              <a:t>consistent, and correct enough to support the next </a:t>
            </a:r>
            <a:r>
              <a:rPr lang="en-GB" b="1" dirty="0" smtClean="0"/>
              <a:t>phase</a:t>
            </a:r>
            <a:endParaRPr lang="en-GB" b="1" i="1" dirty="0" smtClean="0"/>
          </a:p>
          <a:p>
            <a:endParaRPr lang="en-GB" i="1" dirty="0"/>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10</a:t>
            </a:fld>
            <a:endParaRPr lang="en-GB"/>
          </a:p>
        </p:txBody>
      </p:sp>
    </p:spTree>
    <p:extLst>
      <p:ext uri="{BB962C8B-B14F-4D97-AF65-F5344CB8AC3E}">
        <p14:creationId xmlns:p14="http://schemas.microsoft.com/office/powerpoint/2010/main" val="402060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of Simulation Models</a:t>
            </a:r>
          </a:p>
        </p:txBody>
      </p:sp>
      <p:sp>
        <p:nvSpPr>
          <p:cNvPr id="3" name="Content Placeholder 2"/>
          <p:cNvSpPr>
            <a:spLocks noGrp="1"/>
          </p:cNvSpPr>
          <p:nvPr>
            <p:ph idx="1"/>
          </p:nvPr>
        </p:nvSpPr>
        <p:spPr/>
        <p:txBody>
          <a:bodyPr>
            <a:normAutofit/>
          </a:bodyPr>
          <a:lstStyle/>
          <a:p>
            <a:pPr marL="201168" lvl="1" indent="0">
              <a:buNone/>
            </a:pPr>
            <a:r>
              <a:rPr lang="en-GB" b="1" dirty="0"/>
              <a:t>Techniques to Perform Verification of Simulation Model</a:t>
            </a:r>
            <a:endParaRPr lang="en-GB" dirty="0" smtClean="0"/>
          </a:p>
          <a:p>
            <a:pPr lvl="1">
              <a:buFont typeface="Wingdings" panose="05000000000000000000" pitchFamily="2" charset="2"/>
              <a:buChar char="§"/>
            </a:pPr>
            <a:r>
              <a:rPr lang="en-GB" dirty="0" smtClean="0"/>
              <a:t>By </a:t>
            </a:r>
            <a:r>
              <a:rPr lang="en-GB" dirty="0"/>
              <a:t>using </a:t>
            </a:r>
            <a:r>
              <a:rPr lang="en-GB" b="1" dirty="0"/>
              <a:t>programming skills </a:t>
            </a:r>
            <a:r>
              <a:rPr lang="en-GB" dirty="0"/>
              <a:t>to write and debug the program in sub-programs.</a:t>
            </a:r>
          </a:p>
          <a:p>
            <a:pPr lvl="1">
              <a:buFont typeface="Wingdings" panose="05000000000000000000" pitchFamily="2" charset="2"/>
              <a:buChar char="§"/>
            </a:pPr>
            <a:r>
              <a:rPr lang="en-GB" dirty="0"/>
              <a:t>By using “</a:t>
            </a:r>
            <a:r>
              <a:rPr lang="en-GB" b="1" dirty="0"/>
              <a:t>Structured Walk-through</a:t>
            </a:r>
            <a:r>
              <a:rPr lang="en-GB" dirty="0"/>
              <a:t>” policy in which more than one person is to read the program.</a:t>
            </a:r>
          </a:p>
          <a:p>
            <a:pPr lvl="1">
              <a:buFont typeface="Wingdings" panose="05000000000000000000" pitchFamily="2" charset="2"/>
              <a:buChar char="§"/>
            </a:pPr>
            <a:r>
              <a:rPr lang="en-GB" dirty="0"/>
              <a:t>By tracing the intermediate results and </a:t>
            </a:r>
            <a:r>
              <a:rPr lang="en-GB" b="1" dirty="0"/>
              <a:t>comparing them with observed outcomes</a:t>
            </a:r>
            <a:r>
              <a:rPr lang="en-GB" dirty="0"/>
              <a:t>.</a:t>
            </a:r>
          </a:p>
          <a:p>
            <a:pPr lvl="1">
              <a:buFont typeface="Wingdings" panose="05000000000000000000" pitchFamily="2" charset="2"/>
              <a:buChar char="§"/>
            </a:pPr>
            <a:r>
              <a:rPr lang="en-GB" dirty="0"/>
              <a:t>By checking the simulation model output using various input combinations.</a:t>
            </a:r>
          </a:p>
          <a:p>
            <a:pPr lvl="1">
              <a:buFont typeface="Wingdings" panose="05000000000000000000" pitchFamily="2" charset="2"/>
              <a:buChar char="§"/>
            </a:pPr>
            <a:r>
              <a:rPr lang="en-GB" dirty="0"/>
              <a:t>By comparing final simulation result with analytic results.</a:t>
            </a:r>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11</a:t>
            </a:fld>
            <a:endParaRPr lang="en-GB"/>
          </a:p>
        </p:txBody>
      </p:sp>
    </p:spTree>
    <p:extLst>
      <p:ext uri="{BB962C8B-B14F-4D97-AF65-F5344CB8AC3E}">
        <p14:creationId xmlns:p14="http://schemas.microsoft.com/office/powerpoint/2010/main" val="231877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of Simulation Models</a:t>
            </a:r>
          </a:p>
        </p:txBody>
      </p:sp>
      <p:sp>
        <p:nvSpPr>
          <p:cNvPr id="3" name="Content Placeholder 2"/>
          <p:cNvSpPr>
            <a:spLocks noGrp="1"/>
          </p:cNvSpPr>
          <p:nvPr>
            <p:ph idx="1"/>
          </p:nvPr>
        </p:nvSpPr>
        <p:spPr/>
        <p:txBody>
          <a:bodyPr/>
          <a:lstStyle/>
          <a:p>
            <a:r>
              <a:rPr lang="en-GB" b="1" dirty="0"/>
              <a:t>Techniques to Perform Verification of Simulation </a:t>
            </a:r>
            <a:r>
              <a:rPr lang="en-GB" b="1" dirty="0" smtClean="0"/>
              <a:t>Model</a:t>
            </a:r>
            <a:r>
              <a:rPr lang="en-GB" dirty="0" smtClean="0"/>
              <a:t>:- </a:t>
            </a:r>
            <a:endParaRPr lang="en-GB" dirty="0"/>
          </a:p>
          <a:p>
            <a:pPr lvl="1">
              <a:buFont typeface="Arial" panose="020B0604020202020204" pitchFamily="34" charset="0"/>
              <a:buChar char="•"/>
            </a:pPr>
            <a:r>
              <a:rPr lang="en-GB" dirty="0" smtClean="0"/>
              <a:t>Have </a:t>
            </a:r>
            <a:r>
              <a:rPr lang="en-GB" dirty="0"/>
              <a:t>the computerized representation </a:t>
            </a:r>
            <a:r>
              <a:rPr lang="en-GB" b="1" dirty="0"/>
              <a:t>checked by someone other than its developer</a:t>
            </a:r>
            <a:r>
              <a:rPr lang="en-GB" dirty="0"/>
              <a:t>. </a:t>
            </a:r>
          </a:p>
          <a:p>
            <a:pPr lvl="1">
              <a:buFont typeface="Arial" panose="020B0604020202020204" pitchFamily="34" charset="0"/>
              <a:buChar char="•"/>
            </a:pPr>
            <a:r>
              <a:rPr lang="en-GB" b="1" dirty="0" smtClean="0"/>
              <a:t>Make </a:t>
            </a:r>
            <a:r>
              <a:rPr lang="en-GB" b="1" dirty="0"/>
              <a:t>a flow diagram </a:t>
            </a:r>
            <a:r>
              <a:rPr lang="en-GB" dirty="0"/>
              <a:t>which includes each logically possible action a system can take when an event occurs, and follow the model logic for each a for each action for each event type </a:t>
            </a:r>
          </a:p>
          <a:p>
            <a:pPr lvl="1">
              <a:buFont typeface="Arial" panose="020B0604020202020204" pitchFamily="34" charset="0"/>
              <a:buChar char="•"/>
            </a:pPr>
            <a:r>
              <a:rPr lang="en-GB" dirty="0" smtClean="0"/>
              <a:t>Closely </a:t>
            </a:r>
            <a:r>
              <a:rPr lang="en-GB" dirty="0"/>
              <a:t>examine the </a:t>
            </a:r>
            <a:r>
              <a:rPr lang="en-GB" b="1" dirty="0"/>
              <a:t>model output </a:t>
            </a:r>
            <a:r>
              <a:rPr lang="en-GB" dirty="0"/>
              <a:t>for reasonableness </a:t>
            </a:r>
            <a:r>
              <a:rPr lang="en-GB" b="1" dirty="0"/>
              <a:t>under a variety of settings of input </a:t>
            </a:r>
            <a:r>
              <a:rPr lang="en-GB" b="1" dirty="0" smtClean="0"/>
              <a:t>parameters</a:t>
            </a:r>
            <a:r>
              <a:rPr lang="en-GB" dirty="0" smtClean="0"/>
              <a:t>.</a:t>
            </a:r>
          </a:p>
          <a:p>
            <a:pPr lvl="1">
              <a:buFont typeface="Arial" panose="020B0604020202020204" pitchFamily="34" charset="0"/>
              <a:buChar char="•"/>
            </a:pPr>
            <a:r>
              <a:rPr lang="en-GB" dirty="0" smtClean="0"/>
              <a:t>Have </a:t>
            </a:r>
            <a:r>
              <a:rPr lang="en-GB" dirty="0"/>
              <a:t>the computerized representation print the input parameters at the end of the simulation to be sure that these parameter values have not been changed inadvertently. </a:t>
            </a:r>
            <a:endParaRPr lang="en-GB" dirty="0" smtClean="0"/>
          </a:p>
          <a:p>
            <a:pPr lvl="1">
              <a:buFont typeface="Arial" panose="020B0604020202020204" pitchFamily="34" charset="0"/>
              <a:buChar char="•"/>
            </a:pPr>
            <a:r>
              <a:rPr lang="en-GB" dirty="0" smtClean="0"/>
              <a:t>Make </a:t>
            </a:r>
            <a:r>
              <a:rPr lang="en-GB" dirty="0"/>
              <a:t>the computerized representation of self-documenting as possible. </a:t>
            </a:r>
            <a:endParaRPr lang="en-GB" dirty="0" smtClean="0"/>
          </a:p>
          <a:p>
            <a:pPr lvl="1">
              <a:buFont typeface="Arial" panose="020B0604020202020204" pitchFamily="34" charset="0"/>
              <a:buChar char="•"/>
            </a:pPr>
            <a:r>
              <a:rPr lang="en-GB" dirty="0" smtClean="0"/>
              <a:t>If </a:t>
            </a:r>
            <a:r>
              <a:rPr lang="en-GB" dirty="0"/>
              <a:t>the computerized representation is </a:t>
            </a:r>
            <a:r>
              <a:rPr lang="en-GB" b="1" dirty="0"/>
              <a:t>animated</a:t>
            </a:r>
            <a:r>
              <a:rPr lang="en-GB" dirty="0"/>
              <a:t>, verify that </a:t>
            </a:r>
            <a:r>
              <a:rPr lang="en-GB" b="1" dirty="0"/>
              <a:t>what is seen in the animation imitates the actual system. </a:t>
            </a:r>
            <a:endParaRPr lang="en-GB" b="1" dirty="0" smtClean="0"/>
          </a:p>
          <a:p>
            <a:pPr lvl="1">
              <a:buFont typeface="Arial" panose="020B0604020202020204" pitchFamily="34" charset="0"/>
              <a:buChar char="•"/>
            </a:pPr>
            <a:r>
              <a:rPr lang="en-GB" b="1" dirty="0"/>
              <a:t>Graphical interfaces </a:t>
            </a:r>
            <a:r>
              <a:rPr lang="en-GB" dirty="0"/>
              <a:t>are recommended for accomplishing verification &amp; validation . </a:t>
            </a:r>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12</a:t>
            </a:fld>
            <a:endParaRPr lang="en-GB"/>
          </a:p>
        </p:txBody>
      </p:sp>
    </p:spTree>
    <p:extLst>
      <p:ext uri="{BB962C8B-B14F-4D97-AF65-F5344CB8AC3E}">
        <p14:creationId xmlns:p14="http://schemas.microsoft.com/office/powerpoint/2010/main" val="322934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Calibration and Validation of the models</a:t>
            </a:r>
          </a:p>
        </p:txBody>
      </p:sp>
      <p:sp>
        <p:nvSpPr>
          <p:cNvPr id="3" name="Content Placeholder 2"/>
          <p:cNvSpPr>
            <a:spLocks noGrp="1"/>
          </p:cNvSpPr>
          <p:nvPr>
            <p:ph idx="1"/>
          </p:nvPr>
        </p:nvSpPr>
        <p:spPr/>
        <p:txBody>
          <a:bodyPr>
            <a:normAutofit/>
          </a:bodyPr>
          <a:lstStyle/>
          <a:p>
            <a:pPr algn="just"/>
            <a:r>
              <a:rPr lang="en-GB" i="1" dirty="0"/>
              <a:t>Validation is the process of determining the degree to which a simulation model and its associated data are an accurate representation of the real world from the perspective of the intended uses of the </a:t>
            </a:r>
            <a:r>
              <a:rPr lang="en-GB" i="1" dirty="0" smtClean="0"/>
              <a:t>model.</a:t>
            </a:r>
          </a:p>
          <a:p>
            <a:pPr algn="just"/>
            <a:r>
              <a:rPr lang="en-GB" dirty="0"/>
              <a:t>validation answers the question "Have we built the right model</a:t>
            </a:r>
            <a:r>
              <a:rPr lang="en-GB" dirty="0" smtClean="0"/>
              <a:t>?”. Validation is concerned with building the right model</a:t>
            </a:r>
          </a:p>
          <a:p>
            <a:pPr algn="just"/>
            <a:r>
              <a:rPr lang="en-GB" i="1" dirty="0" smtClean="0"/>
              <a:t>It is usually achieved through the </a:t>
            </a:r>
            <a:r>
              <a:rPr lang="en-GB" b="1" i="1" dirty="0" smtClean="0"/>
              <a:t>calibration of the model</a:t>
            </a:r>
            <a:r>
              <a:rPr lang="en-GB" i="1" dirty="0" smtClean="0"/>
              <a:t>.</a:t>
            </a:r>
          </a:p>
          <a:p>
            <a:pPr algn="just"/>
            <a:endParaRPr lang="en-GB" i="1" dirty="0" smtClean="0"/>
          </a:p>
          <a:p>
            <a:pPr algn="just"/>
            <a:endParaRPr lang="en-GB" i="1" dirty="0" smtClean="0"/>
          </a:p>
          <a:p>
            <a:pPr algn="just"/>
            <a:endParaRPr lang="en-GB" i="1" dirty="0"/>
          </a:p>
          <a:p>
            <a:pPr algn="just"/>
            <a:endParaRPr lang="en-GB" i="1" dirty="0"/>
          </a:p>
          <a:p>
            <a:pPr algn="just"/>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13</a:t>
            </a:fld>
            <a:endParaRPr lang="en-GB"/>
          </a:p>
        </p:txBody>
      </p:sp>
    </p:spTree>
    <p:extLst>
      <p:ext uri="{BB962C8B-B14F-4D97-AF65-F5344CB8AC3E}">
        <p14:creationId xmlns:p14="http://schemas.microsoft.com/office/powerpoint/2010/main" val="237366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Calibration and Validation of the models</a:t>
            </a:r>
          </a:p>
        </p:txBody>
      </p:sp>
      <p:sp>
        <p:nvSpPr>
          <p:cNvPr id="3" name="Content Placeholder 2"/>
          <p:cNvSpPr>
            <a:spLocks noGrp="1"/>
          </p:cNvSpPr>
          <p:nvPr>
            <p:ph idx="1"/>
          </p:nvPr>
        </p:nvSpPr>
        <p:spPr/>
        <p:txBody>
          <a:bodyPr/>
          <a:lstStyle/>
          <a:p>
            <a:pPr algn="just"/>
            <a:r>
              <a:rPr lang="en-GB" b="1" dirty="0" smtClean="0"/>
              <a:t>Goal of the validation process</a:t>
            </a:r>
          </a:p>
          <a:p>
            <a:pPr algn="just"/>
            <a:r>
              <a:rPr lang="en-GB" dirty="0" smtClean="0"/>
              <a:t>To </a:t>
            </a:r>
            <a:r>
              <a:rPr lang="en-GB" dirty="0"/>
              <a:t>produce a model that represents </a:t>
            </a:r>
            <a:r>
              <a:rPr lang="en-GB" b="1" dirty="0"/>
              <a:t>true system </a:t>
            </a:r>
            <a:r>
              <a:rPr lang="en-GB" b="1" dirty="0" err="1"/>
              <a:t>behavior</a:t>
            </a:r>
            <a:r>
              <a:rPr lang="en-GB" b="1" dirty="0"/>
              <a:t> closely enough for the model to be used as a substitute for the actual system for the purpose of experimenting with system.</a:t>
            </a:r>
          </a:p>
          <a:p>
            <a:pPr algn="just"/>
            <a:r>
              <a:rPr lang="en-GB" dirty="0" smtClean="0"/>
              <a:t>To </a:t>
            </a:r>
            <a:r>
              <a:rPr lang="en-GB" dirty="0"/>
              <a:t>increase an acceptable, level the credibility of the model, so that the model will be used by managers and other decision makers.</a:t>
            </a:r>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14</a:t>
            </a:fld>
            <a:endParaRPr lang="en-GB"/>
          </a:p>
        </p:txBody>
      </p:sp>
    </p:spTree>
    <p:extLst>
      <p:ext uri="{BB962C8B-B14F-4D97-AF65-F5344CB8AC3E}">
        <p14:creationId xmlns:p14="http://schemas.microsoft.com/office/powerpoint/2010/main" val="202925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Calibration and Validation of the models</a:t>
            </a:r>
          </a:p>
        </p:txBody>
      </p:sp>
      <p:sp>
        <p:nvSpPr>
          <p:cNvPr id="3" name="Content Placeholder 2"/>
          <p:cNvSpPr>
            <a:spLocks noGrp="1"/>
          </p:cNvSpPr>
          <p:nvPr>
            <p:ph idx="1"/>
          </p:nvPr>
        </p:nvSpPr>
        <p:spPr>
          <a:xfrm>
            <a:off x="1097280" y="1845734"/>
            <a:ext cx="3243551" cy="4023360"/>
          </a:xfrm>
        </p:spPr>
        <p:txBody>
          <a:bodyPr>
            <a:normAutofit fontScale="92500" lnSpcReduction="10000"/>
          </a:bodyPr>
          <a:lstStyle/>
          <a:p>
            <a:pPr algn="just"/>
            <a:r>
              <a:rPr lang="en-GB" dirty="0"/>
              <a:t>In general, calibration is an iterative process in which the engineer estimates, sets, and adjusts the simulation model parameters until the results produced by the simulator are as accurate as possible for field measurements (real system). </a:t>
            </a:r>
            <a:endParaRPr lang="en-GB" dirty="0" smtClean="0"/>
          </a:p>
          <a:p>
            <a:pPr algn="just"/>
            <a:endParaRPr lang="en-GB" dirty="0"/>
          </a:p>
          <a:p>
            <a:pPr algn="just"/>
            <a:r>
              <a:rPr lang="en-GB" dirty="0"/>
              <a:t>Calibration is the iterative process of comparing the model to the real system, making adjustments to the model, comparing again and so on. </a:t>
            </a:r>
          </a:p>
          <a:p>
            <a:pPr algn="just"/>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15</a:t>
            </a:fld>
            <a:endParaRPr lang="en-GB"/>
          </a:p>
        </p:txBody>
      </p:sp>
      <p:pic>
        <p:nvPicPr>
          <p:cNvPr id="6" name="Picture 5"/>
          <p:cNvPicPr>
            <a:picLocks noChangeAspect="1"/>
          </p:cNvPicPr>
          <p:nvPr/>
        </p:nvPicPr>
        <p:blipFill>
          <a:blip r:embed="rId2"/>
          <a:stretch>
            <a:fillRect/>
          </a:stretch>
        </p:blipFill>
        <p:spPr>
          <a:xfrm>
            <a:off x="4744758" y="1902469"/>
            <a:ext cx="6844545" cy="4149010"/>
          </a:xfrm>
          <a:prstGeom prst="rect">
            <a:avLst/>
          </a:prstGeom>
        </p:spPr>
      </p:pic>
    </p:spTree>
    <p:extLst>
      <p:ext uri="{BB962C8B-B14F-4D97-AF65-F5344CB8AC3E}">
        <p14:creationId xmlns:p14="http://schemas.microsoft.com/office/powerpoint/2010/main" val="117178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Calibration and Validation of the models</a:t>
            </a:r>
          </a:p>
        </p:txBody>
      </p:sp>
      <p:sp>
        <p:nvSpPr>
          <p:cNvPr id="3" name="Content Placeholder 2"/>
          <p:cNvSpPr>
            <a:spLocks noGrp="1"/>
          </p:cNvSpPr>
          <p:nvPr>
            <p:ph idx="1"/>
          </p:nvPr>
        </p:nvSpPr>
        <p:spPr/>
        <p:txBody>
          <a:bodyPr/>
          <a:lstStyle/>
          <a:p>
            <a:pPr algn="just"/>
            <a:r>
              <a:rPr lang="en-GB" dirty="0" smtClean="0"/>
              <a:t>Calibration means </a:t>
            </a:r>
            <a:r>
              <a:rPr lang="en-GB" b="1" dirty="0" smtClean="0"/>
              <a:t>to validate the model with the real system</a:t>
            </a:r>
            <a:r>
              <a:rPr lang="en-GB" dirty="0" smtClean="0"/>
              <a:t>, look out for the places for betterment of the models, </a:t>
            </a:r>
            <a:r>
              <a:rPr lang="en-GB" b="1" dirty="0" smtClean="0"/>
              <a:t>revise the model to form next better model</a:t>
            </a:r>
            <a:r>
              <a:rPr lang="en-GB" dirty="0" smtClean="0"/>
              <a:t>, </a:t>
            </a:r>
            <a:r>
              <a:rPr lang="en-GB" b="1" dirty="0" smtClean="0"/>
              <a:t>repeat the process until a satisfactory model is not achieved</a:t>
            </a:r>
            <a:endParaRPr lang="en-GB" b="1" dirty="0"/>
          </a:p>
          <a:p>
            <a:pPr algn="just"/>
            <a:r>
              <a:rPr lang="en-GB" dirty="0"/>
              <a:t>•The figure shows the relationship of the model calibration to the overall validation process. </a:t>
            </a:r>
          </a:p>
          <a:p>
            <a:pPr algn="just"/>
            <a:r>
              <a:rPr lang="en-GB" dirty="0"/>
              <a:t>•The comparison of the model to reality is carried out by variety of </a:t>
            </a:r>
            <a:r>
              <a:rPr lang="en-GB" dirty="0" smtClean="0"/>
              <a:t>test. Test </a:t>
            </a:r>
            <a:r>
              <a:rPr lang="en-GB" dirty="0"/>
              <a:t>are subjective and objective </a:t>
            </a:r>
            <a:endParaRPr lang="en-GB" dirty="0" smtClean="0"/>
          </a:p>
          <a:p>
            <a:pPr lvl="1" algn="just"/>
            <a:r>
              <a:rPr lang="en-GB" b="1" dirty="0"/>
              <a:t>Subjective</a:t>
            </a:r>
            <a:r>
              <a:rPr lang="en-GB" dirty="0"/>
              <a:t> </a:t>
            </a:r>
            <a:r>
              <a:rPr lang="en-GB" b="1" dirty="0"/>
              <a:t>test</a:t>
            </a:r>
            <a:r>
              <a:rPr lang="en-GB" dirty="0"/>
              <a:t> usually i</a:t>
            </a:r>
            <a:r>
              <a:rPr lang="en-GB" b="1" dirty="0"/>
              <a:t>nvolve people, who are knowledgeable about one or more aspects of the system</a:t>
            </a:r>
            <a:r>
              <a:rPr lang="en-GB" dirty="0"/>
              <a:t>, making judgments about the model and its output. </a:t>
            </a:r>
          </a:p>
          <a:p>
            <a:pPr lvl="1" algn="just"/>
            <a:r>
              <a:rPr lang="en-GB" b="1" dirty="0" smtClean="0"/>
              <a:t>Objective</a:t>
            </a:r>
            <a:r>
              <a:rPr lang="en-GB" dirty="0" smtClean="0"/>
              <a:t> </a:t>
            </a:r>
            <a:r>
              <a:rPr lang="en-GB" b="1" dirty="0"/>
              <a:t>tests </a:t>
            </a:r>
            <a:r>
              <a:rPr lang="en-GB" dirty="0"/>
              <a:t>always </a:t>
            </a:r>
            <a:r>
              <a:rPr lang="en-GB" b="1" dirty="0"/>
              <a:t>require data on the system's </a:t>
            </a:r>
            <a:r>
              <a:rPr lang="en-GB" b="1" dirty="0" err="1"/>
              <a:t>behavior</a:t>
            </a:r>
            <a:r>
              <a:rPr lang="en-GB" b="1" dirty="0"/>
              <a:t> </a:t>
            </a:r>
            <a:r>
              <a:rPr lang="en-GB" dirty="0"/>
              <a:t>plus the corresponding data produced by the model. </a:t>
            </a:r>
          </a:p>
          <a:p>
            <a:pPr algn="just"/>
            <a:endParaRPr lang="en-GB" dirty="0"/>
          </a:p>
          <a:p>
            <a:pPr algn="just"/>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16</a:t>
            </a:fld>
            <a:endParaRPr lang="en-GB"/>
          </a:p>
        </p:txBody>
      </p:sp>
    </p:spTree>
    <p:extLst>
      <p:ext uri="{BB962C8B-B14F-4D97-AF65-F5344CB8AC3E}">
        <p14:creationId xmlns:p14="http://schemas.microsoft.com/office/powerpoint/2010/main" val="118919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Calibration and Validation of the models</a:t>
            </a:r>
          </a:p>
        </p:txBody>
      </p:sp>
      <p:sp>
        <p:nvSpPr>
          <p:cNvPr id="3" name="Content Placeholder 2"/>
          <p:cNvSpPr>
            <a:spLocks noGrp="1"/>
          </p:cNvSpPr>
          <p:nvPr>
            <p:ph idx="1"/>
          </p:nvPr>
        </p:nvSpPr>
        <p:spPr/>
        <p:txBody>
          <a:bodyPr/>
          <a:lstStyle/>
          <a:p>
            <a:pPr marL="0" indent="0">
              <a:buNone/>
            </a:pPr>
            <a:r>
              <a:rPr lang="en-GB" b="1" u="sng" dirty="0" smtClean="0"/>
              <a:t>Why to calibrate the model ?</a:t>
            </a:r>
          </a:p>
          <a:p>
            <a:pPr>
              <a:buFont typeface="Arial" panose="020B0604020202020204" pitchFamily="34" charset="0"/>
              <a:buChar char="•"/>
            </a:pPr>
            <a:r>
              <a:rPr lang="en-GB" dirty="0" smtClean="0"/>
              <a:t>Calibration and </a:t>
            </a:r>
            <a:r>
              <a:rPr lang="en-GB" dirty="0"/>
              <a:t>validation of models are of prime importance to ensure </a:t>
            </a:r>
            <a:r>
              <a:rPr lang="en-GB" b="1" dirty="0"/>
              <a:t>high fidelity </a:t>
            </a:r>
            <a:r>
              <a:rPr lang="en-GB" dirty="0"/>
              <a:t>and </a:t>
            </a:r>
            <a:r>
              <a:rPr lang="en-GB" b="1" dirty="0"/>
              <a:t>credibility</a:t>
            </a:r>
            <a:r>
              <a:rPr lang="en-GB" dirty="0"/>
              <a:t> for a </a:t>
            </a:r>
            <a:r>
              <a:rPr lang="en-GB" dirty="0" smtClean="0"/>
              <a:t>simulation </a:t>
            </a:r>
            <a:r>
              <a:rPr lang="en-GB" dirty="0"/>
              <a:t>model. </a:t>
            </a:r>
            <a:endParaRPr lang="en-GB" dirty="0" smtClean="0"/>
          </a:p>
          <a:p>
            <a:pPr>
              <a:buFont typeface="Arial" panose="020B0604020202020204" pitchFamily="34" charset="0"/>
              <a:buChar char="•"/>
            </a:pPr>
            <a:r>
              <a:rPr lang="en-GB" dirty="0"/>
              <a:t>Model calibration and validation is important for simulation models to </a:t>
            </a:r>
            <a:r>
              <a:rPr lang="en-GB" b="1" dirty="0"/>
              <a:t>look real</a:t>
            </a:r>
            <a:r>
              <a:rPr lang="en-GB" dirty="0"/>
              <a:t>. </a:t>
            </a:r>
          </a:p>
          <a:p>
            <a:pPr>
              <a:buFont typeface="Arial" panose="020B0604020202020204" pitchFamily="34" charset="0"/>
              <a:buChar char="•"/>
            </a:pPr>
            <a:r>
              <a:rPr lang="en-GB" dirty="0"/>
              <a:t>The findings and conclusions based on the </a:t>
            </a:r>
            <a:r>
              <a:rPr lang="en-GB" b="1" dirty="0"/>
              <a:t>uncalibrated or inappropriately calibrated models could be misleading </a:t>
            </a:r>
          </a:p>
          <a:p>
            <a:pPr>
              <a:buFont typeface="Arial" panose="020B0604020202020204" pitchFamily="34" charset="0"/>
              <a:buChar char="•"/>
            </a:pPr>
            <a:endParaRPr lang="en-GB" dirty="0"/>
          </a:p>
          <a:p>
            <a:pPr>
              <a:buFont typeface="Arial" panose="020B0604020202020204" pitchFamily="34" charset="0"/>
              <a:buChar char="•"/>
            </a:pPr>
            <a:r>
              <a:rPr lang="en-GB" dirty="0"/>
              <a:t>Model calibration ensures that </a:t>
            </a:r>
            <a:r>
              <a:rPr lang="en-GB" b="1" dirty="0"/>
              <a:t>the model parameters accurately reflect the local </a:t>
            </a:r>
            <a:r>
              <a:rPr lang="en-GB" b="1" dirty="0" smtClean="0"/>
              <a:t>environment </a:t>
            </a:r>
            <a:r>
              <a:rPr lang="en-GB" dirty="0"/>
              <a:t>so that </a:t>
            </a:r>
            <a:r>
              <a:rPr lang="en-GB" b="1" dirty="0"/>
              <a:t>decisions made based on these results are not misinformed</a:t>
            </a:r>
            <a:r>
              <a:rPr lang="en-GB" dirty="0"/>
              <a:t>. </a:t>
            </a:r>
            <a:endParaRPr lang="en-GB" dirty="0" smtClean="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17</a:t>
            </a:fld>
            <a:endParaRPr lang="en-GB"/>
          </a:p>
        </p:txBody>
      </p:sp>
    </p:spTree>
    <p:extLst>
      <p:ext uri="{BB962C8B-B14F-4D97-AF65-F5344CB8AC3E}">
        <p14:creationId xmlns:p14="http://schemas.microsoft.com/office/powerpoint/2010/main" val="2999744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Three-Step Approach for Validation of Simulation Models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b="1" dirty="0"/>
              <a:t>Build a model that has high face validity: </a:t>
            </a:r>
            <a:endParaRPr lang="en-GB" b="1" dirty="0" smtClean="0"/>
          </a:p>
          <a:p>
            <a:pPr lvl="1"/>
            <a:r>
              <a:rPr lang="en-GB" b="1" dirty="0" smtClean="0"/>
              <a:t>Build </a:t>
            </a:r>
            <a:r>
              <a:rPr lang="en-GB" b="1" dirty="0"/>
              <a:t>a reasonable model </a:t>
            </a:r>
            <a:r>
              <a:rPr lang="en-GB" dirty="0"/>
              <a:t>on its face to model </a:t>
            </a:r>
            <a:r>
              <a:rPr lang="en-GB" b="1" dirty="0"/>
              <a:t>users who are knowledgeable about the real system being simulated. </a:t>
            </a:r>
          </a:p>
          <a:p>
            <a:pPr marL="457200" indent="-457200">
              <a:buFont typeface="+mj-lt"/>
              <a:buAutoNum type="arabicPeriod"/>
            </a:pPr>
            <a:r>
              <a:rPr lang="en-GB" b="1" dirty="0" smtClean="0"/>
              <a:t>Validate </a:t>
            </a:r>
            <a:r>
              <a:rPr lang="en-GB" b="1" dirty="0"/>
              <a:t>model assumptions: </a:t>
            </a:r>
            <a:endParaRPr lang="en-GB" b="1" dirty="0" smtClean="0"/>
          </a:p>
          <a:p>
            <a:pPr lvl="1"/>
            <a:r>
              <a:rPr lang="en-GB" b="1" dirty="0" smtClean="0"/>
              <a:t>Structural </a:t>
            </a:r>
            <a:r>
              <a:rPr lang="en-GB" b="1" dirty="0"/>
              <a:t>Assumptions </a:t>
            </a:r>
            <a:r>
              <a:rPr lang="en-GB" dirty="0"/>
              <a:t>deal with such questions as </a:t>
            </a:r>
            <a:r>
              <a:rPr lang="en-GB" b="1" dirty="0"/>
              <a:t>how the system operates</a:t>
            </a:r>
            <a:r>
              <a:rPr lang="en-GB" dirty="0"/>
              <a:t>; what </a:t>
            </a:r>
            <a:r>
              <a:rPr lang="en-GB" b="1" dirty="0"/>
              <a:t>kind of model </a:t>
            </a:r>
            <a:r>
              <a:rPr lang="en-GB" dirty="0"/>
              <a:t>should be used, </a:t>
            </a:r>
            <a:r>
              <a:rPr lang="en-GB" b="1" dirty="0"/>
              <a:t>queuing</a:t>
            </a:r>
            <a:r>
              <a:rPr lang="en-GB" dirty="0"/>
              <a:t>, inventory, reliability etc. </a:t>
            </a:r>
          </a:p>
          <a:p>
            <a:pPr lvl="1"/>
            <a:r>
              <a:rPr lang="en-GB" b="1" dirty="0" smtClean="0"/>
              <a:t>Data </a:t>
            </a:r>
            <a:r>
              <a:rPr lang="en-GB" b="1" dirty="0"/>
              <a:t>Assumptions </a:t>
            </a:r>
            <a:r>
              <a:rPr lang="en-GB" dirty="0"/>
              <a:t>deal with what kind of </a:t>
            </a:r>
            <a:r>
              <a:rPr lang="en-GB" b="1" dirty="0"/>
              <a:t>input data </a:t>
            </a:r>
            <a:r>
              <a:rPr lang="en-GB" dirty="0"/>
              <a:t>model is? What are the </a:t>
            </a:r>
            <a:r>
              <a:rPr lang="en-GB" b="1" dirty="0"/>
              <a:t>parameter values to the input data</a:t>
            </a:r>
            <a:r>
              <a:rPr lang="en-GB" dirty="0"/>
              <a:t> </a:t>
            </a:r>
            <a:r>
              <a:rPr lang="en-GB" dirty="0" smtClean="0"/>
              <a:t>model, sensitive data? </a:t>
            </a:r>
            <a:endParaRPr lang="en-GB" b="1" dirty="0" smtClean="0"/>
          </a:p>
          <a:p>
            <a:pPr marL="457200" indent="-457200">
              <a:buFont typeface="+mj-lt"/>
              <a:buAutoNum type="arabicPeriod"/>
            </a:pPr>
            <a:r>
              <a:rPr lang="en-GB" b="1" dirty="0"/>
              <a:t>Compare the model input-output transformations to corresponding input-output transformation for the real system: </a:t>
            </a:r>
            <a:endParaRPr lang="en-GB" b="1" dirty="0" smtClean="0"/>
          </a:p>
          <a:p>
            <a:pPr lvl="1"/>
            <a:r>
              <a:rPr lang="en-GB" dirty="0"/>
              <a:t>Feed input at one end and examine output at other </a:t>
            </a:r>
          </a:p>
          <a:p>
            <a:pPr lvl="1"/>
            <a:r>
              <a:rPr lang="en-GB" dirty="0" smtClean="0"/>
              <a:t>Use </a:t>
            </a:r>
            <a:r>
              <a:rPr lang="en-GB" dirty="0"/>
              <a:t>the same input for a real system, compare the output with the model input </a:t>
            </a:r>
          </a:p>
          <a:p>
            <a:pPr marL="457200" indent="-457200">
              <a:buFont typeface="+mj-lt"/>
              <a:buAutoNum type="arabicPeriod"/>
            </a:pPr>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18</a:t>
            </a:fld>
            <a:endParaRPr lang="en-GB"/>
          </a:p>
        </p:txBody>
      </p:sp>
    </p:spTree>
    <p:extLst>
      <p:ext uri="{BB962C8B-B14F-4D97-AF65-F5344CB8AC3E}">
        <p14:creationId xmlns:p14="http://schemas.microsoft.com/office/powerpoint/2010/main" val="2776959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Three-Step Approach for Validation of Simulation Models</a:t>
            </a:r>
          </a:p>
        </p:txBody>
      </p:sp>
      <p:sp>
        <p:nvSpPr>
          <p:cNvPr id="3" name="Content Placeholder 2"/>
          <p:cNvSpPr>
            <a:spLocks noGrp="1"/>
          </p:cNvSpPr>
          <p:nvPr>
            <p:ph idx="1"/>
          </p:nvPr>
        </p:nvSpPr>
        <p:spPr/>
        <p:txBody>
          <a:bodyPr/>
          <a:lstStyle/>
          <a:p>
            <a:r>
              <a:rPr lang="en-GB" b="1" u="sng" dirty="0" smtClean="0"/>
              <a:t>1. Face Validity</a:t>
            </a:r>
          </a:p>
          <a:p>
            <a:r>
              <a:rPr lang="en-GB" dirty="0"/>
              <a:t>The first goal of the simulation </a:t>
            </a:r>
            <a:r>
              <a:rPr lang="en-GB" dirty="0" smtClean="0"/>
              <a:t>modeller </a:t>
            </a:r>
            <a:r>
              <a:rPr lang="en-GB" dirty="0"/>
              <a:t>is </a:t>
            </a:r>
            <a:r>
              <a:rPr lang="en-GB" b="1" dirty="0"/>
              <a:t>to construct a model that appears reasonable on its face </a:t>
            </a:r>
            <a:r>
              <a:rPr lang="en-GB" dirty="0"/>
              <a:t>to model users and others who are knowledgeable about the real system being simulated</a:t>
            </a:r>
            <a:r>
              <a:rPr lang="en-GB" b="1" dirty="0"/>
              <a:t>. </a:t>
            </a:r>
          </a:p>
          <a:p>
            <a:r>
              <a:rPr lang="en-GB" dirty="0"/>
              <a:t>The </a:t>
            </a:r>
            <a:r>
              <a:rPr lang="en-GB" b="1" dirty="0"/>
              <a:t>users</a:t>
            </a:r>
            <a:r>
              <a:rPr lang="en-GB" dirty="0"/>
              <a:t> of a model </a:t>
            </a:r>
            <a:r>
              <a:rPr lang="en-GB" b="1" dirty="0"/>
              <a:t>should be involved in model construction from its conceptualization to its implementation </a:t>
            </a:r>
            <a:r>
              <a:rPr lang="en-GB" dirty="0"/>
              <a:t>to ensure that a high degree of realism is built into the model through reasonable </a:t>
            </a:r>
            <a:r>
              <a:rPr lang="en-GB" b="1" dirty="0"/>
              <a:t>assumptions regarding system structure, and reliable data</a:t>
            </a:r>
            <a:r>
              <a:rPr lang="en-GB" dirty="0"/>
              <a:t>. </a:t>
            </a:r>
            <a:endParaRPr lang="en-GB" dirty="0" smtClean="0"/>
          </a:p>
          <a:p>
            <a:r>
              <a:rPr lang="en-GB" b="1" dirty="0" smtClean="0"/>
              <a:t>The potential users should also be involved in the validation process to aid in identification of model deficiencies and optimize those deficiencies to produce better model.</a:t>
            </a:r>
          </a:p>
          <a:p>
            <a:r>
              <a:rPr lang="en-GB" b="1" dirty="0" smtClean="0"/>
              <a:t>Sensitivity analysis is also used for face validity of the model. It analyses the effect on output when there is change in input parameters.</a:t>
            </a:r>
            <a:endParaRPr lang="en-GB" b="1" dirty="0"/>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19</a:t>
            </a:fld>
            <a:endParaRPr lang="en-GB"/>
          </a:p>
        </p:txBody>
      </p:sp>
    </p:spTree>
    <p:extLst>
      <p:ext uri="{BB962C8B-B14F-4D97-AF65-F5344CB8AC3E}">
        <p14:creationId xmlns:p14="http://schemas.microsoft.com/office/powerpoint/2010/main" val="19644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smtClean="0"/>
              <a:t>Design of Simulation Models, </a:t>
            </a:r>
          </a:p>
          <a:p>
            <a:pPr>
              <a:buFont typeface="Courier New" panose="02070309020205020404" pitchFamily="49" charset="0"/>
              <a:buChar char="o"/>
            </a:pPr>
            <a:r>
              <a:rPr lang="en-GB" dirty="0" smtClean="0"/>
              <a:t>Verification of Simulation Models, </a:t>
            </a:r>
          </a:p>
          <a:p>
            <a:pPr>
              <a:buFont typeface="Courier New" panose="02070309020205020404" pitchFamily="49" charset="0"/>
              <a:buChar char="o"/>
            </a:pPr>
            <a:r>
              <a:rPr lang="en-GB" dirty="0" smtClean="0"/>
              <a:t>Calibration and Validation of the models, </a:t>
            </a:r>
          </a:p>
          <a:p>
            <a:pPr>
              <a:buFont typeface="Courier New" panose="02070309020205020404" pitchFamily="49" charset="0"/>
              <a:buChar char="o"/>
            </a:pPr>
            <a:r>
              <a:rPr lang="en-GB" dirty="0" smtClean="0"/>
              <a:t>Three-Step Approach for Validation of Simulation Models, </a:t>
            </a:r>
          </a:p>
          <a:p>
            <a:pPr>
              <a:buFont typeface="Courier New" panose="02070309020205020404" pitchFamily="49" charset="0"/>
              <a:buChar char="o"/>
            </a:pPr>
            <a:r>
              <a:rPr lang="en-GB" dirty="0" smtClean="0"/>
              <a:t>Accreditation of Models </a:t>
            </a:r>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2</a:t>
            </a:fld>
            <a:endParaRPr lang="en-GB"/>
          </a:p>
        </p:txBody>
      </p:sp>
    </p:spTree>
    <p:extLst>
      <p:ext uri="{BB962C8B-B14F-4D97-AF65-F5344CB8AC3E}">
        <p14:creationId xmlns:p14="http://schemas.microsoft.com/office/powerpoint/2010/main" val="193231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Three-Step Approach for Validation of Simulation Models</a:t>
            </a:r>
          </a:p>
        </p:txBody>
      </p:sp>
      <p:sp>
        <p:nvSpPr>
          <p:cNvPr id="3" name="Content Placeholder 2"/>
          <p:cNvSpPr>
            <a:spLocks noGrp="1"/>
          </p:cNvSpPr>
          <p:nvPr>
            <p:ph idx="1"/>
          </p:nvPr>
        </p:nvSpPr>
        <p:spPr/>
        <p:txBody>
          <a:bodyPr>
            <a:normAutofit fontScale="92500" lnSpcReduction="10000"/>
          </a:bodyPr>
          <a:lstStyle/>
          <a:p>
            <a:r>
              <a:rPr lang="en-GB" b="1" u="sng" dirty="0" smtClean="0"/>
              <a:t>2. Model Assumptions</a:t>
            </a:r>
          </a:p>
          <a:p>
            <a:r>
              <a:rPr lang="en-GB" dirty="0" smtClean="0"/>
              <a:t>Model </a:t>
            </a:r>
            <a:r>
              <a:rPr lang="en-GB" dirty="0"/>
              <a:t>assumptions fall into two general classes: structural assumptions and data assumptions. </a:t>
            </a:r>
            <a:endParaRPr lang="en-GB" b="1" u="sng" dirty="0" smtClean="0"/>
          </a:p>
          <a:p>
            <a:r>
              <a:rPr lang="en-GB" b="1" dirty="0"/>
              <a:t>Structural assumptions </a:t>
            </a:r>
            <a:r>
              <a:rPr lang="en-GB" dirty="0"/>
              <a:t>involve questions of how the system operates and usually involve simplification and abstractions of reality. </a:t>
            </a:r>
            <a:endParaRPr lang="en-GB" dirty="0" smtClean="0"/>
          </a:p>
          <a:p>
            <a:pPr lvl="1" algn="just"/>
            <a:r>
              <a:rPr lang="en-GB" sz="1500" dirty="0"/>
              <a:t>For example, consider the customer queuing and service facility in a bank. Customers may form one line, or there may be an individual line for each teller. If there are many lines, customers may be served strictly on a first-come, first-served basis, or some customers may change lines if one is moving faster. The number of tellers may be fixed or variable. These structural assumptions should be verified by actual observation during appropriate time periods together with discussions with managers and tellers regarding bank policies and actual implementation of these policies. </a:t>
            </a:r>
            <a:endParaRPr lang="en-GB" sz="1500" dirty="0" smtClean="0"/>
          </a:p>
          <a:p>
            <a:r>
              <a:rPr lang="en-GB" b="1" dirty="0"/>
              <a:t>Data assumptions </a:t>
            </a:r>
            <a:r>
              <a:rPr lang="en-GB" dirty="0"/>
              <a:t>should be based on the collection of reliable data and correct statistical analysis of the data. </a:t>
            </a:r>
            <a:r>
              <a:rPr lang="en-GB" dirty="0" smtClean="0"/>
              <a:t>Data collected example: </a:t>
            </a:r>
          </a:p>
          <a:p>
            <a:pPr lvl="2"/>
            <a:r>
              <a:rPr lang="en-GB" dirty="0" smtClean="0"/>
              <a:t>Inter arrival times of customers during several 2-hour periods of peak loading ("rush-hour" traffic) </a:t>
            </a:r>
          </a:p>
          <a:p>
            <a:pPr lvl="2"/>
            <a:r>
              <a:rPr lang="en-GB" dirty="0" smtClean="0"/>
              <a:t>Inter </a:t>
            </a:r>
            <a:r>
              <a:rPr lang="en-GB" dirty="0"/>
              <a:t>arrival times during a slack period. </a:t>
            </a:r>
          </a:p>
          <a:p>
            <a:pPr lvl="2"/>
            <a:r>
              <a:rPr lang="en-GB" dirty="0" smtClean="0"/>
              <a:t>Service </a:t>
            </a:r>
            <a:r>
              <a:rPr lang="en-GB" dirty="0"/>
              <a:t>times for commercial accounts. </a:t>
            </a:r>
          </a:p>
          <a:p>
            <a:pPr lvl="2"/>
            <a:r>
              <a:rPr lang="en-GB" dirty="0" smtClean="0"/>
              <a:t>Service </a:t>
            </a:r>
            <a:r>
              <a:rPr lang="en-GB" dirty="0"/>
              <a:t>times for personal accounts. </a:t>
            </a:r>
          </a:p>
          <a:p>
            <a:pPr lvl="1"/>
            <a:endParaRPr lang="en-GB" b="1" u="sng"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20</a:t>
            </a:fld>
            <a:endParaRPr lang="en-GB"/>
          </a:p>
        </p:txBody>
      </p:sp>
    </p:spTree>
    <p:extLst>
      <p:ext uri="{BB962C8B-B14F-4D97-AF65-F5344CB8AC3E}">
        <p14:creationId xmlns:p14="http://schemas.microsoft.com/office/powerpoint/2010/main" val="802104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Three-Step Approach for Validation of Simulation Models</a:t>
            </a:r>
          </a:p>
        </p:txBody>
      </p:sp>
      <p:sp>
        <p:nvSpPr>
          <p:cNvPr id="3" name="Content Placeholder 2"/>
          <p:cNvSpPr>
            <a:spLocks noGrp="1"/>
          </p:cNvSpPr>
          <p:nvPr>
            <p:ph idx="1"/>
          </p:nvPr>
        </p:nvSpPr>
        <p:spPr/>
        <p:txBody>
          <a:bodyPr/>
          <a:lstStyle/>
          <a:p>
            <a:r>
              <a:rPr lang="en-GB" b="1" u="sng" dirty="0" smtClean="0"/>
              <a:t>3. Validating Input-Output Transformation</a:t>
            </a:r>
          </a:p>
          <a:p>
            <a:pPr>
              <a:buFont typeface="Arial" panose="020B0604020202020204" pitchFamily="34" charset="0"/>
              <a:buChar char="•"/>
            </a:pPr>
            <a:r>
              <a:rPr lang="en-GB" dirty="0"/>
              <a:t>In this phase of validation process the model is viewed as </a:t>
            </a:r>
            <a:r>
              <a:rPr lang="en-GB" b="1" dirty="0"/>
              <a:t>input – output transformation</a:t>
            </a:r>
            <a:r>
              <a:rPr lang="en-GB" dirty="0"/>
              <a:t>. </a:t>
            </a:r>
          </a:p>
          <a:p>
            <a:pPr>
              <a:buFont typeface="Arial" panose="020B0604020202020204" pitchFamily="34" charset="0"/>
              <a:buChar char="•"/>
            </a:pPr>
            <a:r>
              <a:rPr lang="en-GB" dirty="0"/>
              <a:t>T</a:t>
            </a:r>
            <a:r>
              <a:rPr lang="en-GB" dirty="0" smtClean="0"/>
              <a:t>he </a:t>
            </a:r>
            <a:r>
              <a:rPr lang="en-GB" dirty="0"/>
              <a:t>model </a:t>
            </a:r>
            <a:r>
              <a:rPr lang="en-GB" b="1" dirty="0"/>
              <a:t>accepts the values of input parameters </a:t>
            </a:r>
            <a:r>
              <a:rPr lang="en-GB" dirty="0"/>
              <a:t>and </a:t>
            </a:r>
            <a:r>
              <a:rPr lang="en-GB" b="1" dirty="0"/>
              <a:t>transforms these inputs into output measure of performance. </a:t>
            </a:r>
          </a:p>
          <a:p>
            <a:pPr>
              <a:buFont typeface="Arial" panose="020B0604020202020204" pitchFamily="34" charset="0"/>
              <a:buChar char="•"/>
            </a:pPr>
            <a:r>
              <a:rPr lang="en-GB" dirty="0" smtClean="0"/>
              <a:t>It </a:t>
            </a:r>
            <a:r>
              <a:rPr lang="en-GB" dirty="0"/>
              <a:t>involves validating whether the model can predict </a:t>
            </a:r>
            <a:r>
              <a:rPr lang="en-GB" dirty="0" smtClean="0"/>
              <a:t>the </a:t>
            </a:r>
            <a:r>
              <a:rPr lang="en-GB" dirty="0"/>
              <a:t>behaviour of the real system when the model input data match the real </a:t>
            </a:r>
            <a:r>
              <a:rPr lang="en-GB" dirty="0" smtClean="0"/>
              <a:t>inputs.</a:t>
            </a:r>
          </a:p>
          <a:p>
            <a:pPr>
              <a:buFont typeface="Arial" panose="020B0604020202020204" pitchFamily="34" charset="0"/>
              <a:buChar char="•"/>
            </a:pPr>
            <a:r>
              <a:rPr lang="en-GB" dirty="0" smtClean="0"/>
              <a:t>Instead </a:t>
            </a:r>
            <a:r>
              <a:rPr lang="en-GB" dirty="0"/>
              <a:t>of validating the model input-output transformation by predicting the future, the </a:t>
            </a:r>
            <a:r>
              <a:rPr lang="en-GB" dirty="0" err="1"/>
              <a:t>modeler</a:t>
            </a:r>
            <a:r>
              <a:rPr lang="en-GB" dirty="0"/>
              <a:t> may use past historical data which has been served for validation purposes that is, </a:t>
            </a:r>
            <a:r>
              <a:rPr lang="en-GB" b="1" dirty="0"/>
              <a:t>if one set has been used to develop calibrate the model, its recommended that a separate data test be used as final validation test.</a:t>
            </a:r>
            <a:r>
              <a:rPr lang="en-GB" dirty="0"/>
              <a:t> </a:t>
            </a:r>
            <a:endParaRPr lang="en-GB" dirty="0" smtClean="0"/>
          </a:p>
          <a:p>
            <a:pPr>
              <a:buFont typeface="Arial" panose="020B0604020202020204" pitchFamily="34" charset="0"/>
              <a:buChar char="•"/>
            </a:pPr>
            <a:r>
              <a:rPr lang="en-GB" dirty="0"/>
              <a:t>Validation increases </a:t>
            </a:r>
            <a:r>
              <a:rPr lang="en-GB" dirty="0" err="1"/>
              <a:t>modeler’s</a:t>
            </a:r>
            <a:r>
              <a:rPr lang="en-GB" dirty="0"/>
              <a:t> confidence that the model of existing system is </a:t>
            </a:r>
            <a:r>
              <a:rPr lang="en-GB" b="1" dirty="0"/>
              <a:t>accurate</a:t>
            </a:r>
            <a:r>
              <a:rPr lang="en-GB" dirty="0"/>
              <a:t>. </a:t>
            </a:r>
          </a:p>
          <a:p>
            <a:endParaRPr lang="en-GB" dirty="0"/>
          </a:p>
          <a:p>
            <a:endParaRPr lang="en-GB" b="1" u="sng"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21</a:t>
            </a:fld>
            <a:endParaRPr lang="en-GB"/>
          </a:p>
        </p:txBody>
      </p:sp>
    </p:spTree>
    <p:extLst>
      <p:ext uri="{BB962C8B-B14F-4D97-AF65-F5344CB8AC3E}">
        <p14:creationId xmlns:p14="http://schemas.microsoft.com/office/powerpoint/2010/main" val="296908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
            </a:r>
            <a:br>
              <a:rPr lang="en-GB" dirty="0" smtClean="0"/>
            </a:br>
            <a:r>
              <a:rPr lang="en-GB" dirty="0" smtClean="0"/>
              <a:t>Accreditation </a:t>
            </a:r>
            <a:r>
              <a:rPr lang="en-GB" dirty="0"/>
              <a:t>of Models </a:t>
            </a:r>
          </a:p>
        </p:txBody>
      </p:sp>
      <p:sp>
        <p:nvSpPr>
          <p:cNvPr id="3" name="Content Placeholder 2"/>
          <p:cNvSpPr>
            <a:spLocks noGrp="1"/>
          </p:cNvSpPr>
          <p:nvPr>
            <p:ph idx="1"/>
          </p:nvPr>
        </p:nvSpPr>
        <p:spPr/>
        <p:txBody>
          <a:bodyPr/>
          <a:lstStyle/>
          <a:p>
            <a:r>
              <a:rPr lang="en-GB" dirty="0"/>
              <a:t>The official certification that a model, simulation, or federation of models and simulations and its associated data </a:t>
            </a:r>
            <a:r>
              <a:rPr lang="en-GB" b="1" dirty="0"/>
              <a:t>is acceptable for use for a specific purpose</a:t>
            </a:r>
            <a:r>
              <a:rPr lang="en-GB" dirty="0" smtClean="0"/>
              <a:t>.</a:t>
            </a:r>
          </a:p>
          <a:p>
            <a:r>
              <a:rPr lang="en-GB" dirty="0"/>
              <a:t>Model accreditation is an official determination that a model is acceptable for a specific </a:t>
            </a:r>
            <a:r>
              <a:rPr lang="en-GB" dirty="0" smtClean="0"/>
              <a:t>purpose</a:t>
            </a:r>
          </a:p>
          <a:p>
            <a:endParaRPr lang="en-GB" dirty="0"/>
          </a:p>
          <a:p>
            <a:pPr>
              <a:buFont typeface="Wingdings" panose="05000000000000000000" pitchFamily="2" charset="2"/>
              <a:buChar char="§"/>
            </a:pPr>
            <a:r>
              <a:rPr lang="en-GB" dirty="0" smtClean="0"/>
              <a:t>Are </a:t>
            </a:r>
            <a:r>
              <a:rPr lang="en-GB" dirty="0"/>
              <a:t>all the important processes for a given environment included? </a:t>
            </a:r>
          </a:p>
          <a:p>
            <a:pPr>
              <a:buFont typeface="Wingdings" panose="05000000000000000000" pitchFamily="2" charset="2"/>
              <a:buChar char="§"/>
            </a:pPr>
            <a:r>
              <a:rPr lang="en-GB" dirty="0" smtClean="0"/>
              <a:t>Are </a:t>
            </a:r>
            <a:r>
              <a:rPr lang="en-GB" dirty="0"/>
              <a:t>the processes </a:t>
            </a:r>
            <a:r>
              <a:rPr lang="en-GB" dirty="0" err="1"/>
              <a:t>modeled</a:t>
            </a:r>
            <a:r>
              <a:rPr lang="en-GB" dirty="0"/>
              <a:t> correctly? </a:t>
            </a:r>
          </a:p>
          <a:p>
            <a:pPr>
              <a:buFont typeface="Wingdings" panose="05000000000000000000" pitchFamily="2" charset="2"/>
              <a:buChar char="§"/>
            </a:pPr>
            <a:r>
              <a:rPr lang="en-GB" dirty="0" smtClean="0"/>
              <a:t>Was </a:t>
            </a:r>
            <a:r>
              <a:rPr lang="en-GB" dirty="0"/>
              <a:t>the range of data used to develop model components for process simulation wide enough to include our conditions? </a:t>
            </a:r>
          </a:p>
          <a:p>
            <a:r>
              <a:rPr lang="en-GB" dirty="0" smtClean="0"/>
              <a:t> </a:t>
            </a:r>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22</a:t>
            </a:fld>
            <a:endParaRPr lang="en-GB"/>
          </a:p>
        </p:txBody>
      </p:sp>
    </p:spTree>
    <p:extLst>
      <p:ext uri="{BB962C8B-B14F-4D97-AF65-F5344CB8AC3E}">
        <p14:creationId xmlns:p14="http://schemas.microsoft.com/office/powerpoint/2010/main" val="166690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normAutofit/>
          </a:bodyPr>
          <a:lstStyle/>
          <a:p>
            <a:r>
              <a:rPr lang="en-GB" dirty="0" smtClean="0"/>
              <a:t>Describe the process of model building, verification and validation in brief. [10 marks]</a:t>
            </a:r>
          </a:p>
          <a:p>
            <a:r>
              <a:rPr lang="en-GB" dirty="0" smtClean="0"/>
              <a:t>What do you mean by calibration and validation of models.</a:t>
            </a:r>
          </a:p>
          <a:p>
            <a:r>
              <a:rPr lang="en-GB" dirty="0" smtClean="0"/>
              <a:t>Why do we use verification and validation in simulation</a:t>
            </a:r>
          </a:p>
          <a:p>
            <a:r>
              <a:rPr lang="en-GB" dirty="0" smtClean="0"/>
              <a:t>Explain the three step approach of validation of models in simulation [10 marks]</a:t>
            </a:r>
          </a:p>
          <a:p>
            <a:r>
              <a:rPr lang="en-GB" dirty="0" smtClean="0"/>
              <a:t>Explain verification of simulation models with example</a:t>
            </a:r>
          </a:p>
          <a:p>
            <a:r>
              <a:rPr lang="en-GB" dirty="0" smtClean="0"/>
              <a:t>Explain the iterative process of calibrating a model</a:t>
            </a:r>
          </a:p>
          <a:p>
            <a:r>
              <a:rPr lang="en-GB" dirty="0" smtClean="0"/>
              <a:t>Verification is concerned with building the “model right” and validation is concerned with building the “right model”. Justify it with </a:t>
            </a:r>
            <a:r>
              <a:rPr lang="en-GB" smtClean="0"/>
              <a:t>suitable reasons</a:t>
            </a:r>
            <a:endParaRPr lang="en-GB" dirty="0" smtClean="0"/>
          </a:p>
          <a:p>
            <a:endParaRPr lang="en-GB" dirty="0"/>
          </a:p>
        </p:txBody>
      </p:sp>
      <p:sp>
        <p:nvSpPr>
          <p:cNvPr id="4" name="Footer Placeholder 3"/>
          <p:cNvSpPr>
            <a:spLocks noGrp="1"/>
          </p:cNvSpPr>
          <p:nvPr>
            <p:ph type="ftr" sz="quarter" idx="11"/>
          </p:nvPr>
        </p:nvSpPr>
        <p:spPr/>
        <p:txBody>
          <a:bodyPr/>
          <a:lstStyle/>
          <a:p>
            <a:r>
              <a:rPr lang="en-GB" dirty="0" smtClean="0"/>
              <a:t>Verification and Validation [Chapter 6] By Pratik Gautam</a:t>
            </a:r>
            <a:endParaRPr lang="en-GB" dirty="0"/>
          </a:p>
        </p:txBody>
      </p:sp>
      <p:sp>
        <p:nvSpPr>
          <p:cNvPr id="5" name="Slide Number Placeholder 4"/>
          <p:cNvSpPr>
            <a:spLocks noGrp="1"/>
          </p:cNvSpPr>
          <p:nvPr>
            <p:ph type="sldNum" sz="quarter" idx="12"/>
          </p:nvPr>
        </p:nvSpPr>
        <p:spPr/>
        <p:txBody>
          <a:bodyPr/>
          <a:lstStyle/>
          <a:p>
            <a:fld id="{076A5053-B3A4-4883-92B1-313767A29E35}" type="slidenum">
              <a:rPr lang="en-GB" smtClean="0"/>
              <a:t>23</a:t>
            </a:fld>
            <a:endParaRPr lang="en-GB"/>
          </a:p>
        </p:txBody>
      </p:sp>
    </p:spTree>
    <p:extLst>
      <p:ext uri="{BB962C8B-B14F-4D97-AF65-F5344CB8AC3E}">
        <p14:creationId xmlns:p14="http://schemas.microsoft.com/office/powerpoint/2010/main" val="166774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dirty="0"/>
              <a:t>One of the real problems that the simulation analyst faces is to </a:t>
            </a:r>
            <a:r>
              <a:rPr lang="en-GB" b="1" dirty="0" smtClean="0"/>
              <a:t>verify and validate </a:t>
            </a:r>
            <a:r>
              <a:rPr lang="en-GB" dirty="0"/>
              <a:t>the </a:t>
            </a:r>
            <a:r>
              <a:rPr lang="en-GB" dirty="0" smtClean="0"/>
              <a:t>simulation model.</a:t>
            </a:r>
          </a:p>
          <a:p>
            <a:pPr marL="0" indent="0">
              <a:buNone/>
            </a:pPr>
            <a:endParaRPr lang="en-GB" dirty="0" smtClean="0"/>
          </a:p>
          <a:p>
            <a:r>
              <a:rPr lang="en-GB" dirty="0" smtClean="0"/>
              <a:t>The </a:t>
            </a:r>
            <a:r>
              <a:rPr lang="en-GB" b="1" dirty="0"/>
              <a:t>simulation model is valid </a:t>
            </a:r>
            <a:r>
              <a:rPr lang="en-GB" dirty="0"/>
              <a:t>only if the model is an accurate representation of the actual system, else it is invalid</a:t>
            </a:r>
            <a:r>
              <a:rPr lang="en-GB" dirty="0" smtClean="0"/>
              <a:t>.</a:t>
            </a:r>
          </a:p>
          <a:p>
            <a:endParaRPr lang="en-GB" dirty="0"/>
          </a:p>
          <a:p>
            <a:r>
              <a:rPr lang="en-GB" dirty="0"/>
              <a:t>It is the job of the model developer to work closely with the </a:t>
            </a:r>
            <a:r>
              <a:rPr lang="en-GB" b="1" dirty="0"/>
              <a:t>end users </a:t>
            </a:r>
            <a:r>
              <a:rPr lang="en-GB" b="1" dirty="0" smtClean="0"/>
              <a:t>(user who have knowledge about the system) </a:t>
            </a:r>
            <a:r>
              <a:rPr lang="en-GB" dirty="0" smtClean="0"/>
              <a:t>throughout </a:t>
            </a:r>
            <a:r>
              <a:rPr lang="en-GB" dirty="0"/>
              <a:t>the period development and validation. </a:t>
            </a:r>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3</a:t>
            </a:fld>
            <a:endParaRPr lang="en-GB"/>
          </a:p>
        </p:txBody>
      </p:sp>
    </p:spTree>
    <p:extLst>
      <p:ext uri="{BB962C8B-B14F-4D97-AF65-F5344CB8AC3E}">
        <p14:creationId xmlns:p14="http://schemas.microsoft.com/office/powerpoint/2010/main" val="49881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dirty="0"/>
              <a:t>Verification and validation is the process of checking that a </a:t>
            </a:r>
            <a:r>
              <a:rPr lang="en-GB" dirty="0" smtClean="0"/>
              <a:t>system </a:t>
            </a:r>
            <a:r>
              <a:rPr lang="en-GB" b="1" dirty="0"/>
              <a:t>meets specifications </a:t>
            </a:r>
            <a:r>
              <a:rPr lang="en-GB" dirty="0"/>
              <a:t>and that it </a:t>
            </a:r>
            <a:r>
              <a:rPr lang="en-GB" b="1" dirty="0"/>
              <a:t>fulfils its intended purpose. </a:t>
            </a:r>
            <a:endParaRPr lang="en-GB" b="1" dirty="0" smtClean="0"/>
          </a:p>
          <a:p>
            <a:endParaRPr lang="en-GB" dirty="0"/>
          </a:p>
          <a:p>
            <a:r>
              <a:rPr lang="en-GB" dirty="0"/>
              <a:t>The distinction between the two terms is largely due to the role of specifications. </a:t>
            </a:r>
            <a:r>
              <a:rPr lang="en-GB" b="1" dirty="0"/>
              <a:t>Validation </a:t>
            </a:r>
            <a:r>
              <a:rPr lang="en-GB" dirty="0"/>
              <a:t>is the process of checking whether the </a:t>
            </a:r>
            <a:r>
              <a:rPr lang="en-GB" b="1" dirty="0"/>
              <a:t>specification captures the customer’s requirements</a:t>
            </a:r>
            <a:r>
              <a:rPr lang="en-GB" dirty="0"/>
              <a:t>, while </a:t>
            </a:r>
            <a:r>
              <a:rPr lang="en-GB" b="1" dirty="0"/>
              <a:t>verification</a:t>
            </a:r>
            <a:r>
              <a:rPr lang="en-GB" dirty="0"/>
              <a:t> is the process of checking that the </a:t>
            </a:r>
            <a:r>
              <a:rPr lang="en-GB" b="1" dirty="0" smtClean="0"/>
              <a:t>system</a:t>
            </a:r>
            <a:r>
              <a:rPr lang="en-GB" dirty="0" smtClean="0"/>
              <a:t> </a:t>
            </a:r>
            <a:r>
              <a:rPr lang="en-GB" b="1" dirty="0" smtClean="0"/>
              <a:t>meets </a:t>
            </a:r>
            <a:r>
              <a:rPr lang="en-GB" b="1" dirty="0"/>
              <a:t>specifications</a:t>
            </a:r>
            <a:r>
              <a:rPr lang="en-GB" dirty="0"/>
              <a:t>.</a:t>
            </a:r>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4</a:t>
            </a:fld>
            <a:endParaRPr lang="en-GB"/>
          </a:p>
        </p:txBody>
      </p:sp>
    </p:spTree>
    <p:extLst>
      <p:ext uri="{BB962C8B-B14F-4D97-AF65-F5344CB8AC3E}">
        <p14:creationId xmlns:p14="http://schemas.microsoft.com/office/powerpoint/2010/main" val="397974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b="1" dirty="0" smtClean="0"/>
              <a:t>How to validate and verify model</a:t>
            </a:r>
          </a:p>
          <a:p>
            <a:r>
              <a:rPr lang="en-GB" b="1" dirty="0"/>
              <a:t>Verification</a:t>
            </a:r>
            <a:r>
              <a:rPr lang="en-GB" dirty="0"/>
              <a:t> is the process of comparing two or more results to ensure its accuracy. In this process, we have to compare the </a:t>
            </a:r>
            <a:r>
              <a:rPr lang="en-GB" b="1" dirty="0"/>
              <a:t>model’s implementation and its associated </a:t>
            </a:r>
            <a:r>
              <a:rPr lang="en-GB" b="1" dirty="0" smtClean="0"/>
              <a:t>data (</a:t>
            </a:r>
            <a:r>
              <a:rPr lang="en-GB" b="1" i="1" dirty="0"/>
              <a:t>computational </a:t>
            </a:r>
            <a:r>
              <a:rPr lang="en-GB" dirty="0" smtClean="0"/>
              <a:t>model</a:t>
            </a:r>
            <a:r>
              <a:rPr lang="en-GB" b="1" dirty="0" smtClean="0"/>
              <a:t>) </a:t>
            </a:r>
            <a:r>
              <a:rPr lang="en-GB" dirty="0"/>
              <a:t>with the </a:t>
            </a:r>
            <a:r>
              <a:rPr lang="en-GB" b="1" dirty="0"/>
              <a:t>developer's conceptual description and specifications</a:t>
            </a:r>
            <a:r>
              <a:rPr lang="en-GB" dirty="0"/>
              <a:t>.</a:t>
            </a:r>
            <a:endParaRPr lang="en-GB" i="1" dirty="0"/>
          </a:p>
          <a:p>
            <a:endParaRPr lang="en-GB" b="1" dirty="0"/>
          </a:p>
          <a:p>
            <a:r>
              <a:rPr lang="en-GB" b="1" dirty="0" smtClean="0"/>
              <a:t>Validation</a:t>
            </a:r>
            <a:r>
              <a:rPr lang="en-GB" dirty="0" smtClean="0"/>
              <a:t> </a:t>
            </a:r>
            <a:r>
              <a:rPr lang="en-GB" dirty="0"/>
              <a:t>is the process of comparing two results. In this process, we need to compare the </a:t>
            </a:r>
            <a:r>
              <a:rPr lang="en-GB" b="1" dirty="0"/>
              <a:t>representation of a conceptual model </a:t>
            </a:r>
            <a:r>
              <a:rPr lang="en-GB" dirty="0"/>
              <a:t>to the </a:t>
            </a:r>
            <a:r>
              <a:rPr lang="en-GB" b="1" dirty="0"/>
              <a:t>real system</a:t>
            </a:r>
            <a:r>
              <a:rPr lang="en-GB" dirty="0"/>
              <a:t>. If the comparison is true, then it is valid, else invalid.</a:t>
            </a:r>
            <a:endParaRPr lang="en-GB" i="1" dirty="0"/>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5</a:t>
            </a:fld>
            <a:endParaRPr lang="en-GB"/>
          </a:p>
        </p:txBody>
      </p:sp>
    </p:spTree>
    <p:extLst>
      <p:ext uri="{BB962C8B-B14F-4D97-AF65-F5344CB8AC3E}">
        <p14:creationId xmlns:p14="http://schemas.microsoft.com/office/powerpoint/2010/main" val="129013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b="1" dirty="0"/>
              <a:t>Model of a system </a:t>
            </a:r>
            <a:endParaRPr lang="en-GB" dirty="0"/>
          </a:p>
          <a:p>
            <a:pPr algn="just">
              <a:buFont typeface="Arial" panose="020B0604020202020204" pitchFamily="34" charset="0"/>
              <a:buChar char="•"/>
            </a:pPr>
            <a:r>
              <a:rPr lang="en-GB" dirty="0" smtClean="0"/>
              <a:t>A </a:t>
            </a:r>
            <a:r>
              <a:rPr lang="en-GB" dirty="0"/>
              <a:t>model is a </a:t>
            </a:r>
            <a:r>
              <a:rPr lang="en-GB" b="1" dirty="0"/>
              <a:t>representation of an object, a system</a:t>
            </a:r>
            <a:r>
              <a:rPr lang="en-GB" dirty="0"/>
              <a:t>, or an idea in some form other than that of the entity itself. </a:t>
            </a:r>
          </a:p>
          <a:p>
            <a:pPr algn="just">
              <a:buFont typeface="Arial" panose="020B0604020202020204" pitchFamily="34" charset="0"/>
              <a:buChar char="•"/>
            </a:pPr>
            <a:r>
              <a:rPr lang="en-GB" dirty="0" smtClean="0"/>
              <a:t>A </a:t>
            </a:r>
            <a:r>
              <a:rPr lang="en-GB" dirty="0"/>
              <a:t>model is defined as a representation of a system </a:t>
            </a:r>
            <a:r>
              <a:rPr lang="en-GB" b="1" dirty="0"/>
              <a:t>for the purpose of studying the system</a:t>
            </a:r>
            <a:r>
              <a:rPr lang="en-GB" dirty="0"/>
              <a:t>. It is </a:t>
            </a:r>
            <a:r>
              <a:rPr lang="en-GB" b="1" dirty="0"/>
              <a:t>necessary to consider only those aspects of the system that affect the problem </a:t>
            </a:r>
            <a:r>
              <a:rPr lang="en-GB" b="1" dirty="0" smtClean="0"/>
              <a:t>under investigation</a:t>
            </a:r>
            <a:r>
              <a:rPr lang="en-GB" dirty="0"/>
              <a:t>. These aspects are represented in a model, and by definition it is a simplification of the system. </a:t>
            </a:r>
            <a:endParaRPr lang="en-GB" dirty="0" smtClean="0"/>
          </a:p>
          <a:p>
            <a:pPr algn="just">
              <a:buFont typeface="Arial" panose="020B0604020202020204" pitchFamily="34" charset="0"/>
              <a:buChar char="•"/>
            </a:pPr>
            <a:r>
              <a:rPr lang="en-GB" dirty="0" smtClean="0"/>
              <a:t>A </a:t>
            </a:r>
            <a:r>
              <a:rPr lang="en-GB" dirty="0"/>
              <a:t>model is </a:t>
            </a:r>
            <a:r>
              <a:rPr lang="en-GB" b="1" dirty="0"/>
              <a:t>similar</a:t>
            </a:r>
            <a:r>
              <a:rPr lang="en-GB" dirty="0"/>
              <a:t> to but </a:t>
            </a:r>
            <a:r>
              <a:rPr lang="en-GB" b="1" dirty="0"/>
              <a:t>simpler</a:t>
            </a:r>
            <a:r>
              <a:rPr lang="en-GB" dirty="0"/>
              <a:t> than the system it represents. </a:t>
            </a:r>
          </a:p>
          <a:p>
            <a:pPr algn="just">
              <a:buFont typeface="Arial" panose="020B0604020202020204" pitchFamily="34" charset="0"/>
              <a:buChar char="•"/>
            </a:pPr>
            <a:r>
              <a:rPr lang="en-GB" dirty="0" smtClean="0"/>
              <a:t>One </a:t>
            </a:r>
            <a:r>
              <a:rPr lang="en-GB" dirty="0"/>
              <a:t>purpose of a model is </a:t>
            </a:r>
            <a:r>
              <a:rPr lang="en-GB" b="1" dirty="0"/>
              <a:t>to enable the analyst to predict the effect of changes to the system</a:t>
            </a:r>
            <a:r>
              <a:rPr lang="en-GB" dirty="0"/>
              <a:t>. </a:t>
            </a:r>
          </a:p>
          <a:p>
            <a:pPr marL="0" indent="0">
              <a:buNone/>
            </a:pPr>
            <a:endParaRPr lang="en-GB" dirty="0"/>
          </a:p>
          <a:p>
            <a:endParaRPr lang="en-GB"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6</a:t>
            </a:fld>
            <a:endParaRPr lang="en-GB"/>
          </a:p>
        </p:txBody>
      </p:sp>
    </p:spTree>
    <p:extLst>
      <p:ext uri="{BB962C8B-B14F-4D97-AF65-F5344CB8AC3E}">
        <p14:creationId xmlns:p14="http://schemas.microsoft.com/office/powerpoint/2010/main" val="93037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b="1" dirty="0" smtClean="0"/>
              <a:t>Model Building: </a:t>
            </a:r>
          </a:p>
          <a:p>
            <a:r>
              <a:rPr lang="en-GB" dirty="0" smtClean="0"/>
              <a:t>1</a:t>
            </a:r>
            <a:r>
              <a:rPr lang="en-GB" dirty="0"/>
              <a:t>) Determine the goals and objectives</a:t>
            </a:r>
          </a:p>
          <a:p>
            <a:r>
              <a:rPr lang="en-GB" dirty="0"/>
              <a:t>2) Build a </a:t>
            </a:r>
            <a:r>
              <a:rPr lang="en-GB" b="1" i="1" dirty="0"/>
              <a:t>conceptual </a:t>
            </a:r>
            <a:r>
              <a:rPr lang="en-GB" dirty="0"/>
              <a:t>model</a:t>
            </a:r>
          </a:p>
          <a:p>
            <a:r>
              <a:rPr lang="en-GB" dirty="0"/>
              <a:t>3) Convert into a </a:t>
            </a:r>
            <a:r>
              <a:rPr lang="en-GB" b="1" i="1" dirty="0"/>
              <a:t>specification </a:t>
            </a:r>
            <a:r>
              <a:rPr lang="en-GB" dirty="0"/>
              <a:t>model</a:t>
            </a:r>
          </a:p>
          <a:p>
            <a:r>
              <a:rPr lang="en-GB" dirty="0"/>
              <a:t>4) Convert into a </a:t>
            </a:r>
            <a:r>
              <a:rPr lang="en-GB" b="1" i="1" dirty="0"/>
              <a:t>computational </a:t>
            </a:r>
            <a:r>
              <a:rPr lang="en-GB" dirty="0"/>
              <a:t>model</a:t>
            </a:r>
          </a:p>
          <a:p>
            <a:r>
              <a:rPr lang="en-GB" dirty="0"/>
              <a:t>5) Verify</a:t>
            </a:r>
          </a:p>
          <a:p>
            <a:r>
              <a:rPr lang="en-GB" dirty="0"/>
              <a:t>6) Validate</a:t>
            </a:r>
          </a:p>
          <a:p>
            <a:endParaRPr lang="en-GB" b="1"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7</a:t>
            </a:fld>
            <a:endParaRPr lang="en-GB"/>
          </a:p>
        </p:txBody>
      </p:sp>
      <p:pic>
        <p:nvPicPr>
          <p:cNvPr id="6" name="Picture 5"/>
          <p:cNvPicPr>
            <a:picLocks noChangeAspect="1"/>
          </p:cNvPicPr>
          <p:nvPr/>
        </p:nvPicPr>
        <p:blipFill>
          <a:blip r:embed="rId2"/>
          <a:stretch>
            <a:fillRect/>
          </a:stretch>
        </p:blipFill>
        <p:spPr>
          <a:xfrm>
            <a:off x="7400071" y="1778456"/>
            <a:ext cx="3974973" cy="4488094"/>
          </a:xfrm>
          <a:prstGeom prst="rect">
            <a:avLst/>
          </a:prstGeom>
        </p:spPr>
      </p:pic>
    </p:spTree>
    <p:extLst>
      <p:ext uri="{BB962C8B-B14F-4D97-AF65-F5344CB8AC3E}">
        <p14:creationId xmlns:p14="http://schemas.microsoft.com/office/powerpoint/2010/main" val="31402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r>
              <a:rPr lang="en-GB" b="1" dirty="0" smtClean="0"/>
              <a:t>Model Building: </a:t>
            </a:r>
          </a:p>
          <a:p>
            <a:r>
              <a:rPr lang="en-GB" dirty="0" smtClean="0"/>
              <a:t>1. The </a:t>
            </a:r>
            <a:r>
              <a:rPr lang="en-GB" dirty="0"/>
              <a:t>first step in model building consists of </a:t>
            </a:r>
            <a:r>
              <a:rPr lang="en-GB" b="1" dirty="0"/>
              <a:t>observing the real system and the interactions among its various components</a:t>
            </a:r>
            <a:r>
              <a:rPr lang="en-GB" dirty="0"/>
              <a:t> and </a:t>
            </a:r>
            <a:r>
              <a:rPr lang="en-GB" b="1" dirty="0"/>
              <a:t>collecting data </a:t>
            </a:r>
            <a:r>
              <a:rPr lang="en-GB" dirty="0"/>
              <a:t>on its </a:t>
            </a:r>
            <a:r>
              <a:rPr lang="en-GB" dirty="0" err="1"/>
              <a:t>behavior</a:t>
            </a:r>
            <a:r>
              <a:rPr lang="en-GB" dirty="0"/>
              <a:t>. </a:t>
            </a:r>
          </a:p>
          <a:p>
            <a:r>
              <a:rPr lang="en-GB" dirty="0"/>
              <a:t>Operators, technicians, repair and maintenance personnel, engineers, supervisors, and managers understand certain aspects of the system which may be unfamiliar to others. </a:t>
            </a:r>
          </a:p>
          <a:p>
            <a:r>
              <a:rPr lang="en-GB" dirty="0"/>
              <a:t>As model development proceeds, new questions may arise and the model developers will return, to this step of </a:t>
            </a:r>
            <a:r>
              <a:rPr lang="en-GB" b="1" dirty="0"/>
              <a:t>learning true system structure and </a:t>
            </a:r>
            <a:r>
              <a:rPr lang="en-GB" b="1" dirty="0" err="1"/>
              <a:t>behavior</a:t>
            </a:r>
            <a:r>
              <a:rPr lang="en-GB" b="1" dirty="0"/>
              <a:t>. </a:t>
            </a:r>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8</a:t>
            </a:fld>
            <a:endParaRPr lang="en-GB"/>
          </a:p>
        </p:txBody>
      </p:sp>
    </p:spTree>
    <p:extLst>
      <p:ext uri="{BB962C8B-B14F-4D97-AF65-F5344CB8AC3E}">
        <p14:creationId xmlns:p14="http://schemas.microsoft.com/office/powerpoint/2010/main" val="4574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of Simulation Models</a:t>
            </a:r>
          </a:p>
        </p:txBody>
      </p:sp>
      <p:sp>
        <p:nvSpPr>
          <p:cNvPr id="3" name="Content Placeholder 2"/>
          <p:cNvSpPr>
            <a:spLocks noGrp="1"/>
          </p:cNvSpPr>
          <p:nvPr>
            <p:ph idx="1"/>
          </p:nvPr>
        </p:nvSpPr>
        <p:spPr/>
        <p:txBody>
          <a:bodyPr/>
          <a:lstStyle/>
          <a:p>
            <a:pPr algn="just"/>
            <a:r>
              <a:rPr lang="en-GB" b="1" dirty="0" smtClean="0"/>
              <a:t>Model Building: </a:t>
            </a:r>
          </a:p>
          <a:p>
            <a:pPr algn="just"/>
            <a:r>
              <a:rPr lang="en-GB" b="1" dirty="0"/>
              <a:t>2</a:t>
            </a:r>
            <a:r>
              <a:rPr lang="en-GB" dirty="0"/>
              <a:t>.The second step in model building is the construction of a </a:t>
            </a:r>
            <a:r>
              <a:rPr lang="en-GB" b="1" i="1" dirty="0"/>
              <a:t>conceptual model </a:t>
            </a:r>
            <a:r>
              <a:rPr lang="en-GB" dirty="0"/>
              <a:t>– </a:t>
            </a:r>
            <a:r>
              <a:rPr lang="en-GB" b="1" dirty="0"/>
              <a:t>a collection of assumptions on the components and the structure of the system</a:t>
            </a:r>
            <a:r>
              <a:rPr lang="en-GB" dirty="0"/>
              <a:t>, plus hypotheses on the values of model input parameters, illustrated by the following figure </a:t>
            </a:r>
            <a:endParaRPr lang="en-GB" dirty="0" smtClean="0"/>
          </a:p>
          <a:p>
            <a:pPr algn="just"/>
            <a:endParaRPr lang="en-GB" dirty="0"/>
          </a:p>
          <a:p>
            <a:pPr algn="just"/>
            <a:r>
              <a:rPr lang="en-GB" b="1" dirty="0"/>
              <a:t>3.</a:t>
            </a:r>
            <a:r>
              <a:rPr lang="en-GB" dirty="0"/>
              <a:t>The third step is the translation of the </a:t>
            </a:r>
            <a:r>
              <a:rPr lang="en-GB" b="1" i="1" dirty="0"/>
              <a:t>operational model </a:t>
            </a:r>
            <a:r>
              <a:rPr lang="en-GB" dirty="0"/>
              <a:t>into a </a:t>
            </a:r>
            <a:r>
              <a:rPr lang="en-GB" b="1" dirty="0"/>
              <a:t>computer recognizable form- </a:t>
            </a:r>
            <a:r>
              <a:rPr lang="en-GB" dirty="0"/>
              <a:t>the computerized model. </a:t>
            </a:r>
            <a:endParaRPr lang="en-GB" b="1" dirty="0"/>
          </a:p>
        </p:txBody>
      </p:sp>
      <p:sp>
        <p:nvSpPr>
          <p:cNvPr id="4" name="Footer Placeholder 3"/>
          <p:cNvSpPr>
            <a:spLocks noGrp="1"/>
          </p:cNvSpPr>
          <p:nvPr>
            <p:ph type="ftr" sz="quarter" idx="11"/>
          </p:nvPr>
        </p:nvSpPr>
        <p:spPr/>
        <p:txBody>
          <a:bodyPr/>
          <a:lstStyle/>
          <a:p>
            <a:r>
              <a:rPr lang="en-GB" smtClean="0"/>
              <a:t>Verification and Validation [Chapter 6] By Pratik Gautam</a:t>
            </a:r>
            <a:endParaRPr lang="en-GB"/>
          </a:p>
        </p:txBody>
      </p:sp>
      <p:sp>
        <p:nvSpPr>
          <p:cNvPr id="5" name="Slide Number Placeholder 4"/>
          <p:cNvSpPr>
            <a:spLocks noGrp="1"/>
          </p:cNvSpPr>
          <p:nvPr>
            <p:ph type="sldNum" sz="quarter" idx="12"/>
          </p:nvPr>
        </p:nvSpPr>
        <p:spPr/>
        <p:txBody>
          <a:bodyPr/>
          <a:lstStyle/>
          <a:p>
            <a:fld id="{076A5053-B3A4-4883-92B1-313767A29E35}" type="slidenum">
              <a:rPr lang="en-GB" smtClean="0"/>
              <a:t>9</a:t>
            </a:fld>
            <a:endParaRPr lang="en-GB"/>
          </a:p>
        </p:txBody>
      </p:sp>
    </p:spTree>
    <p:extLst>
      <p:ext uri="{BB962C8B-B14F-4D97-AF65-F5344CB8AC3E}">
        <p14:creationId xmlns:p14="http://schemas.microsoft.com/office/powerpoint/2010/main" val="6203831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2425</Words>
  <Application>Microsoft Office PowerPoint</Application>
  <PresentationFormat>Widescreen</PresentationFormat>
  <Paragraphs>193</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Retrospect</vt:lpstr>
      <vt:lpstr>Verification and Validation </vt:lpstr>
      <vt:lpstr>Outline</vt:lpstr>
      <vt:lpstr>Design of Simulation Models</vt:lpstr>
      <vt:lpstr>Design of Simulation Models</vt:lpstr>
      <vt:lpstr>Design of Simulation Models</vt:lpstr>
      <vt:lpstr>Design of Simulation Models</vt:lpstr>
      <vt:lpstr>Design of Simulation Models</vt:lpstr>
      <vt:lpstr>Design of Simulation Models</vt:lpstr>
      <vt:lpstr>Design of Simulation Models</vt:lpstr>
      <vt:lpstr>Verification of Simulation Models</vt:lpstr>
      <vt:lpstr>Verification of Simulation Models</vt:lpstr>
      <vt:lpstr>Verification of Simulation Models</vt:lpstr>
      <vt:lpstr>Calibration and Validation of the models</vt:lpstr>
      <vt:lpstr>Calibration and Validation of the models</vt:lpstr>
      <vt:lpstr>Calibration and Validation of the models</vt:lpstr>
      <vt:lpstr>Calibration and Validation of the models</vt:lpstr>
      <vt:lpstr>Calibration and Validation of the models</vt:lpstr>
      <vt:lpstr>Three-Step Approach for Validation of Simulation Models</vt:lpstr>
      <vt:lpstr>Three-Step Approach for Validation of Simulation Models</vt:lpstr>
      <vt:lpstr>Three-Step Approach for Validation of Simulation Models</vt:lpstr>
      <vt:lpstr>Three-Step Approach for Validation of Simulation Models</vt:lpstr>
      <vt:lpstr>   Accreditation of Models </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and Validation</dc:title>
  <dc:creator>Pratik</dc:creator>
  <cp:lastModifiedBy>Microsoft account</cp:lastModifiedBy>
  <cp:revision>28</cp:revision>
  <dcterms:created xsi:type="dcterms:W3CDTF">2021-12-02T09:49:05Z</dcterms:created>
  <dcterms:modified xsi:type="dcterms:W3CDTF">2023-01-05T15:24:58Z</dcterms:modified>
</cp:coreProperties>
</file>