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6" r:id="rId2"/>
    <p:sldId id="257" r:id="rId3"/>
    <p:sldId id="265" r:id="rId4"/>
    <p:sldId id="268" r:id="rId5"/>
    <p:sldId id="269" r:id="rId6"/>
    <p:sldId id="266" r:id="rId7"/>
    <p:sldId id="270" r:id="rId8"/>
    <p:sldId id="271" r:id="rId9"/>
    <p:sldId id="264" r:id="rId10"/>
    <p:sldId id="294" r:id="rId11"/>
    <p:sldId id="293" r:id="rId12"/>
    <p:sldId id="259" r:id="rId13"/>
    <p:sldId id="281" r:id="rId14"/>
    <p:sldId id="275" r:id="rId15"/>
    <p:sldId id="267" r:id="rId16"/>
    <p:sldId id="272" r:id="rId17"/>
    <p:sldId id="273" r:id="rId18"/>
    <p:sldId id="274" r:id="rId19"/>
    <p:sldId id="260" r:id="rId20"/>
    <p:sldId id="292" r:id="rId21"/>
    <p:sldId id="276" r:id="rId22"/>
    <p:sldId id="279" r:id="rId23"/>
    <p:sldId id="280" r:id="rId24"/>
    <p:sldId id="282" r:id="rId25"/>
    <p:sldId id="283" r:id="rId26"/>
    <p:sldId id="261" r:id="rId27"/>
    <p:sldId id="284" r:id="rId28"/>
    <p:sldId id="285" r:id="rId29"/>
    <p:sldId id="286" r:id="rId30"/>
    <p:sldId id="262" r:id="rId31"/>
    <p:sldId id="287" r:id="rId32"/>
    <p:sldId id="288" r:id="rId33"/>
    <p:sldId id="289" r:id="rId34"/>
    <p:sldId id="263" r:id="rId35"/>
    <p:sldId id="290" r:id="rId36"/>
    <p:sldId id="291" r:id="rId37"/>
    <p:sldId id="258"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3" autoAdjust="0"/>
    <p:restoredTop sz="94660"/>
  </p:normalViewPr>
  <p:slideViewPr>
    <p:cSldViewPr snapToGrid="0">
      <p:cViewPr varScale="1">
        <p:scale>
          <a:sx n="93" d="100"/>
          <a:sy n="93" d="100"/>
        </p:scale>
        <p:origin x="72"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24BF93-B3AA-4686-9E92-2CABA2EB8C1A}" type="datetimeFigureOut">
              <a:rPr lang="en-GB" smtClean="0"/>
              <a:t>02/01/2022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B2B3FE-62AA-4C43-8612-394534891D55}" type="slidenum">
              <a:rPr lang="en-GB" smtClean="0"/>
              <a:t>‹#›</a:t>
            </a:fld>
            <a:endParaRPr lang="en-GB"/>
          </a:p>
        </p:txBody>
      </p:sp>
    </p:spTree>
    <p:extLst>
      <p:ext uri="{BB962C8B-B14F-4D97-AF65-F5344CB8AC3E}">
        <p14:creationId xmlns:p14="http://schemas.microsoft.com/office/powerpoint/2010/main" val="2410514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AB2B3FE-62AA-4C43-8612-394534891D55}" type="slidenum">
              <a:rPr lang="en-GB" smtClean="0"/>
              <a:t>1</a:t>
            </a:fld>
            <a:endParaRPr lang="en-GB"/>
          </a:p>
        </p:txBody>
      </p:sp>
    </p:spTree>
    <p:extLst>
      <p:ext uri="{BB962C8B-B14F-4D97-AF65-F5344CB8AC3E}">
        <p14:creationId xmlns:p14="http://schemas.microsoft.com/office/powerpoint/2010/main" val="1372826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dirty="0" smtClean="0"/>
              <a:t>any of numerous procedures used to calculate the value of some property of a population from observations of a sample drawn from the population. A point estimate, for example, is the single number most likely to express the value of the property. </a:t>
            </a:r>
            <a:endParaRPr lang="en-GB" dirty="0"/>
          </a:p>
        </p:txBody>
      </p:sp>
      <p:sp>
        <p:nvSpPr>
          <p:cNvPr id="4" name="Slide Number Placeholder 3"/>
          <p:cNvSpPr>
            <a:spLocks noGrp="1"/>
          </p:cNvSpPr>
          <p:nvPr>
            <p:ph type="sldNum" sz="quarter" idx="10"/>
          </p:nvPr>
        </p:nvSpPr>
        <p:spPr/>
        <p:txBody>
          <a:bodyPr/>
          <a:lstStyle/>
          <a:p>
            <a:fld id="{CAB2B3FE-62AA-4C43-8612-394534891D55}" type="slidenum">
              <a:rPr lang="en-GB" smtClean="0"/>
              <a:t>25</a:t>
            </a:fld>
            <a:endParaRPr lang="en-GB"/>
          </a:p>
        </p:txBody>
      </p:sp>
    </p:spTree>
    <p:extLst>
      <p:ext uri="{BB962C8B-B14F-4D97-AF65-F5344CB8AC3E}">
        <p14:creationId xmlns:p14="http://schemas.microsoft.com/office/powerpoint/2010/main" val="3553472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80D4C10-0DE6-4D22-84F0-3C350BEF9D02}" type="datetime1">
              <a:rPr lang="en-GB" smtClean="0"/>
              <a:t>02/01/2022</a:t>
            </a:fld>
            <a:endParaRPr lang="en-GB"/>
          </a:p>
        </p:txBody>
      </p:sp>
      <p:sp>
        <p:nvSpPr>
          <p:cNvPr id="5" name="Footer Placeholder 4"/>
          <p:cNvSpPr>
            <a:spLocks noGrp="1"/>
          </p:cNvSpPr>
          <p:nvPr>
            <p:ph type="ftr" sz="quarter" idx="11"/>
          </p:nvPr>
        </p:nvSpPr>
        <p:spPr/>
        <p:txBody>
          <a:bodyPr/>
          <a:lstStyle/>
          <a:p>
            <a:r>
              <a:rPr lang="en-GB" smtClean="0"/>
              <a:t>Analysis of Simulation Output [Chapter 6] By Pratik Gautam</a:t>
            </a:r>
            <a:endParaRPr lang="en-GB"/>
          </a:p>
        </p:txBody>
      </p:sp>
      <p:sp>
        <p:nvSpPr>
          <p:cNvPr id="6" name="Slide Number Placeholder 5"/>
          <p:cNvSpPr>
            <a:spLocks noGrp="1"/>
          </p:cNvSpPr>
          <p:nvPr>
            <p:ph type="sldNum" sz="quarter" idx="12"/>
          </p:nvPr>
        </p:nvSpPr>
        <p:spPr/>
        <p:txBody>
          <a:bodyPr/>
          <a:lstStyle/>
          <a:p>
            <a:fld id="{3E80B8B6-5B9F-44DA-A3A3-D3FE714BCF0B}"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3924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32BC5B4-230D-4A6F-BC42-95A1BB51BB7B}" type="datetime1">
              <a:rPr lang="en-GB" smtClean="0"/>
              <a:t>02/01/2022</a:t>
            </a:fld>
            <a:endParaRPr lang="en-GB"/>
          </a:p>
        </p:txBody>
      </p:sp>
      <p:sp>
        <p:nvSpPr>
          <p:cNvPr id="5" name="Footer Placeholder 4"/>
          <p:cNvSpPr>
            <a:spLocks noGrp="1"/>
          </p:cNvSpPr>
          <p:nvPr>
            <p:ph type="ftr" sz="quarter" idx="11"/>
          </p:nvPr>
        </p:nvSpPr>
        <p:spPr/>
        <p:txBody>
          <a:bodyPr/>
          <a:lstStyle/>
          <a:p>
            <a:r>
              <a:rPr lang="en-GB" smtClean="0"/>
              <a:t>Analysis of Simulation Output [Chapter 6] By Pratik Gautam</a:t>
            </a:r>
            <a:endParaRPr lang="en-GB"/>
          </a:p>
        </p:txBody>
      </p:sp>
      <p:sp>
        <p:nvSpPr>
          <p:cNvPr id="6" name="Slide Number Placeholder 5"/>
          <p:cNvSpPr>
            <a:spLocks noGrp="1"/>
          </p:cNvSpPr>
          <p:nvPr>
            <p:ph type="sldNum" sz="quarter" idx="12"/>
          </p:nvPr>
        </p:nvSpPr>
        <p:spPr/>
        <p:txBody>
          <a:bodyPr/>
          <a:lstStyle/>
          <a:p>
            <a:fld id="{3E80B8B6-5B9F-44DA-A3A3-D3FE714BCF0B}" type="slidenum">
              <a:rPr lang="en-GB" smtClean="0"/>
              <a:t>‹#›</a:t>
            </a:fld>
            <a:endParaRPr lang="en-GB"/>
          </a:p>
        </p:txBody>
      </p:sp>
    </p:spTree>
    <p:extLst>
      <p:ext uri="{BB962C8B-B14F-4D97-AF65-F5344CB8AC3E}">
        <p14:creationId xmlns:p14="http://schemas.microsoft.com/office/powerpoint/2010/main" val="1883931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78824B-720C-49B0-9ED3-506651AEE52D}" type="datetime1">
              <a:rPr lang="en-GB" smtClean="0"/>
              <a:t>02/01/2022</a:t>
            </a:fld>
            <a:endParaRPr lang="en-GB"/>
          </a:p>
        </p:txBody>
      </p:sp>
      <p:sp>
        <p:nvSpPr>
          <p:cNvPr id="5" name="Footer Placeholder 4"/>
          <p:cNvSpPr>
            <a:spLocks noGrp="1"/>
          </p:cNvSpPr>
          <p:nvPr>
            <p:ph type="ftr" sz="quarter" idx="11"/>
          </p:nvPr>
        </p:nvSpPr>
        <p:spPr/>
        <p:txBody>
          <a:bodyPr/>
          <a:lstStyle/>
          <a:p>
            <a:r>
              <a:rPr lang="en-GB" smtClean="0"/>
              <a:t>Analysis of Simulation Output [Chapter 6] By Pratik Gautam</a:t>
            </a:r>
            <a:endParaRPr lang="en-GB"/>
          </a:p>
        </p:txBody>
      </p:sp>
      <p:sp>
        <p:nvSpPr>
          <p:cNvPr id="6" name="Slide Number Placeholder 5"/>
          <p:cNvSpPr>
            <a:spLocks noGrp="1"/>
          </p:cNvSpPr>
          <p:nvPr>
            <p:ph type="sldNum" sz="quarter" idx="12"/>
          </p:nvPr>
        </p:nvSpPr>
        <p:spPr/>
        <p:txBody>
          <a:bodyPr/>
          <a:lstStyle/>
          <a:p>
            <a:fld id="{3E80B8B6-5B9F-44DA-A3A3-D3FE714BCF0B}" type="slidenum">
              <a:rPr lang="en-GB" smtClean="0"/>
              <a:t>‹#›</a:t>
            </a:fld>
            <a:endParaRPr lang="en-GB"/>
          </a:p>
        </p:txBody>
      </p:sp>
    </p:spTree>
    <p:extLst>
      <p:ext uri="{BB962C8B-B14F-4D97-AF65-F5344CB8AC3E}">
        <p14:creationId xmlns:p14="http://schemas.microsoft.com/office/powerpoint/2010/main" val="3163531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7B59613-1F43-4509-8E92-217B8CE33D03}" type="datetime1">
              <a:rPr lang="en-GB" smtClean="0"/>
              <a:t>02/01/2022</a:t>
            </a:fld>
            <a:endParaRPr lang="en-GB"/>
          </a:p>
        </p:txBody>
      </p:sp>
      <p:sp>
        <p:nvSpPr>
          <p:cNvPr id="5" name="Footer Placeholder 4"/>
          <p:cNvSpPr>
            <a:spLocks noGrp="1"/>
          </p:cNvSpPr>
          <p:nvPr>
            <p:ph type="ftr" sz="quarter" idx="11"/>
          </p:nvPr>
        </p:nvSpPr>
        <p:spPr/>
        <p:txBody>
          <a:bodyPr/>
          <a:lstStyle/>
          <a:p>
            <a:r>
              <a:rPr lang="en-GB" smtClean="0"/>
              <a:t>Analysis of Simulation Output [Chapter 6] By Pratik Gautam</a:t>
            </a:r>
            <a:endParaRPr lang="en-GB"/>
          </a:p>
        </p:txBody>
      </p:sp>
      <p:sp>
        <p:nvSpPr>
          <p:cNvPr id="6" name="Slide Number Placeholder 5"/>
          <p:cNvSpPr>
            <a:spLocks noGrp="1"/>
          </p:cNvSpPr>
          <p:nvPr>
            <p:ph type="sldNum" sz="quarter" idx="12"/>
          </p:nvPr>
        </p:nvSpPr>
        <p:spPr/>
        <p:txBody>
          <a:bodyPr/>
          <a:lstStyle/>
          <a:p>
            <a:fld id="{3E80B8B6-5B9F-44DA-A3A3-D3FE714BCF0B}" type="slidenum">
              <a:rPr lang="en-GB" smtClean="0"/>
              <a:t>‹#›</a:t>
            </a:fld>
            <a:endParaRPr lang="en-GB"/>
          </a:p>
        </p:txBody>
      </p:sp>
    </p:spTree>
    <p:extLst>
      <p:ext uri="{BB962C8B-B14F-4D97-AF65-F5344CB8AC3E}">
        <p14:creationId xmlns:p14="http://schemas.microsoft.com/office/powerpoint/2010/main" val="2189387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7043D2-9466-4B9A-8F39-532DC342837A}" type="datetime1">
              <a:rPr lang="en-GB" smtClean="0"/>
              <a:t>02/01/2022</a:t>
            </a:fld>
            <a:endParaRPr lang="en-GB"/>
          </a:p>
        </p:txBody>
      </p:sp>
      <p:sp>
        <p:nvSpPr>
          <p:cNvPr id="5" name="Footer Placeholder 4"/>
          <p:cNvSpPr>
            <a:spLocks noGrp="1"/>
          </p:cNvSpPr>
          <p:nvPr>
            <p:ph type="ftr" sz="quarter" idx="11"/>
          </p:nvPr>
        </p:nvSpPr>
        <p:spPr/>
        <p:txBody>
          <a:bodyPr/>
          <a:lstStyle/>
          <a:p>
            <a:r>
              <a:rPr lang="en-GB" smtClean="0"/>
              <a:t>Analysis of Simulation Output [Chapter 6] By Pratik Gautam</a:t>
            </a:r>
            <a:endParaRPr lang="en-GB"/>
          </a:p>
        </p:txBody>
      </p:sp>
      <p:sp>
        <p:nvSpPr>
          <p:cNvPr id="6" name="Slide Number Placeholder 5"/>
          <p:cNvSpPr>
            <a:spLocks noGrp="1"/>
          </p:cNvSpPr>
          <p:nvPr>
            <p:ph type="sldNum" sz="quarter" idx="12"/>
          </p:nvPr>
        </p:nvSpPr>
        <p:spPr/>
        <p:txBody>
          <a:bodyPr/>
          <a:lstStyle/>
          <a:p>
            <a:fld id="{3E80B8B6-5B9F-44DA-A3A3-D3FE714BCF0B}"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3720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60C819C-E0A1-48F7-97F8-3072895FDC38}" type="datetime1">
              <a:rPr lang="en-GB" smtClean="0"/>
              <a:t>02/01/2022</a:t>
            </a:fld>
            <a:endParaRPr lang="en-GB"/>
          </a:p>
        </p:txBody>
      </p:sp>
      <p:sp>
        <p:nvSpPr>
          <p:cNvPr id="6" name="Footer Placeholder 5"/>
          <p:cNvSpPr>
            <a:spLocks noGrp="1"/>
          </p:cNvSpPr>
          <p:nvPr>
            <p:ph type="ftr" sz="quarter" idx="11"/>
          </p:nvPr>
        </p:nvSpPr>
        <p:spPr/>
        <p:txBody>
          <a:bodyPr/>
          <a:lstStyle/>
          <a:p>
            <a:r>
              <a:rPr lang="en-GB" smtClean="0"/>
              <a:t>Analysis of Simulation Output [Chapter 6] By Pratik Gautam</a:t>
            </a:r>
            <a:endParaRPr lang="en-GB"/>
          </a:p>
        </p:txBody>
      </p:sp>
      <p:sp>
        <p:nvSpPr>
          <p:cNvPr id="7" name="Slide Number Placeholder 6"/>
          <p:cNvSpPr>
            <a:spLocks noGrp="1"/>
          </p:cNvSpPr>
          <p:nvPr>
            <p:ph type="sldNum" sz="quarter" idx="12"/>
          </p:nvPr>
        </p:nvSpPr>
        <p:spPr/>
        <p:txBody>
          <a:bodyPr/>
          <a:lstStyle/>
          <a:p>
            <a:fld id="{3E80B8B6-5B9F-44DA-A3A3-D3FE714BCF0B}" type="slidenum">
              <a:rPr lang="en-GB" smtClean="0"/>
              <a:t>‹#›</a:t>
            </a:fld>
            <a:endParaRPr lang="en-GB"/>
          </a:p>
        </p:txBody>
      </p:sp>
    </p:spTree>
    <p:extLst>
      <p:ext uri="{BB962C8B-B14F-4D97-AF65-F5344CB8AC3E}">
        <p14:creationId xmlns:p14="http://schemas.microsoft.com/office/powerpoint/2010/main" val="3492026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C49ADD9-D09F-41CD-9A97-FEBA95EC3EB2}" type="datetime1">
              <a:rPr lang="en-GB" smtClean="0"/>
              <a:t>02/01/2022</a:t>
            </a:fld>
            <a:endParaRPr lang="en-GB"/>
          </a:p>
        </p:txBody>
      </p:sp>
      <p:sp>
        <p:nvSpPr>
          <p:cNvPr id="8" name="Footer Placeholder 7"/>
          <p:cNvSpPr>
            <a:spLocks noGrp="1"/>
          </p:cNvSpPr>
          <p:nvPr>
            <p:ph type="ftr" sz="quarter" idx="11"/>
          </p:nvPr>
        </p:nvSpPr>
        <p:spPr/>
        <p:txBody>
          <a:bodyPr/>
          <a:lstStyle/>
          <a:p>
            <a:r>
              <a:rPr lang="en-GB" smtClean="0"/>
              <a:t>Analysis of Simulation Output [Chapter 6] By Pratik Gautam</a:t>
            </a:r>
            <a:endParaRPr lang="en-GB"/>
          </a:p>
        </p:txBody>
      </p:sp>
      <p:sp>
        <p:nvSpPr>
          <p:cNvPr id="9" name="Slide Number Placeholder 8"/>
          <p:cNvSpPr>
            <a:spLocks noGrp="1"/>
          </p:cNvSpPr>
          <p:nvPr>
            <p:ph type="sldNum" sz="quarter" idx="12"/>
          </p:nvPr>
        </p:nvSpPr>
        <p:spPr/>
        <p:txBody>
          <a:bodyPr/>
          <a:lstStyle/>
          <a:p>
            <a:fld id="{3E80B8B6-5B9F-44DA-A3A3-D3FE714BCF0B}" type="slidenum">
              <a:rPr lang="en-GB" smtClean="0"/>
              <a:t>‹#›</a:t>
            </a:fld>
            <a:endParaRPr lang="en-GB"/>
          </a:p>
        </p:txBody>
      </p:sp>
    </p:spTree>
    <p:extLst>
      <p:ext uri="{BB962C8B-B14F-4D97-AF65-F5344CB8AC3E}">
        <p14:creationId xmlns:p14="http://schemas.microsoft.com/office/powerpoint/2010/main" val="1433395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F74FF59-F4CE-4A9B-BDB6-52E1ED6C3353}" type="datetime1">
              <a:rPr lang="en-GB" smtClean="0"/>
              <a:t>02/01/2022</a:t>
            </a:fld>
            <a:endParaRPr lang="en-GB"/>
          </a:p>
        </p:txBody>
      </p:sp>
      <p:sp>
        <p:nvSpPr>
          <p:cNvPr id="4" name="Footer Placeholder 3"/>
          <p:cNvSpPr>
            <a:spLocks noGrp="1"/>
          </p:cNvSpPr>
          <p:nvPr>
            <p:ph type="ftr" sz="quarter" idx="11"/>
          </p:nvPr>
        </p:nvSpPr>
        <p:spPr/>
        <p:txBody>
          <a:bodyPr/>
          <a:lstStyle/>
          <a:p>
            <a:r>
              <a:rPr lang="en-GB" smtClean="0"/>
              <a:t>Analysis of Simulation Output [Chapter 6]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a:t>
            </a:fld>
            <a:endParaRPr lang="en-GB"/>
          </a:p>
        </p:txBody>
      </p:sp>
    </p:spTree>
    <p:extLst>
      <p:ext uri="{BB962C8B-B14F-4D97-AF65-F5344CB8AC3E}">
        <p14:creationId xmlns:p14="http://schemas.microsoft.com/office/powerpoint/2010/main" val="1960124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9537321-F6C5-4290-A0F2-2E96D3087473}" type="datetime1">
              <a:rPr lang="en-GB" smtClean="0"/>
              <a:t>02/01/2022</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GB" smtClean="0"/>
              <a:t>Analysis of Simulation Output [Chapter 6] By Pratik Gautam</a:t>
            </a:r>
            <a:endParaRPr lang="en-GB"/>
          </a:p>
        </p:txBody>
      </p:sp>
      <p:sp>
        <p:nvSpPr>
          <p:cNvPr id="9" name="Slide Number Placeholder 8"/>
          <p:cNvSpPr>
            <a:spLocks noGrp="1"/>
          </p:cNvSpPr>
          <p:nvPr>
            <p:ph type="sldNum" sz="quarter" idx="12"/>
          </p:nvPr>
        </p:nvSpPr>
        <p:spPr/>
        <p:txBody>
          <a:bodyPr/>
          <a:lstStyle/>
          <a:p>
            <a:fld id="{3E80B8B6-5B9F-44DA-A3A3-D3FE714BCF0B}" type="slidenum">
              <a:rPr lang="en-GB" smtClean="0"/>
              <a:t>‹#›</a:t>
            </a:fld>
            <a:endParaRPr lang="en-GB"/>
          </a:p>
        </p:txBody>
      </p:sp>
    </p:spTree>
    <p:extLst>
      <p:ext uri="{BB962C8B-B14F-4D97-AF65-F5344CB8AC3E}">
        <p14:creationId xmlns:p14="http://schemas.microsoft.com/office/powerpoint/2010/main" val="4252022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AD09612-206A-4E14-9237-A5B79ABADEC3}" type="datetime1">
              <a:rPr lang="en-GB" smtClean="0"/>
              <a:t>02/01/2022</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GB" smtClean="0"/>
              <a:t>Analysis of Simulation Output [Chapter 6] By Pratik Gautam</a:t>
            </a:r>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E80B8B6-5B9F-44DA-A3A3-D3FE714BCF0B}" type="slidenum">
              <a:rPr lang="en-GB" smtClean="0"/>
              <a:t>‹#›</a:t>
            </a:fld>
            <a:endParaRPr lang="en-GB"/>
          </a:p>
        </p:txBody>
      </p:sp>
    </p:spTree>
    <p:extLst>
      <p:ext uri="{BB962C8B-B14F-4D97-AF65-F5344CB8AC3E}">
        <p14:creationId xmlns:p14="http://schemas.microsoft.com/office/powerpoint/2010/main" val="370350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DF6B34-2AFF-48FA-BA18-773D1022E236}" type="datetime1">
              <a:rPr lang="en-GB" smtClean="0"/>
              <a:t>02/01/2022</a:t>
            </a:fld>
            <a:endParaRPr lang="en-GB"/>
          </a:p>
        </p:txBody>
      </p:sp>
      <p:sp>
        <p:nvSpPr>
          <p:cNvPr id="6" name="Footer Placeholder 5"/>
          <p:cNvSpPr>
            <a:spLocks noGrp="1"/>
          </p:cNvSpPr>
          <p:nvPr>
            <p:ph type="ftr" sz="quarter" idx="11"/>
          </p:nvPr>
        </p:nvSpPr>
        <p:spPr/>
        <p:txBody>
          <a:bodyPr/>
          <a:lstStyle/>
          <a:p>
            <a:r>
              <a:rPr lang="en-GB" smtClean="0"/>
              <a:t>Analysis of Simulation Output [Chapter 6] By Pratik Gautam</a:t>
            </a:r>
            <a:endParaRPr lang="en-GB"/>
          </a:p>
        </p:txBody>
      </p:sp>
      <p:sp>
        <p:nvSpPr>
          <p:cNvPr id="7" name="Slide Number Placeholder 6"/>
          <p:cNvSpPr>
            <a:spLocks noGrp="1"/>
          </p:cNvSpPr>
          <p:nvPr>
            <p:ph type="sldNum" sz="quarter" idx="12"/>
          </p:nvPr>
        </p:nvSpPr>
        <p:spPr/>
        <p:txBody>
          <a:bodyPr/>
          <a:lstStyle/>
          <a:p>
            <a:fld id="{3E80B8B6-5B9F-44DA-A3A3-D3FE714BCF0B}" type="slidenum">
              <a:rPr lang="en-GB" smtClean="0"/>
              <a:t>‹#›</a:t>
            </a:fld>
            <a:endParaRPr lang="en-GB"/>
          </a:p>
        </p:txBody>
      </p:sp>
    </p:spTree>
    <p:extLst>
      <p:ext uri="{BB962C8B-B14F-4D97-AF65-F5344CB8AC3E}">
        <p14:creationId xmlns:p14="http://schemas.microsoft.com/office/powerpoint/2010/main" val="163935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CB1D126-8A01-4643-8914-393B107D60F6}" type="datetime1">
              <a:rPr lang="en-GB" smtClean="0"/>
              <a:t>02/01/2022</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GB" smtClean="0"/>
              <a:t>Analysis of Simulation Output [Chapter 6] By Pratik Gautam</a:t>
            </a:r>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E80B8B6-5B9F-44DA-A3A3-D3FE714BCF0B}"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53326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statisticshowto.com/tables/t-distribution-tabl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sz="6600" b="1" dirty="0"/>
              <a:t>Analysis of Simulation Output </a:t>
            </a:r>
            <a:endParaRPr lang="en-GB" sz="6600" dirty="0"/>
          </a:p>
        </p:txBody>
      </p:sp>
      <p:sp>
        <p:nvSpPr>
          <p:cNvPr id="3" name="Subtitle 2"/>
          <p:cNvSpPr>
            <a:spLocks noGrp="1"/>
          </p:cNvSpPr>
          <p:nvPr>
            <p:ph type="subTitle" idx="1"/>
          </p:nvPr>
        </p:nvSpPr>
        <p:spPr/>
        <p:txBody>
          <a:bodyPr/>
          <a:lstStyle/>
          <a:p>
            <a:r>
              <a:rPr lang="en-GB" dirty="0" smtClean="0"/>
              <a:t>Unit 7</a:t>
            </a:r>
            <a:endParaRPr lang="en-GB" dirty="0"/>
          </a:p>
        </p:txBody>
      </p:sp>
      <p:sp>
        <p:nvSpPr>
          <p:cNvPr id="4" name="Footer Placeholder 3"/>
          <p:cNvSpPr>
            <a:spLocks noGrp="1"/>
          </p:cNvSpPr>
          <p:nvPr>
            <p:ph type="ftr" sz="quarter" idx="11"/>
          </p:nvPr>
        </p:nvSpPr>
        <p:spPr/>
        <p:txBody>
          <a:bodyPr/>
          <a:lstStyle/>
          <a:p>
            <a:r>
              <a:rPr lang="en-GB" smtClean="0"/>
              <a:t>Analysis of Simulation Output [Chapter 6]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1</a:t>
            </a:fld>
            <a:endParaRPr lang="en-GB"/>
          </a:p>
        </p:txBody>
      </p:sp>
    </p:spTree>
    <p:extLst>
      <p:ext uri="{BB962C8B-B14F-4D97-AF65-F5344CB8AC3E}">
        <p14:creationId xmlns:p14="http://schemas.microsoft.com/office/powerpoint/2010/main" val="3047692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dirty="0"/>
              <a:t>Confidence Intervals and Hypothesis Testing</a:t>
            </a:r>
          </a:p>
        </p:txBody>
      </p:sp>
      <p:sp>
        <p:nvSpPr>
          <p:cNvPr id="3" name="Content Placeholder 2"/>
          <p:cNvSpPr>
            <a:spLocks noGrp="1"/>
          </p:cNvSpPr>
          <p:nvPr>
            <p:ph idx="1"/>
          </p:nvPr>
        </p:nvSpPr>
        <p:spPr/>
        <p:txBody>
          <a:bodyPr>
            <a:normAutofit/>
          </a:bodyPr>
          <a:lstStyle/>
          <a:p>
            <a:pPr marL="0" indent="0" algn="just">
              <a:buNone/>
            </a:pPr>
            <a:r>
              <a:rPr lang="en-GB" dirty="0" smtClean="0"/>
              <a:t>Suppose </a:t>
            </a:r>
            <a:r>
              <a:rPr lang="en-GB" dirty="0"/>
              <a:t>the model is the normally distributed with mean 𝑥 , Variance 𝜎2 and we have a sample of n size then the confidence interval is given by: </a:t>
            </a:r>
            <a:endParaRPr lang="en-GB" dirty="0" smtClean="0"/>
          </a:p>
          <a:p>
            <a:pPr marL="0" indent="0" algn="just">
              <a:buNone/>
            </a:pPr>
            <a:endParaRPr lang="en-GB" dirty="0"/>
          </a:p>
          <a:p>
            <a:pPr marL="0" indent="0" algn="just">
              <a:buNone/>
            </a:pPr>
            <a:endParaRPr lang="en-GB" dirty="0" smtClean="0"/>
          </a:p>
          <a:p>
            <a:pPr marL="0" indent="0" algn="just">
              <a:buNone/>
            </a:pPr>
            <a:endParaRPr lang="en-GB" dirty="0"/>
          </a:p>
          <a:p>
            <a:pPr marL="0" indent="0" algn="just">
              <a:buNone/>
            </a:pPr>
            <a:r>
              <a:rPr lang="en-GB" dirty="0"/>
              <a:t>While characterizing the property of a variable, in every time unit the value changed is compared to predefined intervals known as confidence interval to find similarity between estimated and simulated </a:t>
            </a:r>
            <a:r>
              <a:rPr lang="en-GB" dirty="0" smtClean="0"/>
              <a:t>value</a:t>
            </a:r>
            <a:endParaRPr lang="en-GB" dirty="0"/>
          </a:p>
          <a:p>
            <a:pPr marL="0" indent="0" algn="just">
              <a:buNone/>
            </a:pPr>
            <a:r>
              <a:rPr lang="en-GB" b="1" dirty="0"/>
              <a:t>This has a student t-distribution, with n – 1 degree of freedom</a:t>
            </a:r>
            <a:r>
              <a:rPr lang="en-GB" b="1" dirty="0" smtClean="0"/>
              <a:t>.</a:t>
            </a:r>
            <a:r>
              <a:rPr lang="en-GB" b="1" dirty="0"/>
              <a:t> Here, the quantity tn-1, α/2 is found on the student t-distribution table</a:t>
            </a:r>
          </a:p>
          <a:p>
            <a:pPr marL="0" indent="0" algn="just">
              <a:buNone/>
            </a:pPr>
            <a:endParaRPr lang="en-GB" dirty="0" smtClean="0"/>
          </a:p>
          <a:p>
            <a:pPr algn="just"/>
            <a:endParaRPr lang="en-GB" dirty="0"/>
          </a:p>
          <a:p>
            <a:pPr algn="just"/>
            <a:endParaRPr lang="en-GB" dirty="0"/>
          </a:p>
        </p:txBody>
      </p:sp>
      <p:sp>
        <p:nvSpPr>
          <p:cNvPr id="4" name="Footer Placeholder 3"/>
          <p:cNvSpPr>
            <a:spLocks noGrp="1"/>
          </p:cNvSpPr>
          <p:nvPr>
            <p:ph type="ftr" sz="quarter" idx="11"/>
          </p:nvPr>
        </p:nvSpPr>
        <p:spPr/>
        <p:txBody>
          <a:bodyPr/>
          <a:lstStyle/>
          <a:p>
            <a:r>
              <a:rPr lang="en-GB" smtClean="0"/>
              <a:t>Analysis of Simulation Output [Chapter 6]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10</a:t>
            </a:fld>
            <a:endParaRPr lang="en-GB"/>
          </a:p>
        </p:txBody>
      </p:sp>
      <p:pic>
        <p:nvPicPr>
          <p:cNvPr id="6" name="Picture 5"/>
          <p:cNvPicPr>
            <a:picLocks noChangeAspect="1"/>
          </p:cNvPicPr>
          <p:nvPr/>
        </p:nvPicPr>
        <p:blipFill>
          <a:blip r:embed="rId2"/>
          <a:stretch>
            <a:fillRect/>
          </a:stretch>
        </p:blipFill>
        <p:spPr>
          <a:xfrm>
            <a:off x="3787043" y="2547619"/>
            <a:ext cx="3857625" cy="1362075"/>
          </a:xfrm>
          <a:prstGeom prst="rect">
            <a:avLst/>
          </a:prstGeom>
        </p:spPr>
      </p:pic>
    </p:spTree>
    <p:extLst>
      <p:ext uri="{BB962C8B-B14F-4D97-AF65-F5344CB8AC3E}">
        <p14:creationId xmlns:p14="http://schemas.microsoft.com/office/powerpoint/2010/main" val="633583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Student-T-Table</a:t>
            </a:r>
            <a:endParaRPr lang="en-GB" sz="4000" dirty="0"/>
          </a:p>
        </p:txBody>
      </p:sp>
      <p:pic>
        <p:nvPicPr>
          <p:cNvPr id="6" name="Content Placeholder 5"/>
          <p:cNvPicPr>
            <a:picLocks noGrp="1" noChangeAspect="1"/>
          </p:cNvPicPr>
          <p:nvPr>
            <p:ph idx="1"/>
          </p:nvPr>
        </p:nvPicPr>
        <p:blipFill>
          <a:blip r:embed="rId2"/>
          <a:stretch>
            <a:fillRect/>
          </a:stretch>
        </p:blipFill>
        <p:spPr>
          <a:xfrm>
            <a:off x="4525766" y="286603"/>
            <a:ext cx="7335029" cy="5966784"/>
          </a:xfrm>
          <a:prstGeom prst="rect">
            <a:avLst/>
          </a:prstGeom>
        </p:spPr>
      </p:pic>
      <p:sp>
        <p:nvSpPr>
          <p:cNvPr id="4" name="Footer Placeholder 3"/>
          <p:cNvSpPr>
            <a:spLocks noGrp="1"/>
          </p:cNvSpPr>
          <p:nvPr>
            <p:ph type="ftr" sz="quarter" idx="11"/>
          </p:nvPr>
        </p:nvSpPr>
        <p:spPr/>
        <p:txBody>
          <a:bodyPr/>
          <a:lstStyle/>
          <a:p>
            <a:r>
              <a:rPr lang="en-GB" smtClean="0"/>
              <a:t>Analysis of Simulation Output [Chapter 6]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11</a:t>
            </a:fld>
            <a:endParaRPr lang="en-GB"/>
          </a:p>
        </p:txBody>
      </p:sp>
    </p:spTree>
    <p:extLst>
      <p:ext uri="{BB962C8B-B14F-4D97-AF65-F5344CB8AC3E}">
        <p14:creationId xmlns:p14="http://schemas.microsoft.com/office/powerpoint/2010/main" val="2006226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dirty="0"/>
              <a:t>Confidence Intervals and Hypothesis Testing</a:t>
            </a:r>
          </a:p>
        </p:txBody>
      </p:sp>
      <p:sp>
        <p:nvSpPr>
          <p:cNvPr id="3" name="Content Placeholder 2"/>
          <p:cNvSpPr>
            <a:spLocks noGrp="1"/>
          </p:cNvSpPr>
          <p:nvPr>
            <p:ph idx="1"/>
          </p:nvPr>
        </p:nvSpPr>
        <p:spPr/>
        <p:txBody>
          <a:bodyPr>
            <a:normAutofit fontScale="85000" lnSpcReduction="10000"/>
          </a:bodyPr>
          <a:lstStyle/>
          <a:p>
            <a:r>
              <a:rPr lang="en-GB" dirty="0" smtClean="0"/>
              <a:t>Example : A </a:t>
            </a:r>
            <a:r>
              <a:rPr lang="en-GB" dirty="0"/>
              <a:t>group of 10 foot surgery patients had a mean weight of 240 pounds. The sample standard deviation was 25 pounds. Find a confidence interval for a sample for the true mean weight of all foot surgery patients. Find a 95% CI</a:t>
            </a:r>
            <a:r>
              <a:rPr lang="en-GB" dirty="0" smtClean="0"/>
              <a:t>.</a:t>
            </a:r>
          </a:p>
          <a:p>
            <a:endParaRPr lang="en-GB" dirty="0" smtClean="0"/>
          </a:p>
          <a:p>
            <a:pPr lvl="1">
              <a:buFont typeface="Arial" panose="020B0604020202020204" pitchFamily="34" charset="0"/>
              <a:buChar char="•"/>
            </a:pPr>
            <a:r>
              <a:rPr lang="en-GB" dirty="0"/>
              <a:t> Step 1: Subtract 1 from your sample size. </a:t>
            </a:r>
            <a:r>
              <a:rPr lang="en-GB" b="1" dirty="0"/>
              <a:t>10 – 1 = 9. </a:t>
            </a:r>
            <a:r>
              <a:rPr lang="en-GB" dirty="0"/>
              <a:t>This gives you degrees of freedom, which you’ll need in step 3</a:t>
            </a:r>
            <a:r>
              <a:rPr lang="en-GB" dirty="0" smtClean="0"/>
              <a:t>.</a:t>
            </a:r>
          </a:p>
          <a:p>
            <a:pPr lvl="1">
              <a:buFont typeface="Arial" panose="020B0604020202020204" pitchFamily="34" charset="0"/>
              <a:buChar char="•"/>
            </a:pPr>
            <a:r>
              <a:rPr lang="en-GB" dirty="0"/>
              <a:t>Step 2: Subtract the confidence level from 1, then divide by two</a:t>
            </a:r>
            <a:r>
              <a:rPr lang="en-GB" dirty="0" smtClean="0"/>
              <a:t>. = (</a:t>
            </a:r>
            <a:r>
              <a:rPr lang="en-GB" dirty="0"/>
              <a:t>1 – .95) / 2 = </a:t>
            </a:r>
            <a:r>
              <a:rPr lang="en-GB" b="1" dirty="0"/>
              <a:t>.</a:t>
            </a:r>
            <a:r>
              <a:rPr lang="en-GB" b="1" dirty="0" smtClean="0"/>
              <a:t>025</a:t>
            </a:r>
          </a:p>
          <a:p>
            <a:pPr lvl="1">
              <a:buFont typeface="Arial" panose="020B0604020202020204" pitchFamily="34" charset="0"/>
              <a:buChar char="•"/>
            </a:pPr>
            <a:r>
              <a:rPr lang="en-GB" b="1" dirty="0"/>
              <a:t>Step 3: </a:t>
            </a:r>
            <a:r>
              <a:rPr lang="en-GB" i="1" dirty="0"/>
              <a:t>Look up your answers to step 1 and 2 in the </a:t>
            </a:r>
            <a:r>
              <a:rPr lang="en-GB" i="1" dirty="0">
                <a:hlinkClick r:id="rId2"/>
              </a:rPr>
              <a:t>t-distribution table</a:t>
            </a:r>
            <a:r>
              <a:rPr lang="en-GB" i="1" dirty="0"/>
              <a:t>.</a:t>
            </a:r>
            <a:r>
              <a:rPr lang="en-GB" dirty="0"/>
              <a:t> For 9 degrees of freedom (</a:t>
            </a:r>
            <a:r>
              <a:rPr lang="en-GB" b="1" dirty="0" err="1"/>
              <a:t>df</a:t>
            </a:r>
            <a:r>
              <a:rPr lang="en-GB" dirty="0"/>
              <a:t>) and </a:t>
            </a:r>
            <a:r>
              <a:rPr lang="en-GB" b="1" dirty="0"/>
              <a:t>α = </a:t>
            </a:r>
            <a:r>
              <a:rPr lang="en-GB" dirty="0"/>
              <a:t>0.025, my </a:t>
            </a:r>
            <a:r>
              <a:rPr lang="en-GB" b="1" dirty="0"/>
              <a:t>result is 2.262</a:t>
            </a:r>
            <a:r>
              <a:rPr lang="en-GB" b="1" dirty="0" smtClean="0"/>
              <a:t>.</a:t>
            </a:r>
          </a:p>
          <a:p>
            <a:pPr lvl="1">
              <a:buFont typeface="Arial" panose="020B0604020202020204" pitchFamily="34" charset="0"/>
              <a:buChar char="•"/>
            </a:pPr>
            <a:r>
              <a:rPr lang="en-GB" dirty="0"/>
              <a:t>Step 4: Divide your sample standard deviation by the square root of your sample size.</a:t>
            </a:r>
          </a:p>
          <a:p>
            <a:pPr lvl="2">
              <a:buFont typeface="Arial" panose="020B0604020202020204" pitchFamily="34" charset="0"/>
              <a:buChar char="•"/>
            </a:pPr>
            <a:r>
              <a:rPr lang="en-GB" b="1" dirty="0"/>
              <a:t>25 / √(10) = </a:t>
            </a:r>
            <a:r>
              <a:rPr lang="en-GB" b="1" dirty="0" smtClean="0"/>
              <a:t>7.90569415</a:t>
            </a:r>
          </a:p>
          <a:p>
            <a:pPr lvl="1">
              <a:buFont typeface="Arial" panose="020B0604020202020204" pitchFamily="34" charset="0"/>
              <a:buChar char="•"/>
            </a:pPr>
            <a:r>
              <a:rPr lang="en-GB" b="1" dirty="0"/>
              <a:t>Step 5: </a:t>
            </a:r>
            <a:r>
              <a:rPr lang="en-GB" i="1" dirty="0"/>
              <a:t>Multiply step 3 by step 4.</a:t>
            </a:r>
            <a:endParaRPr lang="en-GB" dirty="0"/>
          </a:p>
          <a:p>
            <a:pPr lvl="2">
              <a:buFont typeface="Arial" panose="020B0604020202020204" pitchFamily="34" charset="0"/>
              <a:buChar char="•"/>
            </a:pPr>
            <a:r>
              <a:rPr lang="en-GB" b="1" dirty="0"/>
              <a:t>2.262 × 7.90569415 = </a:t>
            </a:r>
            <a:r>
              <a:rPr lang="en-GB" b="1" dirty="0" smtClean="0"/>
              <a:t>17.8826802</a:t>
            </a:r>
          </a:p>
          <a:p>
            <a:pPr lvl="1">
              <a:buFont typeface="Arial" panose="020B0604020202020204" pitchFamily="34" charset="0"/>
              <a:buChar char="•"/>
            </a:pPr>
            <a:r>
              <a:rPr lang="en-GB" dirty="0"/>
              <a:t>Step 6: For the lower end of the range , subtract step 5 from the sample mean.</a:t>
            </a:r>
          </a:p>
          <a:p>
            <a:pPr lvl="2">
              <a:buFont typeface="Arial" panose="020B0604020202020204" pitchFamily="34" charset="0"/>
              <a:buChar char="•"/>
            </a:pPr>
            <a:r>
              <a:rPr lang="en-GB" b="1" dirty="0"/>
              <a:t>240 – 17.8826802 = </a:t>
            </a:r>
            <a:r>
              <a:rPr lang="en-GB" b="1" dirty="0" smtClean="0"/>
              <a:t>222.117</a:t>
            </a:r>
          </a:p>
          <a:p>
            <a:pPr lvl="1">
              <a:buFont typeface="Arial" panose="020B0604020202020204" pitchFamily="34" charset="0"/>
              <a:buChar char="•"/>
            </a:pPr>
            <a:r>
              <a:rPr lang="en-GB" dirty="0" smtClean="0"/>
              <a:t>Step </a:t>
            </a:r>
            <a:r>
              <a:rPr lang="en-GB" dirty="0"/>
              <a:t>7: For the upper end of the range, add step 5 to the sample mean.</a:t>
            </a:r>
          </a:p>
          <a:p>
            <a:pPr lvl="2">
              <a:buFont typeface="Arial" panose="020B0604020202020204" pitchFamily="34" charset="0"/>
              <a:buChar char="•"/>
            </a:pPr>
            <a:r>
              <a:rPr lang="en-GB" b="1" dirty="0"/>
              <a:t>240 + 17.8826802 = </a:t>
            </a:r>
            <a:r>
              <a:rPr lang="en-GB" b="1" dirty="0" smtClean="0"/>
              <a:t>257.883</a:t>
            </a:r>
          </a:p>
        </p:txBody>
      </p:sp>
      <p:sp>
        <p:nvSpPr>
          <p:cNvPr id="4" name="Footer Placeholder 3"/>
          <p:cNvSpPr>
            <a:spLocks noGrp="1"/>
          </p:cNvSpPr>
          <p:nvPr>
            <p:ph type="ftr" sz="quarter" idx="11"/>
          </p:nvPr>
        </p:nvSpPr>
        <p:spPr/>
        <p:txBody>
          <a:bodyPr/>
          <a:lstStyle/>
          <a:p>
            <a:r>
              <a:rPr lang="en-GB" smtClean="0"/>
              <a:t>Analysis of Simulation Output [Chapter 6]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12</a:t>
            </a:fld>
            <a:endParaRPr lang="en-GB"/>
          </a:p>
        </p:txBody>
      </p:sp>
    </p:spTree>
    <p:extLst>
      <p:ext uri="{BB962C8B-B14F-4D97-AF65-F5344CB8AC3E}">
        <p14:creationId xmlns:p14="http://schemas.microsoft.com/office/powerpoint/2010/main" val="34942189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dirty="0"/>
              <a:t>Confidence Intervals and Hypothesis Testing</a:t>
            </a:r>
          </a:p>
        </p:txBody>
      </p:sp>
      <p:sp>
        <p:nvSpPr>
          <p:cNvPr id="3" name="Content Placeholder 2"/>
          <p:cNvSpPr>
            <a:spLocks noGrp="1"/>
          </p:cNvSpPr>
          <p:nvPr>
            <p:ph idx="1"/>
          </p:nvPr>
        </p:nvSpPr>
        <p:spPr/>
        <p:txBody>
          <a:bodyPr>
            <a:normAutofit/>
          </a:bodyPr>
          <a:lstStyle/>
          <a:p>
            <a:r>
              <a:rPr lang="en-GB" dirty="0" smtClean="0"/>
              <a:t>Example </a:t>
            </a:r>
            <a:r>
              <a:rPr lang="en-GB" dirty="0"/>
              <a:t>: The daily production time of a product in a factory for 120 days is 5.8 hours and sample standard deviation (S) is 1.6. Calculate confidence interval for 95% confidence level</a:t>
            </a:r>
            <a:r>
              <a:rPr lang="en-GB" dirty="0" smtClean="0"/>
              <a:t>. (where T119, 0.025 = 1.98) </a:t>
            </a:r>
          </a:p>
          <a:p>
            <a:endParaRPr lang="en-GB" dirty="0" smtClean="0"/>
          </a:p>
          <a:p>
            <a:pPr marL="201168" lvl="1" indent="0">
              <a:buNone/>
            </a:pPr>
            <a:endParaRPr lang="en-GB" b="1" dirty="0" smtClean="0"/>
          </a:p>
        </p:txBody>
      </p:sp>
      <p:sp>
        <p:nvSpPr>
          <p:cNvPr id="4" name="Footer Placeholder 3"/>
          <p:cNvSpPr>
            <a:spLocks noGrp="1"/>
          </p:cNvSpPr>
          <p:nvPr>
            <p:ph type="ftr" sz="quarter" idx="11"/>
          </p:nvPr>
        </p:nvSpPr>
        <p:spPr/>
        <p:txBody>
          <a:bodyPr/>
          <a:lstStyle/>
          <a:p>
            <a:r>
              <a:rPr lang="en-GB" smtClean="0"/>
              <a:t>Analysis of Simulation Output [Chapter 6]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13</a:t>
            </a:fld>
            <a:endParaRPr lang="en-GB"/>
          </a:p>
        </p:txBody>
      </p:sp>
      <p:pic>
        <p:nvPicPr>
          <p:cNvPr id="6" name="Picture 5"/>
          <p:cNvPicPr>
            <a:picLocks noChangeAspect="1"/>
          </p:cNvPicPr>
          <p:nvPr/>
        </p:nvPicPr>
        <p:blipFill>
          <a:blip r:embed="rId2"/>
          <a:stretch>
            <a:fillRect/>
          </a:stretch>
        </p:blipFill>
        <p:spPr>
          <a:xfrm>
            <a:off x="996593" y="2981656"/>
            <a:ext cx="9921412" cy="2631053"/>
          </a:xfrm>
          <a:prstGeom prst="rect">
            <a:avLst/>
          </a:prstGeom>
        </p:spPr>
      </p:pic>
    </p:spTree>
    <p:extLst>
      <p:ext uri="{BB962C8B-B14F-4D97-AF65-F5344CB8AC3E}">
        <p14:creationId xmlns:p14="http://schemas.microsoft.com/office/powerpoint/2010/main" val="5054710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dirty="0"/>
              <a:t>Confidence Intervals and Hypothesis Testing</a:t>
            </a:r>
          </a:p>
        </p:txBody>
      </p:sp>
      <p:sp>
        <p:nvSpPr>
          <p:cNvPr id="3" name="Content Placeholder 2"/>
          <p:cNvSpPr>
            <a:spLocks noGrp="1"/>
          </p:cNvSpPr>
          <p:nvPr>
            <p:ph idx="1"/>
          </p:nvPr>
        </p:nvSpPr>
        <p:spPr/>
        <p:txBody>
          <a:bodyPr>
            <a:normAutofit/>
          </a:bodyPr>
          <a:lstStyle/>
          <a:p>
            <a:r>
              <a:rPr lang="en-GB" dirty="0" smtClean="0"/>
              <a:t>Homework: </a:t>
            </a:r>
          </a:p>
          <a:p>
            <a:pPr marL="457200" indent="-457200">
              <a:buFont typeface="+mj-lt"/>
              <a:buAutoNum type="arabicPeriod"/>
            </a:pPr>
            <a:r>
              <a:rPr lang="en-GB" dirty="0"/>
              <a:t>The daily present time in a simulation class for 120 days is 50 minutes and sample standard deviation (S) is 1.6. Calculate confidence interval for 95% confidence level</a:t>
            </a:r>
            <a:r>
              <a:rPr lang="en-GB" dirty="0" smtClean="0"/>
              <a:t>. (T119, 0.025 = 1.98)</a:t>
            </a:r>
          </a:p>
          <a:p>
            <a:pPr marL="457200" indent="-457200">
              <a:buFont typeface="+mj-lt"/>
              <a:buAutoNum type="arabicPeriod"/>
            </a:pPr>
            <a:r>
              <a:rPr lang="en-GB" dirty="0"/>
              <a:t>The daily present time in a futsal for 120 days is 60 minutes and sample standard deviation (S) is 1.6. Calculate confidence interval for 95% confidence level. (T119, 0.025 = 1.98)</a:t>
            </a:r>
          </a:p>
          <a:p>
            <a:endParaRPr lang="en-GB" b="1" dirty="0" smtClean="0"/>
          </a:p>
        </p:txBody>
      </p:sp>
      <p:sp>
        <p:nvSpPr>
          <p:cNvPr id="4" name="Footer Placeholder 3"/>
          <p:cNvSpPr>
            <a:spLocks noGrp="1"/>
          </p:cNvSpPr>
          <p:nvPr>
            <p:ph type="ftr" sz="quarter" idx="11"/>
          </p:nvPr>
        </p:nvSpPr>
        <p:spPr/>
        <p:txBody>
          <a:bodyPr/>
          <a:lstStyle/>
          <a:p>
            <a:r>
              <a:rPr lang="en-GB" smtClean="0"/>
              <a:t>Analysis of Simulation Output [Chapter 6]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14</a:t>
            </a:fld>
            <a:endParaRPr lang="en-GB"/>
          </a:p>
        </p:txBody>
      </p:sp>
    </p:spTree>
    <p:extLst>
      <p:ext uri="{BB962C8B-B14F-4D97-AF65-F5344CB8AC3E}">
        <p14:creationId xmlns:p14="http://schemas.microsoft.com/office/powerpoint/2010/main" val="31541730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dirty="0"/>
              <a:t>Confidence Intervals and Hypothesis Testing</a:t>
            </a:r>
          </a:p>
        </p:txBody>
      </p:sp>
      <p:sp>
        <p:nvSpPr>
          <p:cNvPr id="3" name="Content Placeholder 2"/>
          <p:cNvSpPr>
            <a:spLocks noGrp="1"/>
          </p:cNvSpPr>
          <p:nvPr>
            <p:ph idx="1"/>
          </p:nvPr>
        </p:nvSpPr>
        <p:spPr/>
        <p:txBody>
          <a:bodyPr/>
          <a:lstStyle/>
          <a:p>
            <a:r>
              <a:rPr lang="en-GB" b="1" dirty="0"/>
              <a:t>Hypothesis </a:t>
            </a:r>
            <a:r>
              <a:rPr lang="en-GB" b="1" dirty="0" smtClean="0"/>
              <a:t>Testing</a:t>
            </a:r>
          </a:p>
          <a:p>
            <a:r>
              <a:rPr lang="en-GB" dirty="0"/>
              <a:t>A hypothesis is an </a:t>
            </a:r>
            <a:r>
              <a:rPr lang="en-GB" b="1" dirty="0"/>
              <a:t>educated guess</a:t>
            </a:r>
            <a:r>
              <a:rPr lang="en-GB" dirty="0"/>
              <a:t> about something in the world around you. It should be testable, either by experiment or observation. </a:t>
            </a:r>
          </a:p>
          <a:p>
            <a:r>
              <a:rPr lang="en-GB" dirty="0"/>
              <a:t>Hypothesis testing in statistics is a way for you to test the results of a survey or experiment to see if you have meaningful results. You’re basically testing whether your results are valid by figuring out the odds that your results have happened by chance. If your results may have happened by chance, the experiment won’t be repeatable and so has little use</a:t>
            </a:r>
            <a:r>
              <a:rPr lang="en-GB" dirty="0" smtClean="0"/>
              <a:t>.</a:t>
            </a:r>
          </a:p>
          <a:p>
            <a:r>
              <a:rPr lang="en-GB" b="1" dirty="0" smtClean="0"/>
              <a:t>The main purpose of statistics is to test a hypothesis.</a:t>
            </a:r>
            <a:r>
              <a:rPr lang="en-GB" dirty="0" smtClean="0"/>
              <a:t> For </a:t>
            </a:r>
            <a:r>
              <a:rPr lang="en-GB" dirty="0"/>
              <a:t>example, you might run an experiment and find that a certain drug is effective at treating headaches. But if you can’t repeat that experiment, no one will take your results seriously.  </a:t>
            </a:r>
          </a:p>
        </p:txBody>
      </p:sp>
      <p:sp>
        <p:nvSpPr>
          <p:cNvPr id="4" name="Footer Placeholder 3"/>
          <p:cNvSpPr>
            <a:spLocks noGrp="1"/>
          </p:cNvSpPr>
          <p:nvPr>
            <p:ph type="ftr" sz="quarter" idx="11"/>
          </p:nvPr>
        </p:nvSpPr>
        <p:spPr/>
        <p:txBody>
          <a:bodyPr/>
          <a:lstStyle/>
          <a:p>
            <a:r>
              <a:rPr lang="en-GB" smtClean="0"/>
              <a:t>Analysis of Simulation Output [Chapter 6]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15</a:t>
            </a:fld>
            <a:endParaRPr lang="en-GB"/>
          </a:p>
        </p:txBody>
      </p:sp>
    </p:spTree>
    <p:extLst>
      <p:ext uri="{BB962C8B-B14F-4D97-AF65-F5344CB8AC3E}">
        <p14:creationId xmlns:p14="http://schemas.microsoft.com/office/powerpoint/2010/main" val="1265159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dirty="0"/>
              <a:t>Confidence Intervals and Hypothesis Testing</a:t>
            </a:r>
          </a:p>
        </p:txBody>
      </p:sp>
      <p:sp>
        <p:nvSpPr>
          <p:cNvPr id="3" name="Content Placeholder 2"/>
          <p:cNvSpPr>
            <a:spLocks noGrp="1"/>
          </p:cNvSpPr>
          <p:nvPr>
            <p:ph idx="1"/>
          </p:nvPr>
        </p:nvSpPr>
        <p:spPr/>
        <p:txBody>
          <a:bodyPr>
            <a:normAutofit/>
          </a:bodyPr>
          <a:lstStyle/>
          <a:p>
            <a:pPr marL="0" indent="0">
              <a:buNone/>
            </a:pPr>
            <a:r>
              <a:rPr lang="en-GB" dirty="0"/>
              <a:t>Hypothesis </a:t>
            </a:r>
            <a:r>
              <a:rPr lang="en-GB" dirty="0" smtClean="0"/>
              <a:t>Testing- </a:t>
            </a:r>
            <a:r>
              <a:rPr lang="en-GB" b="1" dirty="0" smtClean="0"/>
              <a:t>What </a:t>
            </a:r>
            <a:r>
              <a:rPr lang="en-GB" b="1" dirty="0"/>
              <a:t>is a Hypothesis Statement?</a:t>
            </a:r>
          </a:p>
          <a:p>
            <a:pPr marL="0" indent="0">
              <a:buNone/>
            </a:pPr>
            <a:r>
              <a:rPr lang="en-GB" dirty="0"/>
              <a:t>If you are going to propose a hypothesis, it’s customary to write a statement. Your statement will look like this:</a:t>
            </a:r>
            <a:br>
              <a:rPr lang="en-GB" dirty="0"/>
            </a:br>
            <a:endParaRPr lang="en-GB" dirty="0" smtClean="0"/>
          </a:p>
          <a:p>
            <a:pPr marL="292608" lvl="1" indent="0">
              <a:buNone/>
            </a:pPr>
            <a:r>
              <a:rPr lang="en-GB" dirty="0" smtClean="0"/>
              <a:t>“</a:t>
            </a:r>
            <a:r>
              <a:rPr lang="en-GB" dirty="0"/>
              <a:t>If I…(do this to an independent variable)….then (this will happen to the dependent variable).”</a:t>
            </a:r>
            <a:br>
              <a:rPr lang="en-GB" dirty="0"/>
            </a:br>
            <a:r>
              <a:rPr lang="en-GB" dirty="0"/>
              <a:t>For example</a:t>
            </a:r>
            <a:r>
              <a:rPr lang="en-GB" dirty="0" smtClean="0"/>
              <a:t>:</a:t>
            </a:r>
          </a:p>
          <a:p>
            <a:pPr marL="292608" lvl="1" indent="0">
              <a:buNone/>
            </a:pPr>
            <a:endParaRPr lang="en-GB" dirty="0"/>
          </a:p>
          <a:p>
            <a:pPr lvl="1">
              <a:buFont typeface="Arial" panose="020B0604020202020204" pitchFamily="34" charset="0"/>
              <a:buChar char="•"/>
            </a:pPr>
            <a:r>
              <a:rPr lang="en-GB" dirty="0"/>
              <a:t>If I (decrease the amount of water given to herbs) then (the herbs will increase in size).</a:t>
            </a:r>
          </a:p>
          <a:p>
            <a:pPr lvl="1">
              <a:buFont typeface="Arial" panose="020B0604020202020204" pitchFamily="34" charset="0"/>
              <a:buChar char="•"/>
            </a:pPr>
            <a:r>
              <a:rPr lang="en-GB" dirty="0"/>
              <a:t>If I (give patients </a:t>
            </a:r>
            <a:r>
              <a:rPr lang="en-GB" dirty="0" err="1"/>
              <a:t>counseling</a:t>
            </a:r>
            <a:r>
              <a:rPr lang="en-GB" dirty="0"/>
              <a:t> in addition to medication) then (their overall depression scale will decrease).</a:t>
            </a:r>
          </a:p>
          <a:p>
            <a:pPr lvl="1">
              <a:buFont typeface="Arial" panose="020B0604020202020204" pitchFamily="34" charset="0"/>
              <a:buChar char="•"/>
            </a:pPr>
            <a:r>
              <a:rPr lang="en-GB" dirty="0"/>
              <a:t>If I (give exams at noon instead of 7) then (student test scores will improve).</a:t>
            </a:r>
          </a:p>
          <a:p>
            <a:pPr lvl="1">
              <a:buFont typeface="Arial" panose="020B0604020202020204" pitchFamily="34" charset="0"/>
              <a:buChar char="•"/>
            </a:pPr>
            <a:r>
              <a:rPr lang="en-GB" dirty="0"/>
              <a:t>If I (look in this certain location) then (I am more likely to find new species).</a:t>
            </a:r>
          </a:p>
        </p:txBody>
      </p:sp>
      <p:sp>
        <p:nvSpPr>
          <p:cNvPr id="4" name="Footer Placeholder 3"/>
          <p:cNvSpPr>
            <a:spLocks noGrp="1"/>
          </p:cNvSpPr>
          <p:nvPr>
            <p:ph type="ftr" sz="quarter" idx="11"/>
          </p:nvPr>
        </p:nvSpPr>
        <p:spPr/>
        <p:txBody>
          <a:bodyPr/>
          <a:lstStyle/>
          <a:p>
            <a:r>
              <a:rPr lang="en-GB" smtClean="0"/>
              <a:t>Analysis of Simulation Output [Chapter 6]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16</a:t>
            </a:fld>
            <a:endParaRPr lang="en-GB"/>
          </a:p>
        </p:txBody>
      </p:sp>
    </p:spTree>
    <p:extLst>
      <p:ext uri="{BB962C8B-B14F-4D97-AF65-F5344CB8AC3E}">
        <p14:creationId xmlns:p14="http://schemas.microsoft.com/office/powerpoint/2010/main" val="23480477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dirty="0"/>
              <a:t>Confidence Intervals and Hypothesis Testing</a:t>
            </a:r>
          </a:p>
        </p:txBody>
      </p:sp>
      <p:sp>
        <p:nvSpPr>
          <p:cNvPr id="3" name="Content Placeholder 2"/>
          <p:cNvSpPr>
            <a:spLocks noGrp="1"/>
          </p:cNvSpPr>
          <p:nvPr>
            <p:ph idx="1"/>
          </p:nvPr>
        </p:nvSpPr>
        <p:spPr/>
        <p:txBody>
          <a:bodyPr>
            <a:normAutofit fontScale="92500" lnSpcReduction="20000"/>
          </a:bodyPr>
          <a:lstStyle/>
          <a:p>
            <a:pPr marL="0" indent="0" algn="just">
              <a:buNone/>
            </a:pPr>
            <a:r>
              <a:rPr lang="en-GB" dirty="0"/>
              <a:t>Hypothesis </a:t>
            </a:r>
            <a:r>
              <a:rPr lang="en-GB" dirty="0" smtClean="0"/>
              <a:t>Testing- </a:t>
            </a:r>
            <a:r>
              <a:rPr lang="en-GB" b="1" dirty="0" smtClean="0"/>
              <a:t>Example : </a:t>
            </a:r>
            <a:r>
              <a:rPr lang="en-GB" dirty="0" smtClean="0"/>
              <a:t>A </a:t>
            </a:r>
            <a:r>
              <a:rPr lang="en-GB" dirty="0"/>
              <a:t>principal at a certain school claims that the students in his school are above average intelligence. A random sample of thirty students IQ scores have a mean score of 112.5. Is there sufficient evidence to support the principal’s claim? The mean population IQ is 100 with a standard deviation of 15. </a:t>
            </a:r>
          </a:p>
          <a:p>
            <a:pPr lvl="1" algn="just"/>
            <a:r>
              <a:rPr lang="en-GB" dirty="0"/>
              <a:t>Step 1: State the Null hypothesis. The accepted fact is that the population mean is 100, so: H</a:t>
            </a:r>
            <a:r>
              <a:rPr lang="en-GB" baseline="-25000" dirty="0"/>
              <a:t>0</a:t>
            </a:r>
            <a:r>
              <a:rPr lang="en-GB" dirty="0"/>
              <a:t>: μ = 100. </a:t>
            </a:r>
          </a:p>
          <a:p>
            <a:pPr lvl="1" algn="just"/>
            <a:r>
              <a:rPr lang="en-GB" dirty="0"/>
              <a:t>Step 2: State the Alternate Hypothesis. The claim is that the students have above average IQ scores, so:</a:t>
            </a:r>
            <a:br>
              <a:rPr lang="en-GB" dirty="0"/>
            </a:br>
            <a:r>
              <a:rPr lang="en-GB" dirty="0"/>
              <a:t>H</a:t>
            </a:r>
            <a:r>
              <a:rPr lang="en-GB" baseline="-25000" dirty="0"/>
              <a:t>1</a:t>
            </a:r>
            <a:r>
              <a:rPr lang="en-GB" dirty="0"/>
              <a:t>: μ &gt; 100.</a:t>
            </a:r>
            <a:br>
              <a:rPr lang="en-GB" dirty="0"/>
            </a:br>
            <a:r>
              <a:rPr lang="en-GB" dirty="0"/>
              <a:t>The fact that we are looking for scores “greater than” a certain point means that this is a one-tailed test</a:t>
            </a:r>
            <a:r>
              <a:rPr lang="en-GB" dirty="0" smtClean="0"/>
              <a:t>.</a:t>
            </a:r>
          </a:p>
          <a:p>
            <a:pPr lvl="1" algn="just"/>
            <a:r>
              <a:rPr lang="en-GB" dirty="0"/>
              <a:t> </a:t>
            </a:r>
            <a:r>
              <a:rPr lang="en-GB" dirty="0" smtClean="0"/>
              <a:t>Step 3: </a:t>
            </a:r>
            <a:r>
              <a:rPr lang="en-GB" dirty="0"/>
              <a:t>State the alpha level. If you aren’t given an alpha level, use 5% (0.05</a:t>
            </a:r>
            <a:r>
              <a:rPr lang="en-GB" dirty="0" smtClean="0"/>
              <a:t>).</a:t>
            </a:r>
          </a:p>
          <a:p>
            <a:pPr lvl="1" algn="just"/>
            <a:r>
              <a:rPr lang="en-GB" dirty="0" smtClean="0"/>
              <a:t>Step 4: </a:t>
            </a:r>
            <a:r>
              <a:rPr lang="en-GB" dirty="0"/>
              <a:t>Find the rejection region area (given by your alpha level above) from the z-table. An area of .05 is equal to a z-score of </a:t>
            </a:r>
            <a:r>
              <a:rPr lang="en-GB" dirty="0" smtClean="0"/>
              <a:t>1.645.</a:t>
            </a:r>
          </a:p>
          <a:p>
            <a:pPr lvl="1" algn="just"/>
            <a:r>
              <a:rPr lang="en-GB" dirty="0" smtClean="0"/>
              <a:t>Step 5: </a:t>
            </a:r>
            <a:r>
              <a:rPr lang="en-GB" dirty="0"/>
              <a:t>Find the test statistic using this formula: </a:t>
            </a:r>
            <a:endParaRPr lang="en-GB" dirty="0" smtClean="0"/>
          </a:p>
          <a:p>
            <a:pPr lvl="2" algn="just"/>
            <a:r>
              <a:rPr lang="en-GB" b="1" dirty="0"/>
              <a:t>For this set of data: z= (112.5 – 100) / (15/√30) = </a:t>
            </a:r>
            <a:r>
              <a:rPr lang="en-GB" b="1" dirty="0" smtClean="0"/>
              <a:t>4.56</a:t>
            </a:r>
          </a:p>
          <a:p>
            <a:pPr marL="384048" lvl="2" indent="0" algn="just">
              <a:buNone/>
            </a:pPr>
            <a:endParaRPr lang="en-GB" b="1" dirty="0" smtClean="0"/>
          </a:p>
          <a:p>
            <a:pPr lvl="2" algn="just"/>
            <a:endParaRPr lang="en-GB" b="1" dirty="0" smtClean="0"/>
          </a:p>
          <a:p>
            <a:pPr lvl="1" algn="just"/>
            <a:r>
              <a:rPr lang="en-GB" dirty="0" smtClean="0"/>
              <a:t>Step </a:t>
            </a:r>
            <a:r>
              <a:rPr lang="en-GB" dirty="0"/>
              <a:t>6: If Step </a:t>
            </a:r>
            <a:r>
              <a:rPr lang="en-GB" dirty="0" smtClean="0"/>
              <a:t>5 </a:t>
            </a:r>
            <a:r>
              <a:rPr lang="en-GB" dirty="0"/>
              <a:t>is greater than Step </a:t>
            </a:r>
            <a:r>
              <a:rPr lang="en-GB" dirty="0" smtClean="0"/>
              <a:t>4, </a:t>
            </a:r>
            <a:r>
              <a:rPr lang="en-GB" dirty="0"/>
              <a:t>reject the null hypothesis. If it’s less than Step </a:t>
            </a:r>
            <a:r>
              <a:rPr lang="en-GB" dirty="0" smtClean="0"/>
              <a:t>4, </a:t>
            </a:r>
            <a:r>
              <a:rPr lang="en-GB" dirty="0"/>
              <a:t>you cannot reject the null hypothesis. In this case, it is more (4.56 &gt; 1.645), so you can reject the null.</a:t>
            </a:r>
          </a:p>
          <a:p>
            <a:pPr marL="0" indent="0" algn="just">
              <a:buNone/>
            </a:pPr>
            <a:endParaRPr lang="en-GB" b="1" dirty="0"/>
          </a:p>
        </p:txBody>
      </p:sp>
      <p:sp>
        <p:nvSpPr>
          <p:cNvPr id="4" name="Footer Placeholder 3"/>
          <p:cNvSpPr>
            <a:spLocks noGrp="1"/>
          </p:cNvSpPr>
          <p:nvPr>
            <p:ph type="ftr" sz="quarter" idx="11"/>
          </p:nvPr>
        </p:nvSpPr>
        <p:spPr/>
        <p:txBody>
          <a:bodyPr/>
          <a:lstStyle/>
          <a:p>
            <a:r>
              <a:rPr lang="en-GB" smtClean="0"/>
              <a:t>Analysis of Simulation Output [Chapter 6]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17</a:t>
            </a:fld>
            <a:endParaRPr lang="en-GB"/>
          </a:p>
        </p:txBody>
      </p:sp>
      <p:pic>
        <p:nvPicPr>
          <p:cNvPr id="7" name="Picture 6"/>
          <p:cNvPicPr>
            <a:picLocks noChangeAspect="1"/>
          </p:cNvPicPr>
          <p:nvPr/>
        </p:nvPicPr>
        <p:blipFill>
          <a:blip r:embed="rId2"/>
          <a:stretch>
            <a:fillRect/>
          </a:stretch>
        </p:blipFill>
        <p:spPr>
          <a:xfrm>
            <a:off x="5759040" y="4155201"/>
            <a:ext cx="2143125" cy="962025"/>
          </a:xfrm>
          <a:prstGeom prst="rect">
            <a:avLst/>
          </a:prstGeom>
        </p:spPr>
      </p:pic>
    </p:spTree>
    <p:extLst>
      <p:ext uri="{BB962C8B-B14F-4D97-AF65-F5344CB8AC3E}">
        <p14:creationId xmlns:p14="http://schemas.microsoft.com/office/powerpoint/2010/main" val="6256720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dirty="0"/>
              <a:t>Confidence Intervals and Hypothesis Testing</a:t>
            </a:r>
          </a:p>
        </p:txBody>
      </p:sp>
      <p:sp>
        <p:nvSpPr>
          <p:cNvPr id="3" name="Content Placeholder 2"/>
          <p:cNvSpPr>
            <a:spLocks noGrp="1"/>
          </p:cNvSpPr>
          <p:nvPr>
            <p:ph idx="1"/>
          </p:nvPr>
        </p:nvSpPr>
        <p:spPr/>
        <p:txBody>
          <a:bodyPr>
            <a:normAutofit fontScale="85000" lnSpcReduction="20000"/>
          </a:bodyPr>
          <a:lstStyle/>
          <a:p>
            <a:pPr marL="0" indent="0">
              <a:buNone/>
            </a:pPr>
            <a:r>
              <a:rPr lang="en-GB" dirty="0"/>
              <a:t>Hypothesis </a:t>
            </a:r>
            <a:r>
              <a:rPr lang="en-GB" dirty="0" smtClean="0"/>
              <a:t>Testing- </a:t>
            </a:r>
            <a:r>
              <a:rPr lang="en-GB" b="1" dirty="0" smtClean="0"/>
              <a:t>Example : </a:t>
            </a:r>
            <a:r>
              <a:rPr lang="en-GB" dirty="0"/>
              <a:t>Blood glucose levels for obese patients have a mean of 100 with a standard deviation of 15. A researcher thinks that a diet high in raw </a:t>
            </a:r>
            <a:r>
              <a:rPr lang="en-GB" dirty="0" err="1"/>
              <a:t>cornstarch</a:t>
            </a:r>
            <a:r>
              <a:rPr lang="en-GB" dirty="0"/>
              <a:t> will have a positive or negative effect on blood glucose levels. A sample of 30 patients who have tried the raw </a:t>
            </a:r>
            <a:r>
              <a:rPr lang="en-GB" dirty="0" err="1"/>
              <a:t>cornstarch</a:t>
            </a:r>
            <a:r>
              <a:rPr lang="en-GB" dirty="0"/>
              <a:t> diet have a mean glucose level of 140. Test the hypothesis that the raw </a:t>
            </a:r>
            <a:r>
              <a:rPr lang="en-GB" dirty="0" err="1"/>
              <a:t>cornstarch</a:t>
            </a:r>
            <a:r>
              <a:rPr lang="en-GB" dirty="0"/>
              <a:t> had an effect</a:t>
            </a:r>
            <a:r>
              <a:rPr lang="en-GB" dirty="0" smtClean="0"/>
              <a:t>.</a:t>
            </a:r>
          </a:p>
          <a:p>
            <a:pPr marL="0" indent="0">
              <a:buNone/>
            </a:pPr>
            <a:endParaRPr lang="en-GB" dirty="0"/>
          </a:p>
          <a:p>
            <a:pPr lvl="1">
              <a:buFont typeface="Arial" panose="020B0604020202020204" pitchFamily="34" charset="0"/>
              <a:buChar char="•"/>
            </a:pPr>
            <a:r>
              <a:rPr lang="en-GB" dirty="0"/>
              <a:t>Step 1: State the null hypothesis: H0:μ=100</a:t>
            </a:r>
          </a:p>
          <a:p>
            <a:pPr lvl="1">
              <a:buFont typeface="Arial" panose="020B0604020202020204" pitchFamily="34" charset="0"/>
              <a:buChar char="•"/>
            </a:pPr>
            <a:r>
              <a:rPr lang="en-GB" dirty="0"/>
              <a:t>Step 2: State the alternate </a:t>
            </a:r>
            <a:r>
              <a:rPr lang="en-GB" dirty="0" smtClean="0"/>
              <a:t>hypothesis</a:t>
            </a:r>
            <a:r>
              <a:rPr lang="en-GB" dirty="0"/>
              <a:t>: H1:≠100</a:t>
            </a:r>
          </a:p>
          <a:p>
            <a:pPr lvl="1">
              <a:buFont typeface="Arial" panose="020B0604020202020204" pitchFamily="34" charset="0"/>
              <a:buChar char="•"/>
            </a:pPr>
            <a:r>
              <a:rPr lang="en-GB" dirty="0"/>
              <a:t>Step 3: State your alpha level. We’ll use 0.05 for this example. As this is a two-tailed test, split the alpha into two.</a:t>
            </a:r>
          </a:p>
          <a:p>
            <a:pPr lvl="1">
              <a:buFont typeface="Arial" panose="020B0604020202020204" pitchFamily="34" charset="0"/>
              <a:buChar char="•"/>
            </a:pPr>
            <a:r>
              <a:rPr lang="en-GB" dirty="0"/>
              <a:t>0.05/2=0.025</a:t>
            </a:r>
          </a:p>
          <a:p>
            <a:pPr lvl="1">
              <a:buFont typeface="Arial" panose="020B0604020202020204" pitchFamily="34" charset="0"/>
              <a:buChar char="•"/>
            </a:pPr>
            <a:r>
              <a:rPr lang="en-GB" dirty="0"/>
              <a:t>Step 4: Find the z-score associated with your alpha level. You’re looking for the area in one tail only. A z-score for 0.75(1-0.025=0.975) is 1.96. As this is a two-tailed test, you would also be considering the left tail (z = 1.96)</a:t>
            </a:r>
          </a:p>
          <a:p>
            <a:pPr lvl="1">
              <a:buFont typeface="Arial" panose="020B0604020202020204" pitchFamily="34" charset="0"/>
              <a:buChar char="•"/>
            </a:pPr>
            <a:r>
              <a:rPr lang="en-GB" dirty="0"/>
              <a:t>Step 5: Find the test statistic using this formula: </a:t>
            </a:r>
            <a:endParaRPr lang="en-GB" dirty="0" smtClean="0"/>
          </a:p>
          <a:p>
            <a:pPr lvl="2">
              <a:buFont typeface="Arial" panose="020B0604020202020204" pitchFamily="34" charset="0"/>
              <a:buChar char="•"/>
            </a:pPr>
            <a:r>
              <a:rPr lang="en-GB" b="1" dirty="0"/>
              <a:t>z = (140 – 100) / (15/√30) = 14.60</a:t>
            </a:r>
            <a:r>
              <a:rPr lang="en-GB" b="1" dirty="0" smtClean="0"/>
              <a:t>.</a:t>
            </a:r>
          </a:p>
          <a:p>
            <a:pPr lvl="2">
              <a:buFont typeface="Arial" panose="020B0604020202020204" pitchFamily="34" charset="0"/>
              <a:buChar char="•"/>
            </a:pPr>
            <a:endParaRPr lang="en-GB" b="1" dirty="0" smtClean="0"/>
          </a:p>
          <a:p>
            <a:pPr lvl="1">
              <a:buFont typeface="Arial" panose="020B0604020202020204" pitchFamily="34" charset="0"/>
              <a:buChar char="•"/>
            </a:pPr>
            <a:endParaRPr lang="en-GB" b="1" dirty="0"/>
          </a:p>
          <a:p>
            <a:pPr lvl="1">
              <a:buFont typeface="Arial" panose="020B0604020202020204" pitchFamily="34" charset="0"/>
              <a:buChar char="•"/>
            </a:pPr>
            <a:r>
              <a:rPr lang="en-GB" b="1" dirty="0"/>
              <a:t>Step 6: If Step 5 is less than -1.96 or greater than 1.96 (Step 3), reject the null hypothesis. In this case, it is greater, so you can reject the null.</a:t>
            </a:r>
          </a:p>
        </p:txBody>
      </p:sp>
      <p:sp>
        <p:nvSpPr>
          <p:cNvPr id="4" name="Footer Placeholder 3"/>
          <p:cNvSpPr>
            <a:spLocks noGrp="1"/>
          </p:cNvSpPr>
          <p:nvPr>
            <p:ph type="ftr" sz="quarter" idx="11"/>
          </p:nvPr>
        </p:nvSpPr>
        <p:spPr/>
        <p:txBody>
          <a:bodyPr/>
          <a:lstStyle/>
          <a:p>
            <a:r>
              <a:rPr lang="en-GB" smtClean="0"/>
              <a:t>Analysis of Simulation Output [Chapter 6]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18</a:t>
            </a:fld>
            <a:endParaRPr lang="en-GB"/>
          </a:p>
        </p:txBody>
      </p:sp>
      <p:pic>
        <p:nvPicPr>
          <p:cNvPr id="7" name="Picture 6"/>
          <p:cNvPicPr>
            <a:picLocks noChangeAspect="1"/>
          </p:cNvPicPr>
          <p:nvPr/>
        </p:nvPicPr>
        <p:blipFill>
          <a:blip r:embed="rId2"/>
          <a:stretch>
            <a:fillRect/>
          </a:stretch>
        </p:blipFill>
        <p:spPr>
          <a:xfrm>
            <a:off x="5116404" y="4278492"/>
            <a:ext cx="2143125" cy="962025"/>
          </a:xfrm>
          <a:prstGeom prst="rect">
            <a:avLst/>
          </a:prstGeom>
        </p:spPr>
      </p:pic>
    </p:spTree>
    <p:extLst>
      <p:ext uri="{BB962C8B-B14F-4D97-AF65-F5344CB8AC3E}">
        <p14:creationId xmlns:p14="http://schemas.microsoft.com/office/powerpoint/2010/main" val="17195309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Estimation Methods</a:t>
            </a:r>
          </a:p>
        </p:txBody>
      </p:sp>
      <p:sp>
        <p:nvSpPr>
          <p:cNvPr id="3" name="Content Placeholder 2"/>
          <p:cNvSpPr>
            <a:spLocks noGrp="1"/>
          </p:cNvSpPr>
          <p:nvPr>
            <p:ph idx="1"/>
          </p:nvPr>
        </p:nvSpPr>
        <p:spPr/>
        <p:txBody>
          <a:bodyPr>
            <a:normAutofit/>
          </a:bodyPr>
          <a:lstStyle/>
          <a:p>
            <a:pPr algn="just">
              <a:buFont typeface="Arial" panose="020B0604020202020204" pitchFamily="34" charset="0"/>
              <a:buChar char="•"/>
            </a:pPr>
            <a:r>
              <a:rPr lang="en-GB" dirty="0" smtClean="0"/>
              <a:t>Estimation method </a:t>
            </a:r>
            <a:r>
              <a:rPr lang="en-GB" dirty="0" err="1" smtClean="0"/>
              <a:t>elimates</a:t>
            </a:r>
            <a:r>
              <a:rPr lang="en-GB" dirty="0" smtClean="0"/>
              <a:t> the range for the random variable so that the desired output can be achieved. </a:t>
            </a:r>
          </a:p>
          <a:p>
            <a:pPr algn="just">
              <a:buFont typeface="Arial" panose="020B0604020202020204" pitchFamily="34" charset="0"/>
              <a:buChar char="•"/>
            </a:pPr>
            <a:r>
              <a:rPr lang="en-GB" dirty="0" smtClean="0"/>
              <a:t>To </a:t>
            </a:r>
            <a:r>
              <a:rPr lang="en-GB" b="1" dirty="0"/>
              <a:t>estimate</a:t>
            </a:r>
            <a:r>
              <a:rPr lang="en-GB" dirty="0"/>
              <a:t> means to find something close to the correct </a:t>
            </a:r>
            <a:r>
              <a:rPr lang="en-GB" dirty="0" smtClean="0"/>
              <a:t>answer</a:t>
            </a:r>
          </a:p>
          <a:p>
            <a:pPr algn="just">
              <a:buFont typeface="Arial" panose="020B0604020202020204" pitchFamily="34" charset="0"/>
              <a:buChar char="•"/>
            </a:pPr>
            <a:r>
              <a:rPr lang="en-GB" dirty="0" smtClean="0"/>
              <a:t>The estimate method gives the desired range of the sample variable taken from infinite population</a:t>
            </a:r>
          </a:p>
          <a:p>
            <a:pPr algn="just">
              <a:buFont typeface="Arial" panose="020B0604020202020204" pitchFamily="34" charset="0"/>
              <a:buChar char="•"/>
            </a:pPr>
            <a:r>
              <a:rPr lang="en-GB" dirty="0"/>
              <a:t>Infinite population has a stationary </a:t>
            </a:r>
            <a:r>
              <a:rPr lang="en-GB" dirty="0" smtClean="0"/>
              <a:t>probability distribution </a:t>
            </a:r>
            <a:r>
              <a:rPr lang="en-GB" dirty="0"/>
              <a:t>with a finite mean μ and finite </a:t>
            </a:r>
            <a:r>
              <a:rPr lang="en-GB" dirty="0" smtClean="0"/>
              <a:t>variance σ².</a:t>
            </a:r>
          </a:p>
          <a:p>
            <a:pPr algn="just">
              <a:buFont typeface="Arial" panose="020B0604020202020204" pitchFamily="34" charset="0"/>
              <a:buChar char="•"/>
            </a:pPr>
            <a:r>
              <a:rPr lang="en-GB" dirty="0"/>
              <a:t>Sample variable and time does not </a:t>
            </a:r>
            <a:r>
              <a:rPr lang="en-GB" dirty="0" smtClean="0"/>
              <a:t>affect population </a:t>
            </a:r>
            <a:r>
              <a:rPr lang="en-GB" dirty="0"/>
              <a:t>distribution .</a:t>
            </a:r>
            <a:endParaRPr lang="en-GB" dirty="0" smtClean="0"/>
          </a:p>
          <a:p>
            <a:pPr algn="just">
              <a:buFont typeface="Arial" panose="020B0604020202020204" pitchFamily="34" charset="0"/>
              <a:buChar char="•"/>
            </a:pPr>
            <a:endParaRPr lang="en-GB" b="1" dirty="0"/>
          </a:p>
        </p:txBody>
      </p:sp>
      <p:sp>
        <p:nvSpPr>
          <p:cNvPr id="4" name="Footer Placeholder 3"/>
          <p:cNvSpPr>
            <a:spLocks noGrp="1"/>
          </p:cNvSpPr>
          <p:nvPr>
            <p:ph type="ftr" sz="quarter" idx="11"/>
          </p:nvPr>
        </p:nvSpPr>
        <p:spPr/>
        <p:txBody>
          <a:bodyPr/>
          <a:lstStyle/>
          <a:p>
            <a:r>
              <a:rPr lang="en-GB" smtClean="0"/>
              <a:t>Analysis of Simulation Output [Chapter 6]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19</a:t>
            </a:fld>
            <a:endParaRPr lang="en-GB"/>
          </a:p>
        </p:txBody>
      </p:sp>
    </p:spTree>
    <p:extLst>
      <p:ext uri="{BB962C8B-B14F-4D97-AF65-F5344CB8AC3E}">
        <p14:creationId xmlns:p14="http://schemas.microsoft.com/office/powerpoint/2010/main" val="2551258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Outline</a:t>
            </a:r>
            <a:endParaRPr lang="en-GB" dirty="0"/>
          </a:p>
        </p:txBody>
      </p:sp>
      <p:sp>
        <p:nvSpPr>
          <p:cNvPr id="3" name="Content Placeholder 2"/>
          <p:cNvSpPr>
            <a:spLocks noGrp="1"/>
          </p:cNvSpPr>
          <p:nvPr>
            <p:ph idx="1"/>
          </p:nvPr>
        </p:nvSpPr>
        <p:spPr/>
        <p:txBody>
          <a:bodyPr/>
          <a:lstStyle/>
          <a:p>
            <a:r>
              <a:rPr lang="en-GB" dirty="0"/>
              <a:t>Confidence Intervals and Hypothesis Testing, </a:t>
            </a:r>
            <a:endParaRPr lang="en-GB" dirty="0" smtClean="0"/>
          </a:p>
          <a:p>
            <a:r>
              <a:rPr lang="en-GB" dirty="0" smtClean="0"/>
              <a:t>Estimation </a:t>
            </a:r>
            <a:r>
              <a:rPr lang="en-GB" dirty="0"/>
              <a:t>Methods, </a:t>
            </a:r>
            <a:endParaRPr lang="en-GB" dirty="0" smtClean="0"/>
          </a:p>
          <a:p>
            <a:r>
              <a:rPr lang="en-GB" dirty="0" smtClean="0"/>
              <a:t>Simulation </a:t>
            </a:r>
            <a:r>
              <a:rPr lang="en-GB" dirty="0"/>
              <a:t>run statistics, </a:t>
            </a:r>
            <a:endParaRPr lang="en-GB" dirty="0" smtClean="0"/>
          </a:p>
          <a:p>
            <a:r>
              <a:rPr lang="en-GB" dirty="0" smtClean="0"/>
              <a:t>Replication </a:t>
            </a:r>
            <a:r>
              <a:rPr lang="en-GB" dirty="0"/>
              <a:t>of runs, </a:t>
            </a:r>
            <a:endParaRPr lang="en-GB" dirty="0" smtClean="0"/>
          </a:p>
          <a:p>
            <a:r>
              <a:rPr lang="en-GB" dirty="0" smtClean="0"/>
              <a:t>Elimination </a:t>
            </a:r>
            <a:r>
              <a:rPr lang="en-GB" dirty="0"/>
              <a:t>of initial bias </a:t>
            </a:r>
          </a:p>
        </p:txBody>
      </p:sp>
      <p:sp>
        <p:nvSpPr>
          <p:cNvPr id="4" name="Footer Placeholder 3"/>
          <p:cNvSpPr>
            <a:spLocks noGrp="1"/>
          </p:cNvSpPr>
          <p:nvPr>
            <p:ph type="ftr" sz="quarter" idx="11"/>
          </p:nvPr>
        </p:nvSpPr>
        <p:spPr/>
        <p:txBody>
          <a:bodyPr/>
          <a:lstStyle/>
          <a:p>
            <a:r>
              <a:rPr lang="en-GB" smtClean="0"/>
              <a:t>Analysis of Simulation Output [Chapter 6]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2</a:t>
            </a:fld>
            <a:endParaRPr lang="en-GB"/>
          </a:p>
        </p:txBody>
      </p:sp>
    </p:spTree>
    <p:extLst>
      <p:ext uri="{BB962C8B-B14F-4D97-AF65-F5344CB8AC3E}">
        <p14:creationId xmlns:p14="http://schemas.microsoft.com/office/powerpoint/2010/main" val="3526270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Estimation Methods</a:t>
            </a:r>
          </a:p>
        </p:txBody>
      </p:sp>
      <p:sp>
        <p:nvSpPr>
          <p:cNvPr id="3" name="Content Placeholder 2"/>
          <p:cNvSpPr>
            <a:spLocks noGrp="1"/>
          </p:cNvSpPr>
          <p:nvPr>
            <p:ph idx="1"/>
          </p:nvPr>
        </p:nvSpPr>
        <p:spPr/>
        <p:txBody>
          <a:bodyPr>
            <a:normAutofit/>
          </a:bodyPr>
          <a:lstStyle/>
          <a:p>
            <a:pPr algn="just">
              <a:buFont typeface="Arial" panose="020B0604020202020204" pitchFamily="34" charset="0"/>
              <a:buChar char="•"/>
            </a:pPr>
            <a:r>
              <a:rPr lang="en-GB" b="1" dirty="0"/>
              <a:t>A random variable is drawn from an infinite population that has a stationary probability distribution with a finite mean μ and finite variance 𝜎 </a:t>
            </a:r>
            <a:r>
              <a:rPr lang="en-GB" b="1" baseline="30000" dirty="0"/>
              <a:t>2</a:t>
            </a:r>
            <a:r>
              <a:rPr lang="en-GB" b="1" dirty="0"/>
              <a:t>.</a:t>
            </a:r>
          </a:p>
          <a:p>
            <a:pPr algn="just">
              <a:buFont typeface="Arial" panose="020B0604020202020204" pitchFamily="34" charset="0"/>
              <a:buChar char="•"/>
            </a:pPr>
            <a:r>
              <a:rPr lang="en-GB" dirty="0"/>
              <a:t> </a:t>
            </a:r>
            <a:r>
              <a:rPr lang="en-GB" b="1" dirty="0"/>
              <a:t>Random numbers that meet all these conditions are said to be IID (Independently and Identically Distributed) variable for which the central limit theorem can be applied. </a:t>
            </a:r>
          </a:p>
          <a:p>
            <a:pPr algn="just">
              <a:buFont typeface="Arial" panose="020B0604020202020204" pitchFamily="34" charset="0"/>
              <a:buChar char="•"/>
            </a:pPr>
            <a:r>
              <a:rPr lang="en-GB" dirty="0"/>
              <a:t>The theorem states that the sum of</a:t>
            </a:r>
            <a:r>
              <a:rPr lang="en-GB" b="1" dirty="0"/>
              <a:t> 𝑛 IID </a:t>
            </a:r>
            <a:r>
              <a:rPr lang="en-GB" dirty="0"/>
              <a:t>variable drawn from a population that has </a:t>
            </a:r>
            <a:r>
              <a:rPr lang="en-GB" b="1" dirty="0"/>
              <a:t>mean μ </a:t>
            </a:r>
            <a:r>
              <a:rPr lang="en-GB" dirty="0"/>
              <a:t>and a </a:t>
            </a:r>
            <a:r>
              <a:rPr lang="en-GB" b="1" dirty="0"/>
              <a:t>variance of 𝜎 </a:t>
            </a:r>
            <a:r>
              <a:rPr lang="en-GB" b="1" baseline="30000" dirty="0"/>
              <a:t>2</a:t>
            </a:r>
            <a:r>
              <a:rPr lang="en-GB" b="1" dirty="0"/>
              <a:t> </a:t>
            </a:r>
            <a:r>
              <a:rPr lang="en-GB" dirty="0"/>
              <a:t>is approximately distributed as a normal variable with </a:t>
            </a:r>
            <a:r>
              <a:rPr lang="en-GB" b="1" dirty="0"/>
              <a:t>mean 𝑛𝜇 </a:t>
            </a:r>
            <a:r>
              <a:rPr lang="en-GB" dirty="0"/>
              <a:t>and variance    </a:t>
            </a:r>
            <a:r>
              <a:rPr lang="en-GB" b="1" dirty="0"/>
              <a:t>𝑛 𝜎 </a:t>
            </a:r>
            <a:r>
              <a:rPr lang="en-GB" b="1" baseline="30000" dirty="0"/>
              <a:t>2</a:t>
            </a:r>
            <a:r>
              <a:rPr lang="en-GB" b="1" dirty="0"/>
              <a:t> .</a:t>
            </a:r>
          </a:p>
          <a:p>
            <a:pPr algn="just">
              <a:buFont typeface="Arial" panose="020B0604020202020204" pitchFamily="34" charset="0"/>
              <a:buChar char="•"/>
            </a:pPr>
            <a:r>
              <a:rPr lang="en-GB" dirty="0" smtClean="0"/>
              <a:t>Central </a:t>
            </a:r>
            <a:r>
              <a:rPr lang="en-GB" dirty="0"/>
              <a:t>limit theorem must be invoked to rely </a:t>
            </a:r>
            <a:r>
              <a:rPr lang="en-GB" dirty="0" smtClean="0"/>
              <a:t>upon normal </a:t>
            </a:r>
            <a:r>
              <a:rPr lang="en-GB" dirty="0"/>
              <a:t>distribution of infinite </a:t>
            </a:r>
            <a:r>
              <a:rPr lang="en-GB" dirty="0" smtClean="0"/>
              <a:t>population</a:t>
            </a:r>
          </a:p>
          <a:p>
            <a:pPr algn="just">
              <a:buFont typeface="Arial" panose="020B0604020202020204" pitchFamily="34" charset="0"/>
              <a:buChar char="•"/>
            </a:pPr>
            <a:r>
              <a:rPr lang="en-GB" dirty="0"/>
              <a:t>Only then we can apply estimation method to </a:t>
            </a:r>
            <a:r>
              <a:rPr lang="en-GB" dirty="0" smtClean="0"/>
              <a:t>that variable </a:t>
            </a:r>
            <a:r>
              <a:rPr lang="en-GB" dirty="0"/>
              <a:t>taken from infinite population</a:t>
            </a:r>
            <a:r>
              <a:rPr lang="en-GB" dirty="0" smtClean="0"/>
              <a:t>. variable </a:t>
            </a:r>
            <a:r>
              <a:rPr lang="en-GB" dirty="0"/>
              <a:t>taken from infinite population.</a:t>
            </a:r>
            <a:endParaRPr lang="en-GB" dirty="0" smtClean="0"/>
          </a:p>
          <a:p>
            <a:pPr algn="just">
              <a:buFont typeface="Arial" panose="020B0604020202020204" pitchFamily="34" charset="0"/>
              <a:buChar char="•"/>
            </a:pPr>
            <a:endParaRPr lang="en-GB" b="1" dirty="0"/>
          </a:p>
        </p:txBody>
      </p:sp>
      <p:sp>
        <p:nvSpPr>
          <p:cNvPr id="4" name="Footer Placeholder 3"/>
          <p:cNvSpPr>
            <a:spLocks noGrp="1"/>
          </p:cNvSpPr>
          <p:nvPr>
            <p:ph type="ftr" sz="quarter" idx="11"/>
          </p:nvPr>
        </p:nvSpPr>
        <p:spPr/>
        <p:txBody>
          <a:bodyPr/>
          <a:lstStyle/>
          <a:p>
            <a:r>
              <a:rPr lang="en-GB" smtClean="0"/>
              <a:t>Analysis of Simulation Output [Chapter 6]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20</a:t>
            </a:fld>
            <a:endParaRPr lang="en-GB"/>
          </a:p>
        </p:txBody>
      </p:sp>
    </p:spTree>
    <p:extLst>
      <p:ext uri="{BB962C8B-B14F-4D97-AF65-F5344CB8AC3E}">
        <p14:creationId xmlns:p14="http://schemas.microsoft.com/office/powerpoint/2010/main" val="26399388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Estimation Methods</a:t>
            </a:r>
          </a:p>
        </p:txBody>
      </p:sp>
      <p:sp>
        <p:nvSpPr>
          <p:cNvPr id="3" name="Content Placeholder 2"/>
          <p:cNvSpPr>
            <a:spLocks noGrp="1"/>
          </p:cNvSpPr>
          <p:nvPr>
            <p:ph idx="1"/>
          </p:nvPr>
        </p:nvSpPr>
        <p:spPr/>
        <p:txBody>
          <a:bodyPr/>
          <a:lstStyle/>
          <a:p>
            <a:pPr>
              <a:buFont typeface="Arial" panose="020B0604020202020204" pitchFamily="34" charset="0"/>
              <a:buChar char="•"/>
            </a:pPr>
            <a:r>
              <a:rPr lang="en-GB" dirty="0"/>
              <a:t>Any normal distribution can be transform into a standard distribution that has a mean of 0 and variance of 1. </a:t>
            </a:r>
            <a:endParaRPr lang="en-GB" dirty="0" smtClean="0"/>
          </a:p>
          <a:p>
            <a:pPr>
              <a:buFont typeface="Arial" panose="020B0604020202020204" pitchFamily="34" charset="0"/>
              <a:buChar char="•"/>
            </a:pPr>
            <a:r>
              <a:rPr lang="en-GB" dirty="0" smtClean="0"/>
              <a:t>Let </a:t>
            </a:r>
            <a:r>
              <a:rPr lang="en-GB" dirty="0"/>
              <a:t>xi (</a:t>
            </a:r>
            <a:r>
              <a:rPr lang="en-GB" dirty="0" err="1"/>
              <a:t>i</a:t>
            </a:r>
            <a:r>
              <a:rPr lang="en-GB" dirty="0"/>
              <a:t>=1,2,3,……….n) be n IID random variables. Using central limit theorem, we have normal Variate </a:t>
            </a:r>
            <a:endParaRPr lang="en-GB" dirty="0" smtClean="0"/>
          </a:p>
          <a:p>
            <a:pPr>
              <a:buFont typeface="Arial" panose="020B0604020202020204" pitchFamily="34" charset="0"/>
              <a:buChar char="•"/>
            </a:pPr>
            <a:endParaRPr lang="en-GB" dirty="0"/>
          </a:p>
          <a:p>
            <a:pPr>
              <a:buFont typeface="Arial" panose="020B0604020202020204" pitchFamily="34" charset="0"/>
              <a:buChar char="•"/>
            </a:pPr>
            <a:endParaRPr lang="en-GB" dirty="0" smtClean="0"/>
          </a:p>
          <a:p>
            <a:pPr>
              <a:buFont typeface="Arial" panose="020B0604020202020204" pitchFamily="34" charset="0"/>
              <a:buChar char="•"/>
            </a:pPr>
            <a:endParaRPr lang="en-GB" dirty="0" smtClean="0"/>
          </a:p>
          <a:p>
            <a:pPr>
              <a:buFont typeface="Arial" panose="020B0604020202020204" pitchFamily="34" charset="0"/>
              <a:buChar char="•"/>
            </a:pPr>
            <a:endParaRPr lang="en-GB" dirty="0"/>
          </a:p>
          <a:p>
            <a:pPr marL="0" indent="0">
              <a:buNone/>
            </a:pPr>
            <a:r>
              <a:rPr lang="en-GB" dirty="0" smtClean="0"/>
              <a:t>If</a:t>
            </a:r>
            <a:r>
              <a:rPr lang="en-GB" dirty="0"/>
              <a:t>, sample </a:t>
            </a:r>
            <a:r>
              <a:rPr lang="en-GB" dirty="0" smtClean="0"/>
              <a:t>mean				Then, </a:t>
            </a:r>
          </a:p>
          <a:p>
            <a:endParaRPr lang="en-GB" b="1" dirty="0"/>
          </a:p>
        </p:txBody>
      </p:sp>
      <p:sp>
        <p:nvSpPr>
          <p:cNvPr id="4" name="Footer Placeholder 3"/>
          <p:cNvSpPr>
            <a:spLocks noGrp="1"/>
          </p:cNvSpPr>
          <p:nvPr>
            <p:ph type="ftr" sz="quarter" idx="11"/>
          </p:nvPr>
        </p:nvSpPr>
        <p:spPr/>
        <p:txBody>
          <a:bodyPr/>
          <a:lstStyle/>
          <a:p>
            <a:r>
              <a:rPr lang="en-GB" smtClean="0"/>
              <a:t>Analysis of Simulation Output [Chapter 6]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21</a:t>
            </a:fld>
            <a:endParaRPr lang="en-GB"/>
          </a:p>
        </p:txBody>
      </p:sp>
      <p:pic>
        <p:nvPicPr>
          <p:cNvPr id="8" name="Picture 7"/>
          <p:cNvPicPr>
            <a:picLocks noChangeAspect="1"/>
          </p:cNvPicPr>
          <p:nvPr/>
        </p:nvPicPr>
        <p:blipFill>
          <a:blip r:embed="rId2"/>
          <a:stretch>
            <a:fillRect/>
          </a:stretch>
        </p:blipFill>
        <p:spPr>
          <a:xfrm>
            <a:off x="3996647" y="2899773"/>
            <a:ext cx="2368888" cy="1364602"/>
          </a:xfrm>
          <a:prstGeom prst="rect">
            <a:avLst/>
          </a:prstGeom>
        </p:spPr>
      </p:pic>
      <p:pic>
        <p:nvPicPr>
          <p:cNvPr id="9" name="Picture 8"/>
          <p:cNvPicPr>
            <a:picLocks noChangeAspect="1"/>
          </p:cNvPicPr>
          <p:nvPr/>
        </p:nvPicPr>
        <p:blipFill>
          <a:blip r:embed="rId3"/>
          <a:stretch>
            <a:fillRect/>
          </a:stretch>
        </p:blipFill>
        <p:spPr>
          <a:xfrm>
            <a:off x="3081338" y="4798098"/>
            <a:ext cx="2371725" cy="1123950"/>
          </a:xfrm>
          <a:prstGeom prst="rect">
            <a:avLst/>
          </a:prstGeom>
        </p:spPr>
      </p:pic>
      <p:pic>
        <p:nvPicPr>
          <p:cNvPr id="10" name="Picture 9"/>
          <p:cNvPicPr>
            <a:picLocks noChangeAspect="1"/>
          </p:cNvPicPr>
          <p:nvPr/>
        </p:nvPicPr>
        <p:blipFill>
          <a:blip r:embed="rId4"/>
          <a:stretch>
            <a:fillRect/>
          </a:stretch>
        </p:blipFill>
        <p:spPr>
          <a:xfrm>
            <a:off x="6466298" y="4580041"/>
            <a:ext cx="2362200" cy="1457325"/>
          </a:xfrm>
          <a:prstGeom prst="rect">
            <a:avLst/>
          </a:prstGeom>
        </p:spPr>
      </p:pic>
    </p:spTree>
    <p:extLst>
      <p:ext uri="{BB962C8B-B14F-4D97-AF65-F5344CB8AC3E}">
        <p14:creationId xmlns:p14="http://schemas.microsoft.com/office/powerpoint/2010/main" val="30087117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Estimation Methods</a:t>
            </a:r>
          </a:p>
        </p:txBody>
      </p:sp>
      <p:sp>
        <p:nvSpPr>
          <p:cNvPr id="3" name="Content Placeholder 2"/>
          <p:cNvSpPr>
            <a:spLocks noGrp="1"/>
          </p:cNvSpPr>
          <p:nvPr>
            <p:ph idx="1"/>
          </p:nvPr>
        </p:nvSpPr>
        <p:spPr/>
        <p:txBody>
          <a:bodyPr/>
          <a:lstStyle/>
          <a:p>
            <a:pPr>
              <a:buFont typeface="Arial" panose="020B0604020202020204" pitchFamily="34" charset="0"/>
              <a:buChar char="•"/>
            </a:pPr>
            <a:r>
              <a:rPr lang="en-GB" b="1" dirty="0" smtClean="0"/>
              <a:t> </a:t>
            </a:r>
            <a:r>
              <a:rPr lang="en-GB" b="1" dirty="0"/>
              <a:t>Point estimation (For discrete data): </a:t>
            </a:r>
            <a:r>
              <a:rPr lang="en-GB" dirty="0"/>
              <a:t>Let y1 , y2 ...</a:t>
            </a:r>
            <a:r>
              <a:rPr lang="en-GB" dirty="0" err="1"/>
              <a:t>yn</a:t>
            </a:r>
            <a:r>
              <a:rPr lang="en-GB" dirty="0"/>
              <a:t> be discrete time data with ordinary mean 𝜃, then point </a:t>
            </a:r>
            <a:r>
              <a:rPr lang="en-GB" dirty="0" smtClean="0"/>
              <a:t>estimator</a:t>
            </a:r>
          </a:p>
          <a:p>
            <a:pPr marL="0" indent="0">
              <a:buNone/>
            </a:pPr>
            <a:endParaRPr lang="en-GB" b="1" dirty="0"/>
          </a:p>
        </p:txBody>
      </p:sp>
      <p:sp>
        <p:nvSpPr>
          <p:cNvPr id="4" name="Footer Placeholder 3"/>
          <p:cNvSpPr>
            <a:spLocks noGrp="1"/>
          </p:cNvSpPr>
          <p:nvPr>
            <p:ph type="ftr" sz="quarter" idx="11"/>
          </p:nvPr>
        </p:nvSpPr>
        <p:spPr/>
        <p:txBody>
          <a:bodyPr/>
          <a:lstStyle/>
          <a:p>
            <a:r>
              <a:rPr lang="en-GB" smtClean="0"/>
              <a:t>Analysis of Simulation Output [Chapter 6]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22</a:t>
            </a:fld>
            <a:endParaRPr lang="en-GB"/>
          </a:p>
        </p:txBody>
      </p:sp>
      <p:pic>
        <p:nvPicPr>
          <p:cNvPr id="6" name="Picture 5"/>
          <p:cNvPicPr>
            <a:picLocks noChangeAspect="1"/>
          </p:cNvPicPr>
          <p:nvPr/>
        </p:nvPicPr>
        <p:blipFill>
          <a:blip r:embed="rId2"/>
          <a:stretch>
            <a:fillRect/>
          </a:stretch>
        </p:blipFill>
        <p:spPr>
          <a:xfrm>
            <a:off x="3770616" y="2568169"/>
            <a:ext cx="4650020" cy="1719058"/>
          </a:xfrm>
          <a:prstGeom prst="rect">
            <a:avLst/>
          </a:prstGeom>
        </p:spPr>
      </p:pic>
      <p:sp>
        <p:nvSpPr>
          <p:cNvPr id="8" name="Rectangle 7"/>
          <p:cNvSpPr/>
          <p:nvPr/>
        </p:nvSpPr>
        <p:spPr>
          <a:xfrm>
            <a:off x="1404135" y="4431829"/>
            <a:ext cx="9974494" cy="1015663"/>
          </a:xfrm>
          <a:prstGeom prst="rect">
            <a:avLst/>
          </a:prstGeom>
        </p:spPr>
        <p:txBody>
          <a:bodyPr wrap="square">
            <a:spAutoFit/>
          </a:bodyPr>
          <a:lstStyle/>
          <a:p>
            <a:pPr marL="285750" indent="-285750">
              <a:buFont typeface="Arial" panose="020B0604020202020204" pitchFamily="34" charset="0"/>
              <a:buChar char="•"/>
            </a:pPr>
            <a:r>
              <a:rPr lang="en-GB" sz="2000" dirty="0" smtClean="0"/>
              <a:t>unbiased </a:t>
            </a:r>
            <a:r>
              <a:rPr lang="en-GB" sz="2000" dirty="0"/>
              <a:t>if its expected value is 𝜃 i.e. E(𝜃` )= 𝜃 </a:t>
            </a:r>
            <a:endParaRPr lang="en-GB" sz="2000" dirty="0" smtClean="0"/>
          </a:p>
          <a:p>
            <a:pPr marL="285750" indent="-285750">
              <a:buFont typeface="Arial" panose="020B0604020202020204" pitchFamily="34" charset="0"/>
              <a:buChar char="•"/>
            </a:pPr>
            <a:r>
              <a:rPr lang="en-GB" sz="2000" dirty="0" smtClean="0"/>
              <a:t>biased </a:t>
            </a:r>
            <a:r>
              <a:rPr lang="en-GB" sz="2000" dirty="0"/>
              <a:t>if E(𝜃` )≠ 𝜃 and </a:t>
            </a:r>
            <a:endParaRPr lang="en-GB" sz="2000" dirty="0" smtClean="0"/>
          </a:p>
          <a:p>
            <a:pPr marL="285750" indent="-285750">
              <a:buFont typeface="Arial" panose="020B0604020202020204" pitchFamily="34" charset="0"/>
              <a:buChar char="•"/>
            </a:pPr>
            <a:r>
              <a:rPr lang="en-GB" sz="2000" dirty="0" smtClean="0"/>
              <a:t>difference </a:t>
            </a:r>
            <a:r>
              <a:rPr lang="en-GB" sz="2000" dirty="0"/>
              <a:t>E(𝜃`) - 𝜃 is called bias of 𝜃` .</a:t>
            </a:r>
          </a:p>
        </p:txBody>
      </p:sp>
    </p:spTree>
    <p:extLst>
      <p:ext uri="{BB962C8B-B14F-4D97-AF65-F5344CB8AC3E}">
        <p14:creationId xmlns:p14="http://schemas.microsoft.com/office/powerpoint/2010/main" val="32823921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Estimation Methods</a:t>
            </a:r>
          </a:p>
        </p:txBody>
      </p:sp>
      <p:sp>
        <p:nvSpPr>
          <p:cNvPr id="3" name="Content Placeholder 2"/>
          <p:cNvSpPr>
            <a:spLocks noGrp="1"/>
          </p:cNvSpPr>
          <p:nvPr>
            <p:ph idx="1"/>
          </p:nvPr>
        </p:nvSpPr>
        <p:spPr/>
        <p:txBody>
          <a:bodyPr/>
          <a:lstStyle/>
          <a:p>
            <a:pPr>
              <a:buFont typeface="Arial" panose="020B0604020202020204" pitchFamily="34" charset="0"/>
              <a:buChar char="•"/>
            </a:pPr>
            <a:r>
              <a:rPr lang="en-GB" b="1" dirty="0" smtClean="0"/>
              <a:t> </a:t>
            </a:r>
            <a:r>
              <a:rPr lang="en-GB" b="1" dirty="0"/>
              <a:t>Point estimation </a:t>
            </a:r>
            <a:r>
              <a:rPr lang="en-GB" b="1" dirty="0" smtClean="0"/>
              <a:t>(Example): </a:t>
            </a:r>
            <a:r>
              <a:rPr lang="en-GB" dirty="0"/>
              <a:t>Following are the random sample of height of people of the town. If the population mean is </a:t>
            </a:r>
            <a:r>
              <a:rPr lang="en-GB" b="1" dirty="0"/>
              <a:t>6.1 ft</a:t>
            </a:r>
            <a:r>
              <a:rPr lang="en-GB" dirty="0"/>
              <a:t>., find the bias of the point estimator</a:t>
            </a:r>
            <a:r>
              <a:rPr lang="en-GB" dirty="0" smtClean="0"/>
              <a:t>.</a:t>
            </a:r>
          </a:p>
          <a:p>
            <a:pPr>
              <a:buFont typeface="Arial" panose="020B0604020202020204" pitchFamily="34" charset="0"/>
              <a:buChar char="•"/>
            </a:pPr>
            <a:endParaRPr lang="en-GB" b="1" dirty="0"/>
          </a:p>
        </p:txBody>
      </p:sp>
      <p:sp>
        <p:nvSpPr>
          <p:cNvPr id="4" name="Footer Placeholder 3"/>
          <p:cNvSpPr>
            <a:spLocks noGrp="1"/>
          </p:cNvSpPr>
          <p:nvPr>
            <p:ph type="ftr" sz="quarter" idx="11"/>
          </p:nvPr>
        </p:nvSpPr>
        <p:spPr/>
        <p:txBody>
          <a:bodyPr/>
          <a:lstStyle/>
          <a:p>
            <a:r>
              <a:rPr lang="en-GB" smtClean="0"/>
              <a:t>Analysis of Simulation Output [Chapter 6]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23</a:t>
            </a:fld>
            <a:endParaRPr lang="en-GB"/>
          </a:p>
        </p:txBody>
      </p:sp>
      <p:pic>
        <p:nvPicPr>
          <p:cNvPr id="7" name="Picture 6"/>
          <p:cNvPicPr>
            <a:picLocks noChangeAspect="1"/>
          </p:cNvPicPr>
          <p:nvPr/>
        </p:nvPicPr>
        <p:blipFill>
          <a:blip r:embed="rId2"/>
          <a:stretch>
            <a:fillRect/>
          </a:stretch>
        </p:blipFill>
        <p:spPr>
          <a:xfrm>
            <a:off x="856655" y="2664337"/>
            <a:ext cx="10481863" cy="546337"/>
          </a:xfrm>
          <a:prstGeom prst="rect">
            <a:avLst/>
          </a:prstGeom>
        </p:spPr>
      </p:pic>
      <p:sp>
        <p:nvSpPr>
          <p:cNvPr id="9" name="Rectangle 8"/>
          <p:cNvSpPr/>
          <p:nvPr/>
        </p:nvSpPr>
        <p:spPr>
          <a:xfrm>
            <a:off x="856654" y="3675986"/>
            <a:ext cx="9043803" cy="1231106"/>
          </a:xfrm>
          <a:prstGeom prst="rect">
            <a:avLst/>
          </a:prstGeom>
        </p:spPr>
        <p:txBody>
          <a:bodyPr wrap="square">
            <a:spAutoFit/>
          </a:bodyPr>
          <a:lstStyle/>
          <a:p>
            <a:r>
              <a:rPr lang="en-GB" dirty="0" smtClean="0"/>
              <a:t>We have </a:t>
            </a:r>
            <a:r>
              <a:rPr lang="en-GB" dirty="0"/>
              <a:t>𝜃 </a:t>
            </a:r>
            <a:r>
              <a:rPr lang="en-GB" dirty="0" smtClean="0"/>
              <a:t> = 6.1</a:t>
            </a:r>
          </a:p>
          <a:p>
            <a:r>
              <a:rPr lang="en-GB" dirty="0" smtClean="0"/>
              <a:t>E(𝜃`) = </a:t>
            </a:r>
            <a:r>
              <a:rPr lang="en-GB" dirty="0"/>
              <a:t>(5.5 + 6.1 + 5.7 + 6.6 + 5.2 + 6.0 + 5.6 + 6.3 + 5.9 + 5.8)/10 = 5.87 </a:t>
            </a:r>
            <a:endParaRPr lang="en-GB" dirty="0" smtClean="0"/>
          </a:p>
          <a:p>
            <a:endParaRPr lang="en-GB" dirty="0"/>
          </a:p>
          <a:p>
            <a:r>
              <a:rPr lang="en-GB" dirty="0" smtClean="0"/>
              <a:t>Now</a:t>
            </a:r>
            <a:r>
              <a:rPr lang="en-GB" dirty="0"/>
              <a:t>, bias of estimator </a:t>
            </a:r>
            <a:r>
              <a:rPr lang="en-GB" dirty="0" smtClean="0"/>
              <a:t>= </a:t>
            </a:r>
            <a:r>
              <a:rPr lang="en-GB" b="1" dirty="0"/>
              <a:t>E(𝜃</a:t>
            </a:r>
            <a:r>
              <a:rPr lang="en-GB" b="1" dirty="0" smtClean="0"/>
              <a:t>`) - </a:t>
            </a:r>
            <a:r>
              <a:rPr lang="en-GB" b="1" dirty="0"/>
              <a:t>𝜃 </a:t>
            </a:r>
            <a:r>
              <a:rPr lang="en-GB" dirty="0" smtClean="0"/>
              <a:t>=5.87 </a:t>
            </a:r>
            <a:r>
              <a:rPr lang="en-GB" dirty="0"/>
              <a:t>– 6.1 = - 0.23 </a:t>
            </a:r>
          </a:p>
        </p:txBody>
      </p:sp>
    </p:spTree>
    <p:extLst>
      <p:ext uri="{BB962C8B-B14F-4D97-AF65-F5344CB8AC3E}">
        <p14:creationId xmlns:p14="http://schemas.microsoft.com/office/powerpoint/2010/main" val="22630505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Estimation Methods</a:t>
            </a:r>
          </a:p>
        </p:txBody>
      </p:sp>
      <p:sp>
        <p:nvSpPr>
          <p:cNvPr id="3" name="Content Placeholder 2"/>
          <p:cNvSpPr>
            <a:spLocks noGrp="1"/>
          </p:cNvSpPr>
          <p:nvPr>
            <p:ph idx="1"/>
          </p:nvPr>
        </p:nvSpPr>
        <p:spPr/>
        <p:txBody>
          <a:bodyPr/>
          <a:lstStyle/>
          <a:p>
            <a:pPr>
              <a:buFont typeface="Arial" panose="020B0604020202020204" pitchFamily="34" charset="0"/>
              <a:buChar char="•"/>
            </a:pPr>
            <a:r>
              <a:rPr lang="en-GB" b="1" dirty="0" smtClean="0"/>
              <a:t> </a:t>
            </a:r>
            <a:r>
              <a:rPr lang="en-GB" b="1" dirty="0"/>
              <a:t>Point estimation </a:t>
            </a:r>
            <a:r>
              <a:rPr lang="en-GB" b="1" dirty="0" smtClean="0"/>
              <a:t>(Example): </a:t>
            </a:r>
            <a:r>
              <a:rPr lang="en-GB" dirty="0"/>
              <a:t>Following are the random sample of marks of student of the orchid college. If the population mean is 51.1 , find the bias of the point estimator. </a:t>
            </a:r>
            <a:endParaRPr lang="en-GB" b="1" dirty="0"/>
          </a:p>
        </p:txBody>
      </p:sp>
      <p:sp>
        <p:nvSpPr>
          <p:cNvPr id="4" name="Footer Placeholder 3"/>
          <p:cNvSpPr>
            <a:spLocks noGrp="1"/>
          </p:cNvSpPr>
          <p:nvPr>
            <p:ph type="ftr" sz="quarter" idx="11"/>
          </p:nvPr>
        </p:nvSpPr>
        <p:spPr/>
        <p:txBody>
          <a:bodyPr/>
          <a:lstStyle/>
          <a:p>
            <a:r>
              <a:rPr lang="en-GB" smtClean="0"/>
              <a:t>Analysis of Simulation Output [Chapter 6]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24</a:t>
            </a:fld>
            <a:endParaRPr lang="en-GB"/>
          </a:p>
        </p:txBody>
      </p:sp>
      <p:sp>
        <p:nvSpPr>
          <p:cNvPr id="9" name="Rectangle 8"/>
          <p:cNvSpPr/>
          <p:nvPr/>
        </p:nvSpPr>
        <p:spPr>
          <a:xfrm>
            <a:off x="856654" y="3675986"/>
            <a:ext cx="9043803" cy="1231106"/>
          </a:xfrm>
          <a:prstGeom prst="rect">
            <a:avLst/>
          </a:prstGeom>
        </p:spPr>
        <p:txBody>
          <a:bodyPr wrap="square">
            <a:spAutoFit/>
          </a:bodyPr>
          <a:lstStyle/>
          <a:p>
            <a:r>
              <a:rPr lang="en-GB" dirty="0" smtClean="0"/>
              <a:t>We have </a:t>
            </a:r>
            <a:r>
              <a:rPr lang="en-GB" dirty="0"/>
              <a:t>𝜃 </a:t>
            </a:r>
            <a:r>
              <a:rPr lang="en-GB" dirty="0" smtClean="0"/>
              <a:t> = 6.1</a:t>
            </a:r>
          </a:p>
          <a:p>
            <a:r>
              <a:rPr lang="en-GB" dirty="0" smtClean="0"/>
              <a:t>E(𝜃`) = </a:t>
            </a:r>
            <a:r>
              <a:rPr lang="en-GB" dirty="0"/>
              <a:t>(5.5 + 6.1 + 5.7 + 6.6 + 5.2 + 6.0 + 5.6 + 6.3 + 5.9 + 5.8)/10 = 5.87 </a:t>
            </a:r>
            <a:endParaRPr lang="en-GB" dirty="0" smtClean="0"/>
          </a:p>
          <a:p>
            <a:endParaRPr lang="en-GB" dirty="0"/>
          </a:p>
          <a:p>
            <a:r>
              <a:rPr lang="en-GB" dirty="0" smtClean="0"/>
              <a:t>Now</a:t>
            </a:r>
            <a:r>
              <a:rPr lang="en-GB" dirty="0"/>
              <a:t>, bias of estimator </a:t>
            </a:r>
            <a:r>
              <a:rPr lang="en-GB" dirty="0" smtClean="0"/>
              <a:t>= </a:t>
            </a:r>
            <a:r>
              <a:rPr lang="en-GB" b="1" dirty="0"/>
              <a:t>E(𝜃</a:t>
            </a:r>
            <a:r>
              <a:rPr lang="en-GB" b="1" dirty="0" smtClean="0"/>
              <a:t>`) - </a:t>
            </a:r>
            <a:r>
              <a:rPr lang="en-GB" b="1" dirty="0"/>
              <a:t>𝜃 </a:t>
            </a:r>
            <a:r>
              <a:rPr lang="en-GB" dirty="0" smtClean="0"/>
              <a:t>=5.87 </a:t>
            </a:r>
            <a:r>
              <a:rPr lang="en-GB" dirty="0"/>
              <a:t>– 6.1 = - 0.23 </a:t>
            </a:r>
          </a:p>
        </p:txBody>
      </p:sp>
      <p:pic>
        <p:nvPicPr>
          <p:cNvPr id="6" name="Picture 5"/>
          <p:cNvPicPr>
            <a:picLocks noChangeAspect="1"/>
          </p:cNvPicPr>
          <p:nvPr/>
        </p:nvPicPr>
        <p:blipFill>
          <a:blip r:embed="rId2"/>
          <a:stretch>
            <a:fillRect/>
          </a:stretch>
        </p:blipFill>
        <p:spPr>
          <a:xfrm>
            <a:off x="732140" y="2576994"/>
            <a:ext cx="10953750" cy="933450"/>
          </a:xfrm>
          <a:prstGeom prst="rect">
            <a:avLst/>
          </a:prstGeom>
        </p:spPr>
      </p:pic>
    </p:spTree>
    <p:extLst>
      <p:ext uri="{BB962C8B-B14F-4D97-AF65-F5344CB8AC3E}">
        <p14:creationId xmlns:p14="http://schemas.microsoft.com/office/powerpoint/2010/main" val="6870845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Estimation Methods</a:t>
            </a:r>
          </a:p>
        </p:txBody>
      </p:sp>
      <p:sp>
        <p:nvSpPr>
          <p:cNvPr id="3" name="Content Placeholder 2"/>
          <p:cNvSpPr>
            <a:spLocks noGrp="1"/>
          </p:cNvSpPr>
          <p:nvPr>
            <p:ph idx="1"/>
          </p:nvPr>
        </p:nvSpPr>
        <p:spPr/>
        <p:txBody>
          <a:bodyPr/>
          <a:lstStyle/>
          <a:p>
            <a:pPr marL="457200" indent="-457200">
              <a:buAutoNum type="arabicPeriod"/>
            </a:pPr>
            <a:r>
              <a:rPr lang="en-GB" b="1" dirty="0" smtClean="0"/>
              <a:t>How do you use estimation method in simulation output analysis? Explain</a:t>
            </a:r>
          </a:p>
          <a:p>
            <a:pPr marL="0" indent="0" algn="just">
              <a:buNone/>
            </a:pPr>
            <a:endParaRPr lang="en-GB" b="1" dirty="0" smtClean="0"/>
          </a:p>
          <a:p>
            <a:pPr marL="292608" lvl="1" indent="0" algn="just">
              <a:buNone/>
            </a:pPr>
            <a:r>
              <a:rPr lang="en-GB" dirty="0" smtClean="0"/>
              <a:t>The estimation </a:t>
            </a:r>
            <a:r>
              <a:rPr lang="en-GB" dirty="0"/>
              <a:t>method gives the </a:t>
            </a:r>
            <a:r>
              <a:rPr lang="en-GB" dirty="0" smtClean="0"/>
              <a:t>desired range </a:t>
            </a:r>
            <a:r>
              <a:rPr lang="en-GB" dirty="0"/>
              <a:t>of the sample variable taken from </a:t>
            </a:r>
            <a:r>
              <a:rPr lang="en-GB" dirty="0" smtClean="0"/>
              <a:t>infinite population. Estimation method in simulation output analysis is used </a:t>
            </a:r>
            <a:r>
              <a:rPr lang="en-GB" dirty="0"/>
              <a:t>for bias </a:t>
            </a:r>
            <a:r>
              <a:rPr lang="en-GB" dirty="0" smtClean="0"/>
              <a:t>reduction which can be achieved using point estimation and </a:t>
            </a:r>
            <a:r>
              <a:rPr lang="en-GB" dirty="0"/>
              <a:t>confidence interval. </a:t>
            </a:r>
            <a:endParaRPr lang="en-GB" dirty="0" smtClean="0"/>
          </a:p>
          <a:p>
            <a:pPr marL="292608" lvl="1" indent="0" algn="just">
              <a:buNone/>
            </a:pPr>
            <a:r>
              <a:rPr lang="en-GB" b="1" dirty="0" smtClean="0"/>
              <a:t>Explain point estimation and confidence interval with formula and notation</a:t>
            </a:r>
          </a:p>
          <a:p>
            <a:pPr marL="292608" lvl="1" indent="0">
              <a:buNone/>
            </a:pPr>
            <a:endParaRPr lang="en-GB" b="1" dirty="0" smtClean="0"/>
          </a:p>
        </p:txBody>
      </p:sp>
      <p:sp>
        <p:nvSpPr>
          <p:cNvPr id="4" name="Footer Placeholder 3"/>
          <p:cNvSpPr>
            <a:spLocks noGrp="1"/>
          </p:cNvSpPr>
          <p:nvPr>
            <p:ph type="ftr" sz="quarter" idx="11"/>
          </p:nvPr>
        </p:nvSpPr>
        <p:spPr/>
        <p:txBody>
          <a:bodyPr/>
          <a:lstStyle/>
          <a:p>
            <a:r>
              <a:rPr lang="en-GB" smtClean="0"/>
              <a:t>Analysis of Simulation Output [Chapter 6]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25</a:t>
            </a:fld>
            <a:endParaRPr lang="en-GB"/>
          </a:p>
        </p:txBody>
      </p:sp>
      <p:sp>
        <p:nvSpPr>
          <p:cNvPr id="9" name="Rectangle 8"/>
          <p:cNvSpPr/>
          <p:nvPr/>
        </p:nvSpPr>
        <p:spPr>
          <a:xfrm>
            <a:off x="856654" y="3675986"/>
            <a:ext cx="9043803" cy="369332"/>
          </a:xfrm>
          <a:prstGeom prst="rect">
            <a:avLst/>
          </a:prstGeom>
        </p:spPr>
        <p:txBody>
          <a:bodyPr wrap="square">
            <a:spAutoFit/>
          </a:bodyPr>
          <a:lstStyle/>
          <a:p>
            <a:endParaRPr lang="en-GB" dirty="0"/>
          </a:p>
        </p:txBody>
      </p:sp>
    </p:spTree>
    <p:extLst>
      <p:ext uri="{BB962C8B-B14F-4D97-AF65-F5344CB8AC3E}">
        <p14:creationId xmlns:p14="http://schemas.microsoft.com/office/powerpoint/2010/main" val="33125616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Simulation run statistics</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en-GB" dirty="0"/>
              <a:t>In the estimation method, it is assumed that the observations are mutually independent and the distribution from which they are draws is stationary. </a:t>
            </a:r>
            <a:endParaRPr lang="en-GB" dirty="0" smtClean="0"/>
          </a:p>
          <a:p>
            <a:pPr algn="just">
              <a:buFont typeface="Arial" panose="020B0604020202020204" pitchFamily="34" charset="0"/>
              <a:buChar char="•"/>
            </a:pPr>
            <a:r>
              <a:rPr lang="en-GB" dirty="0"/>
              <a:t>Unfortunately many statistics of interest in simulation do not meet these conditions. </a:t>
            </a:r>
            <a:r>
              <a:rPr lang="en-GB" b="1" dirty="0" smtClean="0"/>
              <a:t>For </a:t>
            </a:r>
            <a:r>
              <a:rPr lang="en-GB" b="1" dirty="0"/>
              <a:t>example: </a:t>
            </a:r>
            <a:r>
              <a:rPr lang="en-GB" dirty="0"/>
              <a:t>consider a single server system in which the arrival occurs with poison distribution and service time has an exponential and queue discipline is FIFO. </a:t>
            </a:r>
            <a:endParaRPr lang="en-GB" dirty="0" smtClean="0"/>
          </a:p>
          <a:p>
            <a:pPr lvl="1" algn="just">
              <a:buFont typeface="Arial" panose="020B0604020202020204" pitchFamily="34" charset="0"/>
              <a:buChar char="•"/>
            </a:pPr>
            <a:r>
              <a:rPr lang="en-GB" i="1" dirty="0"/>
              <a:t>Where, Poisson distribution means a discrete frequency distribution which gives the probability of a number of independent events occurring in a fixed time. </a:t>
            </a:r>
          </a:p>
        </p:txBody>
      </p:sp>
      <p:sp>
        <p:nvSpPr>
          <p:cNvPr id="4" name="Footer Placeholder 3"/>
          <p:cNvSpPr>
            <a:spLocks noGrp="1"/>
          </p:cNvSpPr>
          <p:nvPr>
            <p:ph type="ftr" sz="quarter" idx="11"/>
          </p:nvPr>
        </p:nvSpPr>
        <p:spPr/>
        <p:txBody>
          <a:bodyPr/>
          <a:lstStyle/>
          <a:p>
            <a:r>
              <a:rPr lang="en-GB" smtClean="0"/>
              <a:t>Analysis of Simulation Output [Chapter 6]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26</a:t>
            </a:fld>
            <a:endParaRPr lang="en-GB"/>
          </a:p>
        </p:txBody>
      </p:sp>
    </p:spTree>
    <p:extLst>
      <p:ext uri="{BB962C8B-B14F-4D97-AF65-F5344CB8AC3E}">
        <p14:creationId xmlns:p14="http://schemas.microsoft.com/office/powerpoint/2010/main" val="4141181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Simulation run statistics</a:t>
            </a:r>
          </a:p>
        </p:txBody>
      </p:sp>
      <p:sp>
        <p:nvSpPr>
          <p:cNvPr id="3" name="Content Placeholder 2"/>
          <p:cNvSpPr>
            <a:spLocks noGrp="1"/>
          </p:cNvSpPr>
          <p:nvPr>
            <p:ph idx="1"/>
          </p:nvPr>
        </p:nvSpPr>
        <p:spPr/>
        <p:txBody>
          <a:bodyPr>
            <a:normAutofit/>
          </a:bodyPr>
          <a:lstStyle/>
          <a:p>
            <a:pPr algn="just">
              <a:buFont typeface="Arial" panose="020B0604020202020204" pitchFamily="34" charset="0"/>
              <a:buChar char="•"/>
            </a:pPr>
            <a:r>
              <a:rPr lang="en-GB" sz="1800" dirty="0"/>
              <a:t>Whenever a waiting line forms, the waiting time of each entity on the line clearly depends upon the waiting time of its predecessors. Such data are called auto-correlated. </a:t>
            </a:r>
            <a:endParaRPr lang="en-GB" sz="1800" dirty="0" smtClean="0"/>
          </a:p>
          <a:p>
            <a:pPr algn="just">
              <a:buFont typeface="Arial" panose="020B0604020202020204" pitchFamily="34" charset="0"/>
              <a:buChar char="•"/>
            </a:pPr>
            <a:r>
              <a:rPr lang="en-GB" sz="1800" dirty="0" smtClean="0"/>
              <a:t>Another </a:t>
            </a:r>
            <a:r>
              <a:rPr lang="en-GB" sz="1800" dirty="0"/>
              <a:t>problem that must be faced is that distribution is not stationary. E</a:t>
            </a:r>
            <a:r>
              <a:rPr lang="en-GB" sz="1800" dirty="0" smtClean="0"/>
              <a:t>arly </a:t>
            </a:r>
            <a:r>
              <a:rPr lang="en-GB" sz="1800" dirty="0"/>
              <a:t>arrivals get the service quickly, so a sample mean that include early arrivals is biased. Large number of simulation runs reduce the </a:t>
            </a:r>
            <a:r>
              <a:rPr lang="en-GB" sz="1800" dirty="0" smtClean="0"/>
              <a:t>bias. The </a:t>
            </a:r>
            <a:r>
              <a:rPr lang="en-GB" sz="1800" dirty="0"/>
              <a:t>following figure show the mean waiting time for different sample sizes.</a:t>
            </a:r>
            <a:endParaRPr lang="en-GB" sz="1800" i="1" dirty="0"/>
          </a:p>
        </p:txBody>
      </p:sp>
      <p:sp>
        <p:nvSpPr>
          <p:cNvPr id="4" name="Footer Placeholder 3"/>
          <p:cNvSpPr>
            <a:spLocks noGrp="1"/>
          </p:cNvSpPr>
          <p:nvPr>
            <p:ph type="ftr" sz="quarter" idx="11"/>
          </p:nvPr>
        </p:nvSpPr>
        <p:spPr/>
        <p:txBody>
          <a:bodyPr/>
          <a:lstStyle/>
          <a:p>
            <a:r>
              <a:rPr lang="en-GB" smtClean="0"/>
              <a:t>Analysis of Simulation Output [Chapter 6]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27</a:t>
            </a:fld>
            <a:endParaRPr lang="en-GB"/>
          </a:p>
        </p:txBody>
      </p:sp>
      <p:pic>
        <p:nvPicPr>
          <p:cNvPr id="6" name="Picture 5"/>
          <p:cNvPicPr>
            <a:picLocks noChangeAspect="1"/>
          </p:cNvPicPr>
          <p:nvPr/>
        </p:nvPicPr>
        <p:blipFill>
          <a:blip r:embed="rId2"/>
          <a:stretch>
            <a:fillRect/>
          </a:stretch>
        </p:blipFill>
        <p:spPr>
          <a:xfrm>
            <a:off x="4736385" y="3250384"/>
            <a:ext cx="6066663" cy="2950015"/>
          </a:xfrm>
          <a:prstGeom prst="rect">
            <a:avLst/>
          </a:prstGeom>
        </p:spPr>
      </p:pic>
      <p:sp>
        <p:nvSpPr>
          <p:cNvPr id="7" name="Rectangle 6"/>
          <p:cNvSpPr/>
          <p:nvPr/>
        </p:nvSpPr>
        <p:spPr>
          <a:xfrm>
            <a:off x="1164652" y="3672748"/>
            <a:ext cx="3219102" cy="646331"/>
          </a:xfrm>
          <a:prstGeom prst="rect">
            <a:avLst/>
          </a:prstGeom>
        </p:spPr>
        <p:txBody>
          <a:bodyPr wrap="square">
            <a:spAutoFit/>
          </a:bodyPr>
          <a:lstStyle/>
          <a:p>
            <a:r>
              <a:rPr lang="en-GB" b="1" dirty="0" smtClean="0"/>
              <a:t>Mean </a:t>
            </a:r>
            <a:r>
              <a:rPr lang="en-GB" b="1" dirty="0"/>
              <a:t>wait time in M/M/1 system for different sample size</a:t>
            </a:r>
          </a:p>
        </p:txBody>
      </p:sp>
    </p:spTree>
    <p:extLst>
      <p:ext uri="{BB962C8B-B14F-4D97-AF65-F5344CB8AC3E}">
        <p14:creationId xmlns:p14="http://schemas.microsoft.com/office/powerpoint/2010/main" val="15521462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Simulation run statistics</a:t>
            </a:r>
          </a:p>
        </p:txBody>
      </p:sp>
      <p:sp>
        <p:nvSpPr>
          <p:cNvPr id="3" name="Content Placeholder 2"/>
          <p:cNvSpPr>
            <a:spLocks noGrp="1"/>
          </p:cNvSpPr>
          <p:nvPr>
            <p:ph idx="1"/>
          </p:nvPr>
        </p:nvSpPr>
        <p:spPr/>
        <p:txBody>
          <a:bodyPr>
            <a:normAutofit/>
          </a:bodyPr>
          <a:lstStyle/>
          <a:p>
            <a:pPr algn="just">
              <a:buFont typeface="Arial" panose="020B0604020202020204" pitchFamily="34" charset="0"/>
              <a:buChar char="•"/>
            </a:pPr>
            <a:r>
              <a:rPr lang="en-GB" sz="1800" b="1" dirty="0"/>
              <a:t>Whenever a waiting line forms the waiting time of each entity on the line depends upon the waiting time of its predecessor</a:t>
            </a:r>
            <a:r>
              <a:rPr lang="en-GB" sz="1800" dirty="0"/>
              <a:t>. </a:t>
            </a:r>
            <a:r>
              <a:rPr lang="en-GB" sz="1800" b="1" dirty="0"/>
              <a:t>Any series of data that has this property of having one value affect the other values is said to be auto correlated. </a:t>
            </a:r>
          </a:p>
          <a:p>
            <a:pPr algn="just">
              <a:buFont typeface="Arial" panose="020B0604020202020204" pitchFamily="34" charset="0"/>
              <a:buChar char="•"/>
            </a:pPr>
            <a:r>
              <a:rPr lang="en-GB" sz="1800" dirty="0"/>
              <a:t>The sample mean of auto correlated data can be summed to approximate a normal distribution as the sample size increases. </a:t>
            </a:r>
            <a:endParaRPr lang="en-GB" sz="1800" dirty="0" smtClean="0"/>
          </a:p>
          <a:p>
            <a:pPr algn="just">
              <a:buFont typeface="Arial" panose="020B0604020202020204" pitchFamily="34" charset="0"/>
              <a:buChar char="•"/>
            </a:pPr>
            <a:r>
              <a:rPr lang="en-GB" sz="1800" b="1" dirty="0" smtClean="0"/>
              <a:t>In </a:t>
            </a:r>
            <a:r>
              <a:rPr lang="en-GB" sz="1800" b="1" dirty="0"/>
              <a:t>simulation run the simplest approach is to estimate the mean waiting time by accumulating the waiting time of 𝑛 successive entities and divide by 𝑛. </a:t>
            </a:r>
            <a:endParaRPr lang="en-GB" sz="1800" b="1" dirty="0" smtClean="0"/>
          </a:p>
          <a:p>
            <a:pPr algn="just">
              <a:buFont typeface="Arial" panose="020B0604020202020204" pitchFamily="34" charset="0"/>
              <a:buChar char="•"/>
            </a:pPr>
            <a:r>
              <a:rPr lang="en-GB" sz="1800" dirty="0" smtClean="0"/>
              <a:t>This </a:t>
            </a:r>
            <a:r>
              <a:rPr lang="en-GB" sz="1800" dirty="0"/>
              <a:t>measure the sample mean denoted by 𝑥(̅𝑛). If 𝑥𝑖(𝑖 = 1,2, … … , 𝑛) are the individual waiting time then, </a:t>
            </a:r>
            <a:endParaRPr lang="en-GB" sz="1800" i="1" dirty="0"/>
          </a:p>
        </p:txBody>
      </p:sp>
      <p:sp>
        <p:nvSpPr>
          <p:cNvPr id="4" name="Footer Placeholder 3"/>
          <p:cNvSpPr>
            <a:spLocks noGrp="1"/>
          </p:cNvSpPr>
          <p:nvPr>
            <p:ph type="ftr" sz="quarter" idx="11"/>
          </p:nvPr>
        </p:nvSpPr>
        <p:spPr/>
        <p:txBody>
          <a:bodyPr/>
          <a:lstStyle/>
          <a:p>
            <a:r>
              <a:rPr lang="en-GB" smtClean="0"/>
              <a:t>Analysis of Simulation Output [Chapter 6]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28</a:t>
            </a:fld>
            <a:endParaRPr lang="en-GB"/>
          </a:p>
        </p:txBody>
      </p:sp>
      <p:pic>
        <p:nvPicPr>
          <p:cNvPr id="8" name="Picture 7"/>
          <p:cNvPicPr>
            <a:picLocks noChangeAspect="1"/>
          </p:cNvPicPr>
          <p:nvPr/>
        </p:nvPicPr>
        <p:blipFill>
          <a:blip r:embed="rId2"/>
          <a:stretch>
            <a:fillRect/>
          </a:stretch>
        </p:blipFill>
        <p:spPr>
          <a:xfrm>
            <a:off x="3875273" y="4457079"/>
            <a:ext cx="4094315" cy="1758786"/>
          </a:xfrm>
          <a:prstGeom prst="rect">
            <a:avLst/>
          </a:prstGeom>
        </p:spPr>
      </p:pic>
    </p:spTree>
    <p:extLst>
      <p:ext uri="{BB962C8B-B14F-4D97-AF65-F5344CB8AC3E}">
        <p14:creationId xmlns:p14="http://schemas.microsoft.com/office/powerpoint/2010/main" val="3692218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Simulation run statistics</a:t>
            </a:r>
          </a:p>
        </p:txBody>
      </p:sp>
      <p:sp>
        <p:nvSpPr>
          <p:cNvPr id="3" name="Content Placeholder 2"/>
          <p:cNvSpPr>
            <a:spLocks noGrp="1"/>
          </p:cNvSpPr>
          <p:nvPr>
            <p:ph idx="1"/>
          </p:nvPr>
        </p:nvSpPr>
        <p:spPr/>
        <p:txBody>
          <a:bodyPr>
            <a:normAutofit/>
          </a:bodyPr>
          <a:lstStyle/>
          <a:p>
            <a:pPr algn="just">
              <a:buFont typeface="Arial" panose="020B0604020202020204" pitchFamily="34" charset="0"/>
              <a:buChar char="•"/>
            </a:pPr>
            <a:r>
              <a:rPr lang="en-GB" sz="1800" b="1" dirty="0"/>
              <a:t>A simulation run is started with the system in some initial state, frequently the idle state in which no service is being given and none entities are waiting. The early arrivals that have a more than normal probability of obtaining service quickly so a sample mean that includes the early arrivals will be biased</a:t>
            </a:r>
            <a:r>
              <a:rPr lang="en-GB" sz="1800" b="1" dirty="0" smtClean="0"/>
              <a:t>.</a:t>
            </a:r>
          </a:p>
          <a:p>
            <a:pPr algn="just">
              <a:buFont typeface="Arial" panose="020B0604020202020204" pitchFamily="34" charset="0"/>
              <a:buChar char="•"/>
            </a:pPr>
            <a:r>
              <a:rPr lang="en-GB" sz="1800" dirty="0"/>
              <a:t>For a given sample size starting from a given initial condition the sample mean distribution is stationery, but if the distribution would be compared for different sample sizes the distribution will be slightly different. </a:t>
            </a:r>
            <a:endParaRPr lang="en-GB" sz="1800" dirty="0" smtClean="0"/>
          </a:p>
          <a:p>
            <a:pPr algn="just">
              <a:buFont typeface="Arial" panose="020B0604020202020204" pitchFamily="34" charset="0"/>
              <a:buChar char="•"/>
            </a:pPr>
            <a:r>
              <a:rPr lang="en-GB" sz="1800" dirty="0"/>
              <a:t>The following figure is based on theoretical results which shows how the expected value of sample mean depends upon the sample length for 𝑀/𝑀/1 system, starting from an initial empty state with a server utilization of 0.9.</a:t>
            </a:r>
            <a:endParaRPr lang="en-GB" sz="1800" i="1" dirty="0"/>
          </a:p>
        </p:txBody>
      </p:sp>
      <p:sp>
        <p:nvSpPr>
          <p:cNvPr id="4" name="Footer Placeholder 3"/>
          <p:cNvSpPr>
            <a:spLocks noGrp="1"/>
          </p:cNvSpPr>
          <p:nvPr>
            <p:ph type="ftr" sz="quarter" idx="11"/>
          </p:nvPr>
        </p:nvSpPr>
        <p:spPr/>
        <p:txBody>
          <a:bodyPr/>
          <a:lstStyle/>
          <a:p>
            <a:r>
              <a:rPr lang="en-GB" smtClean="0"/>
              <a:t>Analysis of Simulation Output [Chapter 6]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29</a:t>
            </a:fld>
            <a:endParaRPr lang="en-GB"/>
          </a:p>
        </p:txBody>
      </p:sp>
    </p:spTree>
    <p:extLst>
      <p:ext uri="{BB962C8B-B14F-4D97-AF65-F5344CB8AC3E}">
        <p14:creationId xmlns:p14="http://schemas.microsoft.com/office/powerpoint/2010/main" val="2649841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dirty="0"/>
              <a:t>Why analysis of simulation output ?</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en-GB" b="1" dirty="0" smtClean="0"/>
              <a:t>Many </a:t>
            </a:r>
            <a:r>
              <a:rPr lang="en-GB" b="1" dirty="0"/>
              <a:t>simulation includes some sort of randomness, </a:t>
            </a:r>
            <a:r>
              <a:rPr lang="en-GB" dirty="0"/>
              <a:t>which can arise in a variety of ways e.g. in a simulation of manufacturing system, the processing times required at a station may have random variations or the arrival times of new jobs may not be known in advance. </a:t>
            </a:r>
          </a:p>
          <a:p>
            <a:pPr algn="just">
              <a:buFont typeface="Arial" panose="020B0604020202020204" pitchFamily="34" charset="0"/>
              <a:buChar char="•"/>
            </a:pPr>
            <a:r>
              <a:rPr lang="en-GB" dirty="0" smtClean="0"/>
              <a:t>In </a:t>
            </a:r>
            <a:r>
              <a:rPr lang="en-GB" dirty="0"/>
              <a:t>a bank, customers arrive at random times &amp; amount of time spent at a teller is not known beforehand. Because of the randomness of the components driving a simulation, the o/p from simulation is also random. So, statistical techniques must be used to </a:t>
            </a:r>
            <a:r>
              <a:rPr lang="en-GB" dirty="0" err="1"/>
              <a:t>analyze</a:t>
            </a:r>
            <a:r>
              <a:rPr lang="en-GB" dirty="0"/>
              <a:t> the results. </a:t>
            </a:r>
          </a:p>
          <a:p>
            <a:pPr algn="just">
              <a:buFont typeface="Arial" panose="020B0604020202020204" pitchFamily="34" charset="0"/>
              <a:buChar char="•"/>
            </a:pPr>
            <a:r>
              <a:rPr lang="en-GB" b="1" dirty="0" smtClean="0"/>
              <a:t>To </a:t>
            </a:r>
            <a:r>
              <a:rPr lang="en-GB" b="1" dirty="0"/>
              <a:t>test different ideas, to learn about the system </a:t>
            </a:r>
            <a:r>
              <a:rPr lang="en-GB" b="1" dirty="0" err="1"/>
              <a:t>behavior</a:t>
            </a:r>
            <a:r>
              <a:rPr lang="en-GB" b="1" dirty="0"/>
              <a:t> in new situation, to learn about simulation model and the corresponding simulation system.</a:t>
            </a:r>
          </a:p>
        </p:txBody>
      </p:sp>
      <p:sp>
        <p:nvSpPr>
          <p:cNvPr id="4" name="Footer Placeholder 3"/>
          <p:cNvSpPr>
            <a:spLocks noGrp="1"/>
          </p:cNvSpPr>
          <p:nvPr>
            <p:ph type="ftr" sz="quarter" idx="11"/>
          </p:nvPr>
        </p:nvSpPr>
        <p:spPr/>
        <p:txBody>
          <a:bodyPr/>
          <a:lstStyle/>
          <a:p>
            <a:r>
              <a:rPr lang="en-GB" smtClean="0"/>
              <a:t>Analysis of Simulation Output [Chapter 6]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3</a:t>
            </a:fld>
            <a:endParaRPr lang="en-GB"/>
          </a:p>
        </p:txBody>
      </p:sp>
    </p:spTree>
    <p:extLst>
      <p:ext uri="{BB962C8B-B14F-4D97-AF65-F5344CB8AC3E}">
        <p14:creationId xmlns:p14="http://schemas.microsoft.com/office/powerpoint/2010/main" val="23220697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Replication of runs</a:t>
            </a:r>
          </a:p>
        </p:txBody>
      </p:sp>
      <p:sp>
        <p:nvSpPr>
          <p:cNvPr id="3" name="Content Placeholder 2"/>
          <p:cNvSpPr>
            <a:spLocks noGrp="1"/>
          </p:cNvSpPr>
          <p:nvPr>
            <p:ph idx="1"/>
          </p:nvPr>
        </p:nvSpPr>
        <p:spPr/>
        <p:txBody>
          <a:bodyPr>
            <a:normAutofit fontScale="92500" lnSpcReduction="10000"/>
          </a:bodyPr>
          <a:lstStyle/>
          <a:p>
            <a:pPr algn="just">
              <a:buFont typeface="Arial" panose="020B0604020202020204" pitchFamily="34" charset="0"/>
              <a:buChar char="•"/>
            </a:pPr>
            <a:r>
              <a:rPr lang="en-GB" dirty="0"/>
              <a:t>The precision of results of a dynamic </a:t>
            </a:r>
            <a:r>
              <a:rPr lang="en-GB" dirty="0" smtClean="0"/>
              <a:t>stochastic can </a:t>
            </a:r>
            <a:r>
              <a:rPr lang="en-GB" dirty="0"/>
              <a:t>be increased by repeating the </a:t>
            </a:r>
            <a:r>
              <a:rPr lang="en-GB" dirty="0" smtClean="0"/>
              <a:t>experiment with </a:t>
            </a:r>
            <a:r>
              <a:rPr lang="en-GB" dirty="0"/>
              <a:t>different random numbers strings</a:t>
            </a:r>
            <a:r>
              <a:rPr lang="en-GB" dirty="0" smtClean="0"/>
              <a:t>.</a:t>
            </a:r>
            <a:endParaRPr lang="en-GB" dirty="0"/>
          </a:p>
          <a:p>
            <a:pPr algn="just">
              <a:buFont typeface="Arial" panose="020B0604020202020204" pitchFamily="34" charset="0"/>
              <a:buChar char="•"/>
            </a:pPr>
            <a:r>
              <a:rPr lang="en-GB" dirty="0" smtClean="0"/>
              <a:t>For </a:t>
            </a:r>
            <a:r>
              <a:rPr lang="en-GB" dirty="0"/>
              <a:t>each replication of a small sample size, </a:t>
            </a:r>
            <a:r>
              <a:rPr lang="en-GB" dirty="0" smtClean="0"/>
              <a:t>the For </a:t>
            </a:r>
            <a:r>
              <a:rPr lang="en-GB" dirty="0"/>
              <a:t>each replication of a small sample size, the</a:t>
            </a:r>
            <a:br>
              <a:rPr lang="en-GB" dirty="0"/>
            </a:br>
            <a:r>
              <a:rPr lang="en-GB" dirty="0"/>
              <a:t>sample mean is determined.</a:t>
            </a:r>
            <a:endParaRPr lang="en-GB" dirty="0" smtClean="0"/>
          </a:p>
          <a:p>
            <a:pPr algn="just">
              <a:buFont typeface="Arial" panose="020B0604020202020204" pitchFamily="34" charset="0"/>
              <a:buChar char="•"/>
            </a:pPr>
            <a:r>
              <a:rPr lang="en-GB" dirty="0" smtClean="0"/>
              <a:t>Repeated </a:t>
            </a:r>
            <a:r>
              <a:rPr lang="en-GB" dirty="0"/>
              <a:t>no. of simulations generate independent results. The sample means of the independent runs </a:t>
            </a:r>
            <a:r>
              <a:rPr lang="en-GB" dirty="0" smtClean="0"/>
              <a:t>can be </a:t>
            </a:r>
            <a:r>
              <a:rPr lang="en-GB" dirty="0"/>
              <a:t>further used to estimate the variance </a:t>
            </a:r>
            <a:r>
              <a:rPr lang="en-GB" dirty="0" smtClean="0"/>
              <a:t>of distribution</a:t>
            </a:r>
            <a:r>
              <a:rPr lang="en-GB" dirty="0"/>
              <a:t>. </a:t>
            </a:r>
          </a:p>
          <a:p>
            <a:pPr algn="just">
              <a:buFont typeface="Arial" panose="020B0604020202020204" pitchFamily="34" charset="0"/>
              <a:buChar char="•"/>
            </a:pPr>
            <a:r>
              <a:rPr lang="en-GB" dirty="0" smtClean="0"/>
              <a:t>One </a:t>
            </a:r>
            <a:r>
              <a:rPr lang="en-GB" dirty="0"/>
              <a:t>way of obtaining independent result is to repeat simulation. Repeating the experiment with different random numbers for the sample size n gives a set of independent determination of sample mean 𝑥 . </a:t>
            </a:r>
            <a:endParaRPr lang="en-GB" dirty="0" smtClean="0"/>
          </a:p>
          <a:p>
            <a:pPr algn="just">
              <a:buFont typeface="Arial" panose="020B0604020202020204" pitchFamily="34" charset="0"/>
              <a:buChar char="•"/>
            </a:pPr>
            <a:r>
              <a:rPr lang="en-GB" dirty="0"/>
              <a:t>For each simulation run, a different random numbers are used for same sample size ‘n’ and the simulation gives a set of independent determinations of sample </a:t>
            </a:r>
            <a:r>
              <a:rPr lang="en-GB" dirty="0" smtClean="0"/>
              <a:t>mean</a:t>
            </a:r>
          </a:p>
          <a:p>
            <a:pPr algn="just">
              <a:buFont typeface="Arial" panose="020B0604020202020204" pitchFamily="34" charset="0"/>
              <a:buChar char="•"/>
            </a:pPr>
            <a:r>
              <a:rPr lang="en-GB" dirty="0"/>
              <a:t>Even though the sample mean depends on degree of auto-correlation, the independent determinations can be used to estimate the variance of the distribution</a:t>
            </a:r>
            <a:endParaRPr lang="en-GB" dirty="0" smtClean="0"/>
          </a:p>
          <a:p>
            <a:pPr algn="just">
              <a:buFont typeface="Arial" panose="020B0604020202020204" pitchFamily="34" charset="0"/>
              <a:buChar char="•"/>
            </a:pPr>
            <a:endParaRPr lang="en-GB" dirty="0"/>
          </a:p>
          <a:p>
            <a:pPr algn="just">
              <a:buFont typeface="Arial" panose="020B0604020202020204" pitchFamily="34" charset="0"/>
              <a:buChar char="•"/>
            </a:pPr>
            <a:endParaRPr lang="en-GB" dirty="0"/>
          </a:p>
        </p:txBody>
      </p:sp>
      <p:sp>
        <p:nvSpPr>
          <p:cNvPr id="4" name="Footer Placeholder 3"/>
          <p:cNvSpPr>
            <a:spLocks noGrp="1"/>
          </p:cNvSpPr>
          <p:nvPr>
            <p:ph type="ftr" sz="quarter" idx="11"/>
          </p:nvPr>
        </p:nvSpPr>
        <p:spPr/>
        <p:txBody>
          <a:bodyPr/>
          <a:lstStyle/>
          <a:p>
            <a:r>
              <a:rPr lang="en-GB" smtClean="0"/>
              <a:t>Analysis of Simulation Output [Chapter 6]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30</a:t>
            </a:fld>
            <a:endParaRPr lang="en-GB"/>
          </a:p>
        </p:txBody>
      </p:sp>
    </p:spTree>
    <p:extLst>
      <p:ext uri="{BB962C8B-B14F-4D97-AF65-F5344CB8AC3E}">
        <p14:creationId xmlns:p14="http://schemas.microsoft.com/office/powerpoint/2010/main" val="22592676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Replication of runs</a:t>
            </a:r>
          </a:p>
        </p:txBody>
      </p:sp>
      <p:sp>
        <p:nvSpPr>
          <p:cNvPr id="3" name="Content Placeholder 2"/>
          <p:cNvSpPr>
            <a:spLocks noGrp="1"/>
          </p:cNvSpPr>
          <p:nvPr>
            <p:ph idx="1"/>
          </p:nvPr>
        </p:nvSpPr>
        <p:spPr/>
        <p:txBody>
          <a:bodyPr/>
          <a:lstStyle/>
          <a:p>
            <a:r>
              <a:rPr lang="en-GB" dirty="0"/>
              <a:t>Suppose the experiment is repeated p times with independent random values of n sample sizes. Let </a:t>
            </a:r>
            <a:r>
              <a:rPr lang="en-GB" dirty="0" err="1"/>
              <a:t>x</a:t>
            </a:r>
            <a:r>
              <a:rPr lang="en-GB" baseline="-25000" dirty="0" err="1"/>
              <a:t>ij</a:t>
            </a:r>
            <a:r>
              <a:rPr lang="en-GB" baseline="-25000" dirty="0"/>
              <a:t> </a:t>
            </a:r>
            <a:r>
              <a:rPr lang="en-GB" dirty="0"/>
              <a:t>be the </a:t>
            </a:r>
            <a:r>
              <a:rPr lang="en-GB" dirty="0" err="1"/>
              <a:t>i</a:t>
            </a:r>
            <a:r>
              <a:rPr lang="en-GB" baseline="-25000" dirty="0" err="1"/>
              <a:t>th</a:t>
            </a:r>
            <a:r>
              <a:rPr lang="en-GB" dirty="0"/>
              <a:t> observation in </a:t>
            </a:r>
            <a:r>
              <a:rPr lang="en-GB" dirty="0" err="1"/>
              <a:t>j</a:t>
            </a:r>
            <a:r>
              <a:rPr lang="en-GB" baseline="-25000" dirty="0" err="1"/>
              <a:t>th</a:t>
            </a:r>
            <a:r>
              <a:rPr lang="en-GB" dirty="0"/>
              <a:t> run and let the sample mean and the variance for the </a:t>
            </a:r>
            <a:r>
              <a:rPr lang="en-GB" dirty="0" err="1"/>
              <a:t>j</a:t>
            </a:r>
            <a:r>
              <a:rPr lang="en-GB" baseline="-25000" dirty="0" err="1"/>
              <a:t>th</a:t>
            </a:r>
            <a:r>
              <a:rPr lang="en-GB" dirty="0"/>
              <a:t> run is denoted by 𝑥</a:t>
            </a:r>
            <a:r>
              <a:rPr lang="en-GB" baseline="-25000" dirty="0"/>
              <a:t>j </a:t>
            </a:r>
            <a:r>
              <a:rPr lang="en-GB" dirty="0"/>
              <a:t>(n) and 𝑠</a:t>
            </a:r>
            <a:r>
              <a:rPr lang="en-GB" baseline="-25000" dirty="0"/>
              <a:t>𝑗 </a:t>
            </a:r>
            <a:r>
              <a:rPr lang="en-GB" baseline="30000" dirty="0"/>
              <a:t>2</a:t>
            </a:r>
            <a:r>
              <a:rPr lang="en-GB" dirty="0"/>
              <a:t> (𝑛) respectively. Then for </a:t>
            </a:r>
            <a:r>
              <a:rPr lang="en-GB" dirty="0" err="1"/>
              <a:t>j</a:t>
            </a:r>
            <a:r>
              <a:rPr lang="en-GB" baseline="-25000" dirty="0" err="1"/>
              <a:t>th</a:t>
            </a:r>
            <a:r>
              <a:rPr lang="en-GB" dirty="0"/>
              <a:t> run, the estimates are</a:t>
            </a:r>
          </a:p>
          <a:p>
            <a:endParaRPr lang="en-GB" dirty="0" smtClean="0"/>
          </a:p>
          <a:p>
            <a:endParaRPr lang="en-GB" dirty="0" smtClean="0"/>
          </a:p>
          <a:p>
            <a:endParaRPr lang="en-GB" dirty="0" smtClean="0"/>
          </a:p>
          <a:p>
            <a:r>
              <a:rPr lang="en-GB" dirty="0" smtClean="0"/>
              <a:t>Combining </a:t>
            </a:r>
            <a:r>
              <a:rPr lang="en-GB" dirty="0"/>
              <a:t>the result of p independent measurement gives the following estimate for the mean 𝑥 and variance s</a:t>
            </a:r>
            <a:r>
              <a:rPr lang="en-GB" baseline="30000" dirty="0"/>
              <a:t>2</a:t>
            </a:r>
            <a:r>
              <a:rPr lang="en-GB" dirty="0"/>
              <a:t> of the populations as:</a:t>
            </a:r>
          </a:p>
        </p:txBody>
      </p:sp>
      <p:sp>
        <p:nvSpPr>
          <p:cNvPr id="4" name="Footer Placeholder 3"/>
          <p:cNvSpPr>
            <a:spLocks noGrp="1"/>
          </p:cNvSpPr>
          <p:nvPr>
            <p:ph type="ftr" sz="quarter" idx="11"/>
          </p:nvPr>
        </p:nvSpPr>
        <p:spPr/>
        <p:txBody>
          <a:bodyPr/>
          <a:lstStyle/>
          <a:p>
            <a:r>
              <a:rPr lang="en-GB" smtClean="0"/>
              <a:t>Analysis of Simulation Output [Chapter 6]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31</a:t>
            </a:fld>
            <a:endParaRPr lang="en-GB"/>
          </a:p>
        </p:txBody>
      </p:sp>
      <p:pic>
        <p:nvPicPr>
          <p:cNvPr id="7" name="Picture 6"/>
          <p:cNvPicPr>
            <a:picLocks noChangeAspect="1"/>
          </p:cNvPicPr>
          <p:nvPr/>
        </p:nvPicPr>
        <p:blipFill>
          <a:blip r:embed="rId2"/>
          <a:stretch>
            <a:fillRect/>
          </a:stretch>
        </p:blipFill>
        <p:spPr>
          <a:xfrm>
            <a:off x="1795739" y="4859672"/>
            <a:ext cx="7469495" cy="1304767"/>
          </a:xfrm>
          <a:prstGeom prst="rect">
            <a:avLst/>
          </a:prstGeom>
        </p:spPr>
      </p:pic>
      <p:pic>
        <p:nvPicPr>
          <p:cNvPr id="8" name="Picture 7"/>
          <p:cNvPicPr>
            <a:picLocks noChangeAspect="1"/>
          </p:cNvPicPr>
          <p:nvPr/>
        </p:nvPicPr>
        <p:blipFill>
          <a:blip r:embed="rId3"/>
          <a:stretch>
            <a:fillRect/>
          </a:stretch>
        </p:blipFill>
        <p:spPr>
          <a:xfrm>
            <a:off x="1795739" y="2780386"/>
            <a:ext cx="8278916" cy="1239359"/>
          </a:xfrm>
          <a:prstGeom prst="rect">
            <a:avLst/>
          </a:prstGeom>
        </p:spPr>
      </p:pic>
    </p:spTree>
    <p:extLst>
      <p:ext uri="{BB962C8B-B14F-4D97-AF65-F5344CB8AC3E}">
        <p14:creationId xmlns:p14="http://schemas.microsoft.com/office/powerpoint/2010/main" val="11136624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Replication of runs</a:t>
            </a:r>
          </a:p>
        </p:txBody>
      </p:sp>
      <p:sp>
        <p:nvSpPr>
          <p:cNvPr id="3" name="Content Placeholder 2"/>
          <p:cNvSpPr>
            <a:spLocks noGrp="1"/>
          </p:cNvSpPr>
          <p:nvPr>
            <p:ph idx="1"/>
          </p:nvPr>
        </p:nvSpPr>
        <p:spPr>
          <a:xfrm>
            <a:off x="1097280" y="1845734"/>
            <a:ext cx="4224733" cy="4023360"/>
          </a:xfrm>
        </p:spPr>
        <p:txBody>
          <a:bodyPr/>
          <a:lstStyle/>
          <a:p>
            <a:pPr algn="just"/>
            <a:r>
              <a:rPr lang="en-GB" dirty="0"/>
              <a:t>The following figure shows the result of applying the procedure to experiment results for the 𝑀/𝑀/1 system.</a:t>
            </a:r>
          </a:p>
        </p:txBody>
      </p:sp>
      <p:sp>
        <p:nvSpPr>
          <p:cNvPr id="4" name="Footer Placeholder 3"/>
          <p:cNvSpPr>
            <a:spLocks noGrp="1"/>
          </p:cNvSpPr>
          <p:nvPr>
            <p:ph type="ftr" sz="quarter" idx="11"/>
          </p:nvPr>
        </p:nvSpPr>
        <p:spPr/>
        <p:txBody>
          <a:bodyPr/>
          <a:lstStyle/>
          <a:p>
            <a:r>
              <a:rPr lang="en-GB" smtClean="0"/>
              <a:t>Analysis of Simulation Output [Chapter 6]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32</a:t>
            </a:fld>
            <a:endParaRPr lang="en-GB"/>
          </a:p>
        </p:txBody>
      </p:sp>
      <p:pic>
        <p:nvPicPr>
          <p:cNvPr id="6" name="Picture 5"/>
          <p:cNvPicPr>
            <a:picLocks noChangeAspect="1"/>
          </p:cNvPicPr>
          <p:nvPr/>
        </p:nvPicPr>
        <p:blipFill>
          <a:blip r:embed="rId2"/>
          <a:stretch>
            <a:fillRect/>
          </a:stretch>
        </p:blipFill>
        <p:spPr>
          <a:xfrm>
            <a:off x="5845996" y="96314"/>
            <a:ext cx="6101978" cy="6068125"/>
          </a:xfrm>
          <a:prstGeom prst="rect">
            <a:avLst/>
          </a:prstGeom>
        </p:spPr>
      </p:pic>
    </p:spTree>
    <p:extLst>
      <p:ext uri="{BB962C8B-B14F-4D97-AF65-F5344CB8AC3E}">
        <p14:creationId xmlns:p14="http://schemas.microsoft.com/office/powerpoint/2010/main" val="41415747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Replication of runs</a:t>
            </a:r>
          </a:p>
        </p:txBody>
      </p:sp>
      <p:sp>
        <p:nvSpPr>
          <p:cNvPr id="3" name="Content Placeholder 2"/>
          <p:cNvSpPr>
            <a:spLocks noGrp="1"/>
          </p:cNvSpPr>
          <p:nvPr>
            <p:ph idx="1"/>
          </p:nvPr>
        </p:nvSpPr>
        <p:spPr>
          <a:xfrm>
            <a:off x="1097280" y="1845734"/>
            <a:ext cx="9983399" cy="4023360"/>
          </a:xfrm>
        </p:spPr>
        <p:txBody>
          <a:bodyPr>
            <a:normAutofit fontScale="92500" lnSpcReduction="10000"/>
          </a:bodyPr>
          <a:lstStyle/>
          <a:p>
            <a:pPr algn="just"/>
            <a:r>
              <a:rPr lang="en-GB" dirty="0"/>
              <a:t>This variance can further be used in established confidence interval for (𝑝 − 1) degree of freedom. </a:t>
            </a:r>
            <a:endParaRPr lang="en-GB" dirty="0" smtClean="0"/>
          </a:p>
          <a:p>
            <a:pPr algn="just"/>
            <a:r>
              <a:rPr lang="en-GB" b="1" dirty="0" smtClean="0"/>
              <a:t>The </a:t>
            </a:r>
            <a:r>
              <a:rPr lang="en-GB" b="1" dirty="0"/>
              <a:t>length of run of replication is so selected that all compiled combined comes to sample size 𝑁 i.e. 𝑝. 𝑛 = 𝑁</a:t>
            </a:r>
            <a:r>
              <a:rPr lang="en-GB" dirty="0"/>
              <a:t>, </a:t>
            </a:r>
            <a:endParaRPr lang="en-GB" dirty="0" smtClean="0"/>
          </a:p>
          <a:p>
            <a:pPr lvl="1" algn="just"/>
            <a:r>
              <a:rPr lang="en-GB" b="1" dirty="0" smtClean="0"/>
              <a:t>where </a:t>
            </a:r>
            <a:r>
              <a:rPr lang="en-GB" b="1" dirty="0"/>
              <a:t>𝑝 = No. of sample </a:t>
            </a:r>
            <a:endParaRPr lang="en-GB" b="1" dirty="0" smtClean="0"/>
          </a:p>
          <a:p>
            <a:pPr lvl="1" algn="just"/>
            <a:r>
              <a:rPr lang="en-GB" b="1" dirty="0" smtClean="0"/>
              <a:t>𝑛 </a:t>
            </a:r>
            <a:r>
              <a:rPr lang="en-GB" b="1" dirty="0"/>
              <a:t>= No. of observation per sample </a:t>
            </a:r>
            <a:endParaRPr lang="en-GB" b="1" dirty="0" smtClean="0"/>
          </a:p>
          <a:p>
            <a:pPr algn="just"/>
            <a:r>
              <a:rPr lang="en-GB" dirty="0" smtClean="0"/>
              <a:t>By </a:t>
            </a:r>
            <a:r>
              <a:rPr lang="en-GB" dirty="0"/>
              <a:t>measuring the number of replications and shortening their length of run, confidence interval can be narrower but due to shortening of length of replication the effect of starting condition will increase. </a:t>
            </a:r>
            <a:endParaRPr lang="en-GB" dirty="0" smtClean="0"/>
          </a:p>
          <a:p>
            <a:pPr algn="just"/>
            <a:r>
              <a:rPr lang="en-GB" dirty="0" smtClean="0"/>
              <a:t>The </a:t>
            </a:r>
            <a:r>
              <a:rPr lang="en-GB" dirty="0"/>
              <a:t>result obtained won’t be accurate especially when the initialization of the runs is not proper. </a:t>
            </a:r>
            <a:endParaRPr lang="en-GB" dirty="0" smtClean="0"/>
          </a:p>
          <a:p>
            <a:pPr algn="just"/>
            <a:r>
              <a:rPr lang="en-GB" dirty="0" smtClean="0"/>
              <a:t>There </a:t>
            </a:r>
            <a:r>
              <a:rPr lang="en-GB" dirty="0"/>
              <a:t>is not established procedure of dividing the sample size 𝑁 into replications. However it is suggested that the number of replications should not be very large and that the sample means should approximate in normal distribution. </a:t>
            </a:r>
          </a:p>
        </p:txBody>
      </p:sp>
      <p:sp>
        <p:nvSpPr>
          <p:cNvPr id="4" name="Footer Placeholder 3"/>
          <p:cNvSpPr>
            <a:spLocks noGrp="1"/>
          </p:cNvSpPr>
          <p:nvPr>
            <p:ph type="ftr" sz="quarter" idx="11"/>
          </p:nvPr>
        </p:nvSpPr>
        <p:spPr/>
        <p:txBody>
          <a:bodyPr/>
          <a:lstStyle/>
          <a:p>
            <a:r>
              <a:rPr lang="en-GB" smtClean="0"/>
              <a:t>Analysis of Simulation Output [Chapter 6]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33</a:t>
            </a:fld>
            <a:endParaRPr lang="en-GB"/>
          </a:p>
        </p:txBody>
      </p:sp>
    </p:spTree>
    <p:extLst>
      <p:ext uri="{BB962C8B-B14F-4D97-AF65-F5344CB8AC3E}">
        <p14:creationId xmlns:p14="http://schemas.microsoft.com/office/powerpoint/2010/main" val="25429466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Elimination </a:t>
            </a:r>
            <a:r>
              <a:rPr lang="en-GB" dirty="0"/>
              <a:t>of initial bias </a:t>
            </a:r>
          </a:p>
        </p:txBody>
      </p:sp>
      <p:sp>
        <p:nvSpPr>
          <p:cNvPr id="3" name="Content Placeholder 2"/>
          <p:cNvSpPr>
            <a:spLocks noGrp="1"/>
          </p:cNvSpPr>
          <p:nvPr>
            <p:ph idx="1"/>
          </p:nvPr>
        </p:nvSpPr>
        <p:spPr/>
        <p:txBody>
          <a:bodyPr>
            <a:normAutofit/>
          </a:bodyPr>
          <a:lstStyle/>
          <a:p>
            <a:r>
              <a:rPr lang="en-GB" b="1" dirty="0"/>
              <a:t>Two approaches to eliminate initial bias; </a:t>
            </a:r>
            <a:endParaRPr lang="en-GB" b="1" dirty="0" smtClean="0"/>
          </a:p>
          <a:p>
            <a:pPr marL="457200" indent="-457200">
              <a:buFont typeface="+mj-lt"/>
              <a:buAutoNum type="arabicPeriod"/>
            </a:pPr>
            <a:r>
              <a:rPr lang="en-GB" dirty="0" smtClean="0"/>
              <a:t>System </a:t>
            </a:r>
            <a:r>
              <a:rPr lang="en-GB" dirty="0"/>
              <a:t>can be started in a more representative state than the empty state </a:t>
            </a:r>
            <a:endParaRPr lang="en-GB" dirty="0" smtClean="0"/>
          </a:p>
          <a:p>
            <a:pPr marL="578358" lvl="1" indent="-285750">
              <a:buFont typeface="Arial" panose="020B0604020202020204" pitchFamily="34" charset="0"/>
              <a:buChar char="•"/>
            </a:pPr>
            <a:r>
              <a:rPr lang="en-GB" dirty="0" smtClean="0"/>
              <a:t>It is necessary to know the steady-state distinction for the system and we then select the initial state distinction. </a:t>
            </a:r>
          </a:p>
          <a:p>
            <a:pPr marL="578358" lvl="1" indent="-285750">
              <a:buFont typeface="Arial" panose="020B0604020202020204" pitchFamily="34" charset="0"/>
              <a:buChar char="•"/>
            </a:pPr>
            <a:r>
              <a:rPr lang="en-GB" dirty="0" smtClean="0"/>
              <a:t>During the study of the existing simulation system, there may be information about the expected outcome which makes it feasible to select better initial condition and thus eliminating the initial bias.</a:t>
            </a:r>
          </a:p>
          <a:p>
            <a:pPr marL="457200" indent="-457200">
              <a:buFont typeface="+mj-lt"/>
              <a:buAutoNum type="arabicPeriod"/>
            </a:pPr>
            <a:r>
              <a:rPr lang="en-GB" dirty="0" smtClean="0"/>
              <a:t>Or</a:t>
            </a:r>
            <a:r>
              <a:rPr lang="en-GB" dirty="0"/>
              <a:t>, first part of simulation run can be ignored i.e. take care of those data that come only after </a:t>
            </a:r>
            <a:r>
              <a:rPr lang="en-GB" dirty="0" smtClean="0"/>
              <a:t>steady-state</a:t>
            </a:r>
          </a:p>
          <a:p>
            <a:pPr marL="578358" lvl="1" indent="-285750">
              <a:buFont typeface="Arial" panose="020B0604020202020204" pitchFamily="34" charset="0"/>
              <a:buChar char="•"/>
            </a:pPr>
            <a:r>
              <a:rPr lang="en-GB" dirty="0" smtClean="0"/>
              <a:t>It is a common approach, where the initial section of run which has high bias result is eliminated</a:t>
            </a:r>
          </a:p>
          <a:p>
            <a:endParaRPr lang="en-GB" dirty="0"/>
          </a:p>
        </p:txBody>
      </p:sp>
      <p:sp>
        <p:nvSpPr>
          <p:cNvPr id="4" name="Footer Placeholder 3"/>
          <p:cNvSpPr>
            <a:spLocks noGrp="1"/>
          </p:cNvSpPr>
          <p:nvPr>
            <p:ph type="ftr" sz="quarter" idx="11"/>
          </p:nvPr>
        </p:nvSpPr>
        <p:spPr/>
        <p:txBody>
          <a:bodyPr/>
          <a:lstStyle/>
          <a:p>
            <a:r>
              <a:rPr lang="en-GB" smtClean="0"/>
              <a:t>Analysis of Simulation Output [Chapter 6]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34</a:t>
            </a:fld>
            <a:endParaRPr lang="en-GB"/>
          </a:p>
        </p:txBody>
      </p:sp>
    </p:spTree>
    <p:extLst>
      <p:ext uri="{BB962C8B-B14F-4D97-AF65-F5344CB8AC3E}">
        <p14:creationId xmlns:p14="http://schemas.microsoft.com/office/powerpoint/2010/main" val="9638758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Elimination </a:t>
            </a:r>
            <a:r>
              <a:rPr lang="en-GB" dirty="0"/>
              <a:t>of initial bias </a:t>
            </a:r>
          </a:p>
        </p:txBody>
      </p:sp>
      <p:sp>
        <p:nvSpPr>
          <p:cNvPr id="3" name="Content Placeholder 2"/>
          <p:cNvSpPr>
            <a:spLocks noGrp="1"/>
          </p:cNvSpPr>
          <p:nvPr>
            <p:ph idx="1"/>
          </p:nvPr>
        </p:nvSpPr>
        <p:spPr/>
        <p:txBody>
          <a:bodyPr>
            <a:normAutofit lnSpcReduction="10000"/>
          </a:bodyPr>
          <a:lstStyle/>
          <a:p>
            <a:r>
              <a:rPr lang="en-GB" dirty="0"/>
              <a:t>The ideal situation is to know the steady state distribution for the system and select the initial condition for the distribution.</a:t>
            </a:r>
          </a:p>
          <a:p>
            <a:r>
              <a:rPr lang="en-GB" dirty="0"/>
              <a:t>The more common approach to removing the initial bias is to eliminate an initial section of the run.</a:t>
            </a:r>
          </a:p>
          <a:p>
            <a:pPr lvl="1"/>
            <a:r>
              <a:rPr lang="en-GB" dirty="0"/>
              <a:t>The run is started from an idle state and stopped after a certain period of time</a:t>
            </a:r>
          </a:p>
          <a:p>
            <a:pPr lvl="1"/>
            <a:r>
              <a:rPr lang="en-GB" dirty="0"/>
              <a:t>The run is then restarted with statistics being gathered from the point of restart.</a:t>
            </a:r>
          </a:p>
          <a:p>
            <a:endParaRPr lang="en-GB" dirty="0" smtClean="0"/>
          </a:p>
          <a:p>
            <a:r>
              <a:rPr lang="en-GB" dirty="0" smtClean="0"/>
              <a:t>It </a:t>
            </a:r>
            <a:r>
              <a:rPr lang="en-GB" dirty="0"/>
              <a:t>is usual to program the simulation so that statistics are gathered from the beginning and simply wipe out the statistics gathered up to the point of restart. </a:t>
            </a:r>
          </a:p>
          <a:p>
            <a:r>
              <a:rPr lang="en-GB" dirty="0" smtClean="0"/>
              <a:t>No </a:t>
            </a:r>
            <a:r>
              <a:rPr lang="en-GB" dirty="0"/>
              <a:t>sample rules can be given beside how long an interval should be eliminated. </a:t>
            </a:r>
            <a:endParaRPr lang="en-GB" dirty="0" smtClean="0"/>
          </a:p>
          <a:p>
            <a:r>
              <a:rPr lang="en-GB" dirty="0"/>
              <a:t>Pilot runs – set of runs which are conducted to judge how long the initial bias remains</a:t>
            </a:r>
          </a:p>
        </p:txBody>
      </p:sp>
      <p:sp>
        <p:nvSpPr>
          <p:cNvPr id="4" name="Footer Placeholder 3"/>
          <p:cNvSpPr>
            <a:spLocks noGrp="1"/>
          </p:cNvSpPr>
          <p:nvPr>
            <p:ph type="ftr" sz="quarter" idx="11"/>
          </p:nvPr>
        </p:nvSpPr>
        <p:spPr/>
        <p:txBody>
          <a:bodyPr/>
          <a:lstStyle/>
          <a:p>
            <a:r>
              <a:rPr lang="en-GB" smtClean="0"/>
              <a:t>Analysis of Simulation Output [Chapter 6]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35</a:t>
            </a:fld>
            <a:endParaRPr lang="en-GB"/>
          </a:p>
        </p:txBody>
      </p:sp>
    </p:spTree>
    <p:extLst>
      <p:ext uri="{BB962C8B-B14F-4D97-AF65-F5344CB8AC3E}">
        <p14:creationId xmlns:p14="http://schemas.microsoft.com/office/powerpoint/2010/main" val="10354355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Elimination </a:t>
            </a:r>
            <a:r>
              <a:rPr lang="en-GB" dirty="0"/>
              <a:t>of initial bias </a:t>
            </a:r>
          </a:p>
        </p:txBody>
      </p:sp>
      <p:sp>
        <p:nvSpPr>
          <p:cNvPr id="3" name="Content Placeholder 2"/>
          <p:cNvSpPr>
            <a:spLocks noGrp="1"/>
          </p:cNvSpPr>
          <p:nvPr>
            <p:ph idx="1"/>
          </p:nvPr>
        </p:nvSpPr>
        <p:spPr/>
        <p:txBody>
          <a:bodyPr>
            <a:normAutofit/>
          </a:bodyPr>
          <a:lstStyle/>
          <a:p>
            <a:pPr marL="0" indent="0">
              <a:buNone/>
            </a:pPr>
            <a:r>
              <a:rPr lang="en-GB" b="1" dirty="0" smtClean="0"/>
              <a:t>Disadvantages of initial bias</a:t>
            </a:r>
          </a:p>
          <a:p>
            <a:pPr>
              <a:buFont typeface="Arial" panose="020B0604020202020204" pitchFamily="34" charset="0"/>
              <a:buChar char="•"/>
            </a:pPr>
            <a:r>
              <a:rPr lang="en-GB" dirty="0" smtClean="0"/>
              <a:t>The </a:t>
            </a:r>
            <a:r>
              <a:rPr lang="en-GB" dirty="0"/>
              <a:t>disadvantage of eliminating the first part of the simulation run is that the estimate of the variance needed to estimate a confidence limit, mostly based on less information. </a:t>
            </a:r>
            <a:endParaRPr lang="en-GB" dirty="0" smtClean="0"/>
          </a:p>
          <a:p>
            <a:pPr>
              <a:buFont typeface="Arial" panose="020B0604020202020204" pitchFamily="34" charset="0"/>
              <a:buChar char="•"/>
            </a:pPr>
            <a:r>
              <a:rPr lang="en-GB" dirty="0" smtClean="0"/>
              <a:t>The </a:t>
            </a:r>
            <a:r>
              <a:rPr lang="en-GB" dirty="0"/>
              <a:t>reduction in bias, therefore, is obtained at </a:t>
            </a:r>
            <a:r>
              <a:rPr lang="en-GB" dirty="0" smtClean="0"/>
              <a:t>the price </a:t>
            </a:r>
            <a:r>
              <a:rPr lang="en-GB" dirty="0"/>
              <a:t>of increasing the confidence interval size</a:t>
            </a:r>
            <a:r>
              <a:rPr lang="en-GB" dirty="0" smtClean="0"/>
              <a:t>.</a:t>
            </a:r>
          </a:p>
          <a:p>
            <a:pPr>
              <a:buFont typeface="Arial" panose="020B0604020202020204" pitchFamily="34" charset="0"/>
              <a:buChar char="•"/>
            </a:pPr>
            <a:r>
              <a:rPr lang="en-GB" dirty="0"/>
              <a:t>More number of pilot runs required </a:t>
            </a:r>
            <a:r>
              <a:rPr lang="en-GB" dirty="0" smtClean="0"/>
              <a:t> </a:t>
            </a:r>
          </a:p>
          <a:p>
            <a:pPr>
              <a:buFont typeface="Arial" panose="020B0604020202020204" pitchFamily="34" charset="0"/>
              <a:buChar char="•"/>
            </a:pPr>
            <a:r>
              <a:rPr lang="en-GB" dirty="0" smtClean="0"/>
              <a:t>Eliminating </a:t>
            </a:r>
            <a:r>
              <a:rPr lang="en-GB" dirty="0"/>
              <a:t>the first part of a simulation introduces variance estimate, confidence limit etc. be based on less information</a:t>
            </a:r>
          </a:p>
        </p:txBody>
      </p:sp>
      <p:sp>
        <p:nvSpPr>
          <p:cNvPr id="4" name="Footer Placeholder 3"/>
          <p:cNvSpPr>
            <a:spLocks noGrp="1"/>
          </p:cNvSpPr>
          <p:nvPr>
            <p:ph type="ftr" sz="quarter" idx="11"/>
          </p:nvPr>
        </p:nvSpPr>
        <p:spPr/>
        <p:txBody>
          <a:bodyPr/>
          <a:lstStyle/>
          <a:p>
            <a:r>
              <a:rPr lang="en-GB" smtClean="0"/>
              <a:t>Analysis of Simulation Output [Chapter 6]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36</a:t>
            </a:fld>
            <a:endParaRPr lang="en-GB"/>
          </a:p>
        </p:txBody>
      </p:sp>
    </p:spTree>
    <p:extLst>
      <p:ext uri="{BB962C8B-B14F-4D97-AF65-F5344CB8AC3E}">
        <p14:creationId xmlns:p14="http://schemas.microsoft.com/office/powerpoint/2010/main" val="10127931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a:t>
            </a:r>
            <a:endParaRPr lang="en-GB" dirty="0"/>
          </a:p>
        </p:txBody>
      </p:sp>
      <p:sp>
        <p:nvSpPr>
          <p:cNvPr id="3" name="Content Placeholder 2"/>
          <p:cNvSpPr>
            <a:spLocks noGrp="1"/>
          </p:cNvSpPr>
          <p:nvPr>
            <p:ph idx="1"/>
          </p:nvPr>
        </p:nvSpPr>
        <p:spPr/>
        <p:txBody>
          <a:bodyPr>
            <a:normAutofit fontScale="92500" lnSpcReduction="10000"/>
          </a:bodyPr>
          <a:lstStyle/>
          <a:p>
            <a:pPr marL="457200" indent="-457200">
              <a:buFont typeface="+mj-lt"/>
              <a:buAutoNum type="arabicPeriod"/>
            </a:pPr>
            <a:r>
              <a:rPr lang="en-GB" sz="1900" dirty="0"/>
              <a:t>Why do we perform the analysis of simulation </a:t>
            </a:r>
            <a:r>
              <a:rPr lang="en-GB" sz="1900" dirty="0" smtClean="0"/>
              <a:t>output? Explain </a:t>
            </a:r>
            <a:r>
              <a:rPr lang="en-GB" sz="1900" dirty="0"/>
              <a:t>how do you use simulation run statistics in the output analysis</a:t>
            </a:r>
            <a:r>
              <a:rPr lang="en-GB" sz="1900" dirty="0" smtClean="0"/>
              <a:t>.</a:t>
            </a:r>
          </a:p>
          <a:p>
            <a:pPr marL="457200" indent="-457200">
              <a:buFont typeface="+mj-lt"/>
              <a:buAutoNum type="arabicPeriod"/>
            </a:pPr>
            <a:r>
              <a:rPr lang="en-GB" sz="1900" dirty="0"/>
              <a:t>How do you use estimation method in the analysis </a:t>
            </a:r>
            <a:r>
              <a:rPr lang="en-GB" sz="1900" dirty="0" smtClean="0"/>
              <a:t>of simulation </a:t>
            </a:r>
            <a:r>
              <a:rPr lang="en-GB" sz="1900" dirty="0"/>
              <a:t>output? Explain in brief</a:t>
            </a:r>
            <a:r>
              <a:rPr lang="en-GB" sz="1900" dirty="0" smtClean="0"/>
              <a:t>.</a:t>
            </a:r>
          </a:p>
          <a:p>
            <a:pPr marL="457200" indent="-457200">
              <a:buFont typeface="+mj-lt"/>
              <a:buAutoNum type="arabicPeriod"/>
            </a:pPr>
            <a:r>
              <a:rPr lang="en-GB" sz="1900" dirty="0" smtClean="0"/>
              <a:t>Define confidence </a:t>
            </a:r>
            <a:r>
              <a:rPr lang="en-GB" sz="1900" dirty="0"/>
              <a:t>interval and I.I.D in output analysis. How do you use simulation </a:t>
            </a:r>
            <a:r>
              <a:rPr lang="en-GB" sz="1900" dirty="0" smtClean="0"/>
              <a:t>run statistics </a:t>
            </a:r>
            <a:r>
              <a:rPr lang="en-GB" sz="1900" dirty="0"/>
              <a:t>in simulation output analysis? Explain</a:t>
            </a:r>
            <a:r>
              <a:rPr lang="en-GB" sz="1900" dirty="0" smtClean="0"/>
              <a:t>.</a:t>
            </a:r>
          </a:p>
          <a:p>
            <a:pPr marL="457200" indent="-457200">
              <a:buFont typeface="+mj-lt"/>
              <a:buAutoNum type="arabicPeriod"/>
            </a:pPr>
            <a:r>
              <a:rPr lang="en-GB" sz="1900" dirty="0"/>
              <a:t>When </a:t>
            </a:r>
            <a:r>
              <a:rPr lang="en-GB" sz="1900" dirty="0" smtClean="0"/>
              <a:t>is estimation </a:t>
            </a:r>
            <a:r>
              <a:rPr lang="en-GB" sz="1900" dirty="0"/>
              <a:t>method appropriate? Explain</a:t>
            </a:r>
            <a:r>
              <a:rPr lang="en-GB" sz="1900" dirty="0" smtClean="0"/>
              <a:t>.</a:t>
            </a:r>
          </a:p>
          <a:p>
            <a:pPr marL="457200" indent="-457200">
              <a:buFont typeface="+mj-lt"/>
              <a:buAutoNum type="arabicPeriod"/>
            </a:pPr>
            <a:r>
              <a:rPr lang="en-GB" sz="1900" dirty="0"/>
              <a:t>How do you </a:t>
            </a:r>
            <a:r>
              <a:rPr lang="en-GB" sz="1900" dirty="0" smtClean="0"/>
              <a:t>eliminate the </a:t>
            </a:r>
            <a:r>
              <a:rPr lang="en-GB" sz="1900" dirty="0"/>
              <a:t>effect of transient and initial bias in simulation output</a:t>
            </a:r>
            <a:r>
              <a:rPr lang="en-GB" sz="1900" dirty="0" smtClean="0"/>
              <a:t>?</a:t>
            </a:r>
          </a:p>
          <a:p>
            <a:pPr marL="457200" indent="-457200">
              <a:buFont typeface="+mj-lt"/>
              <a:buAutoNum type="arabicPeriod"/>
            </a:pPr>
            <a:r>
              <a:rPr lang="en-GB" sz="1900" dirty="0"/>
              <a:t>Why do we need the analysis of simulation output? How do you use estimation method in output analysis? Explain.</a:t>
            </a:r>
          </a:p>
          <a:p>
            <a:pPr marL="457200" indent="-457200">
              <a:buFont typeface="+mj-lt"/>
              <a:buAutoNum type="arabicPeriod"/>
            </a:pPr>
            <a:r>
              <a:rPr lang="en-GB" sz="1900" dirty="0"/>
              <a:t>Why Confidence interval is needed in the analysis of simulation output. How can we can we establish a confidence interval</a:t>
            </a:r>
            <a:r>
              <a:rPr lang="en-GB" sz="1900" dirty="0" smtClean="0"/>
              <a:t>?</a:t>
            </a:r>
          </a:p>
          <a:p>
            <a:pPr marL="457200" indent="-457200">
              <a:buFont typeface="+mj-lt"/>
              <a:buAutoNum type="arabicPeriod"/>
            </a:pPr>
            <a:r>
              <a:rPr lang="en-GB" sz="1900" dirty="0"/>
              <a:t>Explain the replication of runs</a:t>
            </a:r>
            <a:r>
              <a:rPr lang="en-GB" sz="1900" dirty="0" smtClean="0"/>
              <a:t>.</a:t>
            </a:r>
          </a:p>
          <a:p>
            <a:endParaRPr lang="en-GB" dirty="0"/>
          </a:p>
        </p:txBody>
      </p:sp>
      <p:sp>
        <p:nvSpPr>
          <p:cNvPr id="4" name="Footer Placeholder 3"/>
          <p:cNvSpPr>
            <a:spLocks noGrp="1"/>
          </p:cNvSpPr>
          <p:nvPr>
            <p:ph type="ftr" sz="quarter" idx="11"/>
          </p:nvPr>
        </p:nvSpPr>
        <p:spPr/>
        <p:txBody>
          <a:bodyPr/>
          <a:lstStyle/>
          <a:p>
            <a:r>
              <a:rPr lang="en-GB" smtClean="0"/>
              <a:t>Analysis of Simulation Output [Chapter 6]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37</a:t>
            </a:fld>
            <a:endParaRPr lang="en-GB"/>
          </a:p>
        </p:txBody>
      </p:sp>
    </p:spTree>
    <p:extLst>
      <p:ext uri="{BB962C8B-B14F-4D97-AF65-F5344CB8AC3E}">
        <p14:creationId xmlns:p14="http://schemas.microsoft.com/office/powerpoint/2010/main" val="370198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dirty="0"/>
              <a:t>Nature of the problem</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en-GB" b="1" dirty="0" smtClean="0"/>
              <a:t>Once </a:t>
            </a:r>
            <a:r>
              <a:rPr lang="en-GB" b="1" dirty="0"/>
              <a:t>a stochastic variable has been introduced into simulation model, almost all the system variables describing the system </a:t>
            </a:r>
            <a:r>
              <a:rPr lang="en-GB" b="1" dirty="0" err="1"/>
              <a:t>behavior</a:t>
            </a:r>
            <a:r>
              <a:rPr lang="en-GB" b="1" dirty="0"/>
              <a:t> also become stochastic. </a:t>
            </a:r>
          </a:p>
          <a:p>
            <a:pPr algn="just">
              <a:buFont typeface="Arial" panose="020B0604020202020204" pitchFamily="34" charset="0"/>
              <a:buChar char="•"/>
            </a:pPr>
            <a:r>
              <a:rPr lang="en-GB" b="1" dirty="0" smtClean="0"/>
              <a:t>Hence </a:t>
            </a:r>
            <a:r>
              <a:rPr lang="en-GB" b="1" dirty="0"/>
              <a:t>it needs some statistical method to </a:t>
            </a:r>
            <a:r>
              <a:rPr lang="en-GB" b="1" dirty="0" err="1"/>
              <a:t>analyze</a:t>
            </a:r>
            <a:r>
              <a:rPr lang="en-GB" b="1" dirty="0"/>
              <a:t> the simulation output.</a:t>
            </a:r>
            <a:r>
              <a:rPr lang="en-GB" dirty="0"/>
              <a:t> </a:t>
            </a:r>
          </a:p>
          <a:p>
            <a:pPr algn="just">
              <a:buFont typeface="Arial" panose="020B0604020202020204" pitchFamily="34" charset="0"/>
              <a:buChar char="•"/>
            </a:pPr>
            <a:r>
              <a:rPr lang="en-GB" dirty="0" smtClean="0"/>
              <a:t>A </a:t>
            </a:r>
            <a:r>
              <a:rPr lang="en-GB" dirty="0"/>
              <a:t>large body of statistical methods has been developed over the years to </a:t>
            </a:r>
            <a:r>
              <a:rPr lang="en-GB" dirty="0" err="1"/>
              <a:t>analyze</a:t>
            </a:r>
            <a:r>
              <a:rPr lang="en-GB" dirty="0"/>
              <a:t> results in science, engineering and other fields. </a:t>
            </a:r>
            <a:endParaRPr lang="en-GB" dirty="0" smtClean="0"/>
          </a:p>
          <a:p>
            <a:pPr algn="just">
              <a:buFont typeface="Arial" panose="020B0604020202020204" pitchFamily="34" charset="0"/>
              <a:buChar char="•"/>
            </a:pPr>
            <a:r>
              <a:rPr lang="en-GB" dirty="0" smtClean="0"/>
              <a:t>It </a:t>
            </a:r>
            <a:r>
              <a:rPr lang="en-GB" dirty="0"/>
              <a:t>seem natural to attempt applying these methods to </a:t>
            </a:r>
            <a:r>
              <a:rPr lang="en-GB" dirty="0" err="1"/>
              <a:t>analyze</a:t>
            </a:r>
            <a:r>
              <a:rPr lang="en-GB" dirty="0"/>
              <a:t> the simulation output but most of them pre-suppose that the results are mutually independent (IID) and the simulation process almost never produce raw output that is IID. For example: customer waiting times from queuing system are not IID. Thus it is difficult to apply classical statistical techniques to analysis of simulation model. </a:t>
            </a:r>
          </a:p>
        </p:txBody>
      </p:sp>
      <p:sp>
        <p:nvSpPr>
          <p:cNvPr id="4" name="Footer Placeholder 3"/>
          <p:cNvSpPr>
            <a:spLocks noGrp="1"/>
          </p:cNvSpPr>
          <p:nvPr>
            <p:ph type="ftr" sz="quarter" idx="11"/>
          </p:nvPr>
        </p:nvSpPr>
        <p:spPr/>
        <p:txBody>
          <a:bodyPr/>
          <a:lstStyle/>
          <a:p>
            <a:r>
              <a:rPr lang="en-GB" smtClean="0"/>
              <a:t>Analysis of Simulation Output [Chapter 6]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4</a:t>
            </a:fld>
            <a:endParaRPr lang="en-GB"/>
          </a:p>
        </p:txBody>
      </p:sp>
    </p:spTree>
    <p:extLst>
      <p:ext uri="{BB962C8B-B14F-4D97-AF65-F5344CB8AC3E}">
        <p14:creationId xmlns:p14="http://schemas.microsoft.com/office/powerpoint/2010/main" val="3656102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dirty="0" smtClean="0"/>
              <a:t>Basic </a:t>
            </a:r>
            <a:r>
              <a:rPr lang="en-GB" sz="4400" dirty="0" smtClean="0"/>
              <a:t>Definitions </a:t>
            </a:r>
            <a:endParaRPr lang="en-GB" sz="4400" dirty="0"/>
          </a:p>
        </p:txBody>
      </p:sp>
      <p:sp>
        <p:nvSpPr>
          <p:cNvPr id="3" name="Content Placeholder 2"/>
          <p:cNvSpPr>
            <a:spLocks noGrp="1"/>
          </p:cNvSpPr>
          <p:nvPr>
            <p:ph idx="1"/>
          </p:nvPr>
        </p:nvSpPr>
        <p:spPr/>
        <p:txBody>
          <a:bodyPr/>
          <a:lstStyle/>
          <a:p>
            <a:pPr>
              <a:buFont typeface="Courier New" panose="02070309020205020404" pitchFamily="49" charset="0"/>
              <a:buChar char="o"/>
            </a:pPr>
            <a:r>
              <a:rPr lang="en-GB" b="1" u="sng" dirty="0"/>
              <a:t>Independently and identically distributed random variables: </a:t>
            </a:r>
            <a:endParaRPr lang="en-GB" b="1" u="sng" dirty="0" smtClean="0"/>
          </a:p>
          <a:p>
            <a:pPr algn="just"/>
            <a:r>
              <a:rPr lang="en-GB" dirty="0" smtClean="0"/>
              <a:t>Usually </a:t>
            </a:r>
            <a:r>
              <a:rPr lang="en-GB" dirty="0"/>
              <a:t>a random variable is drawn from an infinite population that has probability distribution </a:t>
            </a:r>
            <a:r>
              <a:rPr lang="en-GB" b="1" dirty="0"/>
              <a:t>with finite mean </a:t>
            </a:r>
            <a:r>
              <a:rPr lang="en-GB" b="1" dirty="0" smtClean="0"/>
              <a:t>and </a:t>
            </a:r>
            <a:r>
              <a:rPr lang="en-GB" b="1" dirty="0"/>
              <a:t>finite variance</a:t>
            </a:r>
            <a:r>
              <a:rPr lang="en-GB" dirty="0"/>
              <a:t>. This mean that the population distribution is not affected by the number of sample already made or does it change with time. Further the value of sample is not affected in anyway by value of another sample. Random variables that meet all these conditions are said to be independently and identically distributed. </a:t>
            </a:r>
            <a:endParaRPr lang="en-GB" dirty="0" smtClean="0"/>
          </a:p>
          <a:p>
            <a:pPr algn="just">
              <a:buFont typeface="Courier New" panose="02070309020205020404" pitchFamily="49" charset="0"/>
              <a:buChar char="o"/>
            </a:pPr>
            <a:r>
              <a:rPr lang="en-GB" b="1" u="sng" dirty="0"/>
              <a:t>Central Limit theorem: </a:t>
            </a:r>
            <a:endParaRPr lang="en-GB" b="1" u="sng" dirty="0" smtClean="0"/>
          </a:p>
          <a:p>
            <a:pPr algn="just"/>
            <a:r>
              <a:rPr lang="en-GB" dirty="0" smtClean="0"/>
              <a:t>The </a:t>
            </a:r>
            <a:r>
              <a:rPr lang="en-GB" dirty="0"/>
              <a:t>theorem state that the sum of n IID variables drawn from population that has a mean μ of and a variance of 𝜎2 , is approximately distributed as a normal variable with a mean of μ and a variance of n𝜎 2 . </a:t>
            </a:r>
          </a:p>
        </p:txBody>
      </p:sp>
      <p:sp>
        <p:nvSpPr>
          <p:cNvPr id="4" name="Footer Placeholder 3"/>
          <p:cNvSpPr>
            <a:spLocks noGrp="1"/>
          </p:cNvSpPr>
          <p:nvPr>
            <p:ph type="ftr" sz="quarter" idx="11"/>
          </p:nvPr>
        </p:nvSpPr>
        <p:spPr/>
        <p:txBody>
          <a:bodyPr/>
          <a:lstStyle/>
          <a:p>
            <a:r>
              <a:rPr lang="en-GB" smtClean="0"/>
              <a:t>Analysis of Simulation Output [Chapter 6]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5</a:t>
            </a:fld>
            <a:endParaRPr lang="en-GB"/>
          </a:p>
        </p:txBody>
      </p:sp>
    </p:spTree>
    <p:extLst>
      <p:ext uri="{BB962C8B-B14F-4D97-AF65-F5344CB8AC3E}">
        <p14:creationId xmlns:p14="http://schemas.microsoft.com/office/powerpoint/2010/main" val="2286200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 of simulation on the basis of output </a:t>
            </a:r>
          </a:p>
        </p:txBody>
      </p:sp>
      <p:sp>
        <p:nvSpPr>
          <p:cNvPr id="3" name="Content Placeholder 2"/>
          <p:cNvSpPr>
            <a:spLocks noGrp="1"/>
          </p:cNvSpPr>
          <p:nvPr>
            <p:ph idx="1"/>
          </p:nvPr>
        </p:nvSpPr>
        <p:spPr/>
        <p:txBody>
          <a:bodyPr/>
          <a:lstStyle/>
          <a:p>
            <a:endParaRPr lang="en-GB" b="1" u="sng" dirty="0" smtClean="0"/>
          </a:p>
          <a:p>
            <a:r>
              <a:rPr lang="en-GB" b="1" dirty="0" smtClean="0"/>
              <a:t>a</a:t>
            </a:r>
            <a:r>
              <a:rPr lang="en-GB" b="1" dirty="0"/>
              <a:t>) Termination simulation or finite simulation: </a:t>
            </a:r>
            <a:endParaRPr lang="en-GB" b="1" dirty="0" smtClean="0"/>
          </a:p>
          <a:p>
            <a:pPr algn="just"/>
            <a:r>
              <a:rPr lang="en-GB" b="1" dirty="0" smtClean="0"/>
              <a:t>The </a:t>
            </a:r>
            <a:r>
              <a:rPr lang="en-GB" b="1" dirty="0"/>
              <a:t>termination of a finite simulation takes place at a specified time or is caused by some specific events</a:t>
            </a:r>
            <a:r>
              <a:rPr lang="en-GB" dirty="0"/>
              <a:t>. For example: Banks opens at 8:30am with no customers present and 8 of 11 teller working and closed at 4:30 pm. The terminating simulation runs for some specified duration of time TE where E is a specified event that stops the simulation. It starts at time 0 under well specified initial condition and ends at the stooping time TE . For the banking system, the simulation analyst chooses to consider a terminating system because object of interest is one day's operations on the bank.</a:t>
            </a:r>
          </a:p>
        </p:txBody>
      </p:sp>
      <p:sp>
        <p:nvSpPr>
          <p:cNvPr id="4" name="Footer Placeholder 3"/>
          <p:cNvSpPr>
            <a:spLocks noGrp="1"/>
          </p:cNvSpPr>
          <p:nvPr>
            <p:ph type="ftr" sz="quarter" idx="11"/>
          </p:nvPr>
        </p:nvSpPr>
        <p:spPr/>
        <p:txBody>
          <a:bodyPr/>
          <a:lstStyle/>
          <a:p>
            <a:r>
              <a:rPr lang="en-GB" smtClean="0"/>
              <a:t>Analysis of Simulation Output [Chapter 6]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6</a:t>
            </a:fld>
            <a:endParaRPr lang="en-GB"/>
          </a:p>
        </p:txBody>
      </p:sp>
    </p:spTree>
    <p:extLst>
      <p:ext uri="{BB962C8B-B14F-4D97-AF65-F5344CB8AC3E}">
        <p14:creationId xmlns:p14="http://schemas.microsoft.com/office/powerpoint/2010/main" val="2382363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 of simulation on the basis of output </a:t>
            </a:r>
          </a:p>
        </p:txBody>
      </p:sp>
      <p:sp>
        <p:nvSpPr>
          <p:cNvPr id="3" name="Content Placeholder 2"/>
          <p:cNvSpPr>
            <a:spLocks noGrp="1"/>
          </p:cNvSpPr>
          <p:nvPr>
            <p:ph idx="1"/>
          </p:nvPr>
        </p:nvSpPr>
        <p:spPr/>
        <p:txBody>
          <a:bodyPr/>
          <a:lstStyle/>
          <a:p>
            <a:endParaRPr lang="en-GB" b="1" u="sng" dirty="0" smtClean="0"/>
          </a:p>
          <a:p>
            <a:r>
              <a:rPr lang="en-GB" b="1" dirty="0"/>
              <a:t>b) Non terminating Simulation (Steady state simulation): </a:t>
            </a:r>
            <a:endParaRPr lang="en-GB" b="1" dirty="0" smtClean="0"/>
          </a:p>
          <a:p>
            <a:pPr algn="just"/>
            <a:r>
              <a:rPr lang="en-GB" dirty="0" smtClean="0"/>
              <a:t>The </a:t>
            </a:r>
            <a:r>
              <a:rPr lang="en-GB" dirty="0"/>
              <a:t>main propose of steady study simulation is the study of </a:t>
            </a:r>
            <a:r>
              <a:rPr lang="en-GB" b="1" dirty="0"/>
              <a:t>long run </a:t>
            </a:r>
            <a:r>
              <a:rPr lang="en-GB" b="1" dirty="0" err="1"/>
              <a:t>behavior</a:t>
            </a:r>
            <a:r>
              <a:rPr lang="en-GB" b="1" dirty="0"/>
              <a:t> of system</a:t>
            </a:r>
            <a:r>
              <a:rPr lang="en-GB" dirty="0"/>
              <a:t>. Performance measure is called a steady state parameter if it is a characteristic of the equilibrium distribution of an output stochastic process. Examples are: Continuously operating communication system where the objective of computation of mean delay of packet in the long run. </a:t>
            </a:r>
            <a:endParaRPr lang="en-GB" dirty="0" smtClean="0"/>
          </a:p>
          <a:p>
            <a:endParaRPr lang="en-GB" dirty="0"/>
          </a:p>
          <a:p>
            <a:r>
              <a:rPr lang="en-GB" b="1" i="1" dirty="0" smtClean="0"/>
              <a:t>(Note: whether a simulation is considered to be terminating or non-terminating depends on both the objective of study and nature of the system) </a:t>
            </a:r>
            <a:endParaRPr lang="en-GB" b="1" i="1" dirty="0"/>
          </a:p>
        </p:txBody>
      </p:sp>
      <p:sp>
        <p:nvSpPr>
          <p:cNvPr id="4" name="Footer Placeholder 3"/>
          <p:cNvSpPr>
            <a:spLocks noGrp="1"/>
          </p:cNvSpPr>
          <p:nvPr>
            <p:ph type="ftr" sz="quarter" idx="11"/>
          </p:nvPr>
        </p:nvSpPr>
        <p:spPr/>
        <p:txBody>
          <a:bodyPr/>
          <a:lstStyle/>
          <a:p>
            <a:r>
              <a:rPr lang="en-GB" smtClean="0"/>
              <a:t>Analysis of Simulation Output [Chapter 6]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7</a:t>
            </a:fld>
            <a:endParaRPr lang="en-GB"/>
          </a:p>
        </p:txBody>
      </p:sp>
    </p:spTree>
    <p:extLst>
      <p:ext uri="{BB962C8B-B14F-4D97-AF65-F5344CB8AC3E}">
        <p14:creationId xmlns:p14="http://schemas.microsoft.com/office/powerpoint/2010/main" val="3407043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 of simulation on the basis of output </a:t>
            </a:r>
          </a:p>
        </p:txBody>
      </p:sp>
      <p:sp>
        <p:nvSpPr>
          <p:cNvPr id="4" name="Footer Placeholder 3"/>
          <p:cNvSpPr>
            <a:spLocks noGrp="1"/>
          </p:cNvSpPr>
          <p:nvPr>
            <p:ph type="ftr" sz="quarter" idx="11"/>
          </p:nvPr>
        </p:nvSpPr>
        <p:spPr/>
        <p:txBody>
          <a:bodyPr/>
          <a:lstStyle/>
          <a:p>
            <a:r>
              <a:rPr lang="en-GB" smtClean="0"/>
              <a:t>Analysis of Simulation Output [Chapter 6]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8</a:t>
            </a:fld>
            <a:endParaRPr lang="en-GB"/>
          </a:p>
        </p:txBody>
      </p:sp>
      <p:sp>
        <p:nvSpPr>
          <p:cNvPr id="6" name="TextBox 5"/>
          <p:cNvSpPr txBox="1"/>
          <p:nvPr/>
        </p:nvSpPr>
        <p:spPr>
          <a:xfrm>
            <a:off x="590765" y="2789434"/>
            <a:ext cx="5460714" cy="2031325"/>
          </a:xfrm>
          <a:prstGeom prst="rect">
            <a:avLst/>
          </a:prstGeom>
          <a:noFill/>
        </p:spPr>
        <p:txBody>
          <a:bodyPr wrap="square" rtlCol="0">
            <a:spAutoFit/>
          </a:bodyPr>
          <a:lstStyle/>
          <a:p>
            <a:pPr marL="342900" indent="-342900">
              <a:buFont typeface="+mj-lt"/>
              <a:buAutoNum type="arabicPeriod"/>
            </a:pPr>
            <a:r>
              <a:rPr lang="en-GB" dirty="0"/>
              <a:t>Runs continuously or at least over a very long period of time. </a:t>
            </a:r>
            <a:endParaRPr lang="en-GB" dirty="0" smtClean="0"/>
          </a:p>
          <a:p>
            <a:pPr marL="342900" indent="-342900">
              <a:buFont typeface="+mj-lt"/>
              <a:buAutoNum type="arabicPeriod"/>
            </a:pPr>
            <a:r>
              <a:rPr lang="en-GB" dirty="0" smtClean="0"/>
              <a:t>Initial </a:t>
            </a:r>
            <a:r>
              <a:rPr lang="en-GB" dirty="0"/>
              <a:t>conditions defined by analyst. </a:t>
            </a:r>
            <a:endParaRPr lang="en-GB" dirty="0" smtClean="0"/>
          </a:p>
          <a:p>
            <a:pPr marL="342900" indent="-342900">
              <a:buFont typeface="+mj-lt"/>
              <a:buAutoNum type="arabicPeriod"/>
            </a:pPr>
            <a:r>
              <a:rPr lang="en-GB" dirty="0" smtClean="0"/>
              <a:t>Runs </a:t>
            </a:r>
            <a:r>
              <a:rPr lang="en-GB" dirty="0"/>
              <a:t>for some analyst specified period of time TE </a:t>
            </a:r>
            <a:endParaRPr lang="en-GB" dirty="0" smtClean="0"/>
          </a:p>
          <a:p>
            <a:pPr marL="342900" indent="-342900">
              <a:buFont typeface="+mj-lt"/>
              <a:buAutoNum type="arabicPeriod"/>
            </a:pPr>
            <a:r>
              <a:rPr lang="en-GB" dirty="0" smtClean="0"/>
              <a:t>Study </a:t>
            </a:r>
            <a:r>
              <a:rPr lang="en-GB" dirty="0"/>
              <a:t>the steady state (long run) properties of the system, properties that are not influenced by the initial condition of model. </a:t>
            </a:r>
          </a:p>
        </p:txBody>
      </p:sp>
      <p:sp>
        <p:nvSpPr>
          <p:cNvPr id="7" name="TextBox 6"/>
          <p:cNvSpPr txBox="1"/>
          <p:nvPr/>
        </p:nvSpPr>
        <p:spPr>
          <a:xfrm>
            <a:off x="6311758" y="2789433"/>
            <a:ext cx="5460714" cy="3139321"/>
          </a:xfrm>
          <a:prstGeom prst="rect">
            <a:avLst/>
          </a:prstGeom>
          <a:noFill/>
        </p:spPr>
        <p:txBody>
          <a:bodyPr wrap="square" rtlCol="0">
            <a:spAutoFit/>
          </a:bodyPr>
          <a:lstStyle/>
          <a:p>
            <a:pPr marL="342900" indent="-342900">
              <a:buFont typeface="+mj-lt"/>
              <a:buAutoNum type="arabicPeriod"/>
            </a:pPr>
            <a:r>
              <a:rPr lang="en-GB" dirty="0" smtClean="0"/>
              <a:t>Runs for some duration of time </a:t>
            </a:r>
            <a:r>
              <a:rPr lang="en-GB" dirty="0" err="1" smtClean="0"/>
              <a:t>Te</a:t>
            </a:r>
            <a:r>
              <a:rPr lang="en-GB" dirty="0" smtClean="0"/>
              <a:t>, where e is a specified event that stops the simulation</a:t>
            </a:r>
          </a:p>
          <a:p>
            <a:pPr marL="342900" indent="-342900">
              <a:buFont typeface="+mj-lt"/>
              <a:buAutoNum type="arabicPeriod"/>
            </a:pPr>
            <a:r>
              <a:rPr lang="en-GB" dirty="0" smtClean="0"/>
              <a:t>Starts at time 0 under well-specified initial conditions.</a:t>
            </a:r>
          </a:p>
          <a:p>
            <a:pPr marL="342900" indent="-342900">
              <a:buFont typeface="+mj-lt"/>
              <a:buAutoNum type="arabicPeriod"/>
            </a:pPr>
            <a:r>
              <a:rPr lang="en-GB" dirty="0" smtClean="0"/>
              <a:t>Ends at the stopping time </a:t>
            </a:r>
            <a:r>
              <a:rPr lang="en-GB" dirty="0" err="1" smtClean="0"/>
              <a:t>Te</a:t>
            </a:r>
            <a:endParaRPr lang="en-GB" dirty="0" smtClean="0"/>
          </a:p>
          <a:p>
            <a:pPr marL="342900" indent="-342900">
              <a:buFont typeface="+mj-lt"/>
              <a:buAutoNum type="arabicPeriod"/>
            </a:pPr>
            <a:r>
              <a:rPr lang="en-GB" dirty="0" smtClean="0"/>
              <a:t>The simulation analyst chooses to consider it a terminating system because the object of interest is one days operation</a:t>
            </a:r>
          </a:p>
          <a:p>
            <a:r>
              <a:rPr lang="en-GB" dirty="0" smtClean="0"/>
              <a:t>Example (Bank) : opens at 8:30 am (time 0) with no customers present and 8 of the 11 teller working (initial conditions), and closes at 4:30 pm (Time </a:t>
            </a:r>
            <a:r>
              <a:rPr lang="en-GB" dirty="0" err="1" smtClean="0"/>
              <a:t>Te</a:t>
            </a:r>
            <a:r>
              <a:rPr lang="en-GB" dirty="0" smtClean="0"/>
              <a:t>= 480 min)</a:t>
            </a:r>
            <a:endParaRPr lang="en-GB" dirty="0"/>
          </a:p>
        </p:txBody>
      </p:sp>
      <p:sp>
        <p:nvSpPr>
          <p:cNvPr id="8" name="Content Placeholder 2"/>
          <p:cNvSpPr txBox="1">
            <a:spLocks/>
          </p:cNvSpPr>
          <p:nvPr/>
        </p:nvSpPr>
        <p:spPr>
          <a:xfrm>
            <a:off x="1068387" y="2025283"/>
            <a:ext cx="10058400" cy="47622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GB" b="1" dirty="0" smtClean="0"/>
              <a:t>Non Terminating Simulation			Terminating Simulation</a:t>
            </a:r>
          </a:p>
          <a:p>
            <a:endParaRPr lang="en-GB" b="1" dirty="0" smtClean="0"/>
          </a:p>
        </p:txBody>
      </p:sp>
    </p:spTree>
    <p:extLst>
      <p:ext uri="{BB962C8B-B14F-4D97-AF65-F5344CB8AC3E}">
        <p14:creationId xmlns:p14="http://schemas.microsoft.com/office/powerpoint/2010/main" val="726426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dirty="0"/>
              <a:t>Confidence Intervals and Hypothesis Testing</a:t>
            </a:r>
          </a:p>
        </p:txBody>
      </p:sp>
      <p:sp>
        <p:nvSpPr>
          <p:cNvPr id="3" name="Content Placeholder 2"/>
          <p:cNvSpPr>
            <a:spLocks noGrp="1"/>
          </p:cNvSpPr>
          <p:nvPr>
            <p:ph idx="1"/>
          </p:nvPr>
        </p:nvSpPr>
        <p:spPr/>
        <p:txBody>
          <a:bodyPr>
            <a:normAutofit/>
          </a:bodyPr>
          <a:lstStyle/>
          <a:p>
            <a:pPr marL="0" indent="0" algn="just">
              <a:buNone/>
            </a:pPr>
            <a:r>
              <a:rPr lang="en-GB" b="1" dirty="0" smtClean="0"/>
              <a:t>Confidence </a:t>
            </a:r>
            <a:r>
              <a:rPr lang="en-GB" b="1" dirty="0"/>
              <a:t>intervals </a:t>
            </a:r>
            <a:r>
              <a:rPr lang="en-GB" dirty="0"/>
              <a:t>are based on the premise that the data being produced by the simulation is represented well by a probability model. </a:t>
            </a:r>
            <a:endParaRPr lang="en-GB" dirty="0" smtClean="0"/>
          </a:p>
          <a:p>
            <a:pPr marL="0" indent="0" algn="just">
              <a:buNone/>
            </a:pPr>
            <a:r>
              <a:rPr lang="en-GB" dirty="0" smtClean="0"/>
              <a:t>The confidence interval is the range of possible values for the parameter based on a set of data (simulation results)</a:t>
            </a:r>
          </a:p>
          <a:p>
            <a:pPr marL="0" indent="0" algn="just">
              <a:buNone/>
            </a:pPr>
            <a:r>
              <a:rPr lang="en-GB" dirty="0" smtClean="0"/>
              <a:t>A confidence interval displays the probability that a parameter will fall between pair of values around the mean</a:t>
            </a:r>
          </a:p>
          <a:p>
            <a:pPr marL="0" indent="0" algn="just">
              <a:buNone/>
            </a:pPr>
            <a:r>
              <a:rPr lang="en-GB" dirty="0" smtClean="0"/>
              <a:t>Confidence intervals measure the degree of uncertainty or certainty in a sampling method</a:t>
            </a:r>
            <a:endParaRPr lang="en-GB" dirty="0"/>
          </a:p>
          <a:p>
            <a:pPr algn="just"/>
            <a:endParaRPr lang="en-GB" dirty="0"/>
          </a:p>
        </p:txBody>
      </p:sp>
      <p:sp>
        <p:nvSpPr>
          <p:cNvPr id="4" name="Footer Placeholder 3"/>
          <p:cNvSpPr>
            <a:spLocks noGrp="1"/>
          </p:cNvSpPr>
          <p:nvPr>
            <p:ph type="ftr" sz="quarter" idx="11"/>
          </p:nvPr>
        </p:nvSpPr>
        <p:spPr/>
        <p:txBody>
          <a:bodyPr/>
          <a:lstStyle/>
          <a:p>
            <a:r>
              <a:rPr lang="en-GB" smtClean="0"/>
              <a:t>Analysis of Simulation Output [Chapter 6]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9</a:t>
            </a:fld>
            <a:endParaRPr lang="en-GB"/>
          </a:p>
        </p:txBody>
      </p:sp>
    </p:spTree>
    <p:extLst>
      <p:ext uri="{BB962C8B-B14F-4D97-AF65-F5344CB8AC3E}">
        <p14:creationId xmlns:p14="http://schemas.microsoft.com/office/powerpoint/2010/main" val="268711559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331</TotalTime>
  <Words>4207</Words>
  <Application>Microsoft Office PowerPoint</Application>
  <PresentationFormat>Widescreen</PresentationFormat>
  <Paragraphs>305</Paragraphs>
  <Slides>37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Calibri Light</vt:lpstr>
      <vt:lpstr>Courier New</vt:lpstr>
      <vt:lpstr>Retrospect</vt:lpstr>
      <vt:lpstr>Analysis of Simulation Output </vt:lpstr>
      <vt:lpstr>Outline</vt:lpstr>
      <vt:lpstr>Why analysis of simulation output ?</vt:lpstr>
      <vt:lpstr>Nature of the problem</vt:lpstr>
      <vt:lpstr>Basic Definitions </vt:lpstr>
      <vt:lpstr>Type of simulation on the basis of output </vt:lpstr>
      <vt:lpstr>Type of simulation on the basis of output </vt:lpstr>
      <vt:lpstr>Type of simulation on the basis of output </vt:lpstr>
      <vt:lpstr>Confidence Intervals and Hypothesis Testing</vt:lpstr>
      <vt:lpstr>Confidence Intervals and Hypothesis Testing</vt:lpstr>
      <vt:lpstr>Student-T-Table</vt:lpstr>
      <vt:lpstr>Confidence Intervals and Hypothesis Testing</vt:lpstr>
      <vt:lpstr>Confidence Intervals and Hypothesis Testing</vt:lpstr>
      <vt:lpstr>Confidence Intervals and Hypothesis Testing</vt:lpstr>
      <vt:lpstr>Confidence Intervals and Hypothesis Testing</vt:lpstr>
      <vt:lpstr>Confidence Intervals and Hypothesis Testing</vt:lpstr>
      <vt:lpstr>Confidence Intervals and Hypothesis Testing</vt:lpstr>
      <vt:lpstr>Confidence Intervals and Hypothesis Testing</vt:lpstr>
      <vt:lpstr>Estimation Methods</vt:lpstr>
      <vt:lpstr>Estimation Methods</vt:lpstr>
      <vt:lpstr>Estimation Methods</vt:lpstr>
      <vt:lpstr>Estimation Methods</vt:lpstr>
      <vt:lpstr>Estimation Methods</vt:lpstr>
      <vt:lpstr>Estimation Methods</vt:lpstr>
      <vt:lpstr>Estimation Methods</vt:lpstr>
      <vt:lpstr>Simulation run statistics</vt:lpstr>
      <vt:lpstr>Simulation run statistics</vt:lpstr>
      <vt:lpstr>Simulation run statistics</vt:lpstr>
      <vt:lpstr>Simulation run statistics</vt:lpstr>
      <vt:lpstr>Replication of runs</vt:lpstr>
      <vt:lpstr>Replication of runs</vt:lpstr>
      <vt:lpstr>Replication of runs</vt:lpstr>
      <vt:lpstr>Replication of runs</vt:lpstr>
      <vt:lpstr>Elimination of initial bias </vt:lpstr>
      <vt:lpstr>Elimination of initial bias </vt:lpstr>
      <vt:lpstr>Elimination of initial bias </vt:lpstr>
      <vt:lpstr>Exercise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Simulation Output</dc:title>
  <dc:creator>Pratik</dc:creator>
  <cp:lastModifiedBy>Microsoft account</cp:lastModifiedBy>
  <cp:revision>43</cp:revision>
  <dcterms:created xsi:type="dcterms:W3CDTF">2021-12-03T16:17:39Z</dcterms:created>
  <dcterms:modified xsi:type="dcterms:W3CDTF">2022-01-02T15:59:24Z</dcterms:modified>
</cp:coreProperties>
</file>