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61" r:id="rId5"/>
    <p:sldId id="259" r:id="rId6"/>
    <p:sldId id="262" r:id="rId7"/>
    <p:sldId id="264" r:id="rId8"/>
    <p:sldId id="263" r:id="rId9"/>
    <p:sldId id="265" r:id="rId10"/>
    <p:sldId id="266" r:id="rId11"/>
    <p:sldId id="270" r:id="rId12"/>
    <p:sldId id="268" r:id="rId13"/>
    <p:sldId id="269" r:id="rId14"/>
    <p:sldId id="279" r:id="rId15"/>
    <p:sldId id="275" r:id="rId16"/>
    <p:sldId id="307" r:id="rId17"/>
    <p:sldId id="271" r:id="rId18"/>
    <p:sldId id="276" r:id="rId19"/>
    <p:sldId id="272" r:id="rId20"/>
    <p:sldId id="274" r:id="rId21"/>
    <p:sldId id="273" r:id="rId22"/>
    <p:sldId id="277" r:id="rId23"/>
    <p:sldId id="278" r:id="rId24"/>
    <p:sldId id="280" r:id="rId25"/>
    <p:sldId id="283" r:id="rId26"/>
    <p:sldId id="284" r:id="rId27"/>
    <p:sldId id="285" r:id="rId28"/>
    <p:sldId id="286" r:id="rId29"/>
    <p:sldId id="287" r:id="rId30"/>
    <p:sldId id="288" r:id="rId31"/>
    <p:sldId id="289" r:id="rId32"/>
    <p:sldId id="281" r:id="rId33"/>
    <p:sldId id="290" r:id="rId34"/>
    <p:sldId id="291" r:id="rId35"/>
    <p:sldId id="292" r:id="rId36"/>
    <p:sldId id="293" r:id="rId37"/>
    <p:sldId id="294" r:id="rId38"/>
    <p:sldId id="295" r:id="rId39"/>
    <p:sldId id="260" r:id="rId40"/>
    <p:sldId id="296" r:id="rId41"/>
    <p:sldId id="297" r:id="rId42"/>
    <p:sldId id="299" r:id="rId43"/>
    <p:sldId id="298" r:id="rId44"/>
    <p:sldId id="303" r:id="rId45"/>
    <p:sldId id="304" r:id="rId46"/>
    <p:sldId id="306" r:id="rId47"/>
    <p:sldId id="300"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2" d="100"/>
          <a:sy n="92" d="100"/>
        </p:scale>
        <p:origin x="48" y="2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4BF93-B3AA-4686-9E92-2CABA2EB8C1A}" type="datetimeFigureOut">
              <a:rPr lang="en-GB" smtClean="0"/>
              <a:t>17/01/2023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2B3FE-62AA-4C43-8612-394534891D55}" type="slidenum">
              <a:rPr lang="en-GB" smtClean="0"/>
              <a:t>‹#›</a:t>
            </a:fld>
            <a:endParaRPr lang="en-GB"/>
          </a:p>
        </p:txBody>
      </p:sp>
    </p:spTree>
    <p:extLst>
      <p:ext uri="{BB962C8B-B14F-4D97-AF65-F5344CB8AC3E}">
        <p14:creationId xmlns:p14="http://schemas.microsoft.com/office/powerpoint/2010/main" val="24105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B2B3FE-62AA-4C43-8612-394534891D55}" type="slidenum">
              <a:rPr lang="en-GB" smtClean="0"/>
              <a:t>1</a:t>
            </a:fld>
            <a:endParaRPr lang="en-GB"/>
          </a:p>
        </p:txBody>
      </p:sp>
    </p:spTree>
    <p:extLst>
      <p:ext uri="{BB962C8B-B14F-4D97-AF65-F5344CB8AC3E}">
        <p14:creationId xmlns:p14="http://schemas.microsoft.com/office/powerpoint/2010/main" val="137282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9C3905-6DEA-46B8-AC76-4FEF024FFEC3}" type="datetime1">
              <a:rPr lang="en-GB" smtClean="0"/>
              <a:t>17/01/2023</a:t>
            </a:fld>
            <a:endParaRPr lang="en-GB"/>
          </a:p>
        </p:txBody>
      </p:sp>
      <p:sp>
        <p:nvSpPr>
          <p:cNvPr id="5" name="Footer Placeholder 4"/>
          <p:cNvSpPr>
            <a:spLocks noGrp="1"/>
          </p:cNvSpPr>
          <p:nvPr>
            <p:ph type="ftr" sz="quarter" idx="11"/>
          </p:nvPr>
        </p:nvSpPr>
        <p:spPr/>
        <p:txBody>
          <a:bodyPr/>
          <a:lstStyle/>
          <a:p>
            <a:r>
              <a:rPr lang="en-GB" smtClean="0"/>
              <a:t>Simulation of Computer Systems [Chapter 8]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92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A63313-B140-4C74-8D4C-7233EDA59191}" type="datetime1">
              <a:rPr lang="en-GB" smtClean="0"/>
              <a:t>17/01/2023</a:t>
            </a:fld>
            <a:endParaRPr lang="en-GB"/>
          </a:p>
        </p:txBody>
      </p:sp>
      <p:sp>
        <p:nvSpPr>
          <p:cNvPr id="5" name="Footer Placeholder 4"/>
          <p:cNvSpPr>
            <a:spLocks noGrp="1"/>
          </p:cNvSpPr>
          <p:nvPr>
            <p:ph type="ftr" sz="quarter" idx="11"/>
          </p:nvPr>
        </p:nvSpPr>
        <p:spPr/>
        <p:txBody>
          <a:bodyPr/>
          <a:lstStyle/>
          <a:p>
            <a:r>
              <a:rPr lang="en-GB" smtClean="0"/>
              <a:t>Simulation of Computer Systems [Chapter 8]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88393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354631-FB9E-4E21-B237-180E81130AE1}" type="datetime1">
              <a:rPr lang="en-GB" smtClean="0"/>
              <a:t>17/01/2023</a:t>
            </a:fld>
            <a:endParaRPr lang="en-GB"/>
          </a:p>
        </p:txBody>
      </p:sp>
      <p:sp>
        <p:nvSpPr>
          <p:cNvPr id="5" name="Footer Placeholder 4"/>
          <p:cNvSpPr>
            <a:spLocks noGrp="1"/>
          </p:cNvSpPr>
          <p:nvPr>
            <p:ph type="ftr" sz="quarter" idx="11"/>
          </p:nvPr>
        </p:nvSpPr>
        <p:spPr/>
        <p:txBody>
          <a:bodyPr/>
          <a:lstStyle/>
          <a:p>
            <a:r>
              <a:rPr lang="en-GB" smtClean="0"/>
              <a:t>Simulation of Computer Systems [Chapter 8]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316353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E46EB5-3077-4D4D-AB62-EB0B4D5C4953}" type="datetime1">
              <a:rPr lang="en-GB" smtClean="0"/>
              <a:t>17/01/2023</a:t>
            </a:fld>
            <a:endParaRPr lang="en-GB"/>
          </a:p>
        </p:txBody>
      </p:sp>
      <p:sp>
        <p:nvSpPr>
          <p:cNvPr id="5" name="Footer Placeholder 4"/>
          <p:cNvSpPr>
            <a:spLocks noGrp="1"/>
          </p:cNvSpPr>
          <p:nvPr>
            <p:ph type="ftr" sz="quarter" idx="11"/>
          </p:nvPr>
        </p:nvSpPr>
        <p:spPr/>
        <p:txBody>
          <a:bodyPr/>
          <a:lstStyle/>
          <a:p>
            <a:r>
              <a:rPr lang="en-GB" smtClean="0"/>
              <a:t>Simulation of Computer Systems [Chapter 8]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218938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A0B43C-D409-44B2-9503-6B6ECB3478FB}" type="datetime1">
              <a:rPr lang="en-GB" smtClean="0"/>
              <a:t>17/01/2023</a:t>
            </a:fld>
            <a:endParaRPr lang="en-GB"/>
          </a:p>
        </p:txBody>
      </p:sp>
      <p:sp>
        <p:nvSpPr>
          <p:cNvPr id="5" name="Footer Placeholder 4"/>
          <p:cNvSpPr>
            <a:spLocks noGrp="1"/>
          </p:cNvSpPr>
          <p:nvPr>
            <p:ph type="ftr" sz="quarter" idx="11"/>
          </p:nvPr>
        </p:nvSpPr>
        <p:spPr/>
        <p:txBody>
          <a:bodyPr/>
          <a:lstStyle/>
          <a:p>
            <a:r>
              <a:rPr lang="en-GB" smtClean="0"/>
              <a:t>Simulation of Computer Systems [Chapter 8]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72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8FFFC5-0B04-48C0-B238-005262C74081}" type="datetime1">
              <a:rPr lang="en-GB" smtClean="0"/>
              <a:t>17/01/2023</a:t>
            </a:fld>
            <a:endParaRPr lang="en-GB"/>
          </a:p>
        </p:txBody>
      </p:sp>
      <p:sp>
        <p:nvSpPr>
          <p:cNvPr id="6" name="Footer Placeholder 5"/>
          <p:cNvSpPr>
            <a:spLocks noGrp="1"/>
          </p:cNvSpPr>
          <p:nvPr>
            <p:ph type="ftr" sz="quarter" idx="11"/>
          </p:nvPr>
        </p:nvSpPr>
        <p:spPr/>
        <p:txBody>
          <a:bodyPr/>
          <a:lstStyle/>
          <a:p>
            <a:r>
              <a:rPr lang="en-GB" smtClean="0"/>
              <a:t>Simulation of Computer Systems [Chapter 8] By Pratik Gautam</a:t>
            </a:r>
            <a:endParaRPr lang="en-GB"/>
          </a:p>
        </p:txBody>
      </p:sp>
      <p:sp>
        <p:nvSpPr>
          <p:cNvPr id="7" name="Slide Number Placeholder 6"/>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349202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8DC8C0-DF2A-4F09-9355-6C100EA115F7}" type="datetime1">
              <a:rPr lang="en-GB" smtClean="0"/>
              <a:t>17/01/2023</a:t>
            </a:fld>
            <a:endParaRPr lang="en-GB"/>
          </a:p>
        </p:txBody>
      </p:sp>
      <p:sp>
        <p:nvSpPr>
          <p:cNvPr id="8" name="Footer Placeholder 7"/>
          <p:cNvSpPr>
            <a:spLocks noGrp="1"/>
          </p:cNvSpPr>
          <p:nvPr>
            <p:ph type="ftr" sz="quarter" idx="11"/>
          </p:nvPr>
        </p:nvSpPr>
        <p:spPr/>
        <p:txBody>
          <a:bodyPr/>
          <a:lstStyle/>
          <a:p>
            <a:r>
              <a:rPr lang="en-GB" smtClean="0"/>
              <a:t>Simulation of Computer Systems [Chapter 8] By Pratik Gautam</a:t>
            </a:r>
            <a:endParaRPr lang="en-GB"/>
          </a:p>
        </p:txBody>
      </p:sp>
      <p:sp>
        <p:nvSpPr>
          <p:cNvPr id="9" name="Slide Number Placeholder 8"/>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43339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F93DAD-4607-485A-908C-FC9EB3940745}" type="datetime1">
              <a:rPr lang="en-GB" smtClean="0"/>
              <a:t>17/01/2023</a:t>
            </a:fld>
            <a:endParaRPr lang="en-GB"/>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96012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68E536-0AC8-425E-B255-9059883BC309}" type="datetime1">
              <a:rPr lang="en-GB" smtClean="0"/>
              <a:t>17/01/2023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smtClean="0"/>
              <a:t>Simulation of Computer Systems [Chapter 8] By Pratik Gautam</a:t>
            </a:r>
            <a:endParaRPr lang="en-GB"/>
          </a:p>
        </p:txBody>
      </p:sp>
      <p:sp>
        <p:nvSpPr>
          <p:cNvPr id="9" name="Slide Number Placeholder 8"/>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425202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D9EF2A-09EE-4416-BB91-9D6C8541F324}" type="datetime1">
              <a:rPr lang="en-GB" smtClean="0"/>
              <a:t>17/01/2023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smtClean="0"/>
              <a:t>Simulation of Computer Systems [Chapter 8] By Pratik Gautam</a:t>
            </a:r>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80B8B6-5B9F-44DA-A3A3-D3FE714BCF0B}" type="slidenum">
              <a:rPr lang="en-GB" smtClean="0"/>
              <a:t>‹#›</a:t>
            </a:fld>
            <a:endParaRPr lang="en-GB"/>
          </a:p>
        </p:txBody>
      </p:sp>
    </p:spTree>
    <p:extLst>
      <p:ext uri="{BB962C8B-B14F-4D97-AF65-F5344CB8AC3E}">
        <p14:creationId xmlns:p14="http://schemas.microsoft.com/office/powerpoint/2010/main" val="37035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AEF049-30F3-46AF-A787-91D3C662D8E7}" type="datetime1">
              <a:rPr lang="en-GB" smtClean="0"/>
              <a:t>17/01/2023</a:t>
            </a:fld>
            <a:endParaRPr lang="en-GB"/>
          </a:p>
        </p:txBody>
      </p:sp>
      <p:sp>
        <p:nvSpPr>
          <p:cNvPr id="6" name="Footer Placeholder 5"/>
          <p:cNvSpPr>
            <a:spLocks noGrp="1"/>
          </p:cNvSpPr>
          <p:nvPr>
            <p:ph type="ftr" sz="quarter" idx="11"/>
          </p:nvPr>
        </p:nvSpPr>
        <p:spPr/>
        <p:txBody>
          <a:bodyPr/>
          <a:lstStyle/>
          <a:p>
            <a:r>
              <a:rPr lang="en-GB" smtClean="0"/>
              <a:t>Simulation of Computer Systems [Chapter 8] By Pratik Gautam</a:t>
            </a:r>
            <a:endParaRPr lang="en-GB"/>
          </a:p>
        </p:txBody>
      </p:sp>
      <p:sp>
        <p:nvSpPr>
          <p:cNvPr id="7" name="Slide Number Placeholder 6"/>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6393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F664F1-22EE-4780-A6A1-F9EEA9C314FA}" type="datetime1">
              <a:rPr lang="en-GB" smtClean="0"/>
              <a:t>17/01/2023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smtClean="0"/>
              <a:t>Simulation of Computer Systems [Chapter 8] By Pratik Gautam</a:t>
            </a:r>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80B8B6-5B9F-44DA-A3A3-D3FE714BCF0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332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minutemansoftware.com/downloads.asp" TargetMode="External"/><Relationship Id="rId2" Type="http://schemas.openxmlformats.org/officeDocument/2006/relationships/hyperlink" Target="http://www.minutemansoftware.com/tutorial/tutorial_manual.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6600" b="1" dirty="0"/>
              <a:t>Simulation of Computer Systems</a:t>
            </a:r>
            <a:endParaRPr lang="en-GB" sz="6600" dirty="0"/>
          </a:p>
        </p:txBody>
      </p:sp>
      <p:sp>
        <p:nvSpPr>
          <p:cNvPr id="3" name="Subtitle 2"/>
          <p:cNvSpPr>
            <a:spLocks noGrp="1"/>
          </p:cNvSpPr>
          <p:nvPr>
            <p:ph type="subTitle" idx="1"/>
          </p:nvPr>
        </p:nvSpPr>
        <p:spPr/>
        <p:txBody>
          <a:bodyPr/>
          <a:lstStyle/>
          <a:p>
            <a:r>
              <a:rPr lang="en-GB" dirty="0" smtClean="0"/>
              <a:t>Unit 8</a:t>
            </a:r>
            <a:endParaRPr lang="en-GB"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a:t>
            </a:fld>
            <a:endParaRPr lang="en-GB"/>
          </a:p>
        </p:txBody>
      </p:sp>
    </p:spTree>
    <p:extLst>
      <p:ext uri="{BB962C8B-B14F-4D97-AF65-F5344CB8AC3E}">
        <p14:creationId xmlns:p14="http://schemas.microsoft.com/office/powerpoint/2010/main" val="3047692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Languages: GPSS</a:t>
            </a:r>
          </a:p>
        </p:txBody>
      </p:sp>
      <p:sp>
        <p:nvSpPr>
          <p:cNvPr id="3" name="Content Placeholder 2"/>
          <p:cNvSpPr>
            <a:spLocks noGrp="1"/>
          </p:cNvSpPr>
          <p:nvPr>
            <p:ph idx="1"/>
          </p:nvPr>
        </p:nvSpPr>
        <p:spPr/>
        <p:txBody>
          <a:bodyPr/>
          <a:lstStyle/>
          <a:p>
            <a:pPr algn="just"/>
            <a:r>
              <a:rPr lang="en-GB" b="1" dirty="0"/>
              <a:t>GPSS was designed especially for analysis who were not necessarily computer programmer.</a:t>
            </a:r>
            <a:r>
              <a:rPr lang="en-GB" dirty="0"/>
              <a:t> It is particularly suited for </a:t>
            </a:r>
            <a:r>
              <a:rPr lang="en-GB" b="1" dirty="0" err="1"/>
              <a:t>modeling</a:t>
            </a:r>
            <a:r>
              <a:rPr lang="en-GB" b="1" dirty="0"/>
              <a:t> traffic and queuing systems</a:t>
            </a:r>
            <a:r>
              <a:rPr lang="en-GB" dirty="0"/>
              <a:t>. </a:t>
            </a:r>
          </a:p>
          <a:p>
            <a:pPr algn="just"/>
            <a:r>
              <a:rPr lang="en-GB" dirty="0" smtClean="0"/>
              <a:t>A </a:t>
            </a:r>
            <a:r>
              <a:rPr lang="en-GB" dirty="0"/>
              <a:t>GPSS programmer does not write a program in the same sense as </a:t>
            </a:r>
            <a:r>
              <a:rPr lang="en-GB" b="1" dirty="0"/>
              <a:t>SIMSCRIPT</a:t>
            </a:r>
            <a:r>
              <a:rPr lang="en-GB" dirty="0"/>
              <a:t> programmer does instead, he </a:t>
            </a:r>
            <a:r>
              <a:rPr lang="en-GB" b="1" dirty="0"/>
              <a:t>construct a block diagram </a:t>
            </a:r>
            <a:r>
              <a:rPr lang="en-GB" dirty="0"/>
              <a:t>– a network of interconnected blocks, </a:t>
            </a:r>
            <a:r>
              <a:rPr lang="en-GB" b="1" dirty="0"/>
              <a:t>each performing a special simulation oriented function. </a:t>
            </a:r>
          </a:p>
          <a:p>
            <a:pPr algn="just"/>
            <a:r>
              <a:rPr lang="en-GB" dirty="0" smtClean="0"/>
              <a:t>GPSS </a:t>
            </a:r>
            <a:r>
              <a:rPr lang="en-GB" dirty="0"/>
              <a:t>provides a set of </a:t>
            </a:r>
            <a:r>
              <a:rPr lang="en-GB" b="1" dirty="0"/>
              <a:t>48 different blocks </a:t>
            </a:r>
            <a:r>
              <a:rPr lang="en-GB" dirty="0"/>
              <a:t>to choose from each of </a:t>
            </a:r>
            <a:r>
              <a:rPr lang="en-GB" b="1" dirty="0"/>
              <a:t>which can be used repeatedly</a:t>
            </a:r>
            <a:r>
              <a:rPr lang="en-GB" dirty="0"/>
              <a:t>. </a:t>
            </a:r>
          </a:p>
          <a:p>
            <a:pPr algn="just"/>
            <a:r>
              <a:rPr lang="en-GB" b="1" dirty="0" smtClean="0"/>
              <a:t>Each block has a name and specific task to perform</a:t>
            </a:r>
            <a:r>
              <a:rPr lang="en-GB" dirty="0" smtClean="0"/>
              <a:t>. </a:t>
            </a:r>
            <a:r>
              <a:rPr lang="en-GB" dirty="0"/>
              <a:t>Moving through the system of block are entities called </a:t>
            </a:r>
            <a:r>
              <a:rPr lang="en-GB" dirty="0" smtClean="0"/>
              <a:t>transaction </a:t>
            </a:r>
            <a:r>
              <a:rPr lang="en-GB" dirty="0"/>
              <a:t>are customer, messenger, machine parts, vehicle, etc.</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10</a:t>
            </a:fld>
            <a:endParaRPr lang="en-GB"/>
          </a:p>
        </p:txBody>
      </p:sp>
    </p:spTree>
    <p:extLst>
      <p:ext uri="{BB962C8B-B14F-4D97-AF65-F5344CB8AC3E}">
        <p14:creationId xmlns:p14="http://schemas.microsoft.com/office/powerpoint/2010/main" val="3684257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GPSS - Blocks</a:t>
            </a:r>
            <a:endParaRPr lang="en-GB" dirty="0"/>
          </a:p>
        </p:txBody>
      </p:sp>
      <p:pic>
        <p:nvPicPr>
          <p:cNvPr id="6" name="Content Placeholder 5"/>
          <p:cNvPicPr>
            <a:picLocks noGrp="1" noChangeAspect="1"/>
          </p:cNvPicPr>
          <p:nvPr>
            <p:ph idx="1"/>
          </p:nvPr>
        </p:nvPicPr>
        <p:blipFill>
          <a:blip r:embed="rId2"/>
          <a:stretch>
            <a:fillRect/>
          </a:stretch>
        </p:blipFill>
        <p:spPr>
          <a:xfrm>
            <a:off x="4487875" y="390418"/>
            <a:ext cx="7568352" cy="5504257"/>
          </a:xfrm>
          <a:prstGeom prst="rect">
            <a:avLst/>
          </a:prstGeom>
        </p:spPr>
      </p:pic>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11</a:t>
            </a:fld>
            <a:endParaRPr lang="en-GB"/>
          </a:p>
        </p:txBody>
      </p:sp>
    </p:spTree>
    <p:extLst>
      <p:ext uri="{BB962C8B-B14F-4D97-AF65-F5344CB8AC3E}">
        <p14:creationId xmlns:p14="http://schemas.microsoft.com/office/powerpoint/2010/main" val="2889848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Languages: GPSS</a:t>
            </a:r>
          </a:p>
        </p:txBody>
      </p:sp>
      <p:sp>
        <p:nvSpPr>
          <p:cNvPr id="3" name="Content Placeholder 2"/>
          <p:cNvSpPr>
            <a:spLocks noGrp="1"/>
          </p:cNvSpPr>
          <p:nvPr>
            <p:ph idx="1"/>
          </p:nvPr>
        </p:nvSpPr>
        <p:spPr/>
        <p:txBody>
          <a:bodyPr/>
          <a:lstStyle/>
          <a:p>
            <a:r>
              <a:rPr lang="en-GB" b="1" dirty="0"/>
              <a:t>Basic Structure </a:t>
            </a:r>
          </a:p>
          <a:p>
            <a:endParaRPr lang="en-GB"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12</a:t>
            </a:fld>
            <a:endParaRPr lang="en-GB"/>
          </a:p>
        </p:txBody>
      </p:sp>
      <p:pic>
        <p:nvPicPr>
          <p:cNvPr id="6" name="Picture 5"/>
          <p:cNvPicPr>
            <a:picLocks noChangeAspect="1"/>
          </p:cNvPicPr>
          <p:nvPr/>
        </p:nvPicPr>
        <p:blipFill>
          <a:blip r:embed="rId2"/>
          <a:stretch>
            <a:fillRect/>
          </a:stretch>
        </p:blipFill>
        <p:spPr>
          <a:xfrm>
            <a:off x="7423079" y="2071473"/>
            <a:ext cx="4621552" cy="4054200"/>
          </a:xfrm>
          <a:prstGeom prst="rect">
            <a:avLst/>
          </a:prstGeom>
        </p:spPr>
      </p:pic>
      <p:sp>
        <p:nvSpPr>
          <p:cNvPr id="7" name="Rectangle 6"/>
          <p:cNvSpPr/>
          <p:nvPr/>
        </p:nvSpPr>
        <p:spPr>
          <a:xfrm>
            <a:off x="967484" y="2344247"/>
            <a:ext cx="6096000" cy="3139321"/>
          </a:xfrm>
          <a:prstGeom prst="rect">
            <a:avLst/>
          </a:prstGeom>
        </p:spPr>
        <p:txBody>
          <a:bodyPr>
            <a:spAutoFit/>
          </a:bodyPr>
          <a:lstStyle/>
          <a:p>
            <a:pPr algn="just"/>
            <a:r>
              <a:rPr lang="en-GB" dirty="0"/>
              <a:t>A </a:t>
            </a:r>
            <a:r>
              <a:rPr lang="en-GB" b="1" dirty="0"/>
              <a:t>GENERATE Block generates a stream of </a:t>
            </a:r>
            <a:r>
              <a:rPr lang="en-GB" b="1" dirty="0" smtClean="0"/>
              <a:t>transactions (customers) </a:t>
            </a:r>
            <a:r>
              <a:rPr lang="en-GB" b="1" dirty="0"/>
              <a:t>with a specific set of </a:t>
            </a:r>
            <a:r>
              <a:rPr lang="en-GB" b="1" dirty="0" err="1"/>
              <a:t>behavior</a:t>
            </a:r>
            <a:r>
              <a:rPr lang="en-GB" b="1" dirty="0"/>
              <a:t>.</a:t>
            </a:r>
            <a:r>
              <a:rPr lang="en-GB" dirty="0"/>
              <a:t> No transaction may again enter this block. </a:t>
            </a:r>
            <a:r>
              <a:rPr lang="en-GB" b="1" dirty="0" err="1"/>
              <a:t>Behavior</a:t>
            </a:r>
            <a:r>
              <a:rPr lang="en-GB" b="1" dirty="0"/>
              <a:t> could be deterministic, stochastic, functiona</a:t>
            </a:r>
            <a:r>
              <a:rPr lang="en-GB" dirty="0"/>
              <a:t>l, etc. A Transaction leaving a GENERATE Block descends into the next available Block it finds. The entering Block shouldn’t deny entries to transactions. Otherwise, system backups may result</a:t>
            </a:r>
            <a:r>
              <a:rPr lang="en-GB" dirty="0" smtClean="0"/>
              <a:t>.</a:t>
            </a:r>
          </a:p>
          <a:p>
            <a:pPr algn="just"/>
            <a:endParaRPr lang="en-GB" dirty="0"/>
          </a:p>
          <a:p>
            <a:pPr algn="just"/>
            <a:r>
              <a:rPr lang="en-GB" dirty="0"/>
              <a:t>A </a:t>
            </a:r>
            <a:r>
              <a:rPr lang="en-GB" b="1" dirty="0"/>
              <a:t>QUEUE Block </a:t>
            </a:r>
            <a:r>
              <a:rPr lang="en-GB" dirty="0"/>
              <a:t>never refuses any transaction. If a transaction cannot enter into the next Block, it stays at the current Block. Therefore, a QUEUE simulates an infinitely long buffer.</a:t>
            </a:r>
          </a:p>
        </p:txBody>
      </p:sp>
    </p:spTree>
    <p:extLst>
      <p:ext uri="{BB962C8B-B14F-4D97-AF65-F5344CB8AC3E}">
        <p14:creationId xmlns:p14="http://schemas.microsoft.com/office/powerpoint/2010/main" val="282105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Languages: GPSS</a:t>
            </a:r>
          </a:p>
        </p:txBody>
      </p:sp>
      <p:sp>
        <p:nvSpPr>
          <p:cNvPr id="3" name="Content Placeholder 2"/>
          <p:cNvSpPr>
            <a:spLocks noGrp="1"/>
          </p:cNvSpPr>
          <p:nvPr>
            <p:ph idx="1"/>
          </p:nvPr>
        </p:nvSpPr>
        <p:spPr/>
        <p:txBody>
          <a:bodyPr/>
          <a:lstStyle/>
          <a:p>
            <a:pPr algn="just"/>
            <a:r>
              <a:rPr lang="en-GB" b="1" dirty="0"/>
              <a:t>Basic Structure </a:t>
            </a:r>
          </a:p>
          <a:p>
            <a:pPr algn="just">
              <a:buFont typeface="Arial" panose="020B0604020202020204" pitchFamily="34" charset="0"/>
              <a:buChar char="•"/>
            </a:pPr>
            <a:r>
              <a:rPr lang="en-GB" dirty="0"/>
              <a:t>A transaction attempts to </a:t>
            </a:r>
            <a:r>
              <a:rPr lang="en-GB" b="1" dirty="0"/>
              <a:t>SEIZE a facility (server, router, CPU) for service.</a:t>
            </a:r>
            <a:r>
              <a:rPr lang="en-GB" dirty="0"/>
              <a:t> If it succeeds, it would leave the current Block and start using the facility. If not, it stays where it is until the next time. As long as a facility is occupied, it cannot allow another transaction to SEIZE it</a:t>
            </a:r>
            <a:r>
              <a:rPr lang="en-GB" dirty="0" smtClean="0"/>
              <a:t>.</a:t>
            </a:r>
            <a:endParaRPr lang="en-GB" dirty="0"/>
          </a:p>
          <a:p>
            <a:pPr algn="just">
              <a:buFont typeface="Arial" panose="020B0604020202020204" pitchFamily="34" charset="0"/>
              <a:buChar char="•"/>
            </a:pPr>
            <a:r>
              <a:rPr lang="en-GB" dirty="0"/>
              <a:t>An </a:t>
            </a:r>
            <a:r>
              <a:rPr lang="en-GB" b="1" dirty="0"/>
              <a:t>ADVANCE</a:t>
            </a:r>
            <a:r>
              <a:rPr lang="en-GB" dirty="0"/>
              <a:t> Block captures the transaction and imposes a </a:t>
            </a:r>
            <a:r>
              <a:rPr lang="en-GB" b="1" dirty="0"/>
              <a:t>delay on it wherever it is</a:t>
            </a:r>
            <a:r>
              <a:rPr lang="en-GB" dirty="0"/>
              <a:t>. The delay could be deterministic, probabilistic, etc</a:t>
            </a:r>
            <a:r>
              <a:rPr lang="en-GB" dirty="0" smtClean="0"/>
              <a:t>.</a:t>
            </a:r>
          </a:p>
          <a:p>
            <a:pPr algn="just">
              <a:buFont typeface="Arial" panose="020B0604020202020204" pitchFamily="34" charset="0"/>
              <a:buChar char="•"/>
            </a:pPr>
            <a:r>
              <a:rPr lang="en-GB" dirty="0"/>
              <a:t>A </a:t>
            </a:r>
            <a:r>
              <a:rPr lang="en-GB" b="1" dirty="0"/>
              <a:t>RELEASE</a:t>
            </a:r>
            <a:r>
              <a:rPr lang="en-GB" dirty="0"/>
              <a:t> Block forces </a:t>
            </a:r>
            <a:r>
              <a:rPr lang="en-GB" b="1" dirty="0"/>
              <a:t>a transaction to release its facility</a:t>
            </a:r>
            <a:r>
              <a:rPr lang="en-GB" dirty="0"/>
              <a:t>. For every successful SEIZE, there must be a RELEASE</a:t>
            </a:r>
            <a:r>
              <a:rPr lang="en-GB" dirty="0" smtClean="0"/>
              <a:t>.</a:t>
            </a:r>
          </a:p>
          <a:p>
            <a:pPr algn="just">
              <a:buFont typeface="Arial" panose="020B0604020202020204" pitchFamily="34" charset="0"/>
              <a:buChar char="•"/>
            </a:pPr>
            <a:r>
              <a:rPr lang="en-GB" dirty="0"/>
              <a:t>A </a:t>
            </a:r>
            <a:r>
              <a:rPr lang="en-GB" b="1" dirty="0"/>
              <a:t>TERMINATE</a:t>
            </a:r>
            <a:r>
              <a:rPr lang="en-GB" dirty="0"/>
              <a:t> Block </a:t>
            </a:r>
            <a:r>
              <a:rPr lang="en-GB" b="1" dirty="0"/>
              <a:t>kills the entering transaction </a:t>
            </a:r>
            <a:r>
              <a:rPr lang="en-GB" dirty="0"/>
              <a:t>here</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13</a:t>
            </a:fld>
            <a:endParaRPr lang="en-GB"/>
          </a:p>
        </p:txBody>
      </p:sp>
    </p:spTree>
    <p:extLst>
      <p:ext uri="{BB962C8B-B14F-4D97-AF65-F5344CB8AC3E}">
        <p14:creationId xmlns:p14="http://schemas.microsoft.com/office/powerpoint/2010/main" val="2416965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fontScale="92500" lnSpcReduction="20000"/>
          </a:bodyPr>
          <a:lstStyle/>
          <a:p>
            <a:r>
              <a:rPr lang="en-GB" sz="2600" b="1" u="sng" dirty="0" smtClean="0">
                <a:solidFill>
                  <a:srgbClr val="FF0000"/>
                </a:solidFill>
              </a:rPr>
              <a:t>Generate</a:t>
            </a:r>
          </a:p>
          <a:p>
            <a:pPr algn="just"/>
            <a:r>
              <a:rPr lang="en-GB" sz="1900" dirty="0"/>
              <a:t>A GENERATE Block creates Transactions for future entry into the simulation. </a:t>
            </a:r>
            <a:endParaRPr lang="en-GB" sz="1900" dirty="0" smtClean="0"/>
          </a:p>
          <a:p>
            <a:pPr algn="ctr"/>
            <a:r>
              <a:rPr lang="en-GB" sz="1900" b="1" dirty="0" smtClean="0"/>
              <a:t>GENERATE A,B,C,D,E</a:t>
            </a:r>
          </a:p>
          <a:p>
            <a:pPr algn="just"/>
            <a:r>
              <a:rPr lang="en-GB" sz="1900" dirty="0"/>
              <a:t>A - Mean inter generation time. Optional</a:t>
            </a:r>
            <a:r>
              <a:rPr lang="en-GB" sz="1900" dirty="0" smtClean="0"/>
              <a:t>.</a:t>
            </a:r>
          </a:p>
          <a:p>
            <a:pPr algn="just"/>
            <a:r>
              <a:rPr lang="en-GB" sz="1900" dirty="0"/>
              <a:t>B - Inter generation time half-range or Function Modifier. Optional</a:t>
            </a:r>
            <a:r>
              <a:rPr lang="en-GB" sz="1900" dirty="0" smtClean="0"/>
              <a:t>.</a:t>
            </a:r>
          </a:p>
          <a:p>
            <a:pPr algn="just"/>
            <a:r>
              <a:rPr lang="en-GB" sz="1900" dirty="0"/>
              <a:t>C - Start delay time. Time increment for the first Transaction. Optional</a:t>
            </a:r>
            <a:r>
              <a:rPr lang="en-GB" sz="1900" dirty="0" smtClean="0"/>
              <a:t>.</a:t>
            </a:r>
          </a:p>
          <a:p>
            <a:pPr algn="just"/>
            <a:r>
              <a:rPr lang="en-GB" sz="1900" dirty="0"/>
              <a:t>D - Creation limit. The default is no limit. Optional. </a:t>
            </a:r>
            <a:endParaRPr lang="en-GB" sz="1900" dirty="0" smtClean="0"/>
          </a:p>
          <a:p>
            <a:pPr algn="just"/>
            <a:r>
              <a:rPr lang="en-GB" sz="1900" dirty="0"/>
              <a:t>E - Priority level. Optional. Zero is the default. </a:t>
            </a:r>
            <a:endParaRPr lang="en-GB" sz="1900" dirty="0" smtClean="0"/>
          </a:p>
          <a:p>
            <a:pPr algn="ctr"/>
            <a:r>
              <a:rPr lang="en-GB" sz="1900" b="1" dirty="0"/>
              <a:t>GENERATE 0.1 </a:t>
            </a:r>
            <a:endParaRPr lang="en-GB" sz="1900" b="1" dirty="0" smtClean="0"/>
          </a:p>
          <a:p>
            <a:pPr algn="ctr"/>
            <a:r>
              <a:rPr lang="en-GB" sz="1900" dirty="0" smtClean="0"/>
              <a:t>This </a:t>
            </a:r>
            <a:r>
              <a:rPr lang="en-GB" sz="1900" dirty="0"/>
              <a:t>is the simplest way to use the GENERATE Block. This Block causes a priority zero Transaction to enter the simulation every tenth of a time unit.</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14</a:t>
            </a:fld>
            <a:endParaRPr lang="en-GB"/>
          </a:p>
        </p:txBody>
      </p:sp>
      <p:pic>
        <p:nvPicPr>
          <p:cNvPr id="6" name="Picture 5"/>
          <p:cNvPicPr>
            <a:picLocks noChangeAspect="1"/>
          </p:cNvPicPr>
          <p:nvPr/>
        </p:nvPicPr>
        <p:blipFill>
          <a:blip r:embed="rId2"/>
          <a:stretch>
            <a:fillRect/>
          </a:stretch>
        </p:blipFill>
        <p:spPr>
          <a:xfrm>
            <a:off x="8374380" y="178229"/>
            <a:ext cx="2781300" cy="1371600"/>
          </a:xfrm>
          <a:prstGeom prst="rect">
            <a:avLst/>
          </a:prstGeom>
        </p:spPr>
      </p:pic>
    </p:spTree>
    <p:extLst>
      <p:ext uri="{BB962C8B-B14F-4D97-AF65-F5344CB8AC3E}">
        <p14:creationId xmlns:p14="http://schemas.microsoft.com/office/powerpoint/2010/main" val="738101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lnSpcReduction="10000"/>
          </a:bodyPr>
          <a:lstStyle/>
          <a:p>
            <a:r>
              <a:rPr lang="en-GB" sz="2600" b="1" u="sng" dirty="0" smtClean="0">
                <a:solidFill>
                  <a:srgbClr val="FF0000"/>
                </a:solidFill>
              </a:rPr>
              <a:t>Queue</a:t>
            </a:r>
          </a:p>
          <a:p>
            <a:pPr algn="just"/>
            <a:r>
              <a:rPr lang="en-GB" sz="2400" dirty="0"/>
              <a:t>A QUEUE Block updates Queue Entity statistics to reflect an increase in content. </a:t>
            </a:r>
            <a:endParaRPr lang="en-GB" sz="2400" dirty="0" smtClean="0"/>
          </a:p>
          <a:p>
            <a:pPr algn="ctr"/>
            <a:r>
              <a:rPr lang="en-GB" sz="2400" b="1" dirty="0" smtClean="0"/>
              <a:t>QUEUE A,B</a:t>
            </a:r>
          </a:p>
          <a:p>
            <a:pPr algn="just"/>
            <a:r>
              <a:rPr lang="en-GB" sz="2400" dirty="0"/>
              <a:t>A - Queue Entity name or number. Required. </a:t>
            </a:r>
            <a:endParaRPr lang="en-GB" sz="2400" dirty="0" smtClean="0"/>
          </a:p>
          <a:p>
            <a:pPr algn="just"/>
            <a:r>
              <a:rPr lang="en-GB" sz="2400" dirty="0" smtClean="0"/>
              <a:t>B </a:t>
            </a:r>
            <a:r>
              <a:rPr lang="en-GB" sz="2400" dirty="0"/>
              <a:t>- Number of units by which to increase the content of the Queue Entity. Default value is 1. Optional. </a:t>
            </a:r>
            <a:endParaRPr lang="en-GB" sz="2400" b="1" dirty="0"/>
          </a:p>
          <a:p>
            <a:pPr algn="ctr"/>
            <a:r>
              <a:rPr lang="en-GB" sz="2400" b="1" dirty="0"/>
              <a:t>QUEUE </a:t>
            </a:r>
            <a:r>
              <a:rPr lang="en-GB" sz="2400" b="1" dirty="0" err="1"/>
              <a:t>WaitingLine</a:t>
            </a:r>
            <a:r>
              <a:rPr lang="en-GB" sz="2400" b="1" dirty="0"/>
              <a:t> </a:t>
            </a:r>
            <a:endParaRPr lang="en-GB" sz="2400" b="1" dirty="0" smtClean="0"/>
          </a:p>
          <a:p>
            <a:pPr algn="just"/>
            <a:r>
              <a:rPr lang="en-GB" sz="2400" dirty="0" smtClean="0"/>
              <a:t>In </a:t>
            </a:r>
            <a:r>
              <a:rPr lang="en-GB" sz="2400" dirty="0"/>
              <a:t>this example the content of the Queue Entity named </a:t>
            </a:r>
            <a:r>
              <a:rPr lang="en-GB" sz="2400" dirty="0" err="1"/>
              <a:t>WaitingLine</a:t>
            </a:r>
            <a:r>
              <a:rPr lang="en-GB" sz="2400" dirty="0"/>
              <a:t> is increased by one and the associated statistics accumulators are updated.</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15</a:t>
            </a:fld>
            <a:endParaRPr lang="en-GB"/>
          </a:p>
        </p:txBody>
      </p:sp>
      <p:pic>
        <p:nvPicPr>
          <p:cNvPr id="6" name="Picture 5"/>
          <p:cNvPicPr>
            <a:picLocks noChangeAspect="1"/>
          </p:cNvPicPr>
          <p:nvPr/>
        </p:nvPicPr>
        <p:blipFill>
          <a:blip r:embed="rId2"/>
          <a:stretch>
            <a:fillRect/>
          </a:stretch>
        </p:blipFill>
        <p:spPr>
          <a:xfrm>
            <a:off x="8553150" y="246625"/>
            <a:ext cx="2659333" cy="1303764"/>
          </a:xfrm>
          <a:prstGeom prst="rect">
            <a:avLst/>
          </a:prstGeom>
        </p:spPr>
      </p:pic>
    </p:spTree>
    <p:extLst>
      <p:ext uri="{BB962C8B-B14F-4D97-AF65-F5344CB8AC3E}">
        <p14:creationId xmlns:p14="http://schemas.microsoft.com/office/powerpoint/2010/main" val="2086483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a:bodyPr>
          <a:lstStyle/>
          <a:p>
            <a:r>
              <a:rPr lang="en-GB" sz="2600" b="1" u="sng" dirty="0" smtClean="0">
                <a:solidFill>
                  <a:srgbClr val="FF0000"/>
                </a:solidFill>
              </a:rPr>
              <a:t>SEIZE</a:t>
            </a:r>
          </a:p>
          <a:p>
            <a:pPr algn="just"/>
            <a:r>
              <a:rPr lang="en-GB" sz="1800" dirty="0"/>
              <a:t>When the Active Transaction attempts to enter a SEIZE Block, it waits for or acquires ownership of a Facility Entity</a:t>
            </a:r>
            <a:r>
              <a:rPr lang="en-GB" sz="1800" dirty="0" smtClean="0"/>
              <a:t>.</a:t>
            </a:r>
          </a:p>
          <a:p>
            <a:pPr algn="ctr"/>
            <a:r>
              <a:rPr lang="en-GB" sz="1600" b="1" dirty="0" smtClean="0"/>
              <a:t>SEIZE A</a:t>
            </a:r>
          </a:p>
          <a:p>
            <a:pPr algn="just"/>
            <a:r>
              <a:rPr lang="en-GB" sz="1800" dirty="0"/>
              <a:t>A - Facility name or number. Required</a:t>
            </a:r>
            <a:r>
              <a:rPr lang="en-GB" sz="1800" dirty="0" smtClean="0"/>
              <a:t>.</a:t>
            </a:r>
          </a:p>
          <a:p>
            <a:pPr algn="ctr"/>
            <a:r>
              <a:rPr lang="en-GB" sz="1800" b="1" dirty="0" smtClean="0"/>
              <a:t>SEIZE teller1</a:t>
            </a:r>
          </a:p>
          <a:p>
            <a:pPr algn="just"/>
            <a:r>
              <a:rPr lang="en-GB" sz="1800" dirty="0" smtClean="0"/>
              <a:t>In </a:t>
            </a:r>
            <a:r>
              <a:rPr lang="en-GB" sz="1800" dirty="0"/>
              <a:t>this example, when a Transaction attempts to enter the SEIZE Block, the state of the Facility named Teller1 is tested. If it is idle, ownership is given to the Active Transaction, which is allowed to enter the SEIZE Block and proceed to the Next Sequential Block (NSB). If the Facility is busy (owned), the Active Transaction comes to rest on the Delay Chain of the Facility.</a:t>
            </a:r>
            <a:endParaRPr lang="en-GB" sz="1900"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16</a:t>
            </a:fld>
            <a:endParaRPr lang="en-GB"/>
          </a:p>
        </p:txBody>
      </p:sp>
      <p:pic>
        <p:nvPicPr>
          <p:cNvPr id="6" name="Picture 5"/>
          <p:cNvPicPr>
            <a:picLocks noChangeAspect="1"/>
          </p:cNvPicPr>
          <p:nvPr/>
        </p:nvPicPr>
        <p:blipFill>
          <a:blip r:embed="rId2"/>
          <a:stretch>
            <a:fillRect/>
          </a:stretch>
        </p:blipFill>
        <p:spPr>
          <a:xfrm>
            <a:off x="8688619" y="112113"/>
            <a:ext cx="2571750" cy="1438275"/>
          </a:xfrm>
          <a:prstGeom prst="rect">
            <a:avLst/>
          </a:prstGeom>
        </p:spPr>
      </p:pic>
    </p:spTree>
    <p:extLst>
      <p:ext uri="{BB962C8B-B14F-4D97-AF65-F5344CB8AC3E}">
        <p14:creationId xmlns:p14="http://schemas.microsoft.com/office/powerpoint/2010/main" val="1695068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a:bodyPr>
          <a:lstStyle/>
          <a:p>
            <a:r>
              <a:rPr lang="en-GB" sz="2600" b="1" u="sng" dirty="0" smtClean="0">
                <a:solidFill>
                  <a:srgbClr val="FF0000"/>
                </a:solidFill>
              </a:rPr>
              <a:t>Advance</a:t>
            </a:r>
          </a:p>
          <a:p>
            <a:r>
              <a:rPr lang="en-GB" dirty="0" smtClean="0"/>
              <a:t>An </a:t>
            </a:r>
            <a:r>
              <a:rPr lang="en-GB" dirty="0"/>
              <a:t>ADVANCE Block </a:t>
            </a:r>
            <a:r>
              <a:rPr lang="en-GB" b="1" dirty="0"/>
              <a:t>delays the progress of a Transaction </a:t>
            </a:r>
            <a:r>
              <a:rPr lang="en-GB" dirty="0"/>
              <a:t>for a specified amount of simulated time</a:t>
            </a:r>
            <a:r>
              <a:rPr lang="en-GB" dirty="0" smtClean="0"/>
              <a:t>.</a:t>
            </a:r>
          </a:p>
          <a:p>
            <a:pPr algn="ctr"/>
            <a:r>
              <a:rPr lang="en-GB" b="1" dirty="0"/>
              <a:t>ADVANCE A,B </a:t>
            </a:r>
            <a:endParaRPr lang="en-GB" b="1" dirty="0" smtClean="0"/>
          </a:p>
          <a:p>
            <a:r>
              <a:rPr lang="en-GB" b="1" dirty="0" smtClean="0"/>
              <a:t>A </a:t>
            </a:r>
            <a:r>
              <a:rPr lang="en-GB" b="1" dirty="0"/>
              <a:t>- </a:t>
            </a:r>
            <a:r>
              <a:rPr lang="en-GB" dirty="0"/>
              <a:t>The mean time increment. Required. </a:t>
            </a:r>
            <a:endParaRPr lang="en-GB" dirty="0" smtClean="0"/>
          </a:p>
          <a:p>
            <a:r>
              <a:rPr lang="en-GB" b="1" dirty="0" smtClean="0"/>
              <a:t>B </a:t>
            </a:r>
            <a:r>
              <a:rPr lang="en-GB" b="1" dirty="0"/>
              <a:t>- </a:t>
            </a:r>
            <a:r>
              <a:rPr lang="en-GB" dirty="0"/>
              <a:t>The time half-range or, if a function, the function modifier. Optional. </a:t>
            </a:r>
            <a:endParaRPr lang="en-GB" dirty="0" smtClean="0"/>
          </a:p>
          <a:p>
            <a:pPr algn="ctr"/>
            <a:r>
              <a:rPr lang="en-GB" b="1" dirty="0" smtClean="0"/>
              <a:t>ADVANCE </a:t>
            </a:r>
            <a:r>
              <a:rPr lang="en-GB" b="1" dirty="0"/>
              <a:t>101.6, 50.3 </a:t>
            </a:r>
            <a:endParaRPr lang="en-GB" b="1" dirty="0" smtClean="0"/>
          </a:p>
          <a:p>
            <a:r>
              <a:rPr lang="en-GB" dirty="0" smtClean="0"/>
              <a:t>This </a:t>
            </a:r>
            <a:r>
              <a:rPr lang="en-GB" dirty="0"/>
              <a:t>example creates a Block which chooses a random number between 51.3 and 151.9, inclusively (i.e. </a:t>
            </a:r>
            <a:r>
              <a:rPr lang="en-GB" dirty="0" smtClean="0"/>
              <a:t>A-B ,A+B), </a:t>
            </a:r>
            <a:r>
              <a:rPr lang="en-GB" dirty="0"/>
              <a:t>and </a:t>
            </a:r>
            <a:r>
              <a:rPr lang="en-GB" b="1" dirty="0" smtClean="0"/>
              <a:t>delays </a:t>
            </a:r>
            <a:r>
              <a:rPr lang="en-GB" b="1" dirty="0"/>
              <a:t>the progress of a Transaction </a:t>
            </a:r>
            <a:r>
              <a:rPr lang="en-GB" dirty="0"/>
              <a:t>for a specified amount of simulated time.</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17</a:t>
            </a:fld>
            <a:endParaRPr lang="en-GB"/>
          </a:p>
        </p:txBody>
      </p:sp>
      <p:pic>
        <p:nvPicPr>
          <p:cNvPr id="6" name="Picture 5"/>
          <p:cNvPicPr>
            <a:picLocks noChangeAspect="1"/>
          </p:cNvPicPr>
          <p:nvPr/>
        </p:nvPicPr>
        <p:blipFill>
          <a:blip r:embed="rId2"/>
          <a:stretch>
            <a:fillRect/>
          </a:stretch>
        </p:blipFill>
        <p:spPr>
          <a:xfrm>
            <a:off x="8779268" y="264943"/>
            <a:ext cx="2033587" cy="1285445"/>
          </a:xfrm>
          <a:prstGeom prst="rect">
            <a:avLst/>
          </a:prstGeom>
        </p:spPr>
      </p:pic>
    </p:spTree>
    <p:extLst>
      <p:ext uri="{BB962C8B-B14F-4D97-AF65-F5344CB8AC3E}">
        <p14:creationId xmlns:p14="http://schemas.microsoft.com/office/powerpoint/2010/main" val="368983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a:bodyPr>
          <a:lstStyle/>
          <a:p>
            <a:r>
              <a:rPr lang="en-GB" sz="2600" b="1" u="sng" dirty="0" smtClean="0">
                <a:solidFill>
                  <a:srgbClr val="FF0000"/>
                </a:solidFill>
              </a:rPr>
              <a:t>Release</a:t>
            </a:r>
          </a:p>
          <a:p>
            <a:pPr algn="just"/>
            <a:r>
              <a:rPr lang="en-GB" sz="2400" dirty="0"/>
              <a:t>A RELEASE Block releases ownership of a Facility, or removes a </a:t>
            </a:r>
            <a:r>
              <a:rPr lang="en-GB" sz="2400" dirty="0" err="1"/>
              <a:t>preempted</a:t>
            </a:r>
            <a:r>
              <a:rPr lang="en-GB" sz="2400" dirty="0"/>
              <a:t> Transaction from contention for a Facility. </a:t>
            </a:r>
            <a:endParaRPr lang="en-GB" sz="2400" dirty="0" smtClean="0"/>
          </a:p>
          <a:p>
            <a:pPr algn="ctr"/>
            <a:r>
              <a:rPr lang="en-GB" sz="2400" b="1" dirty="0" smtClean="0"/>
              <a:t>RELEASE A</a:t>
            </a:r>
          </a:p>
          <a:p>
            <a:pPr algn="just"/>
            <a:r>
              <a:rPr lang="en-GB" sz="2400" dirty="0"/>
              <a:t>A - Facility number. Required</a:t>
            </a:r>
            <a:r>
              <a:rPr lang="en-GB" sz="2400" dirty="0" smtClean="0"/>
              <a:t>.</a:t>
            </a:r>
            <a:endParaRPr lang="en-GB" sz="2400" b="1" dirty="0"/>
          </a:p>
          <a:p>
            <a:pPr algn="ctr"/>
            <a:r>
              <a:rPr lang="en-GB" sz="2400" b="1" dirty="0"/>
              <a:t>RELEASE Teller1 </a:t>
            </a:r>
            <a:endParaRPr lang="en-GB" sz="2400" b="1" dirty="0" smtClean="0"/>
          </a:p>
          <a:p>
            <a:pPr algn="just"/>
            <a:r>
              <a:rPr lang="en-GB" sz="2400" dirty="0" smtClean="0"/>
              <a:t>In </a:t>
            </a:r>
            <a:r>
              <a:rPr lang="en-GB" sz="2400" dirty="0"/>
              <a:t>this example, when a Transaction which owns the Facility Entity named Teller1 enters the RELEASE Block, it gives up ownership to the Facility.</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18</a:t>
            </a:fld>
            <a:endParaRPr lang="en-GB"/>
          </a:p>
        </p:txBody>
      </p:sp>
      <p:pic>
        <p:nvPicPr>
          <p:cNvPr id="7" name="Picture 6"/>
          <p:cNvPicPr>
            <a:picLocks noChangeAspect="1"/>
          </p:cNvPicPr>
          <p:nvPr/>
        </p:nvPicPr>
        <p:blipFill>
          <a:blip r:embed="rId2"/>
          <a:stretch>
            <a:fillRect/>
          </a:stretch>
        </p:blipFill>
        <p:spPr>
          <a:xfrm>
            <a:off x="8740364" y="210963"/>
            <a:ext cx="2529048" cy="1339426"/>
          </a:xfrm>
          <a:prstGeom prst="rect">
            <a:avLst/>
          </a:prstGeom>
        </p:spPr>
      </p:pic>
    </p:spTree>
    <p:extLst>
      <p:ext uri="{BB962C8B-B14F-4D97-AF65-F5344CB8AC3E}">
        <p14:creationId xmlns:p14="http://schemas.microsoft.com/office/powerpoint/2010/main" val="1180698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fontScale="92500" lnSpcReduction="10000"/>
          </a:bodyPr>
          <a:lstStyle/>
          <a:p>
            <a:r>
              <a:rPr lang="en-GB" sz="2600" b="1" u="sng" dirty="0" smtClean="0"/>
              <a:t>Assign</a:t>
            </a:r>
          </a:p>
          <a:p>
            <a:r>
              <a:rPr lang="en-GB" b="1" dirty="0"/>
              <a:t>ASSIGN </a:t>
            </a:r>
            <a:r>
              <a:rPr lang="en-GB" dirty="0"/>
              <a:t>Blocks are used to place or modify a value in a Transaction Parameter. </a:t>
            </a:r>
            <a:endParaRPr lang="en-GB" dirty="0" smtClean="0"/>
          </a:p>
          <a:p>
            <a:pPr algn="ctr"/>
            <a:r>
              <a:rPr lang="en-GB" b="1" dirty="0" smtClean="0"/>
              <a:t>ASSIGN A,B,C,D</a:t>
            </a:r>
            <a:endParaRPr lang="en-GB" b="1" dirty="0"/>
          </a:p>
          <a:p>
            <a:r>
              <a:rPr lang="en-GB" dirty="0"/>
              <a:t>A - Parameter number of the Active Transaction. Required. </a:t>
            </a:r>
            <a:endParaRPr lang="en-GB" dirty="0" smtClean="0"/>
          </a:p>
          <a:p>
            <a:r>
              <a:rPr lang="en-GB" dirty="0" smtClean="0"/>
              <a:t>B </a:t>
            </a:r>
            <a:r>
              <a:rPr lang="en-GB" dirty="0"/>
              <a:t>- Value. Required. </a:t>
            </a:r>
            <a:endParaRPr lang="en-GB" dirty="0" smtClean="0"/>
          </a:p>
          <a:p>
            <a:r>
              <a:rPr lang="en-GB" dirty="0" smtClean="0"/>
              <a:t>C </a:t>
            </a:r>
            <a:r>
              <a:rPr lang="en-GB" dirty="0"/>
              <a:t>- Function number. Optional</a:t>
            </a:r>
            <a:r>
              <a:rPr lang="en-GB" dirty="0" smtClean="0"/>
              <a:t>.</a:t>
            </a:r>
          </a:p>
          <a:p>
            <a:r>
              <a:rPr lang="en-GB" dirty="0" smtClean="0"/>
              <a:t>D – Value. Required, if C is not empty</a:t>
            </a:r>
          </a:p>
          <a:p>
            <a:pPr algn="ctr"/>
            <a:r>
              <a:rPr lang="en-GB" b="1" dirty="0"/>
              <a:t>ASSIGN </a:t>
            </a:r>
            <a:r>
              <a:rPr lang="en-GB" b="1" dirty="0" err="1" smtClean="0"/>
              <a:t>Num</a:t>
            </a:r>
            <a:r>
              <a:rPr lang="en-GB" b="1" dirty="0" smtClean="0"/>
              <a:t>, </a:t>
            </a:r>
            <a:r>
              <a:rPr lang="en-GB" b="1" dirty="0"/>
              <a:t>150.6 </a:t>
            </a:r>
            <a:endParaRPr lang="en-GB" b="1" dirty="0" smtClean="0"/>
          </a:p>
          <a:p>
            <a:r>
              <a:rPr lang="en-GB" dirty="0" smtClean="0"/>
              <a:t>This </a:t>
            </a:r>
            <a:r>
              <a:rPr lang="en-GB" dirty="0"/>
              <a:t>is the simplest way to use the ASSIGN Block. The value </a:t>
            </a:r>
            <a:r>
              <a:rPr lang="en-GB" b="1" dirty="0"/>
              <a:t>150.6</a:t>
            </a:r>
            <a:r>
              <a:rPr lang="en-GB" dirty="0"/>
              <a:t> is assigned to Parameter </a:t>
            </a:r>
            <a:r>
              <a:rPr lang="en-GB" b="1" dirty="0" err="1" smtClean="0"/>
              <a:t>Num</a:t>
            </a:r>
            <a:r>
              <a:rPr lang="en-GB" dirty="0" smtClean="0"/>
              <a:t> of </a:t>
            </a:r>
            <a:r>
              <a:rPr lang="en-GB" dirty="0"/>
              <a:t>the entering Transaction. If no such Parameter exists, it is created</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19</a:t>
            </a:fld>
            <a:endParaRPr lang="en-GB"/>
          </a:p>
        </p:txBody>
      </p:sp>
      <p:pic>
        <p:nvPicPr>
          <p:cNvPr id="7" name="Picture 6"/>
          <p:cNvPicPr>
            <a:picLocks noChangeAspect="1"/>
          </p:cNvPicPr>
          <p:nvPr/>
        </p:nvPicPr>
        <p:blipFill>
          <a:blip r:embed="rId2"/>
          <a:stretch>
            <a:fillRect/>
          </a:stretch>
        </p:blipFill>
        <p:spPr>
          <a:xfrm>
            <a:off x="8355732" y="178229"/>
            <a:ext cx="2856751" cy="1360358"/>
          </a:xfrm>
          <a:prstGeom prst="rect">
            <a:avLst/>
          </a:prstGeom>
        </p:spPr>
      </p:pic>
    </p:spTree>
    <p:extLst>
      <p:ext uri="{BB962C8B-B14F-4D97-AF65-F5344CB8AC3E}">
        <p14:creationId xmlns:p14="http://schemas.microsoft.com/office/powerpoint/2010/main" val="3669740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r>
              <a:rPr lang="en-GB" dirty="0"/>
              <a:t>Simulation Tools, </a:t>
            </a:r>
            <a:endParaRPr lang="en-GB" dirty="0" smtClean="0"/>
          </a:p>
          <a:p>
            <a:r>
              <a:rPr lang="en-GB" dirty="0" smtClean="0"/>
              <a:t>Simulation </a:t>
            </a:r>
            <a:r>
              <a:rPr lang="en-GB" dirty="0"/>
              <a:t>Languages: GPSS, </a:t>
            </a:r>
            <a:endParaRPr lang="en-GB" dirty="0" smtClean="0"/>
          </a:p>
          <a:p>
            <a:r>
              <a:rPr lang="en-GB" dirty="0" smtClean="0"/>
              <a:t>Case </a:t>
            </a:r>
            <a:r>
              <a:rPr lang="en-GB" dirty="0"/>
              <a:t>Studies of different types of Simulation Models </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a:t>
            </a:fld>
            <a:endParaRPr lang="en-GB"/>
          </a:p>
        </p:txBody>
      </p:sp>
    </p:spTree>
    <p:extLst>
      <p:ext uri="{BB962C8B-B14F-4D97-AF65-F5344CB8AC3E}">
        <p14:creationId xmlns:p14="http://schemas.microsoft.com/office/powerpoint/2010/main" val="3526270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fontScale="77500" lnSpcReduction="20000"/>
          </a:bodyPr>
          <a:lstStyle/>
          <a:p>
            <a:r>
              <a:rPr lang="en-GB" sz="2600" b="1" u="sng" dirty="0" smtClean="0"/>
              <a:t>Enter</a:t>
            </a:r>
          </a:p>
          <a:p>
            <a:pPr algn="just"/>
            <a:r>
              <a:rPr lang="en-GB" sz="2800" dirty="0"/>
              <a:t>When a Transaction attempts to enter an ENTER Block, it either takes or waits for a specified number of storage units. </a:t>
            </a:r>
          </a:p>
          <a:p>
            <a:pPr algn="ctr"/>
            <a:r>
              <a:rPr lang="en-GB" sz="2800" b="1" dirty="0" smtClean="0"/>
              <a:t>ENTER </a:t>
            </a:r>
            <a:r>
              <a:rPr lang="en-GB" sz="2800" b="1" dirty="0"/>
              <a:t>A,B </a:t>
            </a:r>
            <a:endParaRPr lang="en-GB" sz="2600" b="1" u="sng" dirty="0"/>
          </a:p>
          <a:p>
            <a:pPr algn="just"/>
            <a:r>
              <a:rPr lang="en-GB" sz="2800" dirty="0"/>
              <a:t>A - Storage Entity name or number. Required. </a:t>
            </a:r>
            <a:endParaRPr lang="en-GB" sz="2800" dirty="0" smtClean="0"/>
          </a:p>
          <a:p>
            <a:pPr algn="just"/>
            <a:r>
              <a:rPr lang="en-GB" sz="2800" dirty="0" smtClean="0"/>
              <a:t>B </a:t>
            </a:r>
            <a:r>
              <a:rPr lang="en-GB" sz="2800" dirty="0"/>
              <a:t>- Number of units by which to decrease the available storage capacity. Default value is 1. </a:t>
            </a:r>
            <a:r>
              <a:rPr lang="en-GB" sz="2800" dirty="0" smtClean="0"/>
              <a:t>Optional</a:t>
            </a:r>
          </a:p>
          <a:p>
            <a:pPr algn="ctr"/>
            <a:r>
              <a:rPr lang="en-GB" sz="2800" b="1" dirty="0"/>
              <a:t>ENTER </a:t>
            </a:r>
            <a:r>
              <a:rPr lang="en-GB" sz="2800" b="1" dirty="0" smtClean="0"/>
              <a:t>Toolkit, 2</a:t>
            </a:r>
          </a:p>
          <a:p>
            <a:pPr algn="just"/>
            <a:r>
              <a:rPr lang="en-GB" sz="2800" dirty="0"/>
              <a:t>I</a:t>
            </a:r>
            <a:r>
              <a:rPr lang="en-GB" sz="2800" dirty="0" smtClean="0"/>
              <a:t>n </a:t>
            </a:r>
            <a:r>
              <a:rPr lang="en-GB" sz="2800" dirty="0"/>
              <a:t>this example the Active Transaction demands 2 storage units from the storage units available at the Storage Entity named Toolkit. If there are not enough storage units remaining in the Storage Entity, the Transaction comes to rest on the Delay Chain of the Storage Entity.</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20</a:t>
            </a:fld>
            <a:endParaRPr lang="en-GB"/>
          </a:p>
        </p:txBody>
      </p:sp>
      <p:pic>
        <p:nvPicPr>
          <p:cNvPr id="7" name="Picture 6"/>
          <p:cNvPicPr>
            <a:picLocks noChangeAspect="1"/>
          </p:cNvPicPr>
          <p:nvPr/>
        </p:nvPicPr>
        <p:blipFill>
          <a:blip r:embed="rId2"/>
          <a:stretch>
            <a:fillRect/>
          </a:stretch>
        </p:blipFill>
        <p:spPr>
          <a:xfrm>
            <a:off x="8625156" y="247863"/>
            <a:ext cx="2587328" cy="1302525"/>
          </a:xfrm>
          <a:prstGeom prst="rect">
            <a:avLst/>
          </a:prstGeom>
        </p:spPr>
      </p:pic>
    </p:spTree>
    <p:extLst>
      <p:ext uri="{BB962C8B-B14F-4D97-AF65-F5344CB8AC3E}">
        <p14:creationId xmlns:p14="http://schemas.microsoft.com/office/powerpoint/2010/main" val="415727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lnSpcReduction="10000"/>
          </a:bodyPr>
          <a:lstStyle/>
          <a:p>
            <a:r>
              <a:rPr lang="en-GB" sz="2600" b="1" u="sng" dirty="0" smtClean="0"/>
              <a:t>Depart</a:t>
            </a:r>
          </a:p>
          <a:p>
            <a:r>
              <a:rPr lang="en-GB" dirty="0"/>
              <a:t>A </a:t>
            </a:r>
            <a:r>
              <a:rPr lang="en-GB" b="1" dirty="0"/>
              <a:t>DEPART</a:t>
            </a:r>
            <a:r>
              <a:rPr lang="en-GB" dirty="0"/>
              <a:t> Block registers statistics which indicate a reduction in the content of a Queue Entity</a:t>
            </a:r>
            <a:r>
              <a:rPr lang="en-GB" dirty="0" smtClean="0"/>
              <a:t>.</a:t>
            </a:r>
          </a:p>
          <a:p>
            <a:pPr algn="ctr"/>
            <a:r>
              <a:rPr lang="en-GB" b="1" dirty="0" smtClean="0"/>
              <a:t> DEPART </a:t>
            </a:r>
            <a:r>
              <a:rPr lang="en-GB" b="1" dirty="0"/>
              <a:t>A,B </a:t>
            </a:r>
            <a:endParaRPr lang="en-GB" b="1" dirty="0" smtClean="0"/>
          </a:p>
          <a:p>
            <a:r>
              <a:rPr lang="en-GB" dirty="0" smtClean="0"/>
              <a:t>A </a:t>
            </a:r>
            <a:r>
              <a:rPr lang="en-GB" dirty="0"/>
              <a:t>- Queue Entity name or number. Required. </a:t>
            </a:r>
            <a:endParaRPr lang="en-GB" dirty="0" smtClean="0"/>
          </a:p>
          <a:p>
            <a:r>
              <a:rPr lang="en-GB" dirty="0" smtClean="0"/>
              <a:t>B </a:t>
            </a:r>
            <a:r>
              <a:rPr lang="en-GB" dirty="0"/>
              <a:t>- Number of units by which to decrease content of the Queue Entity. Default value is 1. Optional. </a:t>
            </a:r>
            <a:endParaRPr lang="en-GB" dirty="0" smtClean="0"/>
          </a:p>
          <a:p>
            <a:endParaRPr lang="en-GB" dirty="0" smtClean="0"/>
          </a:p>
          <a:p>
            <a:pPr algn="ctr"/>
            <a:r>
              <a:rPr lang="en-GB" b="1" dirty="0" smtClean="0"/>
              <a:t>DEPART </a:t>
            </a:r>
            <a:r>
              <a:rPr lang="en-GB" b="1" dirty="0" err="1"/>
              <a:t>WaitingLine</a:t>
            </a:r>
            <a:r>
              <a:rPr lang="en-GB" b="1" dirty="0"/>
              <a:t> </a:t>
            </a:r>
            <a:endParaRPr lang="en-GB" b="1" dirty="0" smtClean="0"/>
          </a:p>
          <a:p>
            <a:r>
              <a:rPr lang="en-GB" dirty="0" smtClean="0"/>
              <a:t>In </a:t>
            </a:r>
            <a:r>
              <a:rPr lang="en-GB" dirty="0"/>
              <a:t>this example the content of the Queue Entity named </a:t>
            </a:r>
            <a:r>
              <a:rPr lang="en-GB" dirty="0" err="1"/>
              <a:t>WaitingLine</a:t>
            </a:r>
            <a:r>
              <a:rPr lang="en-GB" dirty="0"/>
              <a:t> is reduced by one and the associated statistics accumulators are updated.</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21</a:t>
            </a:fld>
            <a:endParaRPr lang="en-GB"/>
          </a:p>
        </p:txBody>
      </p:sp>
      <p:pic>
        <p:nvPicPr>
          <p:cNvPr id="6" name="Picture 5"/>
          <p:cNvPicPr>
            <a:picLocks noChangeAspect="1"/>
          </p:cNvPicPr>
          <p:nvPr/>
        </p:nvPicPr>
        <p:blipFill>
          <a:blip r:embed="rId2"/>
          <a:stretch>
            <a:fillRect/>
          </a:stretch>
        </p:blipFill>
        <p:spPr>
          <a:xfrm>
            <a:off x="8362170" y="178229"/>
            <a:ext cx="3076575" cy="1438275"/>
          </a:xfrm>
          <a:prstGeom prst="rect">
            <a:avLst/>
          </a:prstGeom>
        </p:spPr>
      </p:pic>
    </p:spTree>
    <p:extLst>
      <p:ext uri="{BB962C8B-B14F-4D97-AF65-F5344CB8AC3E}">
        <p14:creationId xmlns:p14="http://schemas.microsoft.com/office/powerpoint/2010/main" val="3361297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a:bodyPr>
          <a:lstStyle/>
          <a:p>
            <a:r>
              <a:rPr lang="en-GB" sz="2600" b="1" u="sng" dirty="0" smtClean="0"/>
              <a:t>Priority</a:t>
            </a:r>
          </a:p>
          <a:p>
            <a:pPr algn="just"/>
            <a:r>
              <a:rPr lang="en-GB" sz="2400" dirty="0"/>
              <a:t>A PRIORITY Block sets the priority of the Active Transaction. </a:t>
            </a:r>
            <a:endParaRPr lang="en-GB" sz="2400" dirty="0" smtClean="0"/>
          </a:p>
          <a:p>
            <a:pPr algn="ctr"/>
            <a:r>
              <a:rPr lang="en-GB" sz="2400" b="1" dirty="0" smtClean="0"/>
              <a:t>PRIORITY </a:t>
            </a:r>
            <a:r>
              <a:rPr lang="en-GB" sz="2400" b="1" dirty="0"/>
              <a:t>A,B </a:t>
            </a:r>
            <a:endParaRPr lang="en-GB" sz="2400" b="1" dirty="0" smtClean="0"/>
          </a:p>
          <a:p>
            <a:pPr algn="just"/>
            <a:r>
              <a:rPr lang="en-GB" sz="2400" dirty="0"/>
              <a:t>A - New priority value. Required. </a:t>
            </a:r>
            <a:endParaRPr lang="en-GB" sz="2400" dirty="0" smtClean="0"/>
          </a:p>
          <a:p>
            <a:pPr algn="just"/>
            <a:r>
              <a:rPr lang="en-GB" sz="2400" dirty="0" smtClean="0"/>
              <a:t>B </a:t>
            </a:r>
            <a:r>
              <a:rPr lang="en-GB" sz="2400" dirty="0"/>
              <a:t>- Buffer option. Places Active Transaction behind priority peers on CEC. Optional. </a:t>
            </a:r>
            <a:endParaRPr lang="en-GB" sz="2400" dirty="0" smtClean="0"/>
          </a:p>
          <a:p>
            <a:pPr algn="ctr"/>
            <a:r>
              <a:rPr lang="en-GB" sz="2400" b="1" dirty="0"/>
              <a:t>PRIORITY 10 </a:t>
            </a:r>
            <a:endParaRPr lang="en-GB" sz="2400" b="1" dirty="0" smtClean="0"/>
          </a:p>
          <a:p>
            <a:pPr algn="just"/>
            <a:r>
              <a:rPr lang="en-GB" sz="2400" dirty="0" smtClean="0"/>
              <a:t>In </a:t>
            </a:r>
            <a:r>
              <a:rPr lang="en-GB" sz="2400" dirty="0"/>
              <a:t>this example any entering Transaction is made to have a priority of 10.</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22</a:t>
            </a:fld>
            <a:endParaRPr lang="en-GB"/>
          </a:p>
        </p:txBody>
      </p:sp>
      <p:pic>
        <p:nvPicPr>
          <p:cNvPr id="6" name="Picture 5"/>
          <p:cNvPicPr>
            <a:picLocks noChangeAspect="1"/>
          </p:cNvPicPr>
          <p:nvPr/>
        </p:nvPicPr>
        <p:blipFill rotWithShape="1">
          <a:blip r:embed="rId2"/>
          <a:srcRect b="4866"/>
          <a:stretch/>
        </p:blipFill>
        <p:spPr>
          <a:xfrm>
            <a:off x="9378860" y="226628"/>
            <a:ext cx="1704975" cy="1386416"/>
          </a:xfrm>
          <a:prstGeom prst="rect">
            <a:avLst/>
          </a:prstGeom>
        </p:spPr>
      </p:pic>
    </p:spTree>
    <p:extLst>
      <p:ext uri="{BB962C8B-B14F-4D97-AF65-F5344CB8AC3E}">
        <p14:creationId xmlns:p14="http://schemas.microsoft.com/office/powerpoint/2010/main" val="4037174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fontScale="85000" lnSpcReduction="20000"/>
          </a:bodyPr>
          <a:lstStyle/>
          <a:p>
            <a:r>
              <a:rPr lang="en-GB" sz="2600" b="1" u="sng" dirty="0" smtClean="0"/>
              <a:t>Gate</a:t>
            </a:r>
          </a:p>
          <a:p>
            <a:pPr algn="just"/>
            <a:r>
              <a:rPr lang="en-GB" sz="2400" dirty="0"/>
              <a:t>A GATE Block alters Transaction flow based on the state of an entity. </a:t>
            </a:r>
            <a:endParaRPr lang="en-GB" sz="2400" dirty="0" smtClean="0"/>
          </a:p>
          <a:p>
            <a:pPr algn="ctr"/>
            <a:r>
              <a:rPr lang="en-GB" sz="2400" b="1" dirty="0" smtClean="0"/>
              <a:t>GATE </a:t>
            </a:r>
            <a:r>
              <a:rPr lang="en-GB" sz="2400" b="1" dirty="0"/>
              <a:t>O A,B </a:t>
            </a:r>
            <a:endParaRPr lang="en-GB" sz="2400" b="1" dirty="0" smtClean="0"/>
          </a:p>
          <a:p>
            <a:pPr algn="just"/>
            <a:r>
              <a:rPr lang="en-GB" sz="2400" dirty="0" smtClean="0"/>
              <a:t>O </a:t>
            </a:r>
            <a:r>
              <a:rPr lang="en-GB" sz="2400" dirty="0"/>
              <a:t>- Conditional operator. Condition required of entity to be tested for successful test. </a:t>
            </a:r>
            <a:endParaRPr lang="en-GB" sz="2400" dirty="0" smtClean="0"/>
          </a:p>
          <a:p>
            <a:pPr algn="just"/>
            <a:r>
              <a:rPr lang="en-GB" sz="2400" dirty="0" smtClean="0"/>
              <a:t>A </a:t>
            </a:r>
            <a:r>
              <a:rPr lang="en-GB" sz="2400" dirty="0"/>
              <a:t>- Entity name or number to be tested. The entity type is implied by the conditional operator. </a:t>
            </a:r>
            <a:r>
              <a:rPr lang="en-GB" sz="2400" dirty="0" smtClean="0"/>
              <a:t>Required</a:t>
            </a:r>
          </a:p>
          <a:p>
            <a:pPr algn="just"/>
            <a:r>
              <a:rPr lang="en-GB" sz="2400" dirty="0" smtClean="0"/>
              <a:t>B </a:t>
            </a:r>
            <a:r>
              <a:rPr lang="en-GB" sz="2400" dirty="0"/>
              <a:t>- Destination Block number when test is unsuccessful. Optional. </a:t>
            </a:r>
            <a:endParaRPr lang="en-GB" sz="2400" dirty="0" smtClean="0"/>
          </a:p>
          <a:p>
            <a:pPr algn="ctr"/>
            <a:r>
              <a:rPr lang="en-GB" sz="2400" b="1" dirty="0"/>
              <a:t>GATE SNF </a:t>
            </a:r>
            <a:r>
              <a:rPr lang="en-GB" sz="2400" b="1" dirty="0" err="1"/>
              <a:t>MotorPool</a:t>
            </a:r>
            <a:r>
              <a:rPr lang="en-GB" sz="2400" b="1" dirty="0"/>
              <a:t> </a:t>
            </a:r>
            <a:endParaRPr lang="en-GB" sz="2400" b="1" dirty="0" smtClean="0"/>
          </a:p>
          <a:p>
            <a:pPr algn="just"/>
            <a:r>
              <a:rPr lang="en-GB" sz="2400" dirty="0"/>
              <a:t>In this example of a "Refuse Mode" GATE Block, the Active Transaction enters the GATE Block if the Storage Entity named </a:t>
            </a:r>
            <a:r>
              <a:rPr lang="en-GB" sz="2400" dirty="0" err="1"/>
              <a:t>MotorPool</a:t>
            </a:r>
            <a:r>
              <a:rPr lang="en-GB" sz="2400" dirty="0"/>
              <a:t> is not full (</a:t>
            </a:r>
            <a:r>
              <a:rPr lang="en-GB" sz="2400" dirty="0" err="1"/>
              <a:t>i</a:t>
            </a:r>
            <a:r>
              <a:rPr lang="en-GB" sz="2400" dirty="0"/>
              <a:t>. e. if at least 1 unit of storage is available). If the Storage is full, the Active Transaction is blocked until 1 or more storage units become available.</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23</a:t>
            </a:fld>
            <a:endParaRPr lang="en-GB"/>
          </a:p>
        </p:txBody>
      </p:sp>
      <p:pic>
        <p:nvPicPr>
          <p:cNvPr id="7" name="Picture 6"/>
          <p:cNvPicPr>
            <a:picLocks noChangeAspect="1"/>
          </p:cNvPicPr>
          <p:nvPr/>
        </p:nvPicPr>
        <p:blipFill>
          <a:blip r:embed="rId2"/>
          <a:stretch>
            <a:fillRect/>
          </a:stretch>
        </p:blipFill>
        <p:spPr>
          <a:xfrm>
            <a:off x="9288780" y="178229"/>
            <a:ext cx="1866900" cy="1314450"/>
          </a:xfrm>
          <a:prstGeom prst="rect">
            <a:avLst/>
          </a:prstGeom>
        </p:spPr>
      </p:pic>
    </p:spTree>
    <p:extLst>
      <p:ext uri="{BB962C8B-B14F-4D97-AF65-F5344CB8AC3E}">
        <p14:creationId xmlns:p14="http://schemas.microsoft.com/office/powerpoint/2010/main" val="1887184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a:bodyPr>
          <a:lstStyle/>
          <a:p>
            <a:r>
              <a:rPr lang="en-GB" sz="2600" b="1" u="sng" dirty="0" smtClean="0"/>
              <a:t>Leave</a:t>
            </a:r>
          </a:p>
          <a:p>
            <a:pPr algn="just"/>
            <a:r>
              <a:rPr lang="en-GB" sz="1800" dirty="0"/>
              <a:t>A LEAVE Block increases the accessible storage units at a Storage Entity</a:t>
            </a:r>
            <a:r>
              <a:rPr lang="en-GB" sz="1800" dirty="0" smtClean="0"/>
              <a:t>.</a:t>
            </a:r>
          </a:p>
          <a:p>
            <a:pPr algn="ctr"/>
            <a:r>
              <a:rPr lang="en-GB" sz="1800" b="1" dirty="0"/>
              <a:t>LEAVE </a:t>
            </a:r>
            <a:r>
              <a:rPr lang="en-GB" sz="1800" b="1" dirty="0" smtClean="0"/>
              <a:t>A,B</a:t>
            </a:r>
          </a:p>
          <a:p>
            <a:pPr algn="just"/>
            <a:r>
              <a:rPr lang="en-GB" sz="1800" dirty="0"/>
              <a:t>A - Storage Entity name or number. Required</a:t>
            </a:r>
            <a:r>
              <a:rPr lang="en-GB" sz="1800" dirty="0" smtClean="0"/>
              <a:t>.</a:t>
            </a:r>
          </a:p>
          <a:p>
            <a:pPr algn="just"/>
            <a:r>
              <a:rPr lang="en-GB" sz="1800" dirty="0"/>
              <a:t>B - Number of storage units. The default is 1. </a:t>
            </a:r>
            <a:r>
              <a:rPr lang="en-GB" sz="1800" dirty="0" smtClean="0"/>
              <a:t>Optional.</a:t>
            </a:r>
          </a:p>
          <a:p>
            <a:pPr algn="just"/>
            <a:endParaRPr lang="en-GB" sz="1900" b="1" dirty="0" smtClean="0"/>
          </a:p>
          <a:p>
            <a:pPr algn="ctr"/>
            <a:r>
              <a:rPr lang="en-GB" sz="1800" b="1" dirty="0"/>
              <a:t>LEAVE RepairMen,10 </a:t>
            </a:r>
            <a:endParaRPr lang="en-GB" sz="1800" b="1" dirty="0" smtClean="0"/>
          </a:p>
          <a:p>
            <a:pPr algn="ctr"/>
            <a:r>
              <a:rPr lang="en-GB" sz="1800" dirty="0" smtClean="0"/>
              <a:t>In </a:t>
            </a:r>
            <a:r>
              <a:rPr lang="en-GB" sz="1800" dirty="0"/>
              <a:t>this example, when a Transaction enters the LEAVE Block, the available storage units at the Storage Entity named </a:t>
            </a:r>
            <a:r>
              <a:rPr lang="en-GB" sz="1800" dirty="0" err="1"/>
              <a:t>RepairMen</a:t>
            </a:r>
            <a:r>
              <a:rPr lang="en-GB" sz="1800" dirty="0"/>
              <a:t> is increased by 10.</a:t>
            </a:r>
            <a:endParaRPr lang="en-GB" sz="1900"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24</a:t>
            </a:fld>
            <a:endParaRPr lang="en-GB"/>
          </a:p>
        </p:txBody>
      </p:sp>
      <p:pic>
        <p:nvPicPr>
          <p:cNvPr id="7" name="Picture 6"/>
          <p:cNvPicPr>
            <a:picLocks noChangeAspect="1"/>
          </p:cNvPicPr>
          <p:nvPr/>
        </p:nvPicPr>
        <p:blipFill>
          <a:blip r:embed="rId2"/>
          <a:stretch>
            <a:fillRect/>
          </a:stretch>
        </p:blipFill>
        <p:spPr>
          <a:xfrm>
            <a:off x="8580519" y="178229"/>
            <a:ext cx="2639877" cy="1345322"/>
          </a:xfrm>
          <a:prstGeom prst="rect">
            <a:avLst/>
          </a:prstGeom>
        </p:spPr>
      </p:pic>
    </p:spTree>
    <p:extLst>
      <p:ext uri="{BB962C8B-B14F-4D97-AF65-F5344CB8AC3E}">
        <p14:creationId xmlns:p14="http://schemas.microsoft.com/office/powerpoint/2010/main" val="2096824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fontScale="92500" lnSpcReduction="10000"/>
          </a:bodyPr>
          <a:lstStyle/>
          <a:p>
            <a:r>
              <a:rPr lang="en-GB" sz="2600" b="1" u="sng" dirty="0" smtClean="0"/>
              <a:t>Link</a:t>
            </a:r>
          </a:p>
          <a:p>
            <a:pPr algn="just"/>
            <a:r>
              <a:rPr lang="en-GB" sz="1800" dirty="0"/>
              <a:t>A LINK Block controls the placement of the Active Transaction on the User Chain of a </a:t>
            </a:r>
            <a:r>
              <a:rPr lang="en-GB" sz="1800" dirty="0" err="1"/>
              <a:t>Userchain</a:t>
            </a:r>
            <a:r>
              <a:rPr lang="en-GB" sz="1800" dirty="0"/>
              <a:t> Entity. </a:t>
            </a:r>
            <a:endParaRPr lang="en-GB" sz="1800" dirty="0" smtClean="0"/>
          </a:p>
          <a:p>
            <a:pPr algn="ctr"/>
            <a:r>
              <a:rPr lang="en-GB" sz="1800" b="1" dirty="0" smtClean="0"/>
              <a:t>LINK A,B,C</a:t>
            </a:r>
          </a:p>
          <a:p>
            <a:pPr algn="just"/>
            <a:r>
              <a:rPr lang="en-GB" sz="1800" dirty="0"/>
              <a:t>A - </a:t>
            </a:r>
            <a:r>
              <a:rPr lang="en-GB" sz="1800" dirty="0" err="1"/>
              <a:t>Userchain</a:t>
            </a:r>
            <a:r>
              <a:rPr lang="en-GB" sz="1800" dirty="0"/>
              <a:t> number. The </a:t>
            </a:r>
            <a:r>
              <a:rPr lang="en-GB" sz="1800" dirty="0" err="1"/>
              <a:t>Userchain</a:t>
            </a:r>
            <a:r>
              <a:rPr lang="en-GB" sz="1800" dirty="0"/>
              <a:t> Entity which may receive the entering Transaction. Required</a:t>
            </a:r>
            <a:r>
              <a:rPr lang="en-GB" sz="1800" dirty="0" smtClean="0"/>
              <a:t>.</a:t>
            </a:r>
          </a:p>
          <a:p>
            <a:pPr algn="just"/>
            <a:r>
              <a:rPr lang="en-GB" sz="1800" dirty="0"/>
              <a:t>B - Chain ordering. The placement of new Transactions on the </a:t>
            </a:r>
            <a:r>
              <a:rPr lang="en-GB" sz="1800" dirty="0" err="1"/>
              <a:t>Userchain</a:t>
            </a:r>
            <a:r>
              <a:rPr lang="en-GB" sz="1800" dirty="0"/>
              <a:t>. Required</a:t>
            </a:r>
            <a:r>
              <a:rPr lang="en-GB" sz="1800" dirty="0" smtClean="0"/>
              <a:t>.</a:t>
            </a:r>
          </a:p>
          <a:p>
            <a:pPr algn="just"/>
            <a:r>
              <a:rPr lang="en-GB" sz="1800" dirty="0"/>
              <a:t>C - Next Block location. The destination Block for Transactions which find the Link Indicator of the </a:t>
            </a:r>
            <a:r>
              <a:rPr lang="en-GB" sz="1800" dirty="0" err="1"/>
              <a:t>Userchain</a:t>
            </a:r>
            <a:r>
              <a:rPr lang="en-GB" sz="1800" dirty="0"/>
              <a:t> in the off state (reset). Optional.</a:t>
            </a:r>
            <a:endParaRPr lang="en-GB" sz="1800" b="1" dirty="0" smtClean="0"/>
          </a:p>
          <a:p>
            <a:pPr algn="ctr"/>
            <a:r>
              <a:rPr lang="en-GB" sz="1800" b="1" dirty="0"/>
              <a:t>LINK </a:t>
            </a:r>
            <a:r>
              <a:rPr lang="en-GB" sz="1800" b="1" dirty="0" err="1"/>
              <a:t>OnHold,FIFO</a:t>
            </a:r>
            <a:r>
              <a:rPr lang="en-GB" sz="1800" b="1" dirty="0"/>
              <a:t> </a:t>
            </a:r>
            <a:endParaRPr lang="en-GB" sz="1800" b="1" dirty="0" smtClean="0"/>
          </a:p>
          <a:p>
            <a:pPr algn="just"/>
            <a:r>
              <a:rPr lang="en-GB" sz="1800" dirty="0" smtClean="0"/>
              <a:t>In </a:t>
            </a:r>
            <a:r>
              <a:rPr lang="en-GB" sz="1800" dirty="0"/>
              <a:t>this example, the Active Transaction is placed at the end of the User Chain Entity named </a:t>
            </a:r>
            <a:r>
              <a:rPr lang="en-GB" sz="1800" dirty="0" err="1"/>
              <a:t>OnHold</a:t>
            </a:r>
            <a:r>
              <a:rPr lang="en-GB" sz="1800" dirty="0"/>
              <a:t>. It is removed from all chains except Transaction Groups and Interrupt Chains. In other words, </a:t>
            </a:r>
            <a:r>
              <a:rPr lang="en-GB" sz="1800" dirty="0" err="1"/>
              <a:t>preemptions</a:t>
            </a:r>
            <a:r>
              <a:rPr lang="en-GB" sz="1800" dirty="0"/>
              <a:t> are not cleared. The Transaction remains on the User Chain until some other Transaction enters an UNLINK Block and specifically removes it. In the present example, the Transaction is placed at the end of the User Chain named </a:t>
            </a:r>
            <a:r>
              <a:rPr lang="en-GB" sz="1800" dirty="0" err="1"/>
              <a:t>OnHold</a:t>
            </a:r>
            <a:endParaRPr lang="en-GB" sz="1900"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25</a:t>
            </a:fld>
            <a:endParaRPr lang="en-GB"/>
          </a:p>
        </p:txBody>
      </p:sp>
      <p:pic>
        <p:nvPicPr>
          <p:cNvPr id="6" name="Picture 5"/>
          <p:cNvPicPr>
            <a:picLocks noChangeAspect="1"/>
          </p:cNvPicPr>
          <p:nvPr/>
        </p:nvPicPr>
        <p:blipFill>
          <a:blip r:embed="rId2"/>
          <a:stretch>
            <a:fillRect/>
          </a:stretch>
        </p:blipFill>
        <p:spPr>
          <a:xfrm>
            <a:off x="9259858" y="232481"/>
            <a:ext cx="1952625" cy="1200150"/>
          </a:xfrm>
          <a:prstGeom prst="rect">
            <a:avLst/>
          </a:prstGeom>
        </p:spPr>
      </p:pic>
    </p:spTree>
    <p:extLst>
      <p:ext uri="{BB962C8B-B14F-4D97-AF65-F5344CB8AC3E}">
        <p14:creationId xmlns:p14="http://schemas.microsoft.com/office/powerpoint/2010/main" val="1229295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a:bodyPr>
          <a:lstStyle/>
          <a:p>
            <a:r>
              <a:rPr lang="en-GB" sz="2600" b="1" u="sng" dirty="0" smtClean="0"/>
              <a:t>Logic</a:t>
            </a:r>
          </a:p>
          <a:p>
            <a:pPr algn="just"/>
            <a:r>
              <a:rPr lang="en-GB" sz="1800" dirty="0"/>
              <a:t>A LOGIC Block changes the state of a </a:t>
            </a:r>
            <a:r>
              <a:rPr lang="en-GB" sz="1800" dirty="0" err="1"/>
              <a:t>Logicswitch</a:t>
            </a:r>
            <a:r>
              <a:rPr lang="en-GB" sz="1800" dirty="0"/>
              <a:t> entity. </a:t>
            </a:r>
            <a:endParaRPr lang="en-GB" sz="1800" dirty="0" smtClean="0"/>
          </a:p>
          <a:p>
            <a:pPr algn="ctr"/>
            <a:r>
              <a:rPr lang="en-GB" sz="1800" b="1" dirty="0" smtClean="0"/>
              <a:t>LOGIC </a:t>
            </a:r>
            <a:r>
              <a:rPr lang="en-GB" sz="1800" b="1" dirty="0"/>
              <a:t>O </a:t>
            </a:r>
            <a:r>
              <a:rPr lang="en-GB" sz="1800" b="1" dirty="0" smtClean="0"/>
              <a:t>A</a:t>
            </a:r>
          </a:p>
          <a:p>
            <a:pPr algn="just"/>
            <a:r>
              <a:rPr lang="en-GB" sz="1800" dirty="0"/>
              <a:t>O - Logic operator. Required</a:t>
            </a:r>
            <a:r>
              <a:rPr lang="en-GB" sz="1800" dirty="0" smtClean="0"/>
              <a:t>.</a:t>
            </a:r>
          </a:p>
          <a:p>
            <a:pPr algn="just"/>
            <a:r>
              <a:rPr lang="en-GB" sz="1800" dirty="0"/>
              <a:t>A - </a:t>
            </a:r>
            <a:r>
              <a:rPr lang="en-GB" sz="1800" dirty="0" err="1"/>
              <a:t>Logicswitch</a:t>
            </a:r>
            <a:r>
              <a:rPr lang="en-GB" sz="1800" dirty="0"/>
              <a:t> Entity number. Required.</a:t>
            </a:r>
          </a:p>
          <a:p>
            <a:pPr algn="ctr"/>
            <a:r>
              <a:rPr lang="en-GB" sz="1800" b="1" dirty="0"/>
              <a:t>LOGIC S </a:t>
            </a:r>
            <a:r>
              <a:rPr lang="en-GB" sz="1800" b="1" dirty="0" err="1"/>
              <a:t>PowerSwitch</a:t>
            </a:r>
            <a:r>
              <a:rPr lang="en-GB" sz="1800" b="1" dirty="0"/>
              <a:t> </a:t>
            </a:r>
            <a:endParaRPr lang="en-GB" sz="1800" b="1" dirty="0" smtClean="0"/>
          </a:p>
          <a:p>
            <a:pPr algn="just"/>
            <a:r>
              <a:rPr lang="en-GB" sz="1800" dirty="0" smtClean="0"/>
              <a:t>In </a:t>
            </a:r>
            <a:r>
              <a:rPr lang="en-GB" sz="1800" dirty="0"/>
              <a:t>this example, the </a:t>
            </a:r>
            <a:r>
              <a:rPr lang="en-GB" sz="1800" dirty="0" err="1"/>
              <a:t>Logicswitch</a:t>
            </a:r>
            <a:r>
              <a:rPr lang="en-GB" sz="1800" dirty="0"/>
              <a:t> Entity named </a:t>
            </a:r>
            <a:r>
              <a:rPr lang="en-GB" sz="1800" dirty="0" err="1"/>
              <a:t>PowerSwitch</a:t>
            </a:r>
            <a:r>
              <a:rPr lang="en-GB" sz="1800" dirty="0"/>
              <a:t> is left in the true or "set" state. </a:t>
            </a:r>
            <a:endParaRPr lang="en-GB" sz="1900"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26</a:t>
            </a:fld>
            <a:endParaRPr lang="en-GB"/>
          </a:p>
        </p:txBody>
      </p:sp>
      <p:pic>
        <p:nvPicPr>
          <p:cNvPr id="7" name="Picture 6"/>
          <p:cNvPicPr>
            <a:picLocks noChangeAspect="1"/>
          </p:cNvPicPr>
          <p:nvPr/>
        </p:nvPicPr>
        <p:blipFill>
          <a:blip r:embed="rId2"/>
          <a:stretch>
            <a:fillRect/>
          </a:stretch>
        </p:blipFill>
        <p:spPr>
          <a:xfrm>
            <a:off x="8397892" y="121639"/>
            <a:ext cx="2886075" cy="1428750"/>
          </a:xfrm>
          <a:prstGeom prst="rect">
            <a:avLst/>
          </a:prstGeom>
        </p:spPr>
      </p:pic>
    </p:spTree>
    <p:extLst>
      <p:ext uri="{BB962C8B-B14F-4D97-AF65-F5344CB8AC3E}">
        <p14:creationId xmlns:p14="http://schemas.microsoft.com/office/powerpoint/2010/main" val="629353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a:bodyPr>
          <a:lstStyle/>
          <a:p>
            <a:r>
              <a:rPr lang="en-GB" sz="2600" b="1" u="sng" dirty="0" smtClean="0"/>
              <a:t>Mark</a:t>
            </a:r>
          </a:p>
          <a:p>
            <a:pPr algn="just"/>
            <a:r>
              <a:rPr lang="en-GB" sz="1800" dirty="0"/>
              <a:t>A MARK Block places an absolute clock time stamp into the Active Transaction or into its Parameter. </a:t>
            </a:r>
            <a:endParaRPr lang="en-GB" sz="1800" dirty="0" smtClean="0"/>
          </a:p>
          <a:p>
            <a:pPr algn="ctr"/>
            <a:r>
              <a:rPr lang="en-GB" sz="1800" b="1" dirty="0" smtClean="0"/>
              <a:t>MARK </a:t>
            </a:r>
            <a:r>
              <a:rPr lang="en-GB" sz="1800" b="1" dirty="0"/>
              <a:t>A </a:t>
            </a:r>
            <a:endParaRPr lang="en-GB" sz="1800" b="1" dirty="0" smtClean="0"/>
          </a:p>
          <a:p>
            <a:pPr algn="just"/>
            <a:r>
              <a:rPr lang="en-GB" sz="1800" dirty="0"/>
              <a:t>A - Parameter number. Parameter to receive value of system clock. Optional</a:t>
            </a:r>
            <a:r>
              <a:rPr lang="en-GB" sz="1800" dirty="0" smtClean="0"/>
              <a:t>.</a:t>
            </a:r>
          </a:p>
          <a:p>
            <a:pPr algn="ctr"/>
            <a:r>
              <a:rPr lang="en-GB" sz="1800" b="1" dirty="0"/>
              <a:t>MARK Beginning </a:t>
            </a:r>
            <a:endParaRPr lang="en-GB" sz="1800" b="1" dirty="0" smtClean="0"/>
          </a:p>
          <a:p>
            <a:pPr algn="just"/>
            <a:r>
              <a:rPr lang="en-GB" sz="1800" dirty="0" smtClean="0"/>
              <a:t>In </a:t>
            </a:r>
            <a:r>
              <a:rPr lang="en-GB" sz="1800" dirty="0"/>
              <a:t>this example, when a Transaction enters the MARK Block, its Transaction Parameter named Beginning is given a value equal to the value of the absolute system clock, AC1. </a:t>
            </a:r>
            <a:endParaRPr lang="en-GB" sz="1900"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27</a:t>
            </a:fld>
            <a:endParaRPr lang="en-GB"/>
          </a:p>
        </p:txBody>
      </p:sp>
      <p:pic>
        <p:nvPicPr>
          <p:cNvPr id="6" name="Picture 5"/>
          <p:cNvPicPr>
            <a:picLocks noChangeAspect="1"/>
          </p:cNvPicPr>
          <p:nvPr/>
        </p:nvPicPr>
        <p:blipFill>
          <a:blip r:embed="rId2"/>
          <a:stretch>
            <a:fillRect/>
          </a:stretch>
        </p:blipFill>
        <p:spPr>
          <a:xfrm>
            <a:off x="9286768" y="327060"/>
            <a:ext cx="1714500" cy="1066800"/>
          </a:xfrm>
          <a:prstGeom prst="rect">
            <a:avLst/>
          </a:prstGeom>
        </p:spPr>
      </p:pic>
    </p:spTree>
    <p:extLst>
      <p:ext uri="{BB962C8B-B14F-4D97-AF65-F5344CB8AC3E}">
        <p14:creationId xmlns:p14="http://schemas.microsoft.com/office/powerpoint/2010/main" val="1383231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lnSpcReduction="10000"/>
          </a:bodyPr>
          <a:lstStyle/>
          <a:p>
            <a:r>
              <a:rPr lang="en-GB" sz="2600" b="1" u="sng" dirty="0" smtClean="0"/>
              <a:t>SAVEVALUE</a:t>
            </a:r>
          </a:p>
          <a:p>
            <a:pPr algn="just"/>
            <a:r>
              <a:rPr lang="en-GB" sz="1800" dirty="0"/>
              <a:t>A SAVEVALUE Block changes the value of a </a:t>
            </a:r>
            <a:r>
              <a:rPr lang="en-GB" sz="1800" dirty="0" err="1"/>
              <a:t>Savevalue</a:t>
            </a:r>
            <a:r>
              <a:rPr lang="en-GB" sz="1800" dirty="0"/>
              <a:t> Entity. </a:t>
            </a:r>
            <a:endParaRPr lang="en-GB" sz="1800" dirty="0" smtClean="0"/>
          </a:p>
          <a:p>
            <a:pPr lvl="1" algn="ctr"/>
            <a:r>
              <a:rPr lang="en-GB" sz="1600" b="1" dirty="0" smtClean="0"/>
              <a:t>SAVEVALUE </a:t>
            </a:r>
            <a:r>
              <a:rPr lang="en-GB" sz="1600" b="1" dirty="0"/>
              <a:t>A,B </a:t>
            </a:r>
            <a:endParaRPr lang="en-GB" sz="1600" b="1" dirty="0" smtClean="0"/>
          </a:p>
          <a:p>
            <a:pPr algn="just"/>
            <a:r>
              <a:rPr lang="en-GB" sz="1800" dirty="0"/>
              <a:t>A - </a:t>
            </a:r>
            <a:r>
              <a:rPr lang="en-GB" sz="1800" dirty="0" err="1"/>
              <a:t>Savevalue</a:t>
            </a:r>
            <a:r>
              <a:rPr lang="en-GB" sz="1800" dirty="0"/>
              <a:t> Entity number. Required. May be followed by + or - to indicate addition or subtraction to existing value. Required. </a:t>
            </a:r>
            <a:endParaRPr lang="en-GB" sz="1800" dirty="0" smtClean="0"/>
          </a:p>
          <a:p>
            <a:pPr algn="just"/>
            <a:r>
              <a:rPr lang="en-GB" sz="1800" dirty="0"/>
              <a:t>B - The value to be stored, added, or subtracted. Required.</a:t>
            </a:r>
            <a:endParaRPr lang="en-GB" sz="1800" dirty="0" smtClean="0"/>
          </a:p>
          <a:p>
            <a:pPr algn="ctr"/>
            <a:r>
              <a:rPr lang="en-GB" sz="1800" b="1" dirty="0"/>
              <a:t>SAVEVALUE Account,99.95 </a:t>
            </a:r>
            <a:endParaRPr lang="en-GB" sz="1800" b="1" dirty="0" smtClean="0"/>
          </a:p>
          <a:p>
            <a:pPr algn="just"/>
            <a:r>
              <a:rPr lang="en-GB" sz="1800" dirty="0" smtClean="0"/>
              <a:t>In </a:t>
            </a:r>
            <a:r>
              <a:rPr lang="en-GB" sz="1800" dirty="0"/>
              <a:t>this example, the </a:t>
            </a:r>
            <a:r>
              <a:rPr lang="en-GB" sz="1800" dirty="0" err="1"/>
              <a:t>Savevalue</a:t>
            </a:r>
            <a:r>
              <a:rPr lang="en-GB" sz="1800" dirty="0"/>
              <a:t> Entity named Account takes on the value 99.95. SAVEVALUE </a:t>
            </a:r>
            <a:r>
              <a:rPr lang="en-GB" sz="1800" dirty="0" err="1"/>
              <a:t>The_Bard,"A</a:t>
            </a:r>
            <a:r>
              <a:rPr lang="en-GB" sz="1800" dirty="0"/>
              <a:t> rose by any other name ..." </a:t>
            </a:r>
            <a:endParaRPr lang="en-GB" sz="1800" dirty="0" smtClean="0"/>
          </a:p>
          <a:p>
            <a:pPr algn="just"/>
            <a:r>
              <a:rPr lang="en-GB" sz="1800" dirty="0" smtClean="0"/>
              <a:t>In </a:t>
            </a:r>
            <a:r>
              <a:rPr lang="en-GB" sz="1800" dirty="0"/>
              <a:t>this example, the </a:t>
            </a:r>
            <a:r>
              <a:rPr lang="en-GB" sz="1800" dirty="0" err="1"/>
              <a:t>Savevalue</a:t>
            </a:r>
            <a:r>
              <a:rPr lang="en-GB" sz="1800" dirty="0"/>
              <a:t> Entity named </a:t>
            </a:r>
            <a:r>
              <a:rPr lang="en-GB" sz="1800" dirty="0" err="1"/>
              <a:t>The_Bard</a:t>
            </a:r>
            <a:r>
              <a:rPr lang="en-GB" sz="1800" dirty="0"/>
              <a:t> is assigned a string. If the </a:t>
            </a:r>
            <a:r>
              <a:rPr lang="en-GB" sz="1800" dirty="0" err="1"/>
              <a:t>Savevalue</a:t>
            </a:r>
            <a:r>
              <a:rPr lang="en-GB" sz="1800" dirty="0"/>
              <a:t> Entity does not exist, it is created.</a:t>
            </a:r>
            <a:endParaRPr lang="en-GB" sz="1900"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28</a:t>
            </a:fld>
            <a:endParaRPr lang="en-GB"/>
          </a:p>
        </p:txBody>
      </p:sp>
      <p:pic>
        <p:nvPicPr>
          <p:cNvPr id="7" name="Picture 6"/>
          <p:cNvPicPr>
            <a:picLocks noChangeAspect="1"/>
          </p:cNvPicPr>
          <p:nvPr/>
        </p:nvPicPr>
        <p:blipFill>
          <a:blip r:embed="rId2"/>
          <a:stretch>
            <a:fillRect/>
          </a:stretch>
        </p:blipFill>
        <p:spPr>
          <a:xfrm>
            <a:off x="8643991" y="77431"/>
            <a:ext cx="2743200" cy="1381125"/>
          </a:xfrm>
          <a:prstGeom prst="rect">
            <a:avLst/>
          </a:prstGeom>
        </p:spPr>
      </p:pic>
    </p:spTree>
    <p:extLst>
      <p:ext uri="{BB962C8B-B14F-4D97-AF65-F5344CB8AC3E}">
        <p14:creationId xmlns:p14="http://schemas.microsoft.com/office/powerpoint/2010/main" val="1248790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a:bodyPr>
          <a:lstStyle/>
          <a:p>
            <a:r>
              <a:rPr lang="en-GB" sz="2600" b="1" u="sng" dirty="0" smtClean="0"/>
              <a:t>TABULATE</a:t>
            </a:r>
          </a:p>
          <a:p>
            <a:pPr algn="just"/>
            <a:r>
              <a:rPr lang="en-GB" sz="1800" dirty="0"/>
              <a:t>A TABULATE Block triggers the collection of a data item in a Table Entity. </a:t>
            </a:r>
            <a:endParaRPr lang="en-GB" sz="1800" dirty="0" smtClean="0"/>
          </a:p>
          <a:p>
            <a:pPr algn="ctr"/>
            <a:r>
              <a:rPr lang="en-GB" sz="1800" b="1" dirty="0" smtClean="0"/>
              <a:t>TABULATE A,B</a:t>
            </a:r>
          </a:p>
          <a:p>
            <a:pPr algn="just"/>
            <a:r>
              <a:rPr lang="en-GB" sz="1800" dirty="0"/>
              <a:t>A - Table Entity name or number. Required. </a:t>
            </a:r>
            <a:endParaRPr lang="en-GB" sz="1800" dirty="0" smtClean="0"/>
          </a:p>
          <a:p>
            <a:pPr algn="just"/>
            <a:r>
              <a:rPr lang="en-GB" sz="1800" dirty="0"/>
              <a:t>B - Weighting factor. Optional</a:t>
            </a:r>
            <a:r>
              <a:rPr lang="en-GB" sz="1800" dirty="0" smtClean="0"/>
              <a:t>.</a:t>
            </a:r>
          </a:p>
          <a:p>
            <a:pPr algn="ctr"/>
            <a:r>
              <a:rPr lang="en-GB" sz="1800" b="1" dirty="0"/>
              <a:t>TABULATE Sales </a:t>
            </a:r>
            <a:endParaRPr lang="en-GB" sz="1800" b="1" dirty="0" smtClean="0"/>
          </a:p>
          <a:p>
            <a:pPr algn="just"/>
            <a:r>
              <a:rPr lang="en-GB" sz="1800" dirty="0" smtClean="0"/>
              <a:t>When </a:t>
            </a:r>
            <a:r>
              <a:rPr lang="en-GB" sz="1800" dirty="0"/>
              <a:t>a Transaction enters this TABULATE Block, the Table Entity named Sales is found. Sales must have been defined in a TABLE Command. Then the statistics associated with the table are updated with no weighting. </a:t>
            </a:r>
            <a:endParaRPr lang="en-GB" sz="1900"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29</a:t>
            </a:fld>
            <a:endParaRPr lang="en-GB"/>
          </a:p>
        </p:txBody>
      </p:sp>
      <p:pic>
        <p:nvPicPr>
          <p:cNvPr id="6" name="Picture 5"/>
          <p:cNvPicPr>
            <a:picLocks noChangeAspect="1"/>
          </p:cNvPicPr>
          <p:nvPr/>
        </p:nvPicPr>
        <p:blipFill>
          <a:blip r:embed="rId2"/>
          <a:stretch>
            <a:fillRect/>
          </a:stretch>
        </p:blipFill>
        <p:spPr>
          <a:xfrm>
            <a:off x="8534247" y="178229"/>
            <a:ext cx="2678236" cy="1407987"/>
          </a:xfrm>
          <a:prstGeom prst="rect">
            <a:avLst/>
          </a:prstGeom>
        </p:spPr>
      </p:pic>
    </p:spTree>
    <p:extLst>
      <p:ext uri="{BB962C8B-B14F-4D97-AF65-F5344CB8AC3E}">
        <p14:creationId xmlns:p14="http://schemas.microsoft.com/office/powerpoint/2010/main" val="4146169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Tools</a:t>
            </a:r>
          </a:p>
        </p:txBody>
      </p:sp>
      <p:sp>
        <p:nvSpPr>
          <p:cNvPr id="3" name="Content Placeholder 2"/>
          <p:cNvSpPr>
            <a:spLocks noGrp="1"/>
          </p:cNvSpPr>
          <p:nvPr>
            <p:ph idx="1"/>
          </p:nvPr>
        </p:nvSpPr>
        <p:spPr/>
        <p:txBody>
          <a:bodyPr/>
          <a:lstStyle/>
          <a:p>
            <a:r>
              <a:rPr lang="en-GB" dirty="0"/>
              <a:t>Simulation software is </a:t>
            </a:r>
            <a:r>
              <a:rPr lang="en-GB" b="1" dirty="0"/>
              <a:t>based on the process of </a:t>
            </a:r>
            <a:r>
              <a:rPr lang="en-GB" b="1" dirty="0" err="1"/>
              <a:t>modeling</a:t>
            </a:r>
            <a:r>
              <a:rPr lang="en-GB" b="1" dirty="0"/>
              <a:t> a real phenomenon with a set of mathematical formulas. </a:t>
            </a:r>
            <a:endParaRPr lang="en-GB" b="1" dirty="0" smtClean="0"/>
          </a:p>
          <a:p>
            <a:r>
              <a:rPr lang="en-GB" dirty="0" smtClean="0"/>
              <a:t>Simulation tool </a:t>
            </a:r>
            <a:r>
              <a:rPr lang="en-GB" b="1" dirty="0" smtClean="0"/>
              <a:t>allows </a:t>
            </a:r>
            <a:r>
              <a:rPr lang="en-GB" b="1" dirty="0"/>
              <a:t>the user to observe an operation through simulation </a:t>
            </a:r>
            <a:r>
              <a:rPr lang="en-GB" dirty="0"/>
              <a:t>without actually performing that operation.</a:t>
            </a:r>
          </a:p>
          <a:p>
            <a:r>
              <a:rPr lang="en-GB" dirty="0" smtClean="0"/>
              <a:t>A </a:t>
            </a:r>
            <a:r>
              <a:rPr lang="en-GB" dirty="0"/>
              <a:t>simulation language is a </a:t>
            </a:r>
            <a:r>
              <a:rPr lang="en-GB" b="1" dirty="0"/>
              <a:t>special purpose language structured to meet the programming requirements of the simulation models </a:t>
            </a:r>
            <a:r>
              <a:rPr lang="en-GB" dirty="0"/>
              <a:t>of a specific class of situations. </a:t>
            </a:r>
          </a:p>
          <a:p>
            <a:endParaRPr lang="en-GB" dirty="0" smtClean="0"/>
          </a:p>
          <a:p>
            <a:r>
              <a:rPr lang="en-GB" dirty="0" smtClean="0"/>
              <a:t>The </a:t>
            </a:r>
            <a:r>
              <a:rPr lang="en-GB" dirty="0"/>
              <a:t>analyst develops the simulation model, employing this special purpose language, which is applicable over a class of applications</a:t>
            </a:r>
            <a:r>
              <a:rPr lang="en-GB" dirty="0" smtClean="0"/>
              <a:t>.</a:t>
            </a:r>
          </a:p>
          <a:p>
            <a:endParaRPr lang="en-GB"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a:t>
            </a:fld>
            <a:endParaRPr lang="en-GB"/>
          </a:p>
        </p:txBody>
      </p:sp>
    </p:spTree>
    <p:extLst>
      <p:ext uri="{BB962C8B-B14F-4D97-AF65-F5344CB8AC3E}">
        <p14:creationId xmlns:p14="http://schemas.microsoft.com/office/powerpoint/2010/main" val="3215265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a:bodyPr>
          <a:lstStyle/>
          <a:p>
            <a:r>
              <a:rPr lang="en-GB" sz="2600" b="1" u="sng" dirty="0" smtClean="0"/>
              <a:t>TEST</a:t>
            </a:r>
          </a:p>
          <a:p>
            <a:pPr algn="just"/>
            <a:r>
              <a:rPr lang="en-GB" sz="1800" dirty="0"/>
              <a:t>A TEST Block compares values, normally SNAs, and controls the destination of the Active Transaction based on the result of the comparison. </a:t>
            </a:r>
            <a:endParaRPr lang="en-GB" sz="1800" dirty="0" smtClean="0"/>
          </a:p>
          <a:p>
            <a:pPr algn="ctr"/>
            <a:r>
              <a:rPr lang="en-GB" sz="1800" b="1" dirty="0" smtClean="0"/>
              <a:t>TEST </a:t>
            </a:r>
            <a:r>
              <a:rPr lang="en-GB" sz="1800" b="1" dirty="0"/>
              <a:t>O A,B,C </a:t>
            </a:r>
            <a:endParaRPr lang="en-GB" sz="1800" b="1" dirty="0" smtClean="0"/>
          </a:p>
          <a:p>
            <a:pPr algn="just"/>
            <a:r>
              <a:rPr lang="en-GB" sz="1800" dirty="0"/>
              <a:t>O - Relational operator. Relationship of Operand A to Operand B for a successful test. Required</a:t>
            </a:r>
            <a:r>
              <a:rPr lang="en-GB" sz="1800" dirty="0" smtClean="0"/>
              <a:t>.</a:t>
            </a:r>
          </a:p>
          <a:p>
            <a:pPr algn="just"/>
            <a:r>
              <a:rPr lang="en-GB" sz="1800" dirty="0"/>
              <a:t>B - Reference value. Required</a:t>
            </a:r>
            <a:r>
              <a:rPr lang="en-GB" sz="1800" dirty="0" smtClean="0"/>
              <a:t>.</a:t>
            </a:r>
          </a:p>
          <a:p>
            <a:pPr algn="just"/>
            <a:r>
              <a:rPr lang="en-GB" sz="1800" dirty="0"/>
              <a:t>C - Destination Block number. Optional. </a:t>
            </a:r>
            <a:endParaRPr lang="en-GB" sz="1800" b="1" dirty="0"/>
          </a:p>
          <a:p>
            <a:pPr algn="ctr"/>
            <a:r>
              <a:rPr lang="en-GB" sz="1800" b="1" dirty="0"/>
              <a:t>TEST G C1, 70000 </a:t>
            </a:r>
            <a:endParaRPr lang="en-GB" sz="1800" b="1" dirty="0" smtClean="0"/>
          </a:p>
          <a:p>
            <a:pPr algn="just"/>
            <a:r>
              <a:rPr lang="en-GB" sz="1800" dirty="0" smtClean="0"/>
              <a:t>In </a:t>
            </a:r>
            <a:r>
              <a:rPr lang="en-GB" sz="1800" dirty="0"/>
              <a:t>this example of a "Refuse Mode" TEST Block, the Active Transaction enters the TEST Block if the relative system clock value is greater than 70000. Otherwise, the Transaction is blocked until the test is true.</a:t>
            </a:r>
            <a:endParaRPr lang="en-GB" sz="1900"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30</a:t>
            </a:fld>
            <a:endParaRPr lang="en-GB"/>
          </a:p>
        </p:txBody>
      </p:sp>
      <p:pic>
        <p:nvPicPr>
          <p:cNvPr id="7" name="Picture 6"/>
          <p:cNvPicPr>
            <a:picLocks noChangeAspect="1"/>
          </p:cNvPicPr>
          <p:nvPr/>
        </p:nvPicPr>
        <p:blipFill>
          <a:blip r:embed="rId2"/>
          <a:stretch>
            <a:fillRect/>
          </a:stretch>
        </p:blipFill>
        <p:spPr>
          <a:xfrm>
            <a:off x="8469630" y="178229"/>
            <a:ext cx="2686050" cy="1304925"/>
          </a:xfrm>
          <a:prstGeom prst="rect">
            <a:avLst/>
          </a:prstGeom>
        </p:spPr>
      </p:pic>
    </p:spTree>
    <p:extLst>
      <p:ext uri="{BB962C8B-B14F-4D97-AF65-F5344CB8AC3E}">
        <p14:creationId xmlns:p14="http://schemas.microsoft.com/office/powerpoint/2010/main" val="2287879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fontScale="92500" lnSpcReduction="10000"/>
          </a:bodyPr>
          <a:lstStyle/>
          <a:p>
            <a:r>
              <a:rPr lang="en-GB" sz="2600" b="1" u="sng" dirty="0" smtClean="0"/>
              <a:t>UNLINK</a:t>
            </a:r>
          </a:p>
          <a:p>
            <a:pPr algn="just"/>
            <a:r>
              <a:rPr lang="en-GB" sz="1800" dirty="0"/>
              <a:t>An UNLINK Block removes Transactions from the User Chain of a </a:t>
            </a:r>
            <a:r>
              <a:rPr lang="en-GB" sz="1800" dirty="0" err="1"/>
              <a:t>Userchain</a:t>
            </a:r>
            <a:r>
              <a:rPr lang="en-GB" sz="1800" dirty="0"/>
              <a:t> Entity. </a:t>
            </a:r>
            <a:endParaRPr lang="en-GB" sz="1800" dirty="0" smtClean="0"/>
          </a:p>
          <a:p>
            <a:pPr algn="ctr"/>
            <a:r>
              <a:rPr lang="en-GB" sz="1800" b="1" dirty="0" smtClean="0"/>
              <a:t>UNLINK </a:t>
            </a:r>
            <a:r>
              <a:rPr lang="en-GB" sz="1800" b="1" dirty="0"/>
              <a:t>O </a:t>
            </a:r>
            <a:r>
              <a:rPr lang="en-GB" sz="1800" b="1" dirty="0" smtClean="0"/>
              <a:t>A,B,C,D,E,F</a:t>
            </a:r>
          </a:p>
          <a:p>
            <a:pPr lvl="1" algn="just"/>
            <a:r>
              <a:rPr lang="en-GB" sz="1200" dirty="0"/>
              <a:t>O - Relational operator. Relationship of D to E for removal to occur. These choices are explained below. Optional</a:t>
            </a:r>
            <a:r>
              <a:rPr lang="en-GB" sz="1200" dirty="0" smtClean="0"/>
              <a:t>.</a:t>
            </a:r>
          </a:p>
          <a:p>
            <a:pPr lvl="1" algn="just"/>
            <a:r>
              <a:rPr lang="en-GB" sz="1200" dirty="0"/>
              <a:t>A - User Chain number. User Chain from which one or more Transactions will be removed. Required</a:t>
            </a:r>
            <a:r>
              <a:rPr lang="en-GB" sz="1200" dirty="0" smtClean="0"/>
              <a:t>.</a:t>
            </a:r>
          </a:p>
          <a:p>
            <a:pPr lvl="1" algn="just"/>
            <a:r>
              <a:rPr lang="en-GB" sz="1200" dirty="0"/>
              <a:t>B - Block number. The destination Block for removed Transactions. Required</a:t>
            </a:r>
            <a:r>
              <a:rPr lang="en-GB" sz="1200" dirty="0" smtClean="0"/>
              <a:t>.</a:t>
            </a:r>
          </a:p>
          <a:p>
            <a:pPr lvl="1" algn="just"/>
            <a:r>
              <a:rPr lang="en-GB" sz="1200" dirty="0"/>
              <a:t>C - Removal limit. The maximum number of Transactions to be removed. If not specified, ALL is used. </a:t>
            </a:r>
            <a:r>
              <a:rPr lang="en-GB" sz="1200" dirty="0" smtClean="0"/>
              <a:t>Optional</a:t>
            </a:r>
          </a:p>
          <a:p>
            <a:pPr lvl="1" algn="just"/>
            <a:r>
              <a:rPr lang="en-GB" sz="1200" dirty="0"/>
              <a:t>D - Test value. The member Transaction Parameter name or number to be tested, a Boolean variable to be tested, or BACK to remove from the tail of the chain. Optional. </a:t>
            </a:r>
            <a:endParaRPr lang="en-GB" sz="1200" dirty="0" smtClean="0"/>
          </a:p>
          <a:p>
            <a:pPr lvl="1" algn="just"/>
            <a:r>
              <a:rPr lang="en-GB" sz="1200" dirty="0"/>
              <a:t>E - Reference value. The value against which the D Operand is compared. Optional</a:t>
            </a:r>
            <a:r>
              <a:rPr lang="en-GB" sz="1200" dirty="0" smtClean="0"/>
              <a:t>.</a:t>
            </a:r>
          </a:p>
          <a:p>
            <a:pPr lvl="1" algn="just"/>
            <a:r>
              <a:rPr lang="en-GB" sz="1200" dirty="0"/>
              <a:t>F - Block number. The alternate destination for the entering Transaction. Optional.</a:t>
            </a:r>
            <a:endParaRPr lang="en-GB" sz="1200" b="1" dirty="0"/>
          </a:p>
          <a:p>
            <a:pPr algn="ctr"/>
            <a:r>
              <a:rPr lang="en-GB" sz="1800" b="1" dirty="0"/>
              <a:t>UNLINK OnHold,Reentry,1 </a:t>
            </a:r>
            <a:endParaRPr lang="en-GB" sz="1800" b="1" dirty="0" smtClean="0"/>
          </a:p>
          <a:p>
            <a:pPr algn="just"/>
            <a:r>
              <a:rPr lang="en-GB" sz="1800" dirty="0" smtClean="0"/>
              <a:t>This </a:t>
            </a:r>
            <a:r>
              <a:rPr lang="en-GB" sz="1800" dirty="0"/>
              <a:t>is the simplest way to use the UNLINK Block. The first Transaction at the head of the </a:t>
            </a:r>
            <a:r>
              <a:rPr lang="en-GB" sz="1800" dirty="0" err="1"/>
              <a:t>Userchain</a:t>
            </a:r>
            <a:r>
              <a:rPr lang="en-GB" sz="1800" dirty="0"/>
              <a:t> Entity named </a:t>
            </a:r>
            <a:r>
              <a:rPr lang="en-GB" sz="1800" dirty="0" err="1"/>
              <a:t>OnHold</a:t>
            </a:r>
            <a:r>
              <a:rPr lang="en-GB" sz="1800" dirty="0"/>
              <a:t>, if any, is taken off the chain and is directed to the Block </a:t>
            </a:r>
            <a:r>
              <a:rPr lang="en-GB" sz="1800" dirty="0" err="1"/>
              <a:t>labeled</a:t>
            </a:r>
            <a:r>
              <a:rPr lang="en-GB" sz="1800" dirty="0"/>
              <a:t> </a:t>
            </a:r>
            <a:r>
              <a:rPr lang="en-GB" sz="1800" dirty="0" err="1"/>
              <a:t>Reentry</a:t>
            </a:r>
            <a:r>
              <a:rPr lang="en-GB" sz="1800" dirty="0"/>
              <a:t>. It is put on the CEC behind Transactions of the same priority. The Transaction entering the UNLINK Block proceeds to the Next Sequential Block. </a:t>
            </a:r>
            <a:endParaRPr lang="en-GB" sz="1900"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31</a:t>
            </a:fld>
            <a:endParaRPr lang="en-GB"/>
          </a:p>
        </p:txBody>
      </p:sp>
      <p:pic>
        <p:nvPicPr>
          <p:cNvPr id="6" name="Picture 5"/>
          <p:cNvPicPr>
            <a:picLocks noChangeAspect="1"/>
          </p:cNvPicPr>
          <p:nvPr/>
        </p:nvPicPr>
        <p:blipFill>
          <a:blip r:embed="rId2"/>
          <a:stretch>
            <a:fillRect/>
          </a:stretch>
        </p:blipFill>
        <p:spPr>
          <a:xfrm>
            <a:off x="9279255" y="178229"/>
            <a:ext cx="1876425" cy="1247775"/>
          </a:xfrm>
          <a:prstGeom prst="rect">
            <a:avLst/>
          </a:prstGeom>
        </p:spPr>
      </p:pic>
    </p:spTree>
    <p:extLst>
      <p:ext uri="{BB962C8B-B14F-4D97-AF65-F5344CB8AC3E}">
        <p14:creationId xmlns:p14="http://schemas.microsoft.com/office/powerpoint/2010/main" val="1323965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Blocks</a:t>
            </a:r>
          </a:p>
        </p:txBody>
      </p:sp>
      <p:sp>
        <p:nvSpPr>
          <p:cNvPr id="3" name="Content Placeholder 2"/>
          <p:cNvSpPr>
            <a:spLocks noGrp="1"/>
          </p:cNvSpPr>
          <p:nvPr>
            <p:ph idx="1"/>
          </p:nvPr>
        </p:nvSpPr>
        <p:spPr/>
        <p:txBody>
          <a:bodyPr>
            <a:normAutofit/>
          </a:bodyPr>
          <a:lstStyle/>
          <a:p>
            <a:r>
              <a:rPr lang="en-GB" sz="2600" b="1" u="sng" dirty="0" smtClean="0">
                <a:solidFill>
                  <a:srgbClr val="FF0000"/>
                </a:solidFill>
              </a:rPr>
              <a:t>Terminate</a:t>
            </a:r>
          </a:p>
          <a:p>
            <a:pPr algn="just"/>
            <a:r>
              <a:rPr lang="en-GB" sz="1800" dirty="0"/>
              <a:t>A TERMINATE Block removes the Active Transaction from the simulation and optionally reduces the Termination Count. </a:t>
            </a:r>
            <a:endParaRPr lang="en-GB" sz="1800" dirty="0" smtClean="0"/>
          </a:p>
          <a:p>
            <a:pPr algn="ctr"/>
            <a:r>
              <a:rPr lang="en-GB" sz="1800" b="1" dirty="0"/>
              <a:t>TERMINATE </a:t>
            </a:r>
            <a:r>
              <a:rPr lang="en-GB" sz="1800" b="1" dirty="0" smtClean="0"/>
              <a:t>A</a:t>
            </a:r>
          </a:p>
          <a:p>
            <a:pPr algn="just"/>
            <a:r>
              <a:rPr lang="en-GB" sz="1800" dirty="0"/>
              <a:t>A - Termination Count decrement. Default is 0. Optional.</a:t>
            </a:r>
            <a:endParaRPr lang="en-GB" sz="1900" b="1" dirty="0" smtClean="0"/>
          </a:p>
          <a:p>
            <a:pPr algn="ctr"/>
            <a:r>
              <a:rPr lang="en-GB" sz="1800" b="1" dirty="0"/>
              <a:t>TERMINATE 1 </a:t>
            </a:r>
            <a:endParaRPr lang="en-GB" sz="1800" b="1" dirty="0" smtClean="0"/>
          </a:p>
          <a:p>
            <a:pPr algn="ctr"/>
            <a:r>
              <a:rPr lang="en-GB" sz="1800" dirty="0" smtClean="0"/>
              <a:t>In </a:t>
            </a:r>
            <a:r>
              <a:rPr lang="en-GB" sz="1800" dirty="0"/>
              <a:t>this example, when a Transaction enters the TERMINATE Block it is removed from the simulation. Also, the Termination Count of the simulation, which is set by a START Command is decremented by 1.</a:t>
            </a:r>
            <a:endParaRPr lang="en-GB" sz="1900"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32</a:t>
            </a:fld>
            <a:endParaRPr lang="en-GB"/>
          </a:p>
        </p:txBody>
      </p:sp>
      <p:pic>
        <p:nvPicPr>
          <p:cNvPr id="6" name="Picture 5"/>
          <p:cNvPicPr>
            <a:picLocks noChangeAspect="1"/>
          </p:cNvPicPr>
          <p:nvPr/>
        </p:nvPicPr>
        <p:blipFill>
          <a:blip r:embed="rId2"/>
          <a:stretch>
            <a:fillRect/>
          </a:stretch>
        </p:blipFill>
        <p:spPr>
          <a:xfrm>
            <a:off x="8828895" y="188313"/>
            <a:ext cx="2143125" cy="1362075"/>
          </a:xfrm>
          <a:prstGeom prst="rect">
            <a:avLst/>
          </a:prstGeom>
        </p:spPr>
      </p:pic>
    </p:spTree>
    <p:extLst>
      <p:ext uri="{BB962C8B-B14F-4D97-AF65-F5344CB8AC3E}">
        <p14:creationId xmlns:p14="http://schemas.microsoft.com/office/powerpoint/2010/main" val="3357567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a:t>
            </a:r>
            <a:r>
              <a:rPr lang="en-GB" dirty="0" smtClean="0"/>
              <a:t>– Basic Commands</a:t>
            </a:r>
            <a:endParaRPr lang="en-GB"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GB" dirty="0" smtClean="0"/>
              <a:t>CLEAR </a:t>
            </a:r>
            <a:r>
              <a:rPr lang="en-GB" dirty="0"/>
              <a:t>: reset statistics and remove transactions </a:t>
            </a:r>
          </a:p>
          <a:p>
            <a:pPr lvl="1">
              <a:buFont typeface="Arial" panose="020B0604020202020204" pitchFamily="34" charset="0"/>
              <a:buChar char="•"/>
            </a:pPr>
            <a:r>
              <a:rPr lang="en-GB" dirty="0" smtClean="0"/>
              <a:t>CONTINUE </a:t>
            </a:r>
            <a:r>
              <a:rPr lang="en-GB" dirty="0"/>
              <a:t>: resume the simulation </a:t>
            </a:r>
          </a:p>
          <a:p>
            <a:pPr lvl="1">
              <a:buFont typeface="Arial" panose="020B0604020202020204" pitchFamily="34" charset="0"/>
              <a:buChar char="•"/>
            </a:pPr>
            <a:r>
              <a:rPr lang="en-GB" dirty="0" smtClean="0"/>
              <a:t>EXIT </a:t>
            </a:r>
            <a:r>
              <a:rPr lang="en-GB" dirty="0"/>
              <a:t>: end the GPSS world session </a:t>
            </a:r>
          </a:p>
          <a:p>
            <a:pPr lvl="1">
              <a:buFont typeface="Arial" panose="020B0604020202020204" pitchFamily="34" charset="0"/>
              <a:buChar char="•"/>
            </a:pPr>
            <a:r>
              <a:rPr lang="en-GB" dirty="0" smtClean="0"/>
              <a:t>HALT </a:t>
            </a:r>
            <a:r>
              <a:rPr lang="en-GB" dirty="0"/>
              <a:t>: stop the simulation and delete all queued commands </a:t>
            </a:r>
          </a:p>
          <a:p>
            <a:pPr lvl="1">
              <a:buFont typeface="Arial" panose="020B0604020202020204" pitchFamily="34" charset="0"/>
              <a:buChar char="•"/>
            </a:pPr>
            <a:r>
              <a:rPr lang="en-GB" dirty="0" smtClean="0"/>
              <a:t>INCLUDE </a:t>
            </a:r>
            <a:r>
              <a:rPr lang="en-GB" dirty="0"/>
              <a:t>: read and translate a secondary model file </a:t>
            </a:r>
          </a:p>
          <a:p>
            <a:pPr lvl="1">
              <a:buFont typeface="Arial" panose="020B0604020202020204" pitchFamily="34" charset="0"/>
              <a:buChar char="•"/>
            </a:pPr>
            <a:r>
              <a:rPr lang="en-GB" dirty="0" smtClean="0"/>
              <a:t>INTEGRATE </a:t>
            </a:r>
            <a:r>
              <a:rPr lang="en-GB" dirty="0"/>
              <a:t>: automatically integrate a time differential in a use variable </a:t>
            </a:r>
          </a:p>
          <a:p>
            <a:pPr lvl="1">
              <a:buFont typeface="Arial" panose="020B0604020202020204" pitchFamily="34" charset="0"/>
              <a:buChar char="•"/>
            </a:pPr>
            <a:r>
              <a:rPr lang="en-GB" dirty="0" smtClean="0"/>
              <a:t>REPORT </a:t>
            </a:r>
            <a:r>
              <a:rPr lang="en-GB" dirty="0"/>
              <a:t>: set the name of the report file or request an immediate report </a:t>
            </a:r>
          </a:p>
          <a:p>
            <a:pPr lvl="1">
              <a:buFont typeface="Arial" panose="020B0604020202020204" pitchFamily="34" charset="0"/>
              <a:buChar char="•"/>
            </a:pPr>
            <a:r>
              <a:rPr lang="en-GB" dirty="0" smtClean="0"/>
              <a:t>RESET </a:t>
            </a:r>
            <a:r>
              <a:rPr lang="en-GB" dirty="0"/>
              <a:t>: reset the statistics of the simulation </a:t>
            </a:r>
          </a:p>
          <a:p>
            <a:pPr lvl="1">
              <a:buFont typeface="Arial" panose="020B0604020202020204" pitchFamily="34" charset="0"/>
              <a:buChar char="•"/>
            </a:pPr>
            <a:r>
              <a:rPr lang="en-GB" dirty="0" smtClean="0"/>
              <a:t>SHOW </a:t>
            </a:r>
            <a:r>
              <a:rPr lang="en-GB" dirty="0"/>
              <a:t>: evaluate and display expression </a:t>
            </a:r>
          </a:p>
          <a:p>
            <a:pPr lvl="1">
              <a:buFont typeface="Arial" panose="020B0604020202020204" pitchFamily="34" charset="0"/>
              <a:buChar char="•"/>
            </a:pPr>
            <a:r>
              <a:rPr lang="en-GB" dirty="0" smtClean="0"/>
              <a:t>START </a:t>
            </a:r>
            <a:r>
              <a:rPr lang="en-GB" dirty="0"/>
              <a:t>: set the termination count and begin a simulation </a:t>
            </a:r>
          </a:p>
          <a:p>
            <a:pPr lvl="1">
              <a:buFont typeface="Arial" panose="020B0604020202020204" pitchFamily="34" charset="0"/>
              <a:buChar char="•"/>
            </a:pPr>
            <a:r>
              <a:rPr lang="en-GB" dirty="0" smtClean="0"/>
              <a:t>STEP </a:t>
            </a:r>
            <a:r>
              <a:rPr lang="en-GB" dirty="0"/>
              <a:t>: attempt a limited number of block entities </a:t>
            </a:r>
          </a:p>
          <a:p>
            <a:pPr lvl="1">
              <a:buFont typeface="Arial" panose="020B0604020202020204" pitchFamily="34" charset="0"/>
              <a:buChar char="•"/>
            </a:pPr>
            <a:r>
              <a:rPr lang="en-GB" dirty="0" smtClean="0"/>
              <a:t>STOP </a:t>
            </a:r>
            <a:r>
              <a:rPr lang="en-GB" dirty="0"/>
              <a:t>: set a stop condition based on block entry attempts </a:t>
            </a:r>
          </a:p>
          <a:p>
            <a:pPr lvl="1">
              <a:buFont typeface="Arial" panose="020B0604020202020204" pitchFamily="34" charset="0"/>
              <a:buChar char="•"/>
            </a:pPr>
            <a:r>
              <a:rPr lang="en-GB" dirty="0" smtClean="0"/>
              <a:t>STORAGE </a:t>
            </a:r>
            <a:r>
              <a:rPr lang="en-GB" dirty="0"/>
              <a:t>: define a storage entity </a:t>
            </a:r>
          </a:p>
          <a:p>
            <a:pPr lvl="1">
              <a:buFont typeface="Arial" panose="020B0604020202020204" pitchFamily="34" charset="0"/>
              <a:buChar char="•"/>
            </a:pPr>
            <a:r>
              <a:rPr lang="en-GB" dirty="0" smtClean="0"/>
              <a:t>TABLE </a:t>
            </a:r>
            <a:r>
              <a:rPr lang="en-GB" dirty="0"/>
              <a:t>: define a table entity </a:t>
            </a:r>
          </a:p>
          <a:p>
            <a:pPr lvl="1">
              <a:buFont typeface="Arial" panose="020B0604020202020204" pitchFamily="34" charset="0"/>
              <a:buChar char="•"/>
            </a:pPr>
            <a:r>
              <a:rPr lang="en-GB" dirty="0" smtClean="0"/>
              <a:t>VARIABLE </a:t>
            </a:r>
            <a:r>
              <a:rPr lang="en-GB" dirty="0"/>
              <a:t>: define a variable entity</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33</a:t>
            </a:fld>
            <a:endParaRPr lang="en-GB"/>
          </a:p>
        </p:txBody>
      </p:sp>
    </p:spTree>
    <p:extLst>
      <p:ext uri="{BB962C8B-B14F-4D97-AF65-F5344CB8AC3E}">
        <p14:creationId xmlns:p14="http://schemas.microsoft.com/office/powerpoint/2010/main" val="1512983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Basic Commands</a:t>
            </a:r>
          </a:p>
        </p:txBody>
      </p:sp>
      <p:sp>
        <p:nvSpPr>
          <p:cNvPr id="3" name="Content Placeholder 2"/>
          <p:cNvSpPr>
            <a:spLocks noGrp="1"/>
          </p:cNvSpPr>
          <p:nvPr>
            <p:ph idx="1"/>
          </p:nvPr>
        </p:nvSpPr>
        <p:spPr/>
        <p:txBody>
          <a:bodyPr/>
          <a:lstStyle/>
          <a:p>
            <a:r>
              <a:rPr lang="en-GB" dirty="0"/>
              <a:t>CLEAR </a:t>
            </a:r>
            <a:r>
              <a:rPr lang="en-GB" dirty="0" smtClean="0"/>
              <a:t>- A </a:t>
            </a:r>
            <a:r>
              <a:rPr lang="en-GB" dirty="0"/>
              <a:t>CLEAR Command returns the simulation to the unused state. </a:t>
            </a:r>
            <a:r>
              <a:rPr lang="en-GB" b="1" dirty="0"/>
              <a:t>CLEAR </a:t>
            </a:r>
            <a:r>
              <a:rPr lang="en-GB" b="1" dirty="0" smtClean="0"/>
              <a:t>A</a:t>
            </a:r>
          </a:p>
          <a:p>
            <a:pPr lvl="1"/>
            <a:r>
              <a:rPr lang="en-GB" dirty="0"/>
              <a:t>A - ON or OFF. If the A Operand is omitted, ON is assumed. Optional. </a:t>
            </a:r>
            <a:endParaRPr lang="en-GB" b="1" dirty="0" smtClean="0"/>
          </a:p>
          <a:p>
            <a:endParaRPr lang="en-GB" b="1" dirty="0"/>
          </a:p>
          <a:p>
            <a:r>
              <a:rPr lang="en-GB" dirty="0"/>
              <a:t>FUNCTION </a:t>
            </a:r>
            <a:endParaRPr lang="en-GB" dirty="0" smtClean="0"/>
          </a:p>
          <a:p>
            <a:r>
              <a:rPr lang="en-GB" dirty="0" smtClean="0"/>
              <a:t>A </a:t>
            </a:r>
            <a:r>
              <a:rPr lang="en-GB" dirty="0"/>
              <a:t>FUNCTION Command defines the rules for a table lookup. </a:t>
            </a:r>
            <a:r>
              <a:rPr lang="en-GB" b="1" dirty="0"/>
              <a:t>NAME FUNCTION A,B </a:t>
            </a:r>
            <a:endParaRPr lang="en-GB" b="1" dirty="0" smtClean="0"/>
          </a:p>
          <a:p>
            <a:pPr lvl="1"/>
            <a:r>
              <a:rPr lang="en-GB" dirty="0"/>
              <a:t>NAME - Entity Label this entity. Required</a:t>
            </a:r>
            <a:r>
              <a:rPr lang="en-GB" dirty="0" smtClean="0"/>
              <a:t>.</a:t>
            </a:r>
          </a:p>
          <a:p>
            <a:pPr lvl="1"/>
            <a:r>
              <a:rPr lang="en-GB" dirty="0"/>
              <a:t>A - Function argument. Required</a:t>
            </a:r>
            <a:r>
              <a:rPr lang="en-GB" dirty="0" smtClean="0"/>
              <a:t>.</a:t>
            </a:r>
          </a:p>
          <a:p>
            <a:pPr lvl="1"/>
            <a:r>
              <a:rPr lang="en-GB" dirty="0"/>
              <a:t>B - Function type (one letter) followed immediately by the number of data pairs in the Function Follower Statements. Required.</a:t>
            </a:r>
            <a:endParaRPr lang="en-GB" b="1" dirty="0" smtClean="0"/>
          </a:p>
          <a:p>
            <a:endParaRPr lang="en-GB" b="1"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34</a:t>
            </a:fld>
            <a:endParaRPr lang="en-GB"/>
          </a:p>
        </p:txBody>
      </p:sp>
    </p:spTree>
    <p:extLst>
      <p:ext uri="{BB962C8B-B14F-4D97-AF65-F5344CB8AC3E}">
        <p14:creationId xmlns:p14="http://schemas.microsoft.com/office/powerpoint/2010/main" val="1155838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Basic Commands</a:t>
            </a:r>
          </a:p>
        </p:txBody>
      </p:sp>
      <p:sp>
        <p:nvSpPr>
          <p:cNvPr id="3" name="Content Placeholder 2"/>
          <p:cNvSpPr>
            <a:spLocks noGrp="1"/>
          </p:cNvSpPr>
          <p:nvPr>
            <p:ph idx="1"/>
          </p:nvPr>
        </p:nvSpPr>
        <p:spPr/>
        <p:txBody>
          <a:bodyPr/>
          <a:lstStyle/>
          <a:p>
            <a:r>
              <a:rPr lang="en-GB" dirty="0"/>
              <a:t>RESET - A RESET Command marks the beginning of a measurement period</a:t>
            </a:r>
            <a:r>
              <a:rPr lang="en-GB" b="1" dirty="0"/>
              <a:t>. RESET </a:t>
            </a:r>
            <a:endParaRPr lang="en-GB" b="1" dirty="0" smtClean="0"/>
          </a:p>
          <a:p>
            <a:endParaRPr lang="en-GB" b="1" dirty="0"/>
          </a:p>
          <a:p>
            <a:r>
              <a:rPr lang="en-GB" dirty="0"/>
              <a:t>START - A START Command begins a simulation. </a:t>
            </a:r>
            <a:r>
              <a:rPr lang="en-GB" b="1" dirty="0"/>
              <a:t>START </a:t>
            </a:r>
            <a:r>
              <a:rPr lang="en-GB" b="1" dirty="0" smtClean="0"/>
              <a:t>A,B,C,D</a:t>
            </a:r>
          </a:p>
          <a:p>
            <a:pPr lvl="1"/>
            <a:r>
              <a:rPr lang="en-GB" dirty="0"/>
              <a:t>A - Termination count. Required</a:t>
            </a:r>
            <a:r>
              <a:rPr lang="en-GB" dirty="0" smtClean="0"/>
              <a:t>.</a:t>
            </a:r>
          </a:p>
          <a:p>
            <a:pPr lvl="1"/>
            <a:r>
              <a:rPr lang="en-GB" dirty="0"/>
              <a:t>B - Printout operand. NP for “no printout”. Default is to print a standard report. Optional</a:t>
            </a:r>
            <a:r>
              <a:rPr lang="en-GB" dirty="0" smtClean="0"/>
              <a:t>.</a:t>
            </a:r>
          </a:p>
          <a:p>
            <a:pPr lvl="1"/>
            <a:r>
              <a:rPr lang="en-GB" dirty="0"/>
              <a:t>C - Not used. Kept for compatibility with older dialects of </a:t>
            </a:r>
            <a:r>
              <a:rPr lang="en-GB" dirty="0" smtClean="0"/>
              <a:t>GPSS</a:t>
            </a:r>
          </a:p>
          <a:p>
            <a:pPr lvl="1"/>
            <a:r>
              <a:rPr lang="en-GB" dirty="0"/>
              <a:t>D - Chain printout. 1 to include the CEC and FEC in the standard report. Optional. </a:t>
            </a:r>
            <a:endParaRPr lang="en-GB" b="1" dirty="0"/>
          </a:p>
          <a:p>
            <a:endParaRPr lang="en-GB"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35</a:t>
            </a:fld>
            <a:endParaRPr lang="en-GB"/>
          </a:p>
        </p:txBody>
      </p:sp>
    </p:spTree>
    <p:extLst>
      <p:ext uri="{BB962C8B-B14F-4D97-AF65-F5344CB8AC3E}">
        <p14:creationId xmlns:p14="http://schemas.microsoft.com/office/powerpoint/2010/main" val="8838701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GPSS – Basic Commands</a:t>
            </a:r>
          </a:p>
        </p:txBody>
      </p:sp>
      <p:sp>
        <p:nvSpPr>
          <p:cNvPr id="3" name="Content Placeholder 2"/>
          <p:cNvSpPr>
            <a:spLocks noGrp="1"/>
          </p:cNvSpPr>
          <p:nvPr>
            <p:ph idx="1"/>
          </p:nvPr>
        </p:nvSpPr>
        <p:spPr/>
        <p:txBody>
          <a:bodyPr/>
          <a:lstStyle/>
          <a:p>
            <a:r>
              <a:rPr lang="en-GB" dirty="0" smtClean="0"/>
              <a:t>STORAGE -  </a:t>
            </a:r>
            <a:r>
              <a:rPr lang="en-GB" dirty="0"/>
              <a:t>A STORAGE Command defines a Storage Entity. </a:t>
            </a:r>
            <a:r>
              <a:rPr lang="en-GB" b="1" dirty="0"/>
              <a:t>NAME STORAGE </a:t>
            </a:r>
            <a:r>
              <a:rPr lang="en-GB" b="1" dirty="0" smtClean="0"/>
              <a:t>A</a:t>
            </a:r>
          </a:p>
          <a:p>
            <a:pPr lvl="1"/>
            <a:r>
              <a:rPr lang="en-GB" dirty="0"/>
              <a:t>NAME - Entity Label for this entity. Required</a:t>
            </a:r>
            <a:r>
              <a:rPr lang="en-GB" dirty="0" smtClean="0"/>
              <a:t>.</a:t>
            </a:r>
          </a:p>
          <a:p>
            <a:pPr lvl="1"/>
            <a:r>
              <a:rPr lang="en-GB" dirty="0"/>
              <a:t>A - Total storage capacity. </a:t>
            </a:r>
            <a:r>
              <a:rPr lang="en-GB" dirty="0" smtClean="0"/>
              <a:t>Required.</a:t>
            </a:r>
          </a:p>
          <a:p>
            <a:pPr lvl="1"/>
            <a:endParaRPr lang="en-GB" b="1" dirty="0"/>
          </a:p>
          <a:p>
            <a:pPr marL="201168" lvl="1" indent="0">
              <a:buNone/>
            </a:pPr>
            <a:r>
              <a:rPr lang="en-GB" dirty="0" smtClean="0"/>
              <a:t>TABLE - </a:t>
            </a:r>
            <a:r>
              <a:rPr lang="en-GB" dirty="0"/>
              <a:t>A TABLE Command initializes a frequency distribution table. </a:t>
            </a:r>
            <a:r>
              <a:rPr lang="en-GB" b="1" dirty="0"/>
              <a:t>NAME TABLE </a:t>
            </a:r>
            <a:r>
              <a:rPr lang="en-GB" b="1" dirty="0" smtClean="0"/>
              <a:t>A,B,C,D</a:t>
            </a:r>
          </a:p>
          <a:p>
            <a:pPr marL="384048" lvl="2" indent="0">
              <a:buNone/>
            </a:pPr>
            <a:r>
              <a:rPr lang="en-GB" dirty="0"/>
              <a:t>NAME - Entity Label for this entity. Required</a:t>
            </a:r>
            <a:r>
              <a:rPr lang="en-GB" dirty="0" smtClean="0"/>
              <a:t>.</a:t>
            </a:r>
          </a:p>
          <a:p>
            <a:pPr marL="384048" lvl="2" indent="0">
              <a:buNone/>
            </a:pPr>
            <a:r>
              <a:rPr lang="en-GB" dirty="0"/>
              <a:t>A - Table argument. The data item whose frequency distribution is to be tabulated. Optional. </a:t>
            </a:r>
            <a:endParaRPr lang="en-GB" dirty="0" smtClean="0"/>
          </a:p>
          <a:p>
            <a:pPr marL="384048" lvl="2" indent="0">
              <a:buNone/>
            </a:pPr>
            <a:r>
              <a:rPr lang="en-GB" dirty="0"/>
              <a:t>B - Upper limit of first frequency class. The maximum argument which causes the first frequency class to be updated. Required</a:t>
            </a:r>
            <a:r>
              <a:rPr lang="en-GB" dirty="0" smtClean="0"/>
              <a:t>.</a:t>
            </a:r>
          </a:p>
          <a:p>
            <a:pPr marL="384048" lvl="2" indent="0">
              <a:buNone/>
            </a:pPr>
            <a:r>
              <a:rPr lang="en-GB" dirty="0"/>
              <a:t>C - Size of frequency classes. The difference between the upper limit and lower limit of each frequency class. Required</a:t>
            </a:r>
            <a:r>
              <a:rPr lang="en-GB" dirty="0" smtClean="0"/>
              <a:t>.</a:t>
            </a:r>
          </a:p>
          <a:p>
            <a:pPr marL="384048" lvl="2" indent="0">
              <a:buNone/>
            </a:pPr>
            <a:r>
              <a:rPr lang="en-GB" dirty="0"/>
              <a:t>D - Number of frequency classes. Required.</a:t>
            </a:r>
            <a:endParaRPr lang="en-GB" b="1"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36</a:t>
            </a:fld>
            <a:endParaRPr lang="en-GB"/>
          </a:p>
        </p:txBody>
      </p:sp>
    </p:spTree>
    <p:extLst>
      <p:ext uri="{BB962C8B-B14F-4D97-AF65-F5344CB8AC3E}">
        <p14:creationId xmlns:p14="http://schemas.microsoft.com/office/powerpoint/2010/main" val="24421315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GPSS - Entities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Transaction entities: </a:t>
            </a:r>
            <a:endParaRPr lang="en-GB" dirty="0" smtClean="0"/>
          </a:p>
          <a:p>
            <a:pPr lvl="1"/>
            <a:r>
              <a:rPr lang="en-GB" dirty="0" smtClean="0"/>
              <a:t>GENERATE</a:t>
            </a:r>
            <a:r>
              <a:rPr lang="en-GB" dirty="0"/>
              <a:t>, SPLIT, TRANSFER, TERMINATE .. </a:t>
            </a:r>
            <a:endParaRPr lang="en-GB" dirty="0" smtClean="0"/>
          </a:p>
          <a:p>
            <a:pPr>
              <a:buFont typeface="Wingdings" panose="05000000000000000000" pitchFamily="2" charset="2"/>
              <a:buChar char="Ø"/>
            </a:pPr>
            <a:r>
              <a:rPr lang="en-GB" dirty="0" smtClean="0"/>
              <a:t>Facilities </a:t>
            </a:r>
            <a:r>
              <a:rPr lang="en-GB" dirty="0"/>
              <a:t>entities: </a:t>
            </a:r>
            <a:endParaRPr lang="en-GB" dirty="0" smtClean="0"/>
          </a:p>
          <a:p>
            <a:pPr lvl="1"/>
            <a:r>
              <a:rPr lang="en-GB" dirty="0" smtClean="0"/>
              <a:t>SEIZE</a:t>
            </a:r>
            <a:r>
              <a:rPr lang="en-GB" dirty="0"/>
              <a:t>, RELEASE .. </a:t>
            </a:r>
            <a:endParaRPr lang="en-GB" dirty="0" smtClean="0"/>
          </a:p>
          <a:p>
            <a:pPr>
              <a:buFont typeface="Wingdings" panose="05000000000000000000" pitchFamily="2" charset="2"/>
              <a:buChar char="Ø"/>
            </a:pPr>
            <a:r>
              <a:rPr lang="en-GB" dirty="0" smtClean="0"/>
              <a:t>Queue </a:t>
            </a:r>
            <a:r>
              <a:rPr lang="en-GB" dirty="0"/>
              <a:t>entities</a:t>
            </a:r>
            <a:r>
              <a:rPr lang="en-GB" dirty="0" smtClean="0"/>
              <a:t>: </a:t>
            </a:r>
          </a:p>
          <a:p>
            <a:pPr lvl="1"/>
            <a:r>
              <a:rPr lang="en-GB" dirty="0" smtClean="0"/>
              <a:t>QUEUE</a:t>
            </a:r>
            <a:r>
              <a:rPr lang="en-GB" dirty="0"/>
              <a:t>, DEPART </a:t>
            </a:r>
            <a:r>
              <a:rPr lang="en-GB" dirty="0" smtClean="0"/>
              <a:t>….</a:t>
            </a:r>
          </a:p>
          <a:p>
            <a:pPr>
              <a:buFont typeface="Wingdings" panose="05000000000000000000" pitchFamily="2" charset="2"/>
              <a:buChar char="Ø"/>
            </a:pPr>
            <a:r>
              <a:rPr lang="en-GB" dirty="0" smtClean="0"/>
              <a:t>Storage </a:t>
            </a:r>
            <a:r>
              <a:rPr lang="en-GB" dirty="0"/>
              <a:t>entities: </a:t>
            </a:r>
            <a:endParaRPr lang="en-GB" dirty="0" smtClean="0"/>
          </a:p>
          <a:p>
            <a:pPr lvl="1"/>
            <a:r>
              <a:rPr lang="en-GB" dirty="0" smtClean="0"/>
              <a:t>ENTER</a:t>
            </a:r>
            <a:r>
              <a:rPr lang="en-GB" dirty="0"/>
              <a:t>, </a:t>
            </a:r>
            <a:r>
              <a:rPr lang="en-GB" dirty="0" smtClean="0"/>
              <a:t>LEAVE,STORAGE…</a:t>
            </a:r>
            <a:endParaRPr lang="en-GB"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37</a:t>
            </a:fld>
            <a:endParaRPr lang="en-GB"/>
          </a:p>
        </p:txBody>
      </p:sp>
    </p:spTree>
    <p:extLst>
      <p:ext uri="{BB962C8B-B14F-4D97-AF65-F5344CB8AC3E}">
        <p14:creationId xmlns:p14="http://schemas.microsoft.com/office/powerpoint/2010/main" val="2931806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38</a:t>
            </a:fld>
            <a:endParaRPr lang="en-GB"/>
          </a:p>
        </p:txBody>
      </p:sp>
      <p:pic>
        <p:nvPicPr>
          <p:cNvPr id="6" name="Picture 5"/>
          <p:cNvPicPr>
            <a:picLocks noChangeAspect="1"/>
          </p:cNvPicPr>
          <p:nvPr/>
        </p:nvPicPr>
        <p:blipFill>
          <a:blip r:embed="rId2"/>
          <a:stretch>
            <a:fillRect/>
          </a:stretch>
        </p:blipFill>
        <p:spPr>
          <a:xfrm>
            <a:off x="1294150" y="180319"/>
            <a:ext cx="9606874" cy="6110909"/>
          </a:xfrm>
          <a:prstGeom prst="rect">
            <a:avLst/>
          </a:prstGeom>
        </p:spPr>
      </p:pic>
    </p:spTree>
    <p:extLst>
      <p:ext uri="{BB962C8B-B14F-4D97-AF65-F5344CB8AC3E}">
        <p14:creationId xmlns:p14="http://schemas.microsoft.com/office/powerpoint/2010/main" val="6614106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Case Studies of different types of Simulation Models </a:t>
            </a:r>
          </a:p>
        </p:txBody>
      </p:sp>
      <p:sp>
        <p:nvSpPr>
          <p:cNvPr id="3" name="Content Placeholder 2"/>
          <p:cNvSpPr>
            <a:spLocks noGrp="1"/>
          </p:cNvSpPr>
          <p:nvPr>
            <p:ph idx="1"/>
          </p:nvPr>
        </p:nvSpPr>
        <p:spPr/>
        <p:txBody>
          <a:bodyPr/>
          <a:lstStyle/>
          <a:p>
            <a:r>
              <a:rPr lang="en-GB" b="1" u="sng" dirty="0"/>
              <a:t>A barber shop simulator </a:t>
            </a:r>
            <a:endParaRPr lang="en-GB" b="1" u="sng" dirty="0" smtClean="0"/>
          </a:p>
          <a:p>
            <a:pPr lvl="1">
              <a:buFont typeface="Arial" panose="020B0604020202020204" pitchFamily="34" charset="0"/>
              <a:buChar char="•"/>
            </a:pPr>
            <a:r>
              <a:rPr lang="en-GB" dirty="0" smtClean="0"/>
              <a:t>We </a:t>
            </a:r>
            <a:r>
              <a:rPr lang="en-GB" dirty="0"/>
              <a:t>are </a:t>
            </a:r>
            <a:r>
              <a:rPr lang="en-GB" dirty="0" err="1"/>
              <a:t>modeling</a:t>
            </a:r>
            <a:r>
              <a:rPr lang="en-GB" dirty="0"/>
              <a:t> a barber shop with the following qualities: </a:t>
            </a:r>
            <a:endParaRPr lang="en-GB" dirty="0" smtClean="0"/>
          </a:p>
          <a:p>
            <a:pPr lvl="1">
              <a:buFont typeface="Arial" panose="020B0604020202020204" pitchFamily="34" charset="0"/>
              <a:buChar char="•"/>
            </a:pPr>
            <a:r>
              <a:rPr lang="en-GB" dirty="0" smtClean="0"/>
              <a:t>The </a:t>
            </a:r>
            <a:r>
              <a:rPr lang="en-GB" dirty="0"/>
              <a:t>shop contains </a:t>
            </a:r>
            <a:r>
              <a:rPr lang="en-GB" b="1" dirty="0"/>
              <a:t>one barber and one barber’s chair</a:t>
            </a:r>
            <a:r>
              <a:rPr lang="en-GB" dirty="0"/>
              <a:t>, open </a:t>
            </a:r>
            <a:r>
              <a:rPr lang="en-GB" b="1" dirty="0"/>
              <a:t>for eight hours in a day</a:t>
            </a:r>
            <a:r>
              <a:rPr lang="en-GB" dirty="0"/>
              <a:t>. </a:t>
            </a:r>
            <a:endParaRPr lang="en-GB" dirty="0" smtClean="0"/>
          </a:p>
          <a:p>
            <a:pPr lvl="1">
              <a:buFont typeface="Arial" panose="020B0604020202020204" pitchFamily="34" charset="0"/>
              <a:buChar char="•"/>
            </a:pPr>
            <a:r>
              <a:rPr lang="en-GB" dirty="0" smtClean="0"/>
              <a:t>Customers </a:t>
            </a:r>
            <a:r>
              <a:rPr lang="en-GB" b="1" dirty="0"/>
              <a:t>arrive on average every 18 minutes</a:t>
            </a:r>
            <a:r>
              <a:rPr lang="en-GB" dirty="0"/>
              <a:t>, with the </a:t>
            </a:r>
            <a:r>
              <a:rPr lang="en-GB" b="1" dirty="0"/>
              <a:t>arrival time varying between 12 and 24 minutes. </a:t>
            </a:r>
            <a:endParaRPr lang="en-GB" b="1" dirty="0" smtClean="0"/>
          </a:p>
          <a:p>
            <a:pPr lvl="1">
              <a:buFont typeface="Arial" panose="020B0604020202020204" pitchFamily="34" charset="0"/>
              <a:buChar char="•"/>
            </a:pPr>
            <a:r>
              <a:rPr lang="en-GB" dirty="0" smtClean="0"/>
              <a:t>If </a:t>
            </a:r>
            <a:r>
              <a:rPr lang="en-GB" dirty="0"/>
              <a:t>the </a:t>
            </a:r>
            <a:r>
              <a:rPr lang="en-GB" b="1" dirty="0"/>
              <a:t>barber is busy, the customer will wait in a queue. </a:t>
            </a:r>
            <a:endParaRPr lang="en-GB" b="1" dirty="0" smtClean="0"/>
          </a:p>
          <a:p>
            <a:pPr lvl="1">
              <a:buFont typeface="Arial" panose="020B0604020202020204" pitchFamily="34" charset="0"/>
              <a:buChar char="•"/>
            </a:pPr>
            <a:r>
              <a:rPr lang="en-GB" dirty="0" smtClean="0"/>
              <a:t>Once </a:t>
            </a:r>
            <a:r>
              <a:rPr lang="en-GB" dirty="0"/>
              <a:t>the barber is free, the next customer will have a haircut. </a:t>
            </a:r>
            <a:endParaRPr lang="en-GB" dirty="0" smtClean="0"/>
          </a:p>
          <a:p>
            <a:pPr lvl="1">
              <a:buFont typeface="Arial" panose="020B0604020202020204" pitchFamily="34" charset="0"/>
              <a:buChar char="•"/>
            </a:pPr>
            <a:r>
              <a:rPr lang="en-GB" dirty="0" smtClean="0"/>
              <a:t>Each </a:t>
            </a:r>
            <a:r>
              <a:rPr lang="en-GB" b="1" dirty="0"/>
              <a:t>haircut takes between 12 and 18 minutes</a:t>
            </a:r>
            <a:r>
              <a:rPr lang="en-GB" dirty="0"/>
              <a:t>, with the </a:t>
            </a:r>
            <a:r>
              <a:rPr lang="en-GB" b="1" dirty="0"/>
              <a:t>average being 15 minutes</a:t>
            </a:r>
            <a:r>
              <a:rPr lang="en-GB" dirty="0"/>
              <a:t>. </a:t>
            </a:r>
            <a:endParaRPr lang="en-GB" dirty="0" smtClean="0"/>
          </a:p>
          <a:p>
            <a:pPr lvl="1">
              <a:buFont typeface="Arial" panose="020B0604020202020204" pitchFamily="34" charset="0"/>
              <a:buChar char="•"/>
            </a:pPr>
            <a:r>
              <a:rPr lang="en-GB" dirty="0" smtClean="0"/>
              <a:t>Once </a:t>
            </a:r>
            <a:r>
              <a:rPr lang="en-GB" dirty="0"/>
              <a:t>the haircut is done, the customer </a:t>
            </a:r>
            <a:r>
              <a:rPr lang="en-GB" b="1" dirty="0"/>
              <a:t>will leave the shop.</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39</a:t>
            </a:fld>
            <a:endParaRPr lang="en-GB"/>
          </a:p>
        </p:txBody>
      </p:sp>
    </p:spTree>
    <p:extLst>
      <p:ext uri="{BB962C8B-B14F-4D97-AF65-F5344CB8AC3E}">
        <p14:creationId xmlns:p14="http://schemas.microsoft.com/office/powerpoint/2010/main" val="2183148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Tools</a:t>
            </a:r>
          </a:p>
        </p:txBody>
      </p:sp>
      <p:sp>
        <p:nvSpPr>
          <p:cNvPr id="3" name="Content Placeholder 2"/>
          <p:cNvSpPr>
            <a:spLocks noGrp="1"/>
          </p:cNvSpPr>
          <p:nvPr>
            <p:ph idx="1"/>
          </p:nvPr>
        </p:nvSpPr>
        <p:spPr/>
        <p:txBody>
          <a:bodyPr>
            <a:normAutofit fontScale="77500" lnSpcReduction="20000"/>
          </a:bodyPr>
          <a:lstStyle/>
          <a:p>
            <a:r>
              <a:rPr lang="en-GB" b="1" u="sng" dirty="0" smtClean="0"/>
              <a:t>Example of Simulation Tools :</a:t>
            </a:r>
          </a:p>
          <a:p>
            <a:pPr>
              <a:buFont typeface="Arial" panose="020B0604020202020204" pitchFamily="34" charset="0"/>
              <a:buChar char="•"/>
            </a:pPr>
            <a:r>
              <a:rPr lang="en-GB" b="1" dirty="0" smtClean="0"/>
              <a:t>GPSS</a:t>
            </a:r>
            <a:r>
              <a:rPr lang="en-GB" dirty="0" smtClean="0"/>
              <a:t> – mostly applicable to queuing situations</a:t>
            </a:r>
          </a:p>
          <a:p>
            <a:pPr>
              <a:buFont typeface="Arial" panose="020B0604020202020204" pitchFamily="34" charset="0"/>
              <a:buChar char="•"/>
            </a:pPr>
            <a:r>
              <a:rPr lang="en-GB" b="1" dirty="0" smtClean="0"/>
              <a:t>SIMAN &amp; </a:t>
            </a:r>
            <a:r>
              <a:rPr lang="en-GB" b="1" dirty="0"/>
              <a:t>SLAM </a:t>
            </a:r>
            <a:r>
              <a:rPr lang="en-GB" b="1" dirty="0" smtClean="0"/>
              <a:t>II </a:t>
            </a:r>
            <a:r>
              <a:rPr lang="en-GB" dirty="0" smtClean="0"/>
              <a:t>– appropriate for simulating the manufacturing and material handling system</a:t>
            </a:r>
          </a:p>
          <a:p>
            <a:pPr>
              <a:buFont typeface="Arial" panose="020B0604020202020204" pitchFamily="34" charset="0"/>
              <a:buChar char="•"/>
            </a:pPr>
            <a:r>
              <a:rPr lang="en-GB" b="1" dirty="0" err="1"/>
              <a:t>AnyLogic</a:t>
            </a:r>
            <a:r>
              <a:rPr lang="en-GB" b="1" dirty="0"/>
              <a:t> - </a:t>
            </a:r>
            <a:r>
              <a:rPr lang="en-GB" dirty="0"/>
              <a:t>a multi-method simulation </a:t>
            </a:r>
            <a:r>
              <a:rPr lang="en-GB" dirty="0" err="1"/>
              <a:t>modeling</a:t>
            </a:r>
            <a:r>
              <a:rPr lang="en-GB" dirty="0"/>
              <a:t> tool for business and science</a:t>
            </a:r>
          </a:p>
          <a:p>
            <a:pPr>
              <a:buFont typeface="Arial" panose="020B0604020202020204" pitchFamily="34" charset="0"/>
              <a:buChar char="•"/>
            </a:pPr>
            <a:r>
              <a:rPr lang="en-GB" b="1" dirty="0"/>
              <a:t>PTV </a:t>
            </a:r>
            <a:r>
              <a:rPr lang="en-GB" b="1" dirty="0" err="1"/>
              <a:t>Vissim</a:t>
            </a:r>
            <a:r>
              <a:rPr lang="en-GB" b="1" dirty="0"/>
              <a:t> </a:t>
            </a:r>
            <a:r>
              <a:rPr lang="en-GB" dirty="0"/>
              <a:t>- a microscopic and mesoscopic traffic flow simulation software.</a:t>
            </a:r>
          </a:p>
          <a:p>
            <a:pPr>
              <a:buFont typeface="Arial" panose="020B0604020202020204" pitchFamily="34" charset="0"/>
              <a:buChar char="•"/>
            </a:pPr>
            <a:r>
              <a:rPr lang="en-GB" b="1" dirty="0" err="1"/>
              <a:t>SimPy</a:t>
            </a:r>
            <a:r>
              <a:rPr lang="en-GB" dirty="0"/>
              <a:t> - an open-source discrete-event simulation package based on Python.</a:t>
            </a:r>
          </a:p>
          <a:p>
            <a:pPr>
              <a:buFont typeface="Arial" panose="020B0604020202020204" pitchFamily="34" charset="0"/>
              <a:buChar char="•"/>
            </a:pPr>
            <a:r>
              <a:rPr lang="en-GB" b="1" dirty="0" err="1"/>
              <a:t>OpenSim</a:t>
            </a:r>
            <a:r>
              <a:rPr lang="en-GB" dirty="0"/>
              <a:t> - an open-source software system for biomechanical </a:t>
            </a:r>
            <a:r>
              <a:rPr lang="en-GB" dirty="0" err="1"/>
              <a:t>modeling</a:t>
            </a:r>
            <a:r>
              <a:rPr lang="en-GB" dirty="0"/>
              <a:t>.</a:t>
            </a:r>
          </a:p>
          <a:p>
            <a:pPr>
              <a:buFont typeface="Arial" panose="020B0604020202020204" pitchFamily="34" charset="0"/>
              <a:buChar char="•"/>
            </a:pPr>
            <a:r>
              <a:rPr lang="en-GB" b="1" dirty="0" err="1"/>
              <a:t>NetLogo</a:t>
            </a:r>
            <a:r>
              <a:rPr lang="en-GB" dirty="0"/>
              <a:t> - an open-source multi-agent simulation software.</a:t>
            </a:r>
          </a:p>
          <a:p>
            <a:pPr>
              <a:buFont typeface="Arial" panose="020B0604020202020204" pitchFamily="34" charset="0"/>
              <a:buChar char="•"/>
            </a:pPr>
            <a:r>
              <a:rPr lang="en-GB" b="1" dirty="0"/>
              <a:t>Flood Modeller </a:t>
            </a:r>
            <a:r>
              <a:rPr lang="en-GB" dirty="0"/>
              <a:t>- hydraulic simulation software, used to model potential flooding risk for engineering purposes.</a:t>
            </a:r>
          </a:p>
          <a:p>
            <a:pPr>
              <a:buFont typeface="Arial" panose="020B0604020202020204" pitchFamily="34" charset="0"/>
              <a:buChar char="•"/>
            </a:pPr>
            <a:r>
              <a:rPr lang="en-GB" b="1" dirty="0"/>
              <a:t>MATLAB</a:t>
            </a:r>
            <a:r>
              <a:rPr lang="en-GB" dirty="0"/>
              <a:t> - a programming, </a:t>
            </a:r>
            <a:r>
              <a:rPr lang="en-GB" dirty="0" err="1"/>
              <a:t>modeling</a:t>
            </a:r>
            <a:r>
              <a:rPr lang="en-GB" dirty="0"/>
              <a:t> and simulation tool developed by </a:t>
            </a:r>
            <a:r>
              <a:rPr lang="en-GB" dirty="0" err="1"/>
              <a:t>MathWorks</a:t>
            </a:r>
            <a:r>
              <a:rPr lang="en-GB" dirty="0"/>
              <a:t>.</a:t>
            </a:r>
          </a:p>
          <a:p>
            <a:pPr>
              <a:buFont typeface="Arial" panose="020B0604020202020204" pitchFamily="34" charset="0"/>
              <a:buChar char="•"/>
            </a:pPr>
            <a:r>
              <a:rPr lang="en-GB" b="1" dirty="0" err="1"/>
              <a:t>VSim</a:t>
            </a:r>
            <a:r>
              <a:rPr lang="en-GB" dirty="0"/>
              <a:t> - a </a:t>
            </a:r>
            <a:r>
              <a:rPr lang="en-GB" dirty="0" err="1"/>
              <a:t>multiphysics</a:t>
            </a:r>
            <a:r>
              <a:rPr lang="en-GB" dirty="0"/>
              <a:t> simulation software tool designed to run computationally intensive electromagnetic, electrostatic, and plasma simulations.</a:t>
            </a:r>
          </a:p>
          <a:p>
            <a:pPr>
              <a:buFont typeface="Arial" panose="020B0604020202020204" pitchFamily="34" charset="0"/>
              <a:buChar char="•"/>
            </a:pPr>
            <a:endParaRPr lang="en-GB" dirty="0" smtClean="0"/>
          </a:p>
          <a:p>
            <a:pPr>
              <a:buFont typeface="Arial" panose="020B0604020202020204" pitchFamily="34" charset="0"/>
              <a:buChar char="•"/>
            </a:pPr>
            <a:endParaRPr lang="en-GB" dirty="0" smtClean="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a:t>
            </a:fld>
            <a:endParaRPr lang="en-GB"/>
          </a:p>
        </p:txBody>
      </p:sp>
    </p:spTree>
    <p:extLst>
      <p:ext uri="{BB962C8B-B14F-4D97-AF65-F5344CB8AC3E}">
        <p14:creationId xmlns:p14="http://schemas.microsoft.com/office/powerpoint/2010/main" val="480702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Studies of different types of Simulation Models </a:t>
            </a:r>
          </a:p>
        </p:txBody>
      </p:sp>
      <p:sp>
        <p:nvSpPr>
          <p:cNvPr id="3" name="Content Placeholder 2"/>
          <p:cNvSpPr>
            <a:spLocks noGrp="1"/>
          </p:cNvSpPr>
          <p:nvPr>
            <p:ph idx="1"/>
          </p:nvPr>
        </p:nvSpPr>
        <p:spPr/>
        <p:txBody>
          <a:bodyPr/>
          <a:lstStyle/>
          <a:p>
            <a:r>
              <a:rPr lang="en-GB" b="1" u="sng" dirty="0"/>
              <a:t>A barber shop simulator </a:t>
            </a:r>
            <a:endParaRPr lang="en-GB" b="1" u="sng" dirty="0" smtClean="0"/>
          </a:p>
          <a:p>
            <a:r>
              <a:rPr lang="en-GB" dirty="0" smtClean="0"/>
              <a:t>We </a:t>
            </a:r>
            <a:r>
              <a:rPr lang="en-GB" dirty="0"/>
              <a:t>want to answer these questions: </a:t>
            </a:r>
          </a:p>
          <a:p>
            <a:pPr lvl="1">
              <a:buFont typeface="Arial" panose="020B0604020202020204" pitchFamily="34" charset="0"/>
              <a:buChar char="•"/>
            </a:pPr>
            <a:r>
              <a:rPr lang="en-GB" dirty="0" smtClean="0"/>
              <a:t>How </a:t>
            </a:r>
            <a:r>
              <a:rPr lang="en-GB" dirty="0"/>
              <a:t>utilised is the barber through the day? </a:t>
            </a:r>
          </a:p>
          <a:p>
            <a:pPr lvl="1">
              <a:buFont typeface="Arial" panose="020B0604020202020204" pitchFamily="34" charset="0"/>
              <a:buChar char="•"/>
            </a:pPr>
            <a:r>
              <a:rPr lang="en-GB" dirty="0" smtClean="0"/>
              <a:t>How </a:t>
            </a:r>
            <a:r>
              <a:rPr lang="en-GB" dirty="0"/>
              <a:t>long does the queue get? </a:t>
            </a:r>
          </a:p>
          <a:p>
            <a:pPr lvl="1">
              <a:buFont typeface="Arial" panose="020B0604020202020204" pitchFamily="34" charset="0"/>
              <a:buChar char="•"/>
            </a:pPr>
            <a:r>
              <a:rPr lang="en-GB" b="1" dirty="0" smtClean="0"/>
              <a:t>On </a:t>
            </a:r>
            <a:r>
              <a:rPr lang="en-GB" b="1" dirty="0"/>
              <a:t>average, how long does a customer have to wait</a:t>
            </a:r>
            <a:r>
              <a:rPr lang="en-GB" dirty="0"/>
              <a:t>.</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40</a:t>
            </a:fld>
            <a:endParaRPr lang="en-GB"/>
          </a:p>
        </p:txBody>
      </p:sp>
    </p:spTree>
    <p:extLst>
      <p:ext uri="{BB962C8B-B14F-4D97-AF65-F5344CB8AC3E}">
        <p14:creationId xmlns:p14="http://schemas.microsoft.com/office/powerpoint/2010/main" val="14007906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Studies of different types of Simulation Models </a:t>
            </a:r>
          </a:p>
        </p:txBody>
      </p:sp>
      <p:sp>
        <p:nvSpPr>
          <p:cNvPr id="3" name="Content Placeholder 2"/>
          <p:cNvSpPr>
            <a:spLocks noGrp="1"/>
          </p:cNvSpPr>
          <p:nvPr>
            <p:ph idx="1"/>
          </p:nvPr>
        </p:nvSpPr>
        <p:spPr>
          <a:xfrm>
            <a:off x="1097280" y="1845734"/>
            <a:ext cx="2210999" cy="4023360"/>
          </a:xfrm>
        </p:spPr>
        <p:txBody>
          <a:bodyPr/>
          <a:lstStyle/>
          <a:p>
            <a:r>
              <a:rPr lang="en-GB" b="1" u="sng" dirty="0"/>
              <a:t>A barber shop simulator </a:t>
            </a:r>
            <a:endParaRPr lang="en-GB" b="1" u="sng" dirty="0" smtClean="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41</a:t>
            </a:fld>
            <a:endParaRPr lang="en-GB"/>
          </a:p>
        </p:txBody>
      </p:sp>
      <p:pic>
        <p:nvPicPr>
          <p:cNvPr id="6" name="Picture 5"/>
          <p:cNvPicPr>
            <a:picLocks noChangeAspect="1"/>
          </p:cNvPicPr>
          <p:nvPr/>
        </p:nvPicPr>
        <p:blipFill>
          <a:blip r:embed="rId2"/>
          <a:stretch>
            <a:fillRect/>
          </a:stretch>
        </p:blipFill>
        <p:spPr>
          <a:xfrm>
            <a:off x="3015466" y="1845734"/>
            <a:ext cx="8978116" cy="4366788"/>
          </a:xfrm>
          <a:prstGeom prst="rect">
            <a:avLst/>
          </a:prstGeom>
        </p:spPr>
      </p:pic>
    </p:spTree>
    <p:extLst>
      <p:ext uri="{BB962C8B-B14F-4D97-AF65-F5344CB8AC3E}">
        <p14:creationId xmlns:p14="http://schemas.microsoft.com/office/powerpoint/2010/main" val="1234542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Studies of different types of Simulation Models </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b="1" dirty="0"/>
              <a:t>GENERATE 18,6 </a:t>
            </a:r>
            <a:r>
              <a:rPr lang="en-GB" dirty="0"/>
              <a:t>means generate a transaction - a barber shop customer - every 18 minutes ± 6 minutes. </a:t>
            </a:r>
          </a:p>
          <a:p>
            <a:pPr>
              <a:buFont typeface="Arial" panose="020B0604020202020204" pitchFamily="34" charset="0"/>
              <a:buChar char="•"/>
            </a:pPr>
            <a:r>
              <a:rPr lang="en-GB" b="1" dirty="0" smtClean="0"/>
              <a:t>QUEUE </a:t>
            </a:r>
            <a:r>
              <a:rPr lang="en-GB" b="1" dirty="0"/>
              <a:t>2 </a:t>
            </a:r>
            <a:r>
              <a:rPr lang="en-GB" dirty="0"/>
              <a:t>defines a queue with ID 2, denoting the queue where customers will wait. </a:t>
            </a:r>
          </a:p>
          <a:p>
            <a:pPr>
              <a:buFont typeface="Arial" panose="020B0604020202020204" pitchFamily="34" charset="0"/>
              <a:buChar char="•"/>
            </a:pPr>
            <a:r>
              <a:rPr lang="en-GB" b="1" dirty="0" smtClean="0"/>
              <a:t>SEIZE </a:t>
            </a:r>
            <a:r>
              <a:rPr lang="en-GB" b="1" dirty="0"/>
              <a:t>3 </a:t>
            </a:r>
            <a:r>
              <a:rPr lang="en-GB" dirty="0"/>
              <a:t>defines a facility with ID 3. The facility is the barber and this line means if the barber is free, the next customer occupies the barber until released. </a:t>
            </a:r>
          </a:p>
          <a:p>
            <a:pPr>
              <a:buFont typeface="Arial" panose="020B0604020202020204" pitchFamily="34" charset="0"/>
              <a:buChar char="•"/>
            </a:pPr>
            <a:r>
              <a:rPr lang="en-GB" b="1" dirty="0" smtClean="0"/>
              <a:t>DEPART </a:t>
            </a:r>
            <a:r>
              <a:rPr lang="en-GB" b="1" dirty="0"/>
              <a:t>2 </a:t>
            </a:r>
            <a:r>
              <a:rPr lang="en-GB" dirty="0"/>
              <a:t>says that the customer leaves the queue when occupying the barber. </a:t>
            </a:r>
          </a:p>
          <a:p>
            <a:pPr>
              <a:buFont typeface="Arial" panose="020B0604020202020204" pitchFamily="34" charset="0"/>
              <a:buChar char="•"/>
            </a:pPr>
            <a:r>
              <a:rPr lang="en-GB" b="1" dirty="0" smtClean="0"/>
              <a:t>ADVANCE </a:t>
            </a:r>
            <a:r>
              <a:rPr lang="en-GB" b="1" dirty="0"/>
              <a:t>15,3 </a:t>
            </a:r>
            <a:r>
              <a:rPr lang="en-GB" dirty="0"/>
              <a:t>means that transactions in this state only move on after 15 minutes ± 3 minutes - </a:t>
            </a:r>
            <a:r>
              <a:rPr lang="en-GB" dirty="0" err="1"/>
              <a:t>modeling</a:t>
            </a:r>
            <a:r>
              <a:rPr lang="en-GB" dirty="0"/>
              <a:t> the time taken for a haircut. After that </a:t>
            </a:r>
          </a:p>
          <a:p>
            <a:pPr>
              <a:buFont typeface="Arial" panose="020B0604020202020204" pitchFamily="34" charset="0"/>
              <a:buChar char="•"/>
            </a:pPr>
            <a:r>
              <a:rPr lang="en-GB" b="1" dirty="0" smtClean="0"/>
              <a:t>RELEASE </a:t>
            </a:r>
            <a:r>
              <a:rPr lang="en-GB" b="1" dirty="0"/>
              <a:t>3 </a:t>
            </a:r>
            <a:r>
              <a:rPr lang="en-GB" dirty="0"/>
              <a:t>shows that the customer no longer occupies the barber and </a:t>
            </a:r>
          </a:p>
          <a:p>
            <a:pPr>
              <a:buFont typeface="Arial" panose="020B0604020202020204" pitchFamily="34" charset="0"/>
              <a:buChar char="•"/>
            </a:pPr>
            <a:r>
              <a:rPr lang="en-GB" b="1" dirty="0" smtClean="0"/>
              <a:t>TERMINATE </a:t>
            </a:r>
            <a:r>
              <a:rPr lang="en-GB" b="1" dirty="0"/>
              <a:t>0 </a:t>
            </a:r>
            <a:r>
              <a:rPr lang="en-GB" dirty="0"/>
              <a:t>ends the transaction, showing that the customer has left the shop</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42</a:t>
            </a:fld>
            <a:endParaRPr lang="en-GB"/>
          </a:p>
        </p:txBody>
      </p:sp>
    </p:spTree>
    <p:extLst>
      <p:ext uri="{BB962C8B-B14F-4D97-AF65-F5344CB8AC3E}">
        <p14:creationId xmlns:p14="http://schemas.microsoft.com/office/powerpoint/2010/main" val="3024600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Studies of different types of Simulation Models </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43</a:t>
            </a:fld>
            <a:endParaRPr lang="en-GB"/>
          </a:p>
        </p:txBody>
      </p:sp>
      <p:pic>
        <p:nvPicPr>
          <p:cNvPr id="6" name="Picture 5"/>
          <p:cNvPicPr>
            <a:picLocks noChangeAspect="1"/>
          </p:cNvPicPr>
          <p:nvPr/>
        </p:nvPicPr>
        <p:blipFill>
          <a:blip r:embed="rId2"/>
          <a:stretch>
            <a:fillRect/>
          </a:stretch>
        </p:blipFill>
        <p:spPr>
          <a:xfrm>
            <a:off x="7128545" y="1125019"/>
            <a:ext cx="4851297" cy="5029201"/>
          </a:xfrm>
          <a:prstGeom prst="rect">
            <a:avLst/>
          </a:prstGeom>
        </p:spPr>
      </p:pic>
    </p:spTree>
    <p:extLst>
      <p:ext uri="{BB962C8B-B14F-4D97-AF65-F5344CB8AC3E}">
        <p14:creationId xmlns:p14="http://schemas.microsoft.com/office/powerpoint/2010/main" val="27099939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6824095" cy="1450757"/>
          </a:xfrm>
        </p:spPr>
        <p:txBody>
          <a:bodyPr>
            <a:normAutofit/>
          </a:bodyPr>
          <a:lstStyle/>
          <a:p>
            <a:r>
              <a:rPr lang="en-GB" sz="4000" dirty="0"/>
              <a:t>Case Studies of different types of Simulation Models </a:t>
            </a:r>
          </a:p>
        </p:txBody>
      </p:sp>
      <p:sp>
        <p:nvSpPr>
          <p:cNvPr id="3" name="Content Placeholder 2"/>
          <p:cNvSpPr>
            <a:spLocks noGrp="1"/>
          </p:cNvSpPr>
          <p:nvPr>
            <p:ph idx="1"/>
          </p:nvPr>
        </p:nvSpPr>
        <p:spPr>
          <a:xfrm>
            <a:off x="1097280" y="1845734"/>
            <a:ext cx="7286432" cy="4023360"/>
          </a:xfrm>
        </p:spPr>
        <p:txBody>
          <a:bodyPr>
            <a:normAutofit fontScale="85000" lnSpcReduction="10000"/>
          </a:bodyPr>
          <a:lstStyle/>
          <a:p>
            <a:pPr algn="just"/>
            <a:r>
              <a:rPr lang="en-GB" sz="2600" dirty="0"/>
              <a:t>Create a GPSS model and program to simulate a barber shop for a day (9 am to 4pm), where a customer enters the shop every 10 +- 2 minutes and a barber takes 13 +- 2 for a </a:t>
            </a:r>
            <a:r>
              <a:rPr lang="en-GB" sz="2600" dirty="0" smtClean="0"/>
              <a:t>haircut.</a:t>
            </a:r>
          </a:p>
          <a:p>
            <a:pPr algn="just"/>
            <a:endParaRPr lang="en-GB" sz="1700" dirty="0"/>
          </a:p>
          <a:p>
            <a:pPr lvl="1" algn="just"/>
            <a:r>
              <a:rPr lang="en-GB" b="1" dirty="0" smtClean="0"/>
              <a:t>GENERATE</a:t>
            </a:r>
            <a:r>
              <a:rPr lang="en-GB" dirty="0" smtClean="0"/>
              <a:t> 10,2</a:t>
            </a:r>
          </a:p>
          <a:p>
            <a:pPr lvl="1" algn="just"/>
            <a:r>
              <a:rPr lang="en-GB" b="1" dirty="0" smtClean="0"/>
              <a:t>QUEUE</a:t>
            </a:r>
            <a:r>
              <a:rPr lang="en-GB" dirty="0" smtClean="0"/>
              <a:t> SEAT</a:t>
            </a:r>
          </a:p>
          <a:p>
            <a:pPr lvl="1" algn="just"/>
            <a:r>
              <a:rPr lang="en-GB" b="1" dirty="0" smtClean="0"/>
              <a:t>SEIZE</a:t>
            </a:r>
            <a:r>
              <a:rPr lang="en-GB" dirty="0" smtClean="0"/>
              <a:t> BARBER</a:t>
            </a:r>
          </a:p>
          <a:p>
            <a:pPr lvl="1" algn="just"/>
            <a:r>
              <a:rPr lang="en-GB" b="1" dirty="0" smtClean="0"/>
              <a:t>DEPART</a:t>
            </a:r>
            <a:r>
              <a:rPr lang="en-GB" dirty="0" smtClean="0"/>
              <a:t> SEAT</a:t>
            </a:r>
          </a:p>
          <a:p>
            <a:pPr lvl="1" algn="just"/>
            <a:r>
              <a:rPr lang="en-GB" b="1" dirty="0" smtClean="0"/>
              <a:t>ADVANCE</a:t>
            </a:r>
            <a:r>
              <a:rPr lang="en-GB" dirty="0" smtClean="0"/>
              <a:t> 13,2</a:t>
            </a:r>
          </a:p>
          <a:p>
            <a:pPr lvl="1" algn="just"/>
            <a:r>
              <a:rPr lang="en-GB" b="1" dirty="0" smtClean="0"/>
              <a:t>RELEASE</a:t>
            </a:r>
            <a:r>
              <a:rPr lang="en-GB" dirty="0" smtClean="0"/>
              <a:t> BARBER</a:t>
            </a:r>
          </a:p>
          <a:p>
            <a:pPr lvl="1" algn="just"/>
            <a:r>
              <a:rPr lang="en-GB" b="1" dirty="0" smtClean="0"/>
              <a:t>TERMINATE</a:t>
            </a:r>
          </a:p>
          <a:p>
            <a:pPr lvl="1" algn="just"/>
            <a:endParaRPr lang="en-GB" dirty="0"/>
          </a:p>
          <a:p>
            <a:pPr lvl="1" algn="just"/>
            <a:r>
              <a:rPr lang="en-GB" b="1" dirty="0" smtClean="0"/>
              <a:t>TIMER GENERATE </a:t>
            </a:r>
            <a:r>
              <a:rPr lang="en-GB" dirty="0" smtClean="0"/>
              <a:t>420</a:t>
            </a:r>
          </a:p>
          <a:p>
            <a:pPr lvl="1" algn="just"/>
            <a:r>
              <a:rPr lang="en-GB" b="1" dirty="0" smtClean="0"/>
              <a:t>TERMINATE</a:t>
            </a:r>
            <a:r>
              <a:rPr lang="en-GB" dirty="0" smtClean="0"/>
              <a:t> 1</a:t>
            </a:r>
          </a:p>
          <a:p>
            <a:pPr algn="just"/>
            <a:endParaRPr lang="en-GB" dirty="0"/>
          </a:p>
          <a:p>
            <a:pPr algn="just"/>
            <a:endParaRPr lang="en-GB" dirty="0"/>
          </a:p>
          <a:p>
            <a:endParaRPr lang="en-GB"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44</a:t>
            </a:fld>
            <a:endParaRPr lang="en-GB"/>
          </a:p>
        </p:txBody>
      </p:sp>
      <p:pic>
        <p:nvPicPr>
          <p:cNvPr id="6" name="Picture 5"/>
          <p:cNvPicPr>
            <a:picLocks noChangeAspect="1"/>
          </p:cNvPicPr>
          <p:nvPr/>
        </p:nvPicPr>
        <p:blipFill>
          <a:blip r:embed="rId2"/>
          <a:stretch>
            <a:fillRect/>
          </a:stretch>
        </p:blipFill>
        <p:spPr>
          <a:xfrm>
            <a:off x="8620017" y="337617"/>
            <a:ext cx="3501433" cy="5531477"/>
          </a:xfrm>
          <a:prstGeom prst="rect">
            <a:avLst/>
          </a:prstGeom>
        </p:spPr>
      </p:pic>
    </p:spTree>
    <p:extLst>
      <p:ext uri="{BB962C8B-B14F-4D97-AF65-F5344CB8AC3E}">
        <p14:creationId xmlns:p14="http://schemas.microsoft.com/office/powerpoint/2010/main" val="183340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7450819" cy="1450757"/>
          </a:xfrm>
        </p:spPr>
        <p:txBody>
          <a:bodyPr/>
          <a:lstStyle/>
          <a:p>
            <a:r>
              <a:rPr lang="en-GB" dirty="0"/>
              <a:t>Case Studies of different types of Simulation Models </a:t>
            </a:r>
          </a:p>
        </p:txBody>
      </p:sp>
      <p:sp>
        <p:nvSpPr>
          <p:cNvPr id="3" name="Content Placeholder 2"/>
          <p:cNvSpPr>
            <a:spLocks noGrp="1"/>
          </p:cNvSpPr>
          <p:nvPr>
            <p:ph idx="1"/>
          </p:nvPr>
        </p:nvSpPr>
        <p:spPr>
          <a:xfrm>
            <a:off x="1097280" y="1845734"/>
            <a:ext cx="6747039" cy="4023360"/>
          </a:xfrm>
        </p:spPr>
        <p:txBody>
          <a:bodyPr>
            <a:normAutofit/>
          </a:bodyPr>
          <a:lstStyle/>
          <a:p>
            <a:pPr algn="just"/>
            <a:r>
              <a:rPr lang="en-GB" sz="1600" dirty="0" smtClean="0"/>
              <a:t>Consider that </a:t>
            </a:r>
            <a:r>
              <a:rPr lang="en-GB" sz="1600" dirty="0"/>
              <a:t>a machine tool in a manufacturing shop is turning out parts at the rate </a:t>
            </a:r>
            <a:r>
              <a:rPr lang="en-GB" sz="1600" dirty="0" smtClean="0"/>
              <a:t>of one </a:t>
            </a:r>
            <a:r>
              <a:rPr lang="en-GB" sz="1600" dirty="0"/>
              <a:t>every </a:t>
            </a:r>
            <a:r>
              <a:rPr lang="en-GB" sz="1600" b="1" dirty="0"/>
              <a:t>5 </a:t>
            </a:r>
            <a:r>
              <a:rPr lang="en-GB" sz="1600" b="1" dirty="0" smtClean="0"/>
              <a:t>minutes</a:t>
            </a:r>
            <a:r>
              <a:rPr lang="en-GB" sz="1600" dirty="0" smtClean="0"/>
              <a:t>. </a:t>
            </a:r>
            <a:r>
              <a:rPr lang="en-GB" sz="1600" dirty="0"/>
              <a:t>As they are finished</a:t>
            </a:r>
            <a:r>
              <a:rPr lang="en-GB" sz="1600" dirty="0" smtClean="0"/>
              <a:t>, </a:t>
            </a:r>
            <a:r>
              <a:rPr lang="en-GB" sz="1600" dirty="0"/>
              <a:t>the parts go to </a:t>
            </a:r>
            <a:r>
              <a:rPr lang="en-GB" sz="1600" b="1" dirty="0"/>
              <a:t>an inspector, </a:t>
            </a:r>
            <a:r>
              <a:rPr lang="en-GB" sz="1600" b="1" dirty="0" smtClean="0"/>
              <a:t>who takes </a:t>
            </a:r>
            <a:r>
              <a:rPr lang="en-GB" sz="1600" b="1" dirty="0"/>
              <a:t>4±3 minutes to examine</a:t>
            </a:r>
            <a:r>
              <a:rPr lang="en-GB" sz="1600" dirty="0"/>
              <a:t> each one and </a:t>
            </a:r>
            <a:r>
              <a:rPr lang="en-GB" sz="1600" b="1" dirty="0"/>
              <a:t>rejects 10% of the parts</a:t>
            </a:r>
            <a:r>
              <a:rPr lang="en-GB" sz="1600" dirty="0"/>
              <a:t>. </a:t>
            </a:r>
            <a:r>
              <a:rPr lang="en-GB" sz="1600" dirty="0" smtClean="0"/>
              <a:t>Now, develop </a:t>
            </a:r>
            <a:r>
              <a:rPr lang="en-GB" sz="1600" dirty="0"/>
              <a:t>a block diagram and write the code for simulating the above </a:t>
            </a:r>
            <a:r>
              <a:rPr lang="en-GB" sz="1600" dirty="0" smtClean="0"/>
              <a:t>problem using </a:t>
            </a:r>
            <a:r>
              <a:rPr lang="en-GB" sz="1600" dirty="0"/>
              <a:t>GPSS, </a:t>
            </a:r>
            <a:r>
              <a:rPr lang="en-GB" sz="1600" b="1" dirty="0"/>
              <a:t>and also explain the function of each block used in the </a:t>
            </a:r>
            <a:r>
              <a:rPr lang="en-GB" sz="1600" b="1" dirty="0" smtClean="0"/>
              <a:t>block diagram </a:t>
            </a:r>
            <a:r>
              <a:rPr lang="en-GB" sz="1600" b="1" dirty="0"/>
              <a:t>in detail. </a:t>
            </a:r>
            <a:r>
              <a:rPr lang="en-GB" sz="1600" b="1" dirty="0" smtClean="0"/>
              <a:t> [10 MARKS]</a:t>
            </a:r>
          </a:p>
          <a:p>
            <a:pPr algn="just"/>
            <a:endParaRPr lang="en-GB" sz="1600" b="1"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45</a:t>
            </a:fld>
            <a:endParaRPr lang="en-GB"/>
          </a:p>
        </p:txBody>
      </p:sp>
      <p:pic>
        <p:nvPicPr>
          <p:cNvPr id="6" name="Picture 5"/>
          <p:cNvPicPr>
            <a:picLocks noChangeAspect="1"/>
          </p:cNvPicPr>
          <p:nvPr/>
        </p:nvPicPr>
        <p:blipFill>
          <a:blip r:embed="rId2"/>
          <a:stretch>
            <a:fillRect/>
          </a:stretch>
        </p:blipFill>
        <p:spPr>
          <a:xfrm>
            <a:off x="8508989" y="369870"/>
            <a:ext cx="3581241" cy="5930666"/>
          </a:xfrm>
          <a:prstGeom prst="rect">
            <a:avLst/>
          </a:prstGeom>
        </p:spPr>
      </p:pic>
      <p:sp>
        <p:nvSpPr>
          <p:cNvPr id="7" name="Rectangle 6"/>
          <p:cNvSpPr/>
          <p:nvPr/>
        </p:nvSpPr>
        <p:spPr>
          <a:xfrm>
            <a:off x="1214005" y="3622325"/>
            <a:ext cx="6096000" cy="2246769"/>
          </a:xfrm>
          <a:prstGeom prst="rect">
            <a:avLst/>
          </a:prstGeom>
        </p:spPr>
        <p:txBody>
          <a:bodyPr>
            <a:spAutoFit/>
          </a:bodyPr>
          <a:lstStyle/>
          <a:p>
            <a:pPr lvl="1" algn="just"/>
            <a:r>
              <a:rPr lang="en-GB" sz="1400" b="1" dirty="0"/>
              <a:t>GENERATE 5,0</a:t>
            </a:r>
          </a:p>
          <a:p>
            <a:pPr lvl="1" algn="just"/>
            <a:r>
              <a:rPr lang="en-GB" sz="1400" b="1" dirty="0"/>
              <a:t>QUEUE 1</a:t>
            </a:r>
          </a:p>
          <a:p>
            <a:pPr lvl="1" algn="just"/>
            <a:r>
              <a:rPr lang="en-GB" sz="1400" b="1" dirty="0"/>
              <a:t>SEIZE 1</a:t>
            </a:r>
          </a:p>
          <a:p>
            <a:pPr lvl="1" algn="just"/>
            <a:r>
              <a:rPr lang="en-GB" sz="1400" b="1" dirty="0"/>
              <a:t>DEPART 1</a:t>
            </a:r>
          </a:p>
          <a:p>
            <a:pPr lvl="1" algn="just"/>
            <a:r>
              <a:rPr lang="en-GB" sz="1400" b="1" dirty="0"/>
              <a:t>ADVANCE 4,3</a:t>
            </a:r>
          </a:p>
          <a:p>
            <a:pPr lvl="1" algn="just"/>
            <a:r>
              <a:rPr lang="en-GB" sz="1400" b="1" dirty="0"/>
              <a:t>RELEASE 1</a:t>
            </a:r>
          </a:p>
          <a:p>
            <a:pPr lvl="1" algn="just"/>
            <a:r>
              <a:rPr lang="en-GB" sz="1400" b="1" dirty="0"/>
              <a:t>TRANSFER 0.1 ACC REJ</a:t>
            </a:r>
          </a:p>
          <a:p>
            <a:pPr lvl="1" algn="just"/>
            <a:r>
              <a:rPr lang="en-GB" sz="1400" b="1" dirty="0"/>
              <a:t>ACC TERMINATE 1</a:t>
            </a:r>
          </a:p>
          <a:p>
            <a:pPr lvl="1" algn="just"/>
            <a:endParaRPr lang="en-GB" sz="1400" b="1" dirty="0"/>
          </a:p>
          <a:p>
            <a:pPr lvl="1" algn="just"/>
            <a:r>
              <a:rPr lang="en-GB" sz="1400" b="1" dirty="0"/>
              <a:t>REJ TERMINATE 1</a:t>
            </a:r>
            <a:endParaRPr lang="en-GB" dirty="0"/>
          </a:p>
        </p:txBody>
      </p:sp>
    </p:spTree>
    <p:extLst>
      <p:ext uri="{BB962C8B-B14F-4D97-AF65-F5344CB8AC3E}">
        <p14:creationId xmlns:p14="http://schemas.microsoft.com/office/powerpoint/2010/main" val="106932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170" y="291740"/>
            <a:ext cx="10489983" cy="1450757"/>
          </a:xfrm>
        </p:spPr>
        <p:txBody>
          <a:bodyPr/>
          <a:lstStyle/>
          <a:p>
            <a:r>
              <a:rPr lang="en-GB" dirty="0"/>
              <a:t>Case Studies of different types of Simulation Models </a:t>
            </a:r>
          </a:p>
        </p:txBody>
      </p:sp>
      <p:sp>
        <p:nvSpPr>
          <p:cNvPr id="3" name="Content Placeholder 2"/>
          <p:cNvSpPr>
            <a:spLocks noGrp="1"/>
          </p:cNvSpPr>
          <p:nvPr>
            <p:ph idx="1"/>
          </p:nvPr>
        </p:nvSpPr>
        <p:spPr>
          <a:xfrm>
            <a:off x="1097280" y="1845734"/>
            <a:ext cx="10060455" cy="4023360"/>
          </a:xfrm>
        </p:spPr>
        <p:txBody>
          <a:bodyPr>
            <a:normAutofit/>
          </a:bodyPr>
          <a:lstStyle/>
          <a:p>
            <a:pPr algn="just"/>
            <a:r>
              <a:rPr lang="en-GB" sz="1600" dirty="0" smtClean="0"/>
              <a:t>A machine tool in a manufacturing shop is turning out parts at the rate of every 10 minutes. When they are finished, the parts are sent to an inspector, who takes 10±5 minutes to examine each one and rejects 20% of the parts. Draw and explain a block diagram for it and write a GPSS program to simulate using the concept of FACILITY.</a:t>
            </a:r>
          </a:p>
          <a:p>
            <a:pPr algn="just"/>
            <a:endParaRPr lang="en-GB" sz="1600" b="1"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46</a:t>
            </a:fld>
            <a:endParaRPr lang="en-GB"/>
          </a:p>
        </p:txBody>
      </p:sp>
      <p:sp>
        <p:nvSpPr>
          <p:cNvPr id="7" name="TextBox 6"/>
          <p:cNvSpPr txBox="1"/>
          <p:nvPr/>
        </p:nvSpPr>
        <p:spPr>
          <a:xfrm>
            <a:off x="866636" y="2768885"/>
            <a:ext cx="2314544" cy="2523768"/>
          </a:xfrm>
          <a:prstGeom prst="rect">
            <a:avLst/>
          </a:prstGeom>
          <a:noFill/>
        </p:spPr>
        <p:txBody>
          <a:bodyPr wrap="none" rtlCol="0">
            <a:spAutoFit/>
          </a:bodyPr>
          <a:lstStyle/>
          <a:p>
            <a:pPr lvl="1" algn="just"/>
            <a:r>
              <a:rPr lang="en-GB" sz="1400" b="1" dirty="0"/>
              <a:t>GENERATE </a:t>
            </a:r>
            <a:r>
              <a:rPr lang="en-GB" sz="1400" b="1" dirty="0" smtClean="0"/>
              <a:t>10,0</a:t>
            </a:r>
            <a:endParaRPr lang="en-GB" sz="1400" b="1" dirty="0"/>
          </a:p>
          <a:p>
            <a:pPr lvl="1" algn="just"/>
            <a:r>
              <a:rPr lang="en-GB" sz="1400" b="1" dirty="0"/>
              <a:t>QUEUE 1</a:t>
            </a:r>
          </a:p>
          <a:p>
            <a:pPr lvl="1" algn="just"/>
            <a:r>
              <a:rPr lang="en-GB" sz="1400" b="1" dirty="0"/>
              <a:t>SEIZE 1</a:t>
            </a:r>
          </a:p>
          <a:p>
            <a:pPr lvl="1" algn="just"/>
            <a:r>
              <a:rPr lang="en-GB" sz="1400" b="1" dirty="0"/>
              <a:t>DEPART 1</a:t>
            </a:r>
          </a:p>
          <a:p>
            <a:pPr lvl="1" algn="just"/>
            <a:r>
              <a:rPr lang="en-GB" sz="1400" b="1" dirty="0"/>
              <a:t>ADVANCE </a:t>
            </a:r>
            <a:r>
              <a:rPr lang="en-GB" sz="1400" b="1" dirty="0" smtClean="0"/>
              <a:t>10,5</a:t>
            </a:r>
            <a:endParaRPr lang="en-GB" sz="1400" b="1" dirty="0"/>
          </a:p>
          <a:p>
            <a:pPr lvl="1" algn="just"/>
            <a:r>
              <a:rPr lang="en-GB" sz="1400" b="1" dirty="0"/>
              <a:t>RELEASE 1</a:t>
            </a:r>
          </a:p>
          <a:p>
            <a:pPr lvl="1" algn="just"/>
            <a:r>
              <a:rPr lang="en-GB" sz="1400" b="1" dirty="0"/>
              <a:t>TRANSFER 0.2 ACC REJ</a:t>
            </a:r>
          </a:p>
          <a:p>
            <a:pPr lvl="1" algn="just"/>
            <a:r>
              <a:rPr lang="en-GB" sz="1400" b="1" dirty="0"/>
              <a:t>ACC TERMINATE 1</a:t>
            </a:r>
          </a:p>
          <a:p>
            <a:pPr lvl="1" algn="just"/>
            <a:endParaRPr lang="en-GB" sz="1400" b="1" dirty="0"/>
          </a:p>
          <a:p>
            <a:pPr lvl="1" algn="just"/>
            <a:r>
              <a:rPr lang="en-GB" sz="1400" b="1" dirty="0"/>
              <a:t>REJ TERMINATE 1</a:t>
            </a:r>
            <a:endParaRPr lang="en-GB" dirty="0"/>
          </a:p>
          <a:p>
            <a:endParaRPr lang="en-GB" dirty="0"/>
          </a:p>
        </p:txBody>
      </p:sp>
    </p:spTree>
    <p:extLst>
      <p:ext uri="{BB962C8B-B14F-4D97-AF65-F5344CB8AC3E}">
        <p14:creationId xmlns:p14="http://schemas.microsoft.com/office/powerpoint/2010/main" val="387741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Studies of different types of Simulation Models </a:t>
            </a:r>
          </a:p>
        </p:txBody>
      </p:sp>
      <p:sp>
        <p:nvSpPr>
          <p:cNvPr id="3" name="Content Placeholder 2"/>
          <p:cNvSpPr>
            <a:spLocks noGrp="1"/>
          </p:cNvSpPr>
          <p:nvPr>
            <p:ph idx="1"/>
          </p:nvPr>
        </p:nvSpPr>
        <p:spPr/>
        <p:txBody>
          <a:bodyPr/>
          <a:lstStyle/>
          <a:p>
            <a:r>
              <a:rPr lang="en-GB" dirty="0" smtClean="0"/>
              <a:t>More Examples </a:t>
            </a:r>
          </a:p>
          <a:p>
            <a:pPr lvl="1"/>
            <a:r>
              <a:rPr lang="en-GB" dirty="0" smtClean="0">
                <a:hlinkClick r:id="rId2"/>
              </a:rPr>
              <a:t>GPSS Tutorial</a:t>
            </a:r>
            <a:endParaRPr lang="en-GB" dirty="0" smtClean="0"/>
          </a:p>
          <a:p>
            <a:pPr lvl="1"/>
            <a:r>
              <a:rPr lang="en-GB" dirty="0" smtClean="0">
                <a:hlinkClick r:id="rId3"/>
              </a:rPr>
              <a:t>GPSS Software</a:t>
            </a:r>
            <a:endParaRPr lang="en-GB"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47</a:t>
            </a:fld>
            <a:endParaRPr lang="en-GB"/>
          </a:p>
        </p:txBody>
      </p:sp>
    </p:spTree>
    <p:extLst>
      <p:ext uri="{BB962C8B-B14F-4D97-AF65-F5344CB8AC3E}">
        <p14:creationId xmlns:p14="http://schemas.microsoft.com/office/powerpoint/2010/main" val="39043633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r>
              <a:rPr lang="en-GB" dirty="0" smtClean="0"/>
              <a:t>Explain any four program control statements that are used in GPSS.</a:t>
            </a:r>
          </a:p>
          <a:p>
            <a:r>
              <a:rPr lang="en-GB" dirty="0" smtClean="0"/>
              <a:t>Draw and describe the different types of GPSS blocks.</a:t>
            </a:r>
          </a:p>
          <a:p>
            <a:r>
              <a:rPr lang="en-GB" dirty="0" smtClean="0"/>
              <a:t>What do you mean by simulation tool?</a:t>
            </a:r>
          </a:p>
          <a:p>
            <a:r>
              <a:rPr lang="en-GB" dirty="0" smtClean="0"/>
              <a:t>Explain GPSS with example</a:t>
            </a:r>
          </a:p>
          <a:p>
            <a:r>
              <a:rPr lang="en-GB" dirty="0" smtClean="0"/>
              <a:t>Create a GPSS model and program to simulate a barber shop for a day (9 am to 4pm), where a customer enters the shop every 10 +- 2 minutes and a barber takes 13 +- 2 for a haircut</a:t>
            </a:r>
          </a:p>
          <a:p>
            <a:endParaRPr lang="en-GB"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48</a:t>
            </a:fld>
            <a:endParaRPr lang="en-GB"/>
          </a:p>
        </p:txBody>
      </p:sp>
    </p:spTree>
    <p:extLst>
      <p:ext uri="{BB962C8B-B14F-4D97-AF65-F5344CB8AC3E}">
        <p14:creationId xmlns:p14="http://schemas.microsoft.com/office/powerpoint/2010/main" val="3884193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a:t>
            </a:r>
            <a:r>
              <a:rPr lang="en-GB" dirty="0" smtClean="0"/>
              <a:t>Languages</a:t>
            </a:r>
            <a:endParaRPr lang="en-GB" dirty="0"/>
          </a:p>
        </p:txBody>
      </p:sp>
      <p:sp>
        <p:nvSpPr>
          <p:cNvPr id="3" name="Content Placeholder 2"/>
          <p:cNvSpPr>
            <a:spLocks noGrp="1"/>
          </p:cNvSpPr>
          <p:nvPr>
            <p:ph idx="1"/>
          </p:nvPr>
        </p:nvSpPr>
        <p:spPr/>
        <p:txBody>
          <a:bodyPr/>
          <a:lstStyle/>
          <a:p>
            <a:r>
              <a:rPr lang="en-GB" dirty="0"/>
              <a:t>The important features of simulation language can be identified as follows: </a:t>
            </a:r>
          </a:p>
          <a:p>
            <a:pPr lvl="1">
              <a:buFont typeface="Arial" panose="020B0604020202020204" pitchFamily="34" charset="0"/>
              <a:buChar char="•"/>
            </a:pPr>
            <a:r>
              <a:rPr lang="en-GB" b="1" dirty="0" smtClean="0"/>
              <a:t>Generation</a:t>
            </a:r>
            <a:r>
              <a:rPr lang="en-GB" dirty="0" smtClean="0"/>
              <a:t> </a:t>
            </a:r>
            <a:r>
              <a:rPr lang="en-GB" dirty="0"/>
              <a:t>of large streams of </a:t>
            </a:r>
            <a:r>
              <a:rPr lang="en-GB" b="1" dirty="0"/>
              <a:t>random numbers </a:t>
            </a:r>
          </a:p>
          <a:p>
            <a:pPr lvl="1">
              <a:buFont typeface="Arial" panose="020B0604020202020204" pitchFamily="34" charset="0"/>
              <a:buChar char="•"/>
            </a:pPr>
            <a:r>
              <a:rPr lang="en-GB" dirty="0" smtClean="0"/>
              <a:t>Generation </a:t>
            </a:r>
            <a:r>
              <a:rPr lang="en-GB" dirty="0"/>
              <a:t>of random variates from a large number of probability distributions </a:t>
            </a:r>
          </a:p>
          <a:p>
            <a:pPr lvl="1">
              <a:buFont typeface="Arial" panose="020B0604020202020204" pitchFamily="34" charset="0"/>
              <a:buChar char="•"/>
            </a:pPr>
            <a:r>
              <a:rPr lang="en-GB" dirty="0" smtClean="0"/>
              <a:t>Determining </a:t>
            </a:r>
            <a:r>
              <a:rPr lang="en-GB" dirty="0"/>
              <a:t>the </a:t>
            </a:r>
            <a:r>
              <a:rPr lang="en-GB" b="1" dirty="0"/>
              <a:t>length of simulation run and length of wrapping (covering) up period </a:t>
            </a:r>
          </a:p>
          <a:p>
            <a:pPr lvl="1">
              <a:buFont typeface="Arial" panose="020B0604020202020204" pitchFamily="34" charset="0"/>
              <a:buChar char="•"/>
            </a:pPr>
            <a:r>
              <a:rPr lang="en-GB" dirty="0" smtClean="0"/>
              <a:t>Advancing </a:t>
            </a:r>
            <a:r>
              <a:rPr lang="en-GB" dirty="0"/>
              <a:t>the </a:t>
            </a:r>
            <a:r>
              <a:rPr lang="en-GB" b="1" dirty="0"/>
              <a:t>simulation clock </a:t>
            </a:r>
          </a:p>
          <a:p>
            <a:pPr lvl="1">
              <a:buFont typeface="Arial" panose="020B0604020202020204" pitchFamily="34" charset="0"/>
              <a:buChar char="•"/>
            </a:pPr>
            <a:r>
              <a:rPr lang="en-GB" dirty="0" smtClean="0"/>
              <a:t>Scanning </a:t>
            </a:r>
            <a:r>
              <a:rPr lang="en-GB" dirty="0"/>
              <a:t>the event list to determine the next earliest event to occur </a:t>
            </a:r>
          </a:p>
          <a:p>
            <a:pPr lvl="1">
              <a:buFont typeface="Arial" panose="020B0604020202020204" pitchFamily="34" charset="0"/>
              <a:buChar char="•"/>
            </a:pPr>
            <a:r>
              <a:rPr lang="en-GB" b="1" dirty="0" smtClean="0"/>
              <a:t>Collecting </a:t>
            </a:r>
            <a:r>
              <a:rPr lang="en-GB" b="1" dirty="0"/>
              <a:t>data </a:t>
            </a:r>
          </a:p>
          <a:p>
            <a:pPr lvl="1">
              <a:buFont typeface="Arial" panose="020B0604020202020204" pitchFamily="34" charset="0"/>
              <a:buChar char="•"/>
            </a:pPr>
            <a:r>
              <a:rPr lang="en-GB" b="1" dirty="0" err="1" smtClean="0"/>
              <a:t>Analyzing</a:t>
            </a:r>
            <a:r>
              <a:rPr lang="en-GB" b="1" dirty="0" smtClean="0"/>
              <a:t> </a:t>
            </a:r>
            <a:r>
              <a:rPr lang="en-GB" b="1" dirty="0"/>
              <a:t>data </a:t>
            </a:r>
            <a:r>
              <a:rPr lang="en-GB" dirty="0"/>
              <a:t>and setting confidence intervals</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a:t>
            </a:fld>
            <a:endParaRPr lang="en-GB"/>
          </a:p>
        </p:txBody>
      </p:sp>
    </p:spTree>
    <p:extLst>
      <p:ext uri="{BB962C8B-B14F-4D97-AF65-F5344CB8AC3E}">
        <p14:creationId xmlns:p14="http://schemas.microsoft.com/office/powerpoint/2010/main" val="1357229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a:t>
            </a:r>
            <a:r>
              <a:rPr lang="en-GB" dirty="0" smtClean="0"/>
              <a:t>Languages</a:t>
            </a:r>
            <a:endParaRPr lang="en-GB" dirty="0"/>
          </a:p>
        </p:txBody>
      </p:sp>
      <p:sp>
        <p:nvSpPr>
          <p:cNvPr id="3" name="Content Placeholder 2"/>
          <p:cNvSpPr>
            <a:spLocks noGrp="1"/>
          </p:cNvSpPr>
          <p:nvPr>
            <p:ph idx="1"/>
          </p:nvPr>
        </p:nvSpPr>
        <p:spPr/>
        <p:txBody>
          <a:bodyPr/>
          <a:lstStyle/>
          <a:p>
            <a:r>
              <a:rPr lang="en-GB" b="1" dirty="0"/>
              <a:t>These common features</a:t>
            </a:r>
            <a:r>
              <a:rPr lang="en-GB" dirty="0"/>
              <a:t>, which have to be </a:t>
            </a:r>
            <a:r>
              <a:rPr lang="en-GB" dirty="0" smtClean="0"/>
              <a:t>invariably (</a:t>
            </a:r>
            <a:r>
              <a:rPr lang="en-GB" dirty="0"/>
              <a:t>in every case</a:t>
            </a:r>
            <a:r>
              <a:rPr lang="en-GB" dirty="0" smtClean="0"/>
              <a:t>) </a:t>
            </a:r>
            <a:r>
              <a:rPr lang="en-GB" dirty="0" err="1"/>
              <a:t>modeled</a:t>
            </a:r>
            <a:r>
              <a:rPr lang="en-GB" dirty="0"/>
              <a:t> in all simulations, are perhaps the cause of the development of special simulation software. Simulation software packages are designed to meet the following objectives: </a:t>
            </a:r>
          </a:p>
          <a:p>
            <a:pPr>
              <a:buFont typeface="Arial" panose="020B0604020202020204" pitchFamily="34" charset="0"/>
              <a:buChar char="•"/>
            </a:pPr>
            <a:r>
              <a:rPr lang="en-GB" b="1" dirty="0" smtClean="0"/>
              <a:t>To </a:t>
            </a:r>
            <a:r>
              <a:rPr lang="en-GB" b="1" dirty="0"/>
              <a:t>conveniently describe the elements</a:t>
            </a:r>
            <a:r>
              <a:rPr lang="en-GB" dirty="0"/>
              <a:t>, which commonly appear in simulation, such as the generation of random deviates. </a:t>
            </a:r>
          </a:p>
          <a:p>
            <a:pPr>
              <a:buFont typeface="Arial" panose="020B0604020202020204" pitchFamily="34" charset="0"/>
              <a:buChar char="•"/>
            </a:pPr>
            <a:r>
              <a:rPr lang="en-GB" b="1" dirty="0" smtClean="0"/>
              <a:t>Flexibility </a:t>
            </a:r>
            <a:r>
              <a:rPr lang="en-GB" b="1" dirty="0"/>
              <a:t>of changing the design configuration of the system </a:t>
            </a:r>
            <a:r>
              <a:rPr lang="en-GB" dirty="0"/>
              <a:t>so as to consider alternate configuration. </a:t>
            </a:r>
          </a:p>
          <a:p>
            <a:pPr>
              <a:buFont typeface="Arial" panose="020B0604020202020204" pitchFamily="34" charset="0"/>
              <a:buChar char="•"/>
            </a:pPr>
            <a:r>
              <a:rPr lang="en-GB" b="1" dirty="0" smtClean="0"/>
              <a:t>Internal </a:t>
            </a:r>
            <a:r>
              <a:rPr lang="en-GB" b="1" dirty="0"/>
              <a:t>timing and control mechanism, </a:t>
            </a:r>
            <a:r>
              <a:rPr lang="en-GB" dirty="0"/>
              <a:t>for book keeping of the vital information during the simulation run. </a:t>
            </a:r>
          </a:p>
          <a:p>
            <a:pPr>
              <a:buFont typeface="Arial" panose="020B0604020202020204" pitchFamily="34" charset="0"/>
              <a:buChar char="•"/>
            </a:pPr>
            <a:r>
              <a:rPr lang="en-GB" b="1" dirty="0" smtClean="0"/>
              <a:t>To </a:t>
            </a:r>
            <a:r>
              <a:rPr lang="en-GB" b="1" dirty="0"/>
              <a:t>obtain conveniently, </a:t>
            </a:r>
            <a:r>
              <a:rPr lang="en-GB" dirty="0"/>
              <a:t>the data and statistics on the </a:t>
            </a:r>
            <a:r>
              <a:rPr lang="en-GB" dirty="0" err="1"/>
              <a:t>behavior</a:t>
            </a:r>
            <a:r>
              <a:rPr lang="en-GB" dirty="0"/>
              <a:t> of the system.</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a:t>
            </a:fld>
            <a:endParaRPr lang="en-GB"/>
          </a:p>
        </p:txBody>
      </p:sp>
    </p:spTree>
    <p:extLst>
      <p:ext uri="{BB962C8B-B14F-4D97-AF65-F5344CB8AC3E}">
        <p14:creationId xmlns:p14="http://schemas.microsoft.com/office/powerpoint/2010/main" val="2099869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Languages</a:t>
            </a:r>
          </a:p>
        </p:txBody>
      </p:sp>
      <p:sp>
        <p:nvSpPr>
          <p:cNvPr id="3" name="Content Placeholder 2"/>
          <p:cNvSpPr>
            <a:spLocks noGrp="1"/>
          </p:cNvSpPr>
          <p:nvPr>
            <p:ph idx="1"/>
          </p:nvPr>
        </p:nvSpPr>
        <p:spPr/>
        <p:txBody>
          <a:bodyPr/>
          <a:lstStyle/>
          <a:p>
            <a:r>
              <a:rPr lang="en-GB" b="1" u="sng" dirty="0"/>
              <a:t>Desirable Features of Simulation Software </a:t>
            </a:r>
          </a:p>
          <a:p>
            <a:pPr lvl="1">
              <a:buFont typeface="Arial" panose="020B0604020202020204" pitchFamily="34" charset="0"/>
              <a:buChar char="•"/>
            </a:pPr>
            <a:r>
              <a:rPr lang="en-GB" dirty="0" smtClean="0"/>
              <a:t>Modelling </a:t>
            </a:r>
            <a:r>
              <a:rPr lang="en-GB" dirty="0"/>
              <a:t>Flexibility </a:t>
            </a:r>
          </a:p>
          <a:p>
            <a:pPr lvl="1">
              <a:buFont typeface="Arial" panose="020B0604020202020204" pitchFamily="34" charset="0"/>
              <a:buChar char="•"/>
            </a:pPr>
            <a:r>
              <a:rPr lang="en-GB" dirty="0" smtClean="0"/>
              <a:t>Ease </a:t>
            </a:r>
            <a:r>
              <a:rPr lang="en-GB" dirty="0"/>
              <a:t>of Modelling </a:t>
            </a:r>
            <a:endParaRPr lang="en-GB" dirty="0" smtClean="0"/>
          </a:p>
          <a:p>
            <a:pPr lvl="1">
              <a:buFont typeface="Arial" panose="020B0604020202020204" pitchFamily="34" charset="0"/>
              <a:buChar char="•"/>
            </a:pPr>
            <a:r>
              <a:rPr lang="en-GB" dirty="0" smtClean="0"/>
              <a:t>Fast </a:t>
            </a:r>
            <a:r>
              <a:rPr lang="en-GB" dirty="0"/>
              <a:t>Execution Speed </a:t>
            </a:r>
          </a:p>
          <a:p>
            <a:pPr lvl="1">
              <a:buFont typeface="Arial" panose="020B0604020202020204" pitchFamily="34" charset="0"/>
              <a:buChar char="•"/>
            </a:pPr>
            <a:r>
              <a:rPr lang="en-GB" dirty="0" smtClean="0"/>
              <a:t>Compatibility </a:t>
            </a:r>
            <a:r>
              <a:rPr lang="en-GB" dirty="0"/>
              <a:t>of various Computer Systems </a:t>
            </a:r>
          </a:p>
          <a:p>
            <a:pPr lvl="1">
              <a:buFont typeface="Arial" panose="020B0604020202020204" pitchFamily="34" charset="0"/>
              <a:buChar char="•"/>
            </a:pPr>
            <a:r>
              <a:rPr lang="en-GB" dirty="0" smtClean="0"/>
              <a:t>Statistical Capabilities</a:t>
            </a:r>
          </a:p>
          <a:p>
            <a:pPr lvl="1">
              <a:buFont typeface="Arial" panose="020B0604020202020204" pitchFamily="34" charset="0"/>
              <a:buChar char="•"/>
            </a:pPr>
            <a:r>
              <a:rPr lang="en-GB" dirty="0" smtClean="0"/>
              <a:t>Capability </a:t>
            </a:r>
            <a:r>
              <a:rPr lang="en-GB" dirty="0"/>
              <a:t>of Animation </a:t>
            </a:r>
          </a:p>
          <a:p>
            <a:pPr lvl="1">
              <a:buFont typeface="Arial" panose="020B0604020202020204" pitchFamily="34" charset="0"/>
              <a:buChar char="•"/>
            </a:pPr>
            <a:r>
              <a:rPr lang="en-GB" dirty="0" smtClean="0"/>
              <a:t>Report </a:t>
            </a:r>
            <a:r>
              <a:rPr lang="en-GB" dirty="0"/>
              <a:t>Presentation Capabilities </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a:t>
            </a:fld>
            <a:endParaRPr lang="en-GB"/>
          </a:p>
        </p:txBody>
      </p:sp>
    </p:spTree>
    <p:extLst>
      <p:ext uri="{BB962C8B-B14F-4D97-AF65-F5344CB8AC3E}">
        <p14:creationId xmlns:p14="http://schemas.microsoft.com/office/powerpoint/2010/main" val="2036405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Languages</a:t>
            </a:r>
          </a:p>
        </p:txBody>
      </p:sp>
      <p:sp>
        <p:nvSpPr>
          <p:cNvPr id="3" name="Content Placeholder 2"/>
          <p:cNvSpPr>
            <a:spLocks noGrp="1"/>
          </p:cNvSpPr>
          <p:nvPr>
            <p:ph idx="1"/>
          </p:nvPr>
        </p:nvSpPr>
        <p:spPr/>
        <p:txBody>
          <a:bodyPr/>
          <a:lstStyle/>
          <a:p>
            <a:r>
              <a:rPr lang="en-GB" b="1" u="sng" dirty="0"/>
              <a:t>Merits of Simulation Language </a:t>
            </a:r>
          </a:p>
          <a:p>
            <a:pPr>
              <a:buFont typeface="Wingdings" panose="05000000000000000000" pitchFamily="2" charset="2"/>
              <a:buChar char="§"/>
            </a:pPr>
            <a:r>
              <a:rPr lang="en-GB" dirty="0" smtClean="0"/>
              <a:t>Since </a:t>
            </a:r>
            <a:r>
              <a:rPr lang="en-GB" dirty="0"/>
              <a:t>most of the features to be programmed are in-built, simulation languages take </a:t>
            </a:r>
            <a:r>
              <a:rPr lang="en-GB" b="1" dirty="0"/>
              <a:t>comparatively less programming time and effort. </a:t>
            </a:r>
          </a:p>
          <a:p>
            <a:pPr>
              <a:buFont typeface="Wingdings" panose="05000000000000000000" pitchFamily="2" charset="2"/>
              <a:buChar char="§"/>
            </a:pPr>
            <a:r>
              <a:rPr lang="en-GB" dirty="0" smtClean="0"/>
              <a:t>Since </a:t>
            </a:r>
            <a:r>
              <a:rPr lang="en-GB" dirty="0"/>
              <a:t>simulation language consists of blocks, specially constructed to simulate the common features, they </a:t>
            </a:r>
            <a:r>
              <a:rPr lang="en-GB" b="1" dirty="0"/>
              <a:t>provide a natural framework for simulation modelling. </a:t>
            </a:r>
          </a:p>
          <a:p>
            <a:pPr>
              <a:buFont typeface="Wingdings" panose="05000000000000000000" pitchFamily="2" charset="2"/>
              <a:buChar char="§"/>
            </a:pPr>
            <a:r>
              <a:rPr lang="en-GB" dirty="0" smtClean="0"/>
              <a:t>The </a:t>
            </a:r>
            <a:r>
              <a:rPr lang="en-GB" dirty="0"/>
              <a:t>simulation models coded in simulation language </a:t>
            </a:r>
            <a:r>
              <a:rPr lang="en-GB" b="1" dirty="0"/>
              <a:t>can easily be changed and modified. </a:t>
            </a:r>
          </a:p>
          <a:p>
            <a:pPr>
              <a:buFont typeface="Wingdings" panose="05000000000000000000" pitchFamily="2" charset="2"/>
              <a:buChar char="§"/>
            </a:pPr>
            <a:r>
              <a:rPr lang="en-GB" b="1" dirty="0" smtClean="0"/>
              <a:t>The </a:t>
            </a:r>
            <a:r>
              <a:rPr lang="en-GB" b="1" dirty="0"/>
              <a:t>error detection and analysis is done automatically </a:t>
            </a:r>
            <a:r>
              <a:rPr lang="en-GB" dirty="0"/>
              <a:t>in simulation languages. </a:t>
            </a:r>
          </a:p>
          <a:p>
            <a:pPr>
              <a:buFont typeface="Wingdings" panose="05000000000000000000" pitchFamily="2" charset="2"/>
              <a:buChar char="§"/>
            </a:pPr>
            <a:r>
              <a:rPr lang="en-GB" dirty="0" smtClean="0"/>
              <a:t>The </a:t>
            </a:r>
            <a:r>
              <a:rPr lang="en-GB" dirty="0"/>
              <a:t>simulation models developed in simulation languages, especially the specific application packages, called simulators, </a:t>
            </a:r>
            <a:r>
              <a:rPr lang="en-GB" b="1" dirty="0"/>
              <a:t>are very easy to use. </a:t>
            </a:r>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a:t>
            </a:fld>
            <a:endParaRPr lang="en-GB"/>
          </a:p>
        </p:txBody>
      </p:sp>
    </p:spTree>
    <p:extLst>
      <p:ext uri="{BB962C8B-B14F-4D97-AF65-F5344CB8AC3E}">
        <p14:creationId xmlns:p14="http://schemas.microsoft.com/office/powerpoint/2010/main" val="1591744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Simulation Languages: GPSS</a:t>
            </a:r>
          </a:p>
        </p:txBody>
      </p:sp>
      <p:sp>
        <p:nvSpPr>
          <p:cNvPr id="3" name="Content Placeholder 2"/>
          <p:cNvSpPr>
            <a:spLocks noGrp="1"/>
          </p:cNvSpPr>
          <p:nvPr>
            <p:ph idx="1"/>
          </p:nvPr>
        </p:nvSpPr>
        <p:spPr/>
        <p:txBody>
          <a:bodyPr/>
          <a:lstStyle/>
          <a:p>
            <a:pPr algn="just"/>
            <a:r>
              <a:rPr lang="en-GB" b="1" dirty="0"/>
              <a:t>GPSS</a:t>
            </a:r>
            <a:r>
              <a:rPr lang="en-GB" dirty="0"/>
              <a:t>, which stands for </a:t>
            </a:r>
            <a:r>
              <a:rPr lang="en-GB" b="1" dirty="0"/>
              <a:t>General Purpose Simulation System</a:t>
            </a:r>
            <a:r>
              <a:rPr lang="en-GB" dirty="0"/>
              <a:t>. This language was developed primarily by </a:t>
            </a:r>
            <a:r>
              <a:rPr lang="en-GB" b="1" dirty="0"/>
              <a:t>Geoffrey Gordon </a:t>
            </a:r>
            <a:r>
              <a:rPr lang="en-GB" dirty="0"/>
              <a:t>at IBM around 1960, and has contributed important concepts to every commercial discrete event Computer Simulation Language developed ever since. </a:t>
            </a:r>
            <a:endParaRPr lang="en-GB" dirty="0" smtClean="0"/>
          </a:p>
          <a:p>
            <a:pPr algn="just"/>
            <a:r>
              <a:rPr lang="en-GB" dirty="0"/>
              <a:t>GPSS is a </a:t>
            </a:r>
            <a:r>
              <a:rPr lang="en-GB" b="1" dirty="0"/>
              <a:t>discrete time simulation </a:t>
            </a:r>
            <a:r>
              <a:rPr lang="en-GB" dirty="0"/>
              <a:t>general-purpose programming language, where a simulation clock advances in discrete steps. </a:t>
            </a:r>
            <a:r>
              <a:rPr lang="en-GB" b="1" dirty="0"/>
              <a:t>A system is </a:t>
            </a:r>
            <a:r>
              <a:rPr lang="en-GB" b="1" dirty="0" err="1"/>
              <a:t>modeled</a:t>
            </a:r>
            <a:r>
              <a:rPr lang="en-GB" b="1" dirty="0"/>
              <a:t> as </a:t>
            </a:r>
            <a:r>
              <a:rPr lang="en-GB" b="1" dirty="0" smtClean="0"/>
              <a:t>transactions </a:t>
            </a:r>
            <a:r>
              <a:rPr lang="en-GB" dirty="0" smtClean="0"/>
              <a:t>enter </a:t>
            </a:r>
            <a:r>
              <a:rPr lang="en-GB" dirty="0"/>
              <a:t>the system and are passed from one service (represented by blocs) to another</a:t>
            </a:r>
            <a:r>
              <a:rPr lang="en-GB" dirty="0" smtClean="0"/>
              <a:t>.</a:t>
            </a:r>
          </a:p>
          <a:p>
            <a:pPr algn="just"/>
            <a:r>
              <a:rPr lang="en-GB" b="1" dirty="0" smtClean="0"/>
              <a:t>GPSS </a:t>
            </a:r>
            <a:r>
              <a:rPr lang="en-GB" b="1" dirty="0"/>
              <a:t>is less flexible </a:t>
            </a:r>
            <a:r>
              <a:rPr lang="en-GB" dirty="0"/>
              <a:t>than simulation languages such as </a:t>
            </a:r>
            <a:r>
              <a:rPr lang="en-GB" dirty="0" err="1" smtClean="0"/>
              <a:t>AnyLogic</a:t>
            </a:r>
            <a:r>
              <a:rPr lang="en-GB" dirty="0" smtClean="0"/>
              <a:t> and </a:t>
            </a:r>
            <a:r>
              <a:rPr lang="en-GB" dirty="0"/>
              <a:t>SIMSCRIPT </a:t>
            </a:r>
            <a:r>
              <a:rPr lang="en-GB" b="1" dirty="0"/>
              <a:t>but it is easier to </a:t>
            </a:r>
            <a:r>
              <a:rPr lang="en-GB" b="1" dirty="0" smtClean="0"/>
              <a:t>use</a:t>
            </a:r>
            <a:r>
              <a:rPr lang="en-GB" dirty="0" smtClean="0"/>
              <a:t>. </a:t>
            </a:r>
            <a:endParaRPr lang="en-GB" dirty="0"/>
          </a:p>
        </p:txBody>
      </p:sp>
      <p:sp>
        <p:nvSpPr>
          <p:cNvPr id="4" name="Footer Placeholder 3"/>
          <p:cNvSpPr>
            <a:spLocks noGrp="1"/>
          </p:cNvSpPr>
          <p:nvPr>
            <p:ph type="ftr" sz="quarter" idx="11"/>
          </p:nvPr>
        </p:nvSpPr>
        <p:spPr/>
        <p:txBody>
          <a:bodyPr/>
          <a:lstStyle/>
          <a:p>
            <a:r>
              <a:rPr lang="en-GB" smtClean="0"/>
              <a:t>Simulation of Computer Systems [Chapter 8]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9</a:t>
            </a:fld>
            <a:endParaRPr lang="en-GB"/>
          </a:p>
        </p:txBody>
      </p:sp>
    </p:spTree>
    <p:extLst>
      <p:ext uri="{BB962C8B-B14F-4D97-AF65-F5344CB8AC3E}">
        <p14:creationId xmlns:p14="http://schemas.microsoft.com/office/powerpoint/2010/main" val="142955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1530</TotalTime>
  <Words>4694</Words>
  <Application>Microsoft Office PowerPoint</Application>
  <PresentationFormat>Widescreen</PresentationFormat>
  <Paragraphs>464</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Retrospect</vt:lpstr>
      <vt:lpstr>Simulation of Computer Systems</vt:lpstr>
      <vt:lpstr>Outline</vt:lpstr>
      <vt:lpstr>Simulation Tools</vt:lpstr>
      <vt:lpstr>Simulation Tools</vt:lpstr>
      <vt:lpstr>Simulation Languages</vt:lpstr>
      <vt:lpstr>Simulation Languages</vt:lpstr>
      <vt:lpstr>Simulation Languages</vt:lpstr>
      <vt:lpstr>Simulation Languages</vt:lpstr>
      <vt:lpstr>Simulation Languages: GPSS</vt:lpstr>
      <vt:lpstr>Simulation Languages: GPSS</vt:lpstr>
      <vt:lpstr>GPSS - Blocks</vt:lpstr>
      <vt:lpstr>Simulation Languages: GPSS</vt:lpstr>
      <vt:lpstr>Simulation Languages: GPSS</vt:lpstr>
      <vt:lpstr>GPSS - Blocks</vt:lpstr>
      <vt:lpstr>GPSS - Blocks</vt:lpstr>
      <vt:lpstr>GPSS - Blocks</vt:lpstr>
      <vt:lpstr>GPSS - Blocks</vt:lpstr>
      <vt:lpstr>GPSS - Blocks</vt:lpstr>
      <vt:lpstr>GPSS - Blocks</vt:lpstr>
      <vt:lpstr>GPSS - Blocks</vt:lpstr>
      <vt:lpstr>GPSS - Blocks</vt:lpstr>
      <vt:lpstr>GPSS - Blocks</vt:lpstr>
      <vt:lpstr>GPSS - Blocks</vt:lpstr>
      <vt:lpstr>GPSS - Blocks</vt:lpstr>
      <vt:lpstr>GPSS - Blocks</vt:lpstr>
      <vt:lpstr>GPSS - Blocks</vt:lpstr>
      <vt:lpstr>GPSS - Blocks</vt:lpstr>
      <vt:lpstr>GPSS - Blocks</vt:lpstr>
      <vt:lpstr>GPSS - Blocks</vt:lpstr>
      <vt:lpstr>GPSS - Blocks</vt:lpstr>
      <vt:lpstr>GPSS - Blocks</vt:lpstr>
      <vt:lpstr>GPSS - Blocks</vt:lpstr>
      <vt:lpstr>GPSS – Basic Commands</vt:lpstr>
      <vt:lpstr>GPSS – Basic Commands</vt:lpstr>
      <vt:lpstr>GPSS – Basic Commands</vt:lpstr>
      <vt:lpstr>GPSS – Basic Commands</vt:lpstr>
      <vt:lpstr>GPSS - Entities</vt:lpstr>
      <vt:lpstr>PowerPoint Presentation</vt:lpstr>
      <vt:lpstr>Case Studies of different types of Simulation Models </vt:lpstr>
      <vt:lpstr>Case Studies of different types of Simulation Models </vt:lpstr>
      <vt:lpstr>Case Studies of different types of Simulation Models </vt:lpstr>
      <vt:lpstr>Case Studies of different types of Simulation Models </vt:lpstr>
      <vt:lpstr>Case Studies of different types of Simulation Models </vt:lpstr>
      <vt:lpstr>Case Studies of different types of Simulation Models </vt:lpstr>
      <vt:lpstr>Case Studies of different types of Simulation Models </vt:lpstr>
      <vt:lpstr>Case Studies of different types of Simulation Models </vt:lpstr>
      <vt:lpstr>Case Studies of different types of Simulation Models </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Simulation Output</dc:title>
  <dc:creator>Pratik</dc:creator>
  <cp:lastModifiedBy>Microsoft account</cp:lastModifiedBy>
  <cp:revision>44</cp:revision>
  <dcterms:created xsi:type="dcterms:W3CDTF">2021-12-03T16:17:39Z</dcterms:created>
  <dcterms:modified xsi:type="dcterms:W3CDTF">2023-01-17T09:13:22Z</dcterms:modified>
</cp:coreProperties>
</file>