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1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2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0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5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6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3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1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A1AD-1DBC-4FD6-AEE9-055BC2D4805A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950E-BFAE-4026-999A-E05BCE4A6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144" y="173501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Work Plan for Sea Ice Flagging</a:t>
            </a: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4752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1916" y="656298"/>
            <a:ext cx="2267712" cy="43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Module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068460" y="631854"/>
            <a:ext cx="6728860" cy="5803697"/>
            <a:chOff x="5255075" y="666174"/>
            <a:chExt cx="6728860" cy="5803697"/>
          </a:xfrm>
        </p:grpSpPr>
        <p:sp>
          <p:nvSpPr>
            <p:cNvPr id="16" name="Rectangle 15"/>
            <p:cNvSpPr/>
            <p:nvPr/>
          </p:nvSpPr>
          <p:spPr>
            <a:xfrm>
              <a:off x="5255075" y="1766044"/>
              <a:ext cx="1559618" cy="2816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File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10605" y="666174"/>
              <a:ext cx="2382448" cy="853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integers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pixel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lines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H and V sigma files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10598" y="1673616"/>
              <a:ext cx="2382449" cy="4665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Month (MM) extracted from ……25km…..</a:t>
              </a:r>
              <a:r>
                <a:rPr lang="en-US" sz="12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YYYYMMDD.bin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10603" y="2231283"/>
              <a:ext cx="2382449" cy="4665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Climatology file of the extracted month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910601" y="3458913"/>
              <a:ext cx="2382449" cy="4665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Ice Flagging code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910598" y="4119184"/>
              <a:ext cx="2382449" cy="4665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date data is fed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10601" y="2845098"/>
              <a:ext cx="2382449" cy="4665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 values – Sigma, APR, SD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lowchart: Decision 24"/>
            <p:cNvSpPr/>
            <p:nvPr/>
          </p:nvSpPr>
          <p:spPr>
            <a:xfrm>
              <a:off x="7947022" y="4817036"/>
              <a:ext cx="2309601" cy="127327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code 0,1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error/error in flagging</a:t>
              </a:r>
              <a:endParaRPr lang="en-IN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44006" y="5710739"/>
              <a:ext cx="2382449" cy="7591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Repeat for other three image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Sigma V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Sigma H</a:t>
              </a:r>
            </a:p>
            <a:p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21" idx="2"/>
              <a:endCxn id="25" idx="0"/>
            </p:cNvCxnSpPr>
            <p:nvPr/>
          </p:nvCxnSpPr>
          <p:spPr>
            <a:xfrm>
              <a:off x="9101823" y="4585686"/>
              <a:ext cx="0" cy="231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5" idx="1"/>
              <a:endCxn id="26" idx="0"/>
            </p:cNvCxnSpPr>
            <p:nvPr/>
          </p:nvCxnSpPr>
          <p:spPr>
            <a:xfrm rot="10800000" flipV="1">
              <a:off x="6935232" y="5453671"/>
              <a:ext cx="1011791" cy="25706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308510" y="5012706"/>
              <a:ext cx="150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IN" dirty="0"/>
            </a:p>
          </p:txBody>
        </p:sp>
        <p:cxnSp>
          <p:nvCxnSpPr>
            <p:cNvPr id="33" name="Straight Arrow Connector 32"/>
            <p:cNvCxnSpPr>
              <a:stCxn id="16" idx="3"/>
              <a:endCxn id="17" idx="1"/>
            </p:cNvCxnSpPr>
            <p:nvPr/>
          </p:nvCxnSpPr>
          <p:spPr>
            <a:xfrm flipV="1">
              <a:off x="6814693" y="1093002"/>
              <a:ext cx="1095912" cy="81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6" idx="3"/>
              <a:endCxn id="18" idx="1"/>
            </p:cNvCxnSpPr>
            <p:nvPr/>
          </p:nvCxnSpPr>
          <p:spPr>
            <a:xfrm>
              <a:off x="6814693" y="1906867"/>
              <a:ext cx="1095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6" idx="3"/>
              <a:endCxn id="19" idx="1"/>
            </p:cNvCxnSpPr>
            <p:nvPr/>
          </p:nvCxnSpPr>
          <p:spPr>
            <a:xfrm>
              <a:off x="6814693" y="1906867"/>
              <a:ext cx="1095910" cy="557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6" idx="3"/>
              <a:endCxn id="22" idx="1"/>
            </p:cNvCxnSpPr>
            <p:nvPr/>
          </p:nvCxnSpPr>
          <p:spPr>
            <a:xfrm>
              <a:off x="6814693" y="1906867"/>
              <a:ext cx="1095908" cy="1171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6" idx="3"/>
              <a:endCxn id="20" idx="1"/>
            </p:cNvCxnSpPr>
            <p:nvPr/>
          </p:nvCxnSpPr>
          <p:spPr>
            <a:xfrm>
              <a:off x="6814693" y="1906867"/>
              <a:ext cx="1095908" cy="1785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0" idx="2"/>
              <a:endCxn id="21" idx="0"/>
            </p:cNvCxnSpPr>
            <p:nvPr/>
          </p:nvCxnSpPr>
          <p:spPr>
            <a:xfrm flipH="1">
              <a:off x="9101823" y="3925415"/>
              <a:ext cx="3" cy="193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10329471" y="5880422"/>
              <a:ext cx="1654464" cy="4197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 climatology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Elbow Connector 51"/>
            <p:cNvCxnSpPr>
              <a:stCxn id="25" idx="3"/>
              <a:endCxn id="50" idx="0"/>
            </p:cNvCxnSpPr>
            <p:nvPr/>
          </p:nvCxnSpPr>
          <p:spPr>
            <a:xfrm>
              <a:off x="10256623" y="5453671"/>
              <a:ext cx="900080" cy="42675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592254" y="4995786"/>
              <a:ext cx="150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052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916" y="656298"/>
            <a:ext cx="2267712" cy="43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Subroutines/Subprograms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(Functions)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037347" y="253585"/>
            <a:ext cx="5581462" cy="6231679"/>
            <a:chOff x="3905372" y="734352"/>
            <a:chExt cx="5581462" cy="6231679"/>
          </a:xfrm>
        </p:grpSpPr>
        <p:grpSp>
          <p:nvGrpSpPr>
            <p:cNvPr id="22" name="Group 21"/>
            <p:cNvGrpSpPr/>
            <p:nvPr/>
          </p:nvGrpSpPr>
          <p:grpSpPr>
            <a:xfrm>
              <a:off x="3905372" y="734352"/>
              <a:ext cx="5581462" cy="4983571"/>
              <a:chOff x="3556580" y="656298"/>
              <a:chExt cx="6065665" cy="549994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556580" y="656298"/>
                <a:ext cx="6065665" cy="5499942"/>
                <a:chOff x="1001916" y="1402586"/>
                <a:chExt cx="6065665" cy="549994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001916" y="1402586"/>
                  <a:ext cx="2267712" cy="43891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CtrlIOerr</a:t>
                  </a:r>
                  <a:endParaRPr lang="en-I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001916" y="2064033"/>
                  <a:ext cx="2267712" cy="43891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SigFileOpenErr</a:t>
                  </a:r>
                  <a:endParaRPr lang="en-I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685881" y="1402586"/>
                  <a:ext cx="3381700" cy="322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Error in reading input files from control file</a:t>
                  </a:r>
                  <a:endParaRPr lang="en-IN" sz="13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685882" y="2098823"/>
                  <a:ext cx="2235420" cy="322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Error in opening sigma files</a:t>
                  </a:r>
                  <a:endParaRPr lang="en-IN" sz="13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001916" y="2819748"/>
                  <a:ext cx="2267712" cy="43891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ReadClimatology</a:t>
                  </a:r>
                  <a:endParaRPr lang="en-I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9037" y="2808352"/>
                  <a:ext cx="2001983" cy="322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Reading climatology file</a:t>
                  </a:r>
                  <a:endParaRPr lang="en-IN" sz="13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001916" y="3575463"/>
                  <a:ext cx="2267712" cy="43891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ReadSigma</a:t>
                  </a:r>
                  <a:endParaRPr lang="en-I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85880" y="3608196"/>
                  <a:ext cx="2289843" cy="322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Reading H and V sigma files</a:t>
                  </a:r>
                  <a:endParaRPr lang="en-IN" sz="13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001916" y="4246337"/>
                  <a:ext cx="2267712" cy="43891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SigFileReadErr</a:t>
                  </a:r>
                  <a:endParaRPr lang="en-I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001916" y="5011480"/>
                  <a:ext cx="2267712" cy="43891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 err="1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Compute_LinSigma</a:t>
                  </a:r>
                  <a:endParaRPr lang="en-I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685882" y="4281126"/>
                  <a:ext cx="2847304" cy="322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Error in reading H and V sigma files</a:t>
                  </a:r>
                  <a:endParaRPr lang="en-IN" sz="13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3685880" y="5040991"/>
                  <a:ext cx="2653516" cy="322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Convert Sigma from dB to Linear</a:t>
                  </a:r>
                  <a:endParaRPr lang="en-IN" sz="13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1001916" y="5776623"/>
                  <a:ext cx="2267712" cy="43891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Compute_APR</a:t>
                  </a:r>
                  <a:endParaRPr lang="en-I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001916" y="6463616"/>
                  <a:ext cx="2267712" cy="43891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00" b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Compute_SD</a:t>
                  </a:r>
                  <a:endParaRPr lang="en-I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6240544" y="5088449"/>
                <a:ext cx="3365185" cy="322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APR from H and V polarization</a:t>
                </a:r>
                <a:endPara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40544" y="5807787"/>
                <a:ext cx="1292962" cy="322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SD</a:t>
                </a:r>
                <a:endParaRPr lang="en-IN" sz="1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3905372" y="5942713"/>
              <a:ext cx="2086688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Generate_IceFlag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05372" y="6568327"/>
              <a:ext cx="2086688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WriteIceFlagFile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75084" y="5950920"/>
              <a:ext cx="12490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Derive ice layer</a:t>
              </a:r>
              <a:endParaRPr lang="en-IN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75084" y="6602722"/>
              <a:ext cx="179863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the Ice flag image</a:t>
              </a:r>
              <a:endParaRPr lang="en-IN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26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1916" y="656298"/>
            <a:ext cx="2267712" cy="43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8036" y="2211681"/>
            <a:ext cx="112854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IceIceVal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40202" y="2904335"/>
            <a:ext cx="112854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NoData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0413" y="2906395"/>
            <a:ext cx="112854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IceFlagVal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6279" y="2906395"/>
            <a:ext cx="1302470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ClimateIceVal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88038" y="3477610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ErrClimateVal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4980" y="4193927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NonIceVal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20210" y="4210008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Process_code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55440" y="4184282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NoData0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97914" y="4162512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NoData2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84980" y="4664648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SeaIceFlag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8038" y="5140906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IceFlag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8037" y="5619922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NoDataImage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84980" y="6383962"/>
            <a:ext cx="157160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climatology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54776" y="6383962"/>
            <a:ext cx="1187501" cy="379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OLDCL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888036" y="1090283"/>
            <a:ext cx="5209878" cy="748784"/>
            <a:chOff x="1888036" y="1090283"/>
            <a:chExt cx="5209878" cy="748784"/>
          </a:xfrm>
        </p:grpSpPr>
        <p:sp>
          <p:nvSpPr>
            <p:cNvPr id="3" name="Rectangle 2"/>
            <p:cNvSpPr/>
            <p:nvPr/>
          </p:nvSpPr>
          <p:spPr>
            <a:xfrm>
              <a:off x="1888036" y="1441363"/>
              <a:ext cx="1128541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nimg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90506" y="1441363"/>
              <a:ext cx="1128541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npix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2976" y="1441363"/>
              <a:ext cx="1128541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nlin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5446" y="1441363"/>
              <a:ext cx="1128541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month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98816" y="1118289"/>
              <a:ext cx="100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1440</a:t>
              </a:r>
              <a:endPara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8250" y="1090283"/>
              <a:ext cx="100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720</a:t>
              </a:r>
              <a:endPara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7466" y="1110330"/>
              <a:ext cx="100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0719" y="1090283"/>
              <a:ext cx="100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58194"/>
              </p:ext>
            </p:extLst>
          </p:nvPr>
        </p:nvGraphicFramePr>
        <p:xfrm>
          <a:off x="8962866" y="1839067"/>
          <a:ext cx="2613249" cy="16962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29123">
                  <a:extLst>
                    <a:ext uri="{9D8B030D-6E8A-4147-A177-3AD203B41FA5}">
                      <a16:colId xmlns:a16="http://schemas.microsoft.com/office/drawing/2014/main" val="1017193172"/>
                    </a:ext>
                  </a:extLst>
                </a:gridCol>
                <a:gridCol w="1784126">
                  <a:extLst>
                    <a:ext uri="{9D8B030D-6E8A-4147-A177-3AD203B41FA5}">
                      <a16:colId xmlns:a16="http://schemas.microsoft.com/office/drawing/2014/main" val="3300442362"/>
                    </a:ext>
                  </a:extLst>
                </a:gridCol>
              </a:tblGrid>
              <a:tr h="965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44506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Ocean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266515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 Ice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728766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801758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Ocean in poles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1013720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 Ice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462605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880235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8843447" y="1418358"/>
            <a:ext cx="232839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Look up Table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096346" y="1903847"/>
            <a:ext cx="2396630" cy="714677"/>
            <a:chOff x="2096346" y="1903847"/>
            <a:chExt cx="2396630" cy="714677"/>
          </a:xfrm>
        </p:grpSpPr>
        <p:sp>
          <p:nvSpPr>
            <p:cNvPr id="8" name="Rectangle 7"/>
            <p:cNvSpPr/>
            <p:nvPr/>
          </p:nvSpPr>
          <p:spPr>
            <a:xfrm>
              <a:off x="3190506" y="2220820"/>
              <a:ext cx="1128541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IceOceanVal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6346" y="1903847"/>
              <a:ext cx="100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85781" y="1905862"/>
              <a:ext cx="1007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927407" y="3817129"/>
            <a:ext cx="10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124" y="2592764"/>
            <a:ext cx="10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59637" y="3507454"/>
            <a:ext cx="10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eft Brace 35"/>
          <p:cNvSpPr/>
          <p:nvPr/>
        </p:nvSpPr>
        <p:spPr>
          <a:xfrm>
            <a:off x="1592749" y="2273179"/>
            <a:ext cx="170063" cy="1488116"/>
          </a:xfrm>
          <a:prstGeom prst="leftBrac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2643" y="2717078"/>
            <a:ext cx="1134880" cy="6003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climatology data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92748" y="4187222"/>
            <a:ext cx="10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8474" y="6069808"/>
            <a:ext cx="244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month for masking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2277" y="6428925"/>
            <a:ext cx="114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revious day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04657" y="2587071"/>
            <a:ext cx="10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62320" y="3817129"/>
            <a:ext cx="10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-10000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6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6328" y="746733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sigvin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1664" y="746733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sighin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47000" y="746733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sigvlin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02336" y="746733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sighlin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6328" y="1379900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STD_H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1664" y="1379900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STD_V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6328" y="2097909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6328" y="2740503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signvfile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1664" y="2740503"/>
            <a:ext cx="1009049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sighfile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6327" y="3383097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Cice_controlfile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96188" y="3383097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climatefile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47325" y="4016264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SeaIceFile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5658" y="4025691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ThrFile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7325" y="4668285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FlagCodeFile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25658" y="4658858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OldClimateFile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47325" y="5292025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vunit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96187" y="5292025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3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47325" y="5915765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96186" y="5925192"/>
            <a:ext cx="1442683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1916" y="656298"/>
            <a:ext cx="2267712" cy="43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9457" y="3428060"/>
            <a:ext cx="244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fed the control file 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57340" y="3392929"/>
            <a:ext cx="244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fed the climatology file 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6498" y="2142872"/>
            <a:ext cx="2440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 array for four days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447" y="1407545"/>
            <a:ext cx="196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tandard deviation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04545" y="2785466"/>
            <a:ext cx="1966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fed sigma files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7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2978490" y="746733"/>
            <a:ext cx="8045560" cy="5890272"/>
            <a:chOff x="2007529" y="501636"/>
            <a:chExt cx="8045560" cy="5890272"/>
          </a:xfrm>
        </p:grpSpPr>
        <p:sp>
          <p:nvSpPr>
            <p:cNvPr id="2" name="Rectangle 1"/>
            <p:cNvSpPr/>
            <p:nvPr/>
          </p:nvSpPr>
          <p:spPr>
            <a:xfrm>
              <a:off x="2007529" y="501636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pre-defined control file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007529" y="1125376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control file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007529" y="1749116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Reading total number of pixels, lines and number of files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07529" y="2372856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Allocating space for arrays and defining variables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07529" y="2996596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Reading input and control files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7529" y="3667913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Defining codes for features using look up table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7529" y="4339230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climatology file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39266" y="4764283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process code = 1, reproduce climatology and exit 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39266" y="4106224"/>
              <a:ext cx="2677594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process code = 0, continue and read Sigma files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93932" y="1617822"/>
              <a:ext cx="1874743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Sigma files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993930" y="2241727"/>
              <a:ext cx="1874743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No. of days &lt;= 2, reproduce climatology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09512" y="2842475"/>
              <a:ext cx="2243577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and Generate sigma stack [</a:t>
              </a:r>
              <a:r>
                <a:rPr lang="en-US" sz="13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nimg,nline,npix</a:t>
              </a:r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09512" y="3476138"/>
              <a:ext cx="2243577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linear sigma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01742" y="4063192"/>
              <a:ext cx="1659115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APR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50912" y="4667550"/>
              <a:ext cx="1960773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 SD of both the polarization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/>
            <p:cNvCxnSpPr>
              <a:stCxn id="2" idx="2"/>
              <a:endCxn id="3" idx="0"/>
            </p:cNvCxnSpPr>
            <p:nvPr/>
          </p:nvCxnSpPr>
          <p:spPr>
            <a:xfrm>
              <a:off x="3346326" y="899340"/>
              <a:ext cx="0" cy="226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2"/>
              <a:endCxn id="4" idx="0"/>
            </p:cNvCxnSpPr>
            <p:nvPr/>
          </p:nvCxnSpPr>
          <p:spPr>
            <a:xfrm>
              <a:off x="3346326" y="1523080"/>
              <a:ext cx="0" cy="226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950911" y="5330877"/>
              <a:ext cx="1960773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sea ice flag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50910" y="5994204"/>
              <a:ext cx="1960773" cy="3977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the sea ice flag in binary</a:t>
              </a:r>
              <a:endParaRPr lang="en-IN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4" idx="2"/>
              <a:endCxn id="5" idx="0"/>
            </p:cNvCxnSpPr>
            <p:nvPr/>
          </p:nvCxnSpPr>
          <p:spPr>
            <a:xfrm>
              <a:off x="3346326" y="2146820"/>
              <a:ext cx="0" cy="226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2"/>
              <a:endCxn id="6" idx="0"/>
            </p:cNvCxnSpPr>
            <p:nvPr/>
          </p:nvCxnSpPr>
          <p:spPr>
            <a:xfrm>
              <a:off x="3346326" y="2770560"/>
              <a:ext cx="0" cy="226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2"/>
              <a:endCxn id="7" idx="0"/>
            </p:cNvCxnSpPr>
            <p:nvPr/>
          </p:nvCxnSpPr>
          <p:spPr>
            <a:xfrm>
              <a:off x="3346326" y="3394300"/>
              <a:ext cx="0" cy="273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7" idx="2"/>
              <a:endCxn id="9" idx="0"/>
            </p:cNvCxnSpPr>
            <p:nvPr/>
          </p:nvCxnSpPr>
          <p:spPr>
            <a:xfrm>
              <a:off x="3346326" y="4065617"/>
              <a:ext cx="0" cy="273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9" idx="2"/>
              <a:endCxn id="11" idx="0"/>
            </p:cNvCxnSpPr>
            <p:nvPr/>
          </p:nvCxnSpPr>
          <p:spPr>
            <a:xfrm rot="5400000" flipH="1" flipV="1">
              <a:off x="4496839" y="2955710"/>
              <a:ext cx="630710" cy="2931737"/>
            </a:xfrm>
            <a:prstGeom prst="bentConnector5">
              <a:avLst>
                <a:gd name="adj1" fmla="val -36245"/>
                <a:gd name="adj2" fmla="val 50000"/>
                <a:gd name="adj3" fmla="val 13624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9" idx="2"/>
              <a:endCxn id="10" idx="2"/>
            </p:cNvCxnSpPr>
            <p:nvPr/>
          </p:nvCxnSpPr>
          <p:spPr>
            <a:xfrm rot="16200000" flipH="1">
              <a:off x="4599668" y="3483591"/>
              <a:ext cx="425053" cy="2931737"/>
            </a:xfrm>
            <a:prstGeom prst="bentConnector3">
              <a:avLst>
                <a:gd name="adj1" fmla="val 1537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1" idx="3"/>
              <a:endCxn id="12" idx="0"/>
            </p:cNvCxnSpPr>
            <p:nvPr/>
          </p:nvCxnSpPr>
          <p:spPr>
            <a:xfrm flipV="1">
              <a:off x="7616860" y="1617822"/>
              <a:ext cx="1314444" cy="2687254"/>
            </a:xfrm>
            <a:prstGeom prst="bentConnector4">
              <a:avLst>
                <a:gd name="adj1" fmla="val 5737"/>
                <a:gd name="adj2" fmla="val 10850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2" idx="2"/>
              <a:endCxn id="13" idx="0"/>
            </p:cNvCxnSpPr>
            <p:nvPr/>
          </p:nvCxnSpPr>
          <p:spPr>
            <a:xfrm flipH="1">
              <a:off x="8931302" y="2015526"/>
              <a:ext cx="2" cy="226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2"/>
              <a:endCxn id="14" idx="0"/>
            </p:cNvCxnSpPr>
            <p:nvPr/>
          </p:nvCxnSpPr>
          <p:spPr>
            <a:xfrm flipH="1">
              <a:off x="8931301" y="2639431"/>
              <a:ext cx="1" cy="203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4" idx="2"/>
              <a:endCxn id="15" idx="0"/>
            </p:cNvCxnSpPr>
            <p:nvPr/>
          </p:nvCxnSpPr>
          <p:spPr>
            <a:xfrm>
              <a:off x="8931301" y="3240179"/>
              <a:ext cx="0" cy="235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15" idx="2"/>
              <a:endCxn id="16" idx="0"/>
            </p:cNvCxnSpPr>
            <p:nvPr/>
          </p:nvCxnSpPr>
          <p:spPr>
            <a:xfrm flipH="1">
              <a:off x="8931300" y="3873842"/>
              <a:ext cx="1" cy="189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2"/>
              <a:endCxn id="17" idx="0"/>
            </p:cNvCxnSpPr>
            <p:nvPr/>
          </p:nvCxnSpPr>
          <p:spPr>
            <a:xfrm flipH="1">
              <a:off x="8931299" y="4460896"/>
              <a:ext cx="1" cy="206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7" idx="2"/>
              <a:endCxn id="22" idx="0"/>
            </p:cNvCxnSpPr>
            <p:nvPr/>
          </p:nvCxnSpPr>
          <p:spPr>
            <a:xfrm flipH="1">
              <a:off x="8931298" y="5065254"/>
              <a:ext cx="1" cy="26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2" idx="2"/>
              <a:endCxn id="23" idx="0"/>
            </p:cNvCxnSpPr>
            <p:nvPr/>
          </p:nvCxnSpPr>
          <p:spPr>
            <a:xfrm flipH="1">
              <a:off x="8931297" y="5728581"/>
              <a:ext cx="1" cy="26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001916" y="656298"/>
            <a:ext cx="1326505" cy="4389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6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4073" y="1464961"/>
            <a:ext cx="144268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12 km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7089" y="471670"/>
            <a:ext cx="4679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SIF_25km_20240701 to SIF_25km_20240710 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3450" y="1464961"/>
            <a:ext cx="1442681" cy="3977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25 km</a:t>
            </a:r>
            <a:endParaRPr lang="en-IN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4073" y="2234059"/>
            <a:ext cx="242630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0 </a:t>
            </a:r>
            <a:r>
              <a:rPr lang="en-US" dirty="0" smtClean="0"/>
              <a:t>= 100 km</a:t>
            </a:r>
          </a:p>
          <a:p>
            <a:r>
              <a:rPr lang="en-US" dirty="0" smtClean="0"/>
              <a:t>? = 12 km</a:t>
            </a:r>
          </a:p>
          <a:p>
            <a:r>
              <a:rPr lang="en-US" dirty="0" smtClean="0"/>
              <a:t>=0.125</a:t>
            </a:r>
            <a:r>
              <a:rPr lang="en-US" baseline="30000" dirty="0" smtClean="0"/>
              <a:t>0</a:t>
            </a:r>
          </a:p>
          <a:p>
            <a:endParaRPr lang="en-US" baseline="30000" dirty="0"/>
          </a:p>
          <a:p>
            <a:r>
              <a:rPr lang="en-US" dirty="0" smtClean="0"/>
              <a:t>1 pixel = 0.125</a:t>
            </a:r>
            <a:r>
              <a:rPr lang="en-US" baseline="30000" dirty="0" smtClean="0"/>
              <a:t>0</a:t>
            </a:r>
          </a:p>
          <a:p>
            <a:r>
              <a:rPr lang="en-US" dirty="0" smtClean="0"/>
              <a:t>? = 360</a:t>
            </a:r>
            <a:r>
              <a:rPr lang="en-US" baseline="30000" dirty="0" smtClean="0"/>
              <a:t>0</a:t>
            </a:r>
          </a:p>
          <a:p>
            <a:r>
              <a:rPr lang="en-US" dirty="0" smtClean="0"/>
              <a:t>No. of pixel = 2880 pixel</a:t>
            </a:r>
          </a:p>
          <a:p>
            <a:endParaRPr lang="en-US" dirty="0"/>
          </a:p>
          <a:p>
            <a:r>
              <a:rPr lang="en-US" dirty="0" smtClean="0"/>
              <a:t>? = 180</a:t>
            </a:r>
            <a:r>
              <a:rPr lang="en-US" baseline="30000" dirty="0" smtClean="0"/>
              <a:t>0</a:t>
            </a:r>
          </a:p>
          <a:p>
            <a:r>
              <a:rPr lang="en-US" dirty="0"/>
              <a:t>No. of pixel </a:t>
            </a:r>
            <a:r>
              <a:rPr lang="en-US" dirty="0" smtClean="0"/>
              <a:t>= 1440 pixel</a:t>
            </a:r>
            <a:endParaRPr lang="en-IN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433450" y="2234058"/>
            <a:ext cx="2426305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0 </a:t>
            </a:r>
            <a:r>
              <a:rPr lang="en-US" dirty="0" smtClean="0"/>
              <a:t>= 100 km</a:t>
            </a:r>
          </a:p>
          <a:p>
            <a:r>
              <a:rPr lang="en-US" dirty="0" smtClean="0"/>
              <a:t>? = 25 km</a:t>
            </a:r>
          </a:p>
          <a:p>
            <a:r>
              <a:rPr lang="en-US" dirty="0" smtClean="0"/>
              <a:t>=0.250</a:t>
            </a:r>
            <a:r>
              <a:rPr lang="en-US" baseline="30000" dirty="0" smtClean="0"/>
              <a:t>0</a:t>
            </a:r>
          </a:p>
          <a:p>
            <a:endParaRPr lang="en-US" baseline="30000" dirty="0"/>
          </a:p>
          <a:p>
            <a:r>
              <a:rPr lang="en-US" dirty="0" smtClean="0"/>
              <a:t>1 pixel = 0.250</a:t>
            </a:r>
            <a:r>
              <a:rPr lang="en-US" baseline="30000" dirty="0" smtClean="0"/>
              <a:t>0</a:t>
            </a:r>
          </a:p>
          <a:p>
            <a:r>
              <a:rPr lang="en-US" dirty="0" smtClean="0"/>
              <a:t>? = 360</a:t>
            </a:r>
            <a:r>
              <a:rPr lang="en-US" baseline="30000" dirty="0" smtClean="0"/>
              <a:t>0</a:t>
            </a:r>
          </a:p>
          <a:p>
            <a:r>
              <a:rPr lang="en-US" dirty="0" smtClean="0"/>
              <a:t>No. of pixel = 1440 pixel</a:t>
            </a:r>
          </a:p>
          <a:p>
            <a:endParaRPr lang="en-US" dirty="0"/>
          </a:p>
          <a:p>
            <a:r>
              <a:rPr lang="en-US" dirty="0" smtClean="0"/>
              <a:t>? = 180</a:t>
            </a:r>
            <a:r>
              <a:rPr lang="en-US" baseline="30000" dirty="0" smtClean="0"/>
              <a:t>0</a:t>
            </a:r>
          </a:p>
          <a:p>
            <a:r>
              <a:rPr lang="en-US" dirty="0"/>
              <a:t>No. of pixel </a:t>
            </a:r>
            <a:r>
              <a:rPr lang="en-US" dirty="0" smtClean="0"/>
              <a:t>= 720 pixel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324249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4" y="1480063"/>
            <a:ext cx="8350370" cy="41751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50744" y="925068"/>
            <a:ext cx="553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SIF_25km_20240701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SIF_25km_20240710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576" y="2503819"/>
            <a:ext cx="2298391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5154" y="1502463"/>
            <a:ext cx="2286000" cy="4497716"/>
            <a:chOff x="2407365" y="1064583"/>
            <a:chExt cx="2286000" cy="4497716"/>
          </a:xfrm>
        </p:grpSpPr>
        <p:sp>
          <p:nvSpPr>
            <p:cNvPr id="3" name="Rectangle 2"/>
            <p:cNvSpPr/>
            <p:nvPr/>
          </p:nvSpPr>
          <p:spPr>
            <a:xfrm>
              <a:off x="2416509" y="1064583"/>
              <a:ext cx="2267712" cy="438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OS3 Scatterometer Dataset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407365" y="1866974"/>
              <a:ext cx="2267712" cy="438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Brightness Temperature (BT) (H and V polarization)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16509" y="2669366"/>
              <a:ext cx="2267712" cy="438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(DN x scale value) + offset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25653" y="3529379"/>
              <a:ext cx="2267712" cy="438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Defining Threshold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5653" y="4372436"/>
              <a:ext cx="2267712" cy="438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of sea ice and water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25653" y="5123387"/>
              <a:ext cx="2267712" cy="4389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Generating sea ice maps</a:t>
              </a:r>
              <a:endPara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>
              <a:off x="3550365" y="3108278"/>
              <a:ext cx="9144" cy="4211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7" idx="0"/>
            </p:cNvCxnSpPr>
            <p:nvPr/>
          </p:nvCxnSpPr>
          <p:spPr>
            <a:xfrm>
              <a:off x="3559509" y="3968291"/>
              <a:ext cx="0" cy="404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3559509" y="4811348"/>
              <a:ext cx="0" cy="31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2"/>
              <a:endCxn id="5" idx="0"/>
            </p:cNvCxnSpPr>
            <p:nvPr/>
          </p:nvCxnSpPr>
          <p:spPr>
            <a:xfrm>
              <a:off x="3541221" y="2305886"/>
              <a:ext cx="9144" cy="363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41221" y="1500447"/>
              <a:ext cx="4572" cy="298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57" y="1132967"/>
            <a:ext cx="3491138" cy="26183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073" y="3733292"/>
            <a:ext cx="3465750" cy="259931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CCF7A93-CF5B-4F2F-8967-A74D34DB1CA6}"/>
              </a:ext>
            </a:extLst>
          </p:cNvPr>
          <p:cNvSpPr txBox="1">
            <a:spLocks/>
          </p:cNvSpPr>
          <p:nvPr/>
        </p:nvSpPr>
        <p:spPr>
          <a:xfrm>
            <a:off x="1752497" y="410931"/>
            <a:ext cx="4575152" cy="74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  <a:latin typeface="Monotype Corsiva" pitchFamily="66" charset="0"/>
                <a:cs typeface="Times New Roman" pitchFamily="18" charset="0"/>
              </a:rPr>
              <a:t>Algorithm for Sea Ice Discrimination</a:t>
            </a:r>
            <a:endParaRPr lang="en-US" dirty="0">
              <a:solidFill>
                <a:srgbClr val="C00000"/>
              </a:solidFill>
              <a:latin typeface="Monotype Corsiva" pitchFamily="66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599" y="156142"/>
            <a:ext cx="6661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cs typeface="Times New Roman" pitchFamily="18" charset="0"/>
              </a:rPr>
              <a:t>Results: </a:t>
            </a:r>
            <a:r>
              <a:rPr lang="en-US" sz="2400" b="1" dirty="0" smtClean="0">
                <a:cs typeface="Times New Roman" pitchFamily="18" charset="0"/>
              </a:rPr>
              <a:t>Sea Ice Extent Algorithm and </a:t>
            </a:r>
            <a:r>
              <a:rPr lang="en-US" sz="2400" b="1" dirty="0">
                <a:cs typeface="Times New Roman" pitchFamily="18" charset="0"/>
              </a:rPr>
              <a:t>Validation</a:t>
            </a:r>
            <a:endParaRPr lang="en-IN" sz="2400" b="1" dirty="0">
              <a:cs typeface="Times New Roman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63" y="478597"/>
            <a:ext cx="2917237" cy="30358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07" y="3515044"/>
            <a:ext cx="2917237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491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Dosis</vt:lpstr>
      <vt:lpstr>Monotype Corsiva</vt:lpstr>
      <vt:lpstr>Times New Roman</vt:lpstr>
      <vt:lpstr>Office Theme</vt:lpstr>
      <vt:lpstr>Work Plan for Sea Ice Flagging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CAP_JRF1</dc:creator>
  <cp:lastModifiedBy>CAP_JRF1</cp:lastModifiedBy>
  <cp:revision>32</cp:revision>
  <dcterms:created xsi:type="dcterms:W3CDTF">2024-11-28T08:35:34Z</dcterms:created>
  <dcterms:modified xsi:type="dcterms:W3CDTF">2024-11-29T09:37:30Z</dcterms:modified>
</cp:coreProperties>
</file>