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verage-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Mean - 530 Could be normally distributed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Negative trend. This may not be causation but it is correlation.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could use time series data to see how the rates of students taking the exam change over time. This will be good for the College Board to know. </a:t>
            </a:r>
          </a:p>
          <a:p>
            <a:pPr lvl="0">
              <a:spcBef>
                <a:spcPts val="0"/>
              </a:spcBef>
              <a:buNone/>
            </a:pPr>
            <a:r>
              <a:rPr lang="en"/>
              <a:t>Raw data on individual scores may be more beneficial because with the mean, each state is effectively weighted equally when we know that some states have low rates of taking the exams and others do not. </a:t>
            </a:r>
          </a:p>
          <a:p>
            <a:pPr lvl="0">
              <a:spcBef>
                <a:spcPts val="0"/>
              </a:spcBef>
              <a:buNone/>
            </a:pPr>
            <a:r>
              <a:rPr lang="en"/>
              <a:t>Data on the ACT. </a:t>
            </a:r>
          </a:p>
          <a:p>
            <a:pPr lvl="0">
              <a:spcBef>
                <a:spcPts val="0"/>
              </a:spcBef>
              <a:buNone/>
            </a:pPr>
            <a:r>
              <a:rPr lang="en"/>
              <a:t>Using regression analysis to find out what are the causal effects on SAT test score rates. </a:t>
            </a:r>
          </a:p>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Average is 37 . Bimodal </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Highest is CT at 82%. Lowest are Minn, SD, ND 4%. </a:t>
            </a:r>
          </a:p>
          <a:p>
            <a:pPr lvl="0">
              <a:spcBef>
                <a:spcPts val="0"/>
              </a:spcBef>
              <a:buNone/>
            </a:pPr>
            <a:r>
              <a:rPr lang="en"/>
              <a:t>Made in tableau. Simply taking the rate and applying it to a heat map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Mean - 533 bimodal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099" cy="206999"/>
          </a:xfrm>
        </p:grpSpPr>
        <p:sp>
          <p:nvSpPr>
            <p:cNvPr id="11" name="Shape 11"/>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0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599"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199"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199"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099"/>
          </a:xfrm>
          <a:prstGeom prst="rect">
            <a:avLst/>
          </a:prstGeom>
        </p:spPr>
        <p:txBody>
          <a:bodyPr anchorCtr="0" anchor="b" bIns="91425" lIns="91425" rIns="91425" tIns="91425">
            <a:noAutofit/>
          </a:bodyPr>
          <a:lstStyle/>
          <a:p>
            <a:pPr lvl="0">
              <a:spcBef>
                <a:spcPts val="0"/>
              </a:spcBef>
              <a:buNone/>
            </a:pPr>
            <a:r>
              <a:rPr lang="en"/>
              <a:t>CollegeBoard </a:t>
            </a:r>
          </a:p>
          <a:p>
            <a:pPr lvl="0">
              <a:spcBef>
                <a:spcPts val="0"/>
              </a:spcBef>
              <a:buNone/>
            </a:pPr>
            <a:r>
              <a:rPr lang="en" sz="3600"/>
              <a:t>Analysis on 2001 Data</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Aakash Tandel</a:t>
            </a:r>
          </a:p>
          <a:p>
            <a:pPr lvl="0">
              <a:spcBef>
                <a:spcPts val="0"/>
              </a:spcBef>
              <a:buNone/>
            </a:pPr>
            <a:r>
              <a:rPr lang="en"/>
              <a:t> June 29th 2017</a:t>
            </a:r>
            <a:br>
              <a:rPr lang="en"/>
            </a:b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7" name="Shape 107"/>
        <p:cNvGrpSpPr/>
        <p:nvPr/>
      </p:nvGrpSpPr>
      <p:grpSpPr>
        <a:xfrm>
          <a:off x="0" y="0"/>
          <a:ext cx="0" cy="0"/>
          <a:chOff x="0" y="0"/>
          <a:chExt cx="0" cy="0"/>
        </a:xfrm>
      </p:grpSpPr>
      <p:sp>
        <p:nvSpPr>
          <p:cNvPr id="108" name="Shape 108"/>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t/>
            </a:r>
            <a:endParaRPr/>
          </a:p>
        </p:txBody>
      </p:sp>
      <p:pic>
        <p:nvPicPr>
          <p:cNvPr descr="Average Math SAT Score per State Distribution.png" id="109" name="Shape 109"/>
          <p:cNvPicPr preferRelativeResize="0"/>
          <p:nvPr/>
        </p:nvPicPr>
        <p:blipFill>
          <a:blip r:embed="rId3">
            <a:alphaModFix/>
          </a:blip>
          <a:stretch>
            <a:fillRect/>
          </a:stretch>
        </p:blipFill>
        <p:spPr>
          <a:xfrm>
            <a:off x="1736075" y="566599"/>
            <a:ext cx="5671850" cy="4010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Correlation between Rates and Scores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8" name="Shape 118"/>
        <p:cNvGrpSpPr/>
        <p:nvPr/>
      </p:nvGrpSpPr>
      <p:grpSpPr>
        <a:xfrm>
          <a:off x="0" y="0"/>
          <a:ext cx="0" cy="0"/>
          <a:chOff x="0" y="0"/>
          <a:chExt cx="0" cy="0"/>
        </a:xfrm>
      </p:grpSpPr>
      <p:sp>
        <p:nvSpPr>
          <p:cNvPr id="119" name="Shape 119"/>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t/>
            </a:r>
            <a:endParaRPr/>
          </a:p>
        </p:txBody>
      </p:sp>
      <p:pic>
        <p:nvPicPr>
          <p:cNvPr descr="Average Verbal SAT Score per State Distribution.png" id="120" name="Shape 120"/>
          <p:cNvPicPr preferRelativeResize="0"/>
          <p:nvPr/>
        </p:nvPicPr>
        <p:blipFill>
          <a:blip r:embed="rId3">
            <a:alphaModFix/>
          </a:blip>
          <a:stretch>
            <a:fillRect/>
          </a:stretch>
        </p:blipFill>
        <p:spPr>
          <a:xfrm>
            <a:off x="1319762" y="430961"/>
            <a:ext cx="6504475" cy="4281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Next Steps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9999"/>
        </a:solidFill>
      </p:bgPr>
    </p:bg>
    <p:spTree>
      <p:nvGrpSpPr>
        <p:cNvPr id="129" name="Shape 129"/>
        <p:cNvGrpSpPr/>
        <p:nvPr/>
      </p:nvGrpSpPr>
      <p:grpSpPr>
        <a:xfrm>
          <a:off x="0" y="0"/>
          <a:ext cx="0" cy="0"/>
          <a:chOff x="0" y="0"/>
          <a:chExt cx="0" cy="0"/>
        </a:xfrm>
      </p:grpSpPr>
      <p:sp>
        <p:nvSpPr>
          <p:cNvPr id="130" name="Shape 130"/>
          <p:cNvSpPr txBox="1"/>
          <p:nvPr>
            <p:ph type="title"/>
          </p:nvPr>
        </p:nvSpPr>
        <p:spPr>
          <a:xfrm>
            <a:off x="671250" y="781425"/>
            <a:ext cx="7852200" cy="3649800"/>
          </a:xfrm>
          <a:prstGeom prst="rect">
            <a:avLst/>
          </a:prstGeom>
        </p:spPr>
        <p:txBody>
          <a:bodyPr anchorCtr="0" anchor="t" bIns="91425" lIns="91425" rIns="91425" tIns="91425">
            <a:noAutofit/>
          </a:bodyPr>
          <a:lstStyle/>
          <a:p>
            <a:pPr indent="-228600" lvl="0" marL="457200" rtl="0" algn="l">
              <a:spcBef>
                <a:spcPts val="0"/>
              </a:spcBef>
              <a:buChar char="●"/>
            </a:pPr>
            <a:r>
              <a:rPr lang="en"/>
              <a:t>More Data </a:t>
            </a:r>
          </a:p>
          <a:p>
            <a:pPr indent="-228600" lvl="1" marL="914400" rtl="0" algn="l">
              <a:spcBef>
                <a:spcPts val="0"/>
              </a:spcBef>
              <a:buChar char="○"/>
            </a:pPr>
            <a:r>
              <a:rPr lang="en"/>
              <a:t>Time Series Data</a:t>
            </a:r>
          </a:p>
          <a:p>
            <a:pPr indent="-228600" lvl="1" marL="914400" rtl="0" algn="l">
              <a:spcBef>
                <a:spcPts val="0"/>
              </a:spcBef>
              <a:buChar char="○"/>
            </a:pPr>
            <a:r>
              <a:rPr lang="en"/>
              <a:t>Raw Data </a:t>
            </a:r>
          </a:p>
          <a:p>
            <a:pPr indent="-228600" lvl="1" marL="914400" rtl="0" algn="l">
              <a:spcBef>
                <a:spcPts val="0"/>
              </a:spcBef>
              <a:buChar char="○"/>
            </a:pPr>
            <a:r>
              <a:rPr lang="en"/>
              <a:t>Competitor Data  - ACT </a:t>
            </a:r>
          </a:p>
          <a:p>
            <a:pPr indent="-228600" lvl="0" marL="457200" algn="l">
              <a:spcBef>
                <a:spcPts val="0"/>
              </a:spcBef>
              <a:buChar char="●"/>
            </a:pPr>
            <a:r>
              <a:rPr lang="en"/>
              <a:t>Regression Analysis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64" name="Shape 64"/>
        <p:cNvGrpSpPr/>
        <p:nvPr/>
      </p:nvGrpSpPr>
      <p:grpSpPr>
        <a:xfrm>
          <a:off x="0" y="0"/>
          <a:ext cx="0" cy="0"/>
          <a:chOff x="0" y="0"/>
          <a:chExt cx="0" cy="0"/>
        </a:xfrm>
      </p:grpSpPr>
      <p:sp>
        <p:nvSpPr>
          <p:cNvPr id="65" name="Shape 65"/>
          <p:cNvSpPr txBox="1"/>
          <p:nvPr>
            <p:ph type="title"/>
          </p:nvPr>
        </p:nvSpPr>
        <p:spPr>
          <a:xfrm>
            <a:off x="490250" y="526350"/>
            <a:ext cx="8209500" cy="4090800"/>
          </a:xfrm>
          <a:prstGeom prst="rect">
            <a:avLst/>
          </a:prstGeom>
        </p:spPr>
        <p:txBody>
          <a:bodyPr anchorCtr="0" anchor="ctr" bIns="91425" lIns="91425" rIns="91425" tIns="91425">
            <a:noAutofit/>
          </a:bodyPr>
          <a:lstStyle/>
          <a:p>
            <a:pPr lvl="0">
              <a:spcBef>
                <a:spcPts val="0"/>
              </a:spcBef>
              <a:buNone/>
            </a:pPr>
            <a:r>
              <a:rPr b="1" lang="en" sz="4200"/>
              <a:t>O</a:t>
            </a:r>
            <a:r>
              <a:rPr b="1" lang="en" sz="4200"/>
              <a:t>bjective: </a:t>
            </a:r>
          </a:p>
          <a:p>
            <a:pPr lvl="0">
              <a:spcBef>
                <a:spcPts val="0"/>
              </a:spcBef>
              <a:buNone/>
            </a:pPr>
            <a:r>
              <a:rPr lang="en" sz="4200"/>
              <a:t>Analyze SAT data by state through exploratory data analysis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7B7B7"/>
        </a:solidFill>
      </p:bgPr>
    </p:bg>
    <p:spTree>
      <p:nvGrpSpPr>
        <p:cNvPr id="69" name="Shape 69"/>
        <p:cNvGrpSpPr/>
        <p:nvPr/>
      </p:nvGrpSpPr>
      <p:grpSpPr>
        <a:xfrm>
          <a:off x="0" y="0"/>
          <a:ext cx="0" cy="0"/>
          <a:chOff x="0" y="0"/>
          <a:chExt cx="0" cy="0"/>
        </a:xfrm>
      </p:grpSpPr>
      <p:sp>
        <p:nvSpPr>
          <p:cNvPr id="70" name="Shape 70"/>
          <p:cNvSpPr txBox="1"/>
          <p:nvPr>
            <p:ph type="title"/>
          </p:nvPr>
        </p:nvSpPr>
        <p:spPr>
          <a:xfrm>
            <a:off x="490250" y="526350"/>
            <a:ext cx="6227100" cy="4090800"/>
          </a:xfrm>
          <a:prstGeom prst="rect">
            <a:avLst/>
          </a:prstGeom>
        </p:spPr>
        <p:txBody>
          <a:bodyPr anchorCtr="0" anchor="t" bIns="91425" lIns="91425" rIns="91425" tIns="91425">
            <a:noAutofit/>
          </a:bodyPr>
          <a:lstStyle/>
          <a:p>
            <a:pPr lvl="0">
              <a:spcBef>
                <a:spcPts val="0"/>
              </a:spcBef>
              <a:buNone/>
            </a:pPr>
            <a:r>
              <a:rPr lang="en"/>
              <a:t>Questions:</a:t>
            </a:r>
          </a:p>
          <a:p>
            <a:pPr lvl="0">
              <a:spcBef>
                <a:spcPts val="0"/>
              </a:spcBef>
              <a:buNone/>
            </a:pPr>
            <a:r>
              <a:rPr lang="en" sz="2400"/>
              <a:t>Which states have large proportions of students taking the SAT?</a:t>
            </a:r>
          </a:p>
          <a:p>
            <a:pPr lvl="0">
              <a:spcBef>
                <a:spcPts val="0"/>
              </a:spcBef>
              <a:buNone/>
            </a:pPr>
            <a:r>
              <a:t/>
            </a:r>
            <a:endParaRPr sz="2400"/>
          </a:p>
          <a:p>
            <a:pPr lvl="0">
              <a:spcBef>
                <a:spcPts val="0"/>
              </a:spcBef>
              <a:buNone/>
            </a:pPr>
            <a:r>
              <a:rPr lang="en" sz="2400"/>
              <a:t>Which states have high average verbal or math scores?</a:t>
            </a:r>
          </a:p>
          <a:p>
            <a:pPr lvl="0">
              <a:spcBef>
                <a:spcPts val="0"/>
              </a:spcBef>
              <a:buNone/>
            </a:pPr>
            <a:r>
              <a:t/>
            </a:r>
            <a:endParaRPr sz="2400"/>
          </a:p>
          <a:p>
            <a:pPr lvl="0">
              <a:spcBef>
                <a:spcPts val="0"/>
              </a:spcBef>
              <a:buNone/>
            </a:pPr>
            <a:r>
              <a:rPr lang="en" sz="2400"/>
              <a:t>Is there a correlation between the rate of students taking the SAT Exam and that state’s verbal and math scores?</a:t>
            </a:r>
          </a:p>
          <a:p>
            <a:pPr lvl="0">
              <a:spcBef>
                <a:spcPts val="0"/>
              </a:spcBef>
              <a:buNone/>
            </a:pPr>
            <a:r>
              <a:t/>
            </a:r>
            <a:endParaRPr sz="2400"/>
          </a:p>
          <a:p>
            <a:pPr lvl="0">
              <a:spcBef>
                <a:spcPts val="0"/>
              </a:spcBef>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671250" y="2141250"/>
            <a:ext cx="7852199" cy="861000"/>
          </a:xfrm>
          <a:prstGeom prst="rect">
            <a:avLst/>
          </a:prstGeom>
        </p:spPr>
        <p:txBody>
          <a:bodyPr anchorCtr="0" anchor="ctr" bIns="91425" lIns="91425" rIns="91425" tIns="91425">
            <a:noAutofit/>
          </a:bodyPr>
          <a:lstStyle/>
          <a:p>
            <a:pPr lvl="0">
              <a:spcBef>
                <a:spcPts val="0"/>
              </a:spcBef>
              <a:buNone/>
            </a:pPr>
            <a:r>
              <a:rPr lang="en"/>
              <a:t>SAT Rates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9" name="Shape 79"/>
        <p:cNvGrpSpPr/>
        <p:nvPr/>
      </p:nvGrpSpPr>
      <p:grpSpPr>
        <a:xfrm>
          <a:off x="0" y="0"/>
          <a:ext cx="0" cy="0"/>
          <a:chOff x="0" y="0"/>
          <a:chExt cx="0" cy="0"/>
        </a:xfrm>
      </p:grpSpPr>
      <p:sp>
        <p:nvSpPr>
          <p:cNvPr id="80" name="Shape 80"/>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t/>
            </a:r>
            <a:endParaRPr/>
          </a:p>
        </p:txBody>
      </p:sp>
      <p:pic>
        <p:nvPicPr>
          <p:cNvPr descr="Rate of Students Taking the SAT Test per State.png" id="81" name="Shape 81"/>
          <p:cNvPicPr preferRelativeResize="0"/>
          <p:nvPr/>
        </p:nvPicPr>
        <p:blipFill>
          <a:blip r:embed="rId3">
            <a:alphaModFix/>
          </a:blip>
          <a:stretch>
            <a:fillRect/>
          </a:stretch>
        </p:blipFill>
        <p:spPr>
          <a:xfrm>
            <a:off x="1581887" y="436349"/>
            <a:ext cx="5980224" cy="4270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5" name="Shape 85"/>
        <p:cNvGrpSpPr/>
        <p:nvPr/>
      </p:nvGrpSpPr>
      <p:grpSpPr>
        <a:xfrm>
          <a:off x="0" y="0"/>
          <a:ext cx="0" cy="0"/>
          <a:chOff x="0" y="0"/>
          <a:chExt cx="0" cy="0"/>
        </a:xfrm>
      </p:grpSpPr>
      <p:sp>
        <p:nvSpPr>
          <p:cNvPr id="86" name="Shape 86"/>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df</a:t>
            </a:r>
          </a:p>
        </p:txBody>
      </p:sp>
      <p:pic>
        <p:nvPicPr>
          <p:cNvPr descr="Heat Map of SAT Rates.png" id="87" name="Shape 87"/>
          <p:cNvPicPr preferRelativeResize="0"/>
          <p:nvPr/>
        </p:nvPicPr>
        <p:blipFill>
          <a:blip r:embed="rId3">
            <a:alphaModFix/>
          </a:blip>
          <a:stretch>
            <a:fillRect/>
          </a:stretch>
        </p:blipFill>
        <p:spPr>
          <a:xfrm>
            <a:off x="1556025" y="0"/>
            <a:ext cx="6141548" cy="4943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671250" y="2141250"/>
            <a:ext cx="7852200" cy="861000"/>
          </a:xfrm>
          <a:prstGeom prst="rect">
            <a:avLst/>
          </a:prstGeom>
        </p:spPr>
        <p:txBody>
          <a:bodyPr anchorCtr="0" anchor="ctr" bIns="91425" lIns="91425" rIns="91425" tIns="91425">
            <a:noAutofit/>
          </a:bodyPr>
          <a:lstStyle/>
          <a:p>
            <a:pPr lvl="0" rtl="0">
              <a:spcBef>
                <a:spcPts val="0"/>
              </a:spcBef>
              <a:buNone/>
            </a:pPr>
            <a:r>
              <a:rPr lang="en"/>
              <a:t>Average SAT Verbal Scores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6" name="Shape 96"/>
        <p:cNvGrpSpPr/>
        <p:nvPr/>
      </p:nvGrpSpPr>
      <p:grpSpPr>
        <a:xfrm>
          <a:off x="0" y="0"/>
          <a:ext cx="0" cy="0"/>
          <a:chOff x="0" y="0"/>
          <a:chExt cx="0" cy="0"/>
        </a:xfrm>
      </p:grpSpPr>
      <p:sp>
        <p:nvSpPr>
          <p:cNvPr id="97" name="Shape 97"/>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t/>
            </a:r>
            <a:endParaRPr/>
          </a:p>
        </p:txBody>
      </p:sp>
      <p:pic>
        <p:nvPicPr>
          <p:cNvPr descr="download.png" id="98" name="Shape 98"/>
          <p:cNvPicPr preferRelativeResize="0"/>
          <p:nvPr/>
        </p:nvPicPr>
        <p:blipFill>
          <a:blip r:embed="rId3">
            <a:alphaModFix/>
          </a:blip>
          <a:stretch>
            <a:fillRect/>
          </a:stretch>
        </p:blipFill>
        <p:spPr>
          <a:xfrm>
            <a:off x="1664175" y="477011"/>
            <a:ext cx="5866350" cy="418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Average SAT Math Scores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