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4b63db130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4b63db130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d4b63db130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d4b63db130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4b63db13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4b63db13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d4b63db13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d4b63db13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4b63db13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4b63db13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4b63db130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4b63db130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d4b63db13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d4b63db13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d4b63db13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d4b63db13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4b63db13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4b63db13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4b63db13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4b63db13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arxiv.org/pdf/2103.05704v1.pd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analyticsvidhya.com/blog/2019/04/build-first-multi-label-image-classification-model-pyth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drive.google.com/file/d/1HqMZAB81WWmnqS5d1b4x88iJwnr9HBRT/view"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latin typeface="Times New Roman"/>
                <a:ea typeface="Times New Roman"/>
                <a:cs typeface="Times New Roman"/>
                <a:sym typeface="Times New Roman"/>
              </a:rPr>
              <a:t>Automatic Flutter Code Generation using Sketch UI Mockups</a:t>
            </a:r>
            <a:endParaRPr sz="3000">
              <a:latin typeface="Times New Roman"/>
              <a:ea typeface="Times New Roman"/>
              <a:cs typeface="Times New Roman"/>
              <a:sym typeface="Times New Roman"/>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400"/>
              <a:t>Prince Hodonou </a:t>
            </a:r>
            <a:endParaRPr sz="1400"/>
          </a:p>
          <a:p>
            <a:pPr indent="0" lvl="0" marL="0" rtl="0" algn="ctr">
              <a:spcBef>
                <a:spcPts val="0"/>
              </a:spcBef>
              <a:spcAft>
                <a:spcPts val="0"/>
              </a:spcAft>
              <a:buNone/>
            </a:pPr>
            <a:r>
              <a:rPr lang="en" sz="1400"/>
              <a:t>Aakash Madabhushi </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09" name="Google Shape;109;p22"/>
          <p:cNvSpPr txBox="1"/>
          <p:nvPr>
            <p:ph idx="1" type="body"/>
          </p:nvPr>
        </p:nvSpPr>
        <p:spPr>
          <a:xfrm>
            <a:off x="311700" y="1152475"/>
            <a:ext cx="8520600" cy="38271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FFFFFF"/>
              </a:buClr>
              <a:buSzPts val="1400"/>
              <a:buFont typeface="Times New Roman"/>
              <a:buChar char="●"/>
            </a:pPr>
            <a:r>
              <a:rPr lang="en" sz="1400">
                <a:solidFill>
                  <a:srgbClr val="FFFFFF"/>
                </a:solidFill>
                <a:latin typeface="Times New Roman"/>
                <a:ea typeface="Times New Roman"/>
                <a:cs typeface="Times New Roman"/>
                <a:sym typeface="Times New Roman"/>
              </a:rPr>
              <a:t>Automatic code generation from sketches of mobile applications in end-user development using Deep Learning - Daniel Baulé1 , Christiane Gresse von Wangenheim1 , Aldo von Wangenheim1 , Jean C. R. Hauck1 , Edson C. Vargas Júnior2 </a:t>
            </a:r>
            <a:r>
              <a:rPr lang="en" sz="1400" u="sng">
                <a:solidFill>
                  <a:srgbClr val="FFFFFF"/>
                </a:solidFill>
                <a:latin typeface="Times New Roman"/>
                <a:ea typeface="Times New Roman"/>
                <a:cs typeface="Times New Roman"/>
                <a:sym typeface="Times New Roman"/>
                <a:hlinkClick r:id="rId3">
                  <a:extLst>
                    <a:ext uri="{A12FA001-AC4F-418D-AE19-62706E023703}">
                      <ahyp:hlinkClr val="tx"/>
                    </a:ext>
                  </a:extLst>
                </a:hlinkClick>
              </a:rPr>
              <a:t>https://arxiv.org/pdf/2103.05704v1.pdf</a:t>
            </a:r>
            <a:endParaRPr sz="1400">
              <a:solidFill>
                <a:srgbClr val="FFFFFF"/>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rgbClr val="FFFFFF"/>
              </a:buClr>
              <a:buSzPts val="1400"/>
              <a:buFont typeface="Times New Roman"/>
              <a:buChar char="●"/>
            </a:pPr>
            <a:r>
              <a:rPr lang="en" sz="1400">
                <a:solidFill>
                  <a:srgbClr val="FFFFFF"/>
                </a:solidFill>
                <a:latin typeface="Times New Roman"/>
                <a:ea typeface="Times New Roman"/>
                <a:cs typeface="Times New Roman"/>
                <a:sym typeface="Times New Roman"/>
              </a:rPr>
              <a:t>pix2code: Generating Code from a Graphical User Interface Screenshot - Tony Beltramelli UIzard Technologies Copenhagen, Denmark tony@uizard.io https://arxiv.org/pdf/1705.07962.pdf</a:t>
            </a:r>
            <a:endParaRPr sz="1400">
              <a:solidFill>
                <a:srgbClr val="FFFFFF"/>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rgbClr val="FFFFFF"/>
              </a:buClr>
              <a:buSzPts val="1400"/>
              <a:buFont typeface="Times New Roman"/>
              <a:buChar char="●"/>
            </a:pPr>
            <a:r>
              <a:rPr lang="en" sz="1400">
                <a:solidFill>
                  <a:srgbClr val="FFFFFF"/>
                </a:solidFill>
                <a:latin typeface="Times New Roman"/>
                <a:ea typeface="Times New Roman"/>
                <a:cs typeface="Times New Roman"/>
                <a:sym typeface="Times New Roman"/>
              </a:rPr>
              <a:t>sketch2code: Generating a website from a paper mockup - Alexander Robinson University of Bristol ar15247@bristol.ac.uk </a:t>
            </a:r>
            <a:endParaRPr sz="1400">
              <a:solidFill>
                <a:srgbClr val="FFFFFF"/>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rgbClr val="FFFFFF"/>
              </a:buClr>
              <a:buSzPts val="1400"/>
              <a:buFont typeface="Times New Roman"/>
              <a:buChar char="●"/>
            </a:pPr>
            <a:r>
              <a:rPr lang="en" sz="1400">
                <a:solidFill>
                  <a:srgbClr val="FFFFFF"/>
                </a:solidFill>
                <a:latin typeface="Times New Roman"/>
                <a:ea typeface="Times New Roman"/>
                <a:cs typeface="Times New Roman"/>
                <a:sym typeface="Times New Roman"/>
              </a:rPr>
              <a:t>YOLO v3 Object Detection with Keras - https://towardsdatascience.com/yolo-v3-object-detection-with-keras-461d2cfccef6</a:t>
            </a:r>
            <a:endParaRPr sz="1400">
              <a:solidFill>
                <a:srgbClr val="FFFFFF"/>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rgbClr val="FFFFFF"/>
              </a:buClr>
              <a:buSzPts val="1400"/>
              <a:buFont typeface="Times New Roman"/>
              <a:buChar char="●"/>
            </a:pPr>
            <a:r>
              <a:rPr lang="en" sz="1400">
                <a:solidFill>
                  <a:srgbClr val="FFFFFF"/>
                </a:solidFill>
                <a:latin typeface="Times New Roman"/>
                <a:ea typeface="Times New Roman"/>
                <a:cs typeface="Times New Roman"/>
                <a:sym typeface="Times New Roman"/>
              </a:rPr>
              <a:t>You Only Look Once: Unified, Real-Time Object Detection - https://arxiv.org/pdf/1506.02640.pdf</a:t>
            </a:r>
            <a:endParaRPr sz="1400">
              <a:solidFill>
                <a:srgbClr val="FFFFFF"/>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rgbClr val="FFFFFF"/>
              </a:buClr>
              <a:buSzPts val="1400"/>
              <a:buFont typeface="Times New Roman"/>
              <a:buChar char="●"/>
            </a:pPr>
            <a:r>
              <a:rPr lang="en" sz="1400">
                <a:solidFill>
                  <a:srgbClr val="FFFFFF"/>
                </a:solidFill>
                <a:latin typeface="Times New Roman"/>
                <a:ea typeface="Times New Roman"/>
                <a:cs typeface="Times New Roman"/>
                <a:sym typeface="Times New Roman"/>
              </a:rPr>
              <a:t>Bounding Box - https://d2l.ai/chapter_computer-vision/bounding-box.html</a:t>
            </a:r>
            <a:endParaRPr sz="1400">
              <a:solidFill>
                <a:srgbClr val="FFFFFF"/>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rgbClr val="FFFFFF"/>
              </a:buClr>
              <a:buSzPts val="1400"/>
              <a:buFont typeface="Times New Roman"/>
              <a:buChar char="●"/>
            </a:pPr>
            <a:r>
              <a:rPr lang="en" sz="1400">
                <a:solidFill>
                  <a:srgbClr val="FFFFFF"/>
                </a:solidFill>
                <a:latin typeface="Times New Roman"/>
                <a:ea typeface="Times New Roman"/>
                <a:cs typeface="Times New Roman"/>
                <a:sym typeface="Times New Roman"/>
              </a:rPr>
              <a:t>Going Deeper with Convolution</a:t>
            </a:r>
            <a:r>
              <a:rPr lang="en" sz="1400">
                <a:solidFill>
                  <a:srgbClr val="FFFFFF"/>
                </a:solidFill>
                <a:latin typeface="Times New Roman"/>
                <a:ea typeface="Times New Roman"/>
                <a:cs typeface="Times New Roman"/>
                <a:sym typeface="Times New Roman"/>
              </a:rPr>
              <a:t>s -</a:t>
            </a:r>
            <a:r>
              <a:rPr lang="en" sz="1400">
                <a:solidFill>
                  <a:srgbClr val="FFFFFF"/>
                </a:solidFill>
                <a:latin typeface="Times New Roman"/>
                <a:ea typeface="Times New Roman"/>
                <a:cs typeface="Times New Roman"/>
                <a:sym typeface="Times New Roman"/>
              </a:rPr>
              <a:t>https://static.googleusercontent.com/media/research.google.com/en//pubs/archive/43022.pdf</a:t>
            </a:r>
            <a:endParaRPr sz="1400">
              <a:solidFill>
                <a:srgbClr val="FFFFFF"/>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rgbClr val="FFFFFF"/>
              </a:buClr>
              <a:buSzPts val="1400"/>
              <a:buFont typeface="Times New Roman"/>
              <a:buChar char="●"/>
            </a:pPr>
            <a:r>
              <a:rPr lang="en" sz="1400">
                <a:solidFill>
                  <a:srgbClr val="FFFFFF"/>
                </a:solidFill>
                <a:latin typeface="Times New Roman"/>
                <a:ea typeface="Times New Roman"/>
                <a:cs typeface="Times New Roman"/>
                <a:sym typeface="Times New Roman"/>
              </a:rPr>
              <a:t>Sketch2Code: Transformation of Sketches to UI in Real-time Using Deep Neural Network -https://arxiv.org/pdf/1910.08930.pdf</a:t>
            </a:r>
            <a:endParaRPr sz="1400">
              <a:solidFill>
                <a:srgbClr val="FFFFFF"/>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rgbClr val="FFFFFF"/>
              </a:buClr>
              <a:buSzPts val="1400"/>
              <a:buFont typeface="Times New Roman"/>
              <a:buChar char="●"/>
            </a:pPr>
            <a:r>
              <a:rPr lang="en" sz="1400">
                <a:solidFill>
                  <a:srgbClr val="FFFFFF"/>
                </a:solidFill>
                <a:latin typeface="Times New Roman"/>
                <a:ea typeface="Times New Roman"/>
                <a:cs typeface="Times New Roman"/>
                <a:sym typeface="Times New Roman"/>
              </a:rPr>
              <a:t>Sketch2code </a:t>
            </a:r>
            <a:r>
              <a:rPr lang="en" sz="1400">
                <a:solidFill>
                  <a:srgbClr val="FFFFFF"/>
                </a:solidFill>
                <a:latin typeface="Times New Roman"/>
                <a:ea typeface="Times New Roman"/>
                <a:cs typeface="Times New Roman"/>
                <a:sym typeface="Times New Roman"/>
              </a:rPr>
              <a:t>us</a:t>
            </a:r>
            <a:r>
              <a:rPr lang="en" sz="1400">
                <a:solidFill>
                  <a:srgbClr val="FFFFFF"/>
                </a:solidFill>
                <a:latin typeface="Times New Roman"/>
                <a:ea typeface="Times New Roman"/>
                <a:cs typeface="Times New Roman"/>
                <a:sym typeface="Times New Roman"/>
              </a:rPr>
              <a:t>ing Visual Attention &amp; LSTM Decoder - https://vincentk1991.github.io/sketch2code/</a:t>
            </a:r>
            <a:endParaRPr sz="1400">
              <a:solidFill>
                <a:srgbClr val="FFFFFF"/>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4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idx="1" type="body"/>
          </p:nvPr>
        </p:nvSpPr>
        <p:spPr>
          <a:xfrm>
            <a:off x="311700" y="230375"/>
            <a:ext cx="8520600" cy="43386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rgbClr val="FFFFFF"/>
              </a:buClr>
              <a:buSzPts val="1400"/>
              <a:buFont typeface="Times New Roman"/>
              <a:buChar char="●"/>
            </a:pPr>
            <a:r>
              <a:rPr lang="en" sz="1400">
                <a:solidFill>
                  <a:srgbClr val="FFFFFF"/>
                </a:solidFill>
                <a:latin typeface="Times New Roman"/>
                <a:ea typeface="Times New Roman"/>
                <a:cs typeface="Times New Roman"/>
                <a:sym typeface="Times New Roman"/>
              </a:rPr>
              <a:t>Sketch2code dataset - https://www.kaggle.com/biniamad/sketch2code</a:t>
            </a:r>
            <a:endParaRPr sz="1400">
              <a:solidFill>
                <a:srgbClr val="FFFFFF"/>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rgbClr val="FFFFFF"/>
              </a:buClr>
              <a:buSzPts val="1400"/>
              <a:buFont typeface="Times New Roman"/>
              <a:buChar char="●"/>
            </a:pPr>
            <a:r>
              <a:rPr lang="en" sz="1400">
                <a:solidFill>
                  <a:srgbClr val="FFFFFF"/>
                </a:solidFill>
                <a:latin typeface="Times New Roman"/>
                <a:ea typeface="Times New Roman"/>
                <a:cs typeface="Times New Roman"/>
                <a:sym typeface="Times New Roman"/>
              </a:rPr>
              <a:t>Dataset generator for web sketch-to-code deep learning problems - https://medium.com/@devtarek/dataset-generator-for-sketch-to-code-deep-learning-problems-be9317b7e9b2</a:t>
            </a:r>
            <a:endParaRPr sz="1400">
              <a:solidFill>
                <a:srgbClr val="FFFFFF"/>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rgbClr val="FFFFFF"/>
              </a:buClr>
              <a:buSzPts val="1400"/>
              <a:buFont typeface="Times New Roman"/>
              <a:buChar char="●"/>
            </a:pPr>
            <a:r>
              <a:rPr lang="en" sz="1400">
                <a:solidFill>
                  <a:srgbClr val="FFFFFF"/>
                </a:solidFill>
                <a:latin typeface="Times New Roman"/>
                <a:ea typeface="Times New Roman"/>
                <a:cs typeface="Times New Roman"/>
                <a:sym typeface="Times New Roman"/>
              </a:rPr>
              <a:t>How to Train an Object Detection Model with Keras - https://machinelearningmastery.com/how-to-train-an-object-detection-model-with-keras/</a:t>
            </a:r>
            <a:endParaRPr sz="1400">
              <a:solidFill>
                <a:srgbClr val="FFFFFF"/>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rgbClr val="FFFFFF"/>
              </a:buClr>
              <a:buSzPts val="1400"/>
              <a:buFont typeface="Times New Roman"/>
              <a:buChar char="●"/>
            </a:pPr>
            <a:r>
              <a:rPr lang="en" sz="1400">
                <a:solidFill>
                  <a:srgbClr val="FFFFFF"/>
                </a:solidFill>
                <a:latin typeface="Times New Roman"/>
                <a:ea typeface="Times New Roman"/>
                <a:cs typeface="Times New Roman"/>
                <a:sym typeface="Times New Roman"/>
              </a:rPr>
              <a:t>Build your First Multi-Label Image Classification Model in Python - </a:t>
            </a:r>
            <a:r>
              <a:rPr lang="en" sz="1400" u="sng">
                <a:solidFill>
                  <a:srgbClr val="FFFFFF"/>
                </a:solidFill>
                <a:latin typeface="Times New Roman"/>
                <a:ea typeface="Times New Roman"/>
                <a:cs typeface="Times New Roman"/>
                <a:sym typeface="Times New Roman"/>
                <a:hlinkClick r:id="rId3">
                  <a:extLst>
                    <a:ext uri="{A12FA001-AC4F-418D-AE19-62706E023703}">
                      <ahyp:hlinkClr val="tx"/>
                    </a:ext>
                  </a:extLst>
                </a:hlinkClick>
              </a:rPr>
              <a:t>https://www.analyticsvidhya.com/blog/2019/04/build-first-multi-label-image-classification-model-python/</a:t>
            </a:r>
            <a:endParaRPr sz="1400">
              <a:solidFill>
                <a:srgbClr val="FFFFFF"/>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rgbClr val="FFFFFF"/>
              </a:buClr>
              <a:buSzPts val="1400"/>
              <a:buFont typeface="Times New Roman"/>
              <a:buChar char="●"/>
            </a:pPr>
            <a:r>
              <a:rPr lang="en" sz="1400">
                <a:solidFill>
                  <a:srgbClr val="FFFFFF"/>
                </a:solidFill>
                <a:latin typeface="Times New Roman"/>
                <a:ea typeface="Times New Roman"/>
                <a:cs typeface="Times New Roman"/>
                <a:sym typeface="Times New Roman"/>
              </a:rPr>
              <a:t>https://www.youtube.com/channel/UCkzW5JSFwvKRjXABI-UTAkQ</a:t>
            </a:r>
            <a:endParaRPr sz="1400">
              <a:solidFill>
                <a:srgbClr val="FFFFFF"/>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rgbClr val="FFFFFF"/>
              </a:buClr>
              <a:buSzPts val="1400"/>
              <a:buFont typeface="Times New Roman"/>
              <a:buChar char="●"/>
            </a:pPr>
            <a:r>
              <a:rPr lang="en" sz="1400">
                <a:solidFill>
                  <a:srgbClr val="FFFFFF"/>
                </a:solidFill>
                <a:latin typeface="Times New Roman"/>
                <a:ea typeface="Times New Roman"/>
                <a:cs typeface="Times New Roman"/>
                <a:sym typeface="Times New Roman"/>
              </a:rPr>
              <a:t>Extract annotations from CVAT XML file into mask files in Python - https://towardsdatascience.com/extract-annotations-from-cvat-xml-file-into-mask-files-in-python-bb69749c4dc</a:t>
            </a:r>
            <a:endParaRPr sz="1400">
              <a:solidFill>
                <a:srgbClr val="FFFFFF"/>
              </a:solidFill>
              <a:latin typeface="Times New Roman"/>
              <a:ea typeface="Times New Roman"/>
              <a:cs typeface="Times New Roman"/>
              <a:sym typeface="Times New Roman"/>
            </a:endParaRPr>
          </a:p>
          <a:p>
            <a:pPr indent="-336550" lvl="0" marL="457200" rtl="0" algn="l">
              <a:spcBef>
                <a:spcPts val="0"/>
              </a:spcBef>
              <a:spcAft>
                <a:spcPts val="0"/>
              </a:spcAft>
              <a:buClr>
                <a:srgbClr val="FFFFFF"/>
              </a:buClr>
              <a:buSzPts val="1700"/>
              <a:buFont typeface="Times New Roman"/>
              <a:buChar char="●"/>
            </a:pPr>
            <a:r>
              <a:rPr lang="en" sz="1400">
                <a:solidFill>
                  <a:srgbClr val="FFFFFF"/>
                </a:solidFill>
                <a:latin typeface="Times New Roman"/>
                <a:ea typeface="Times New Roman"/>
                <a:cs typeface="Times New Roman"/>
                <a:sym typeface="Times New Roman"/>
              </a:rPr>
              <a:t>ImageNet: VGGNet, ResNet, Inception, and Xception with Keras - https://www.pyimagesearch.com/2017/03/20/imagenet-vggnet-resnet-inception-xception-keras/</a:t>
            </a:r>
            <a:endParaRPr sz="1400">
              <a:solidFill>
                <a:srgbClr val="FFFFFF"/>
              </a:solidFill>
              <a:latin typeface="Times New Roman"/>
              <a:ea typeface="Times New Roman"/>
              <a:cs typeface="Times New Roman"/>
              <a:sym typeface="Times New Roman"/>
            </a:endParaRPr>
          </a:p>
          <a:p>
            <a:pPr indent="-336550" lvl="0" marL="457200" rtl="0" algn="l">
              <a:spcBef>
                <a:spcPts val="0"/>
              </a:spcBef>
              <a:spcAft>
                <a:spcPts val="0"/>
              </a:spcAft>
              <a:buClr>
                <a:srgbClr val="FFFFFF"/>
              </a:buClr>
              <a:buSzPts val="1700"/>
              <a:buFont typeface="Times New Roman"/>
              <a:buChar char="●"/>
            </a:pPr>
            <a:r>
              <a:rPr lang="en" sz="1400">
                <a:solidFill>
                  <a:srgbClr val="FFFFFF"/>
                </a:solidFill>
                <a:latin typeface="Times New Roman"/>
                <a:ea typeface="Times New Roman"/>
                <a:cs typeface="Times New Roman"/>
                <a:sym typeface="Times New Roman"/>
              </a:rPr>
              <a:t>Classification with Localization: Convert any Keras Classifier to a Detector - https://learnopencv.com/classification-with-localization/</a:t>
            </a:r>
            <a:endParaRPr sz="1700">
              <a:solidFill>
                <a:srgbClr val="FFFFFF"/>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Clr>
                <a:srgbClr val="FFFFFF"/>
              </a:buClr>
              <a:buSzPts val="1800"/>
              <a:buChar char="●"/>
            </a:pPr>
            <a:r>
              <a:rPr lang="en">
                <a:solidFill>
                  <a:srgbClr val="FFFFFF"/>
                </a:solidFill>
                <a:latin typeface="Times New Roman"/>
                <a:ea typeface="Times New Roman"/>
                <a:cs typeface="Times New Roman"/>
                <a:sym typeface="Times New Roman"/>
              </a:rPr>
              <a:t>In modern software engineering, applications are getting more and more complex. Client demands to build and deploy apps due quickly are increasing tremendously. Yet with this increase of demand in software applications, the development process is stagnate. Development process is usually a two-fold problem: 1. Developing a sketch mockup 2. Implementing that sketch mockup along with its respective logic.</a:t>
            </a:r>
            <a:endParaRPr>
              <a:solidFill>
                <a:srgbClr val="FFFFFF"/>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As this problem is challenging and time consuming, we present Widget Detector which automates the process of converting sketch mockups through object detection to Flutter UI components using deep learning image classification.</a:t>
            </a:r>
            <a:endParaRPr>
              <a:solidFill>
                <a:srgbClr val="FFFFFF"/>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Object detection is a computer vision technique that allows us to identify and locate objects within the image.</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Solution</a:t>
            </a:r>
            <a:endParaRPr/>
          </a:p>
        </p:txBody>
      </p:sp>
      <p:sp>
        <p:nvSpPr>
          <p:cNvPr id="67" name="Google Shape;67;p15"/>
          <p:cNvSpPr txBox="1"/>
          <p:nvPr>
            <p:ph idx="1" type="body"/>
          </p:nvPr>
        </p:nvSpPr>
        <p:spPr>
          <a:xfrm>
            <a:off x="311700" y="1942950"/>
            <a:ext cx="8520600" cy="1257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solidFill>
                  <a:srgbClr val="FFFFFF"/>
                </a:solidFill>
                <a:latin typeface="Times New Roman"/>
                <a:ea typeface="Times New Roman"/>
                <a:cs typeface="Times New Roman"/>
                <a:sym typeface="Times New Roman"/>
              </a:rPr>
              <a:t>Implemented a two branch neural network, one for bounding box regression and one for widget label classification. We utilized transfer learning through the VGG16 pretrained network on ImageNet and added our two branch network on top of it.</a:t>
            </a:r>
            <a:endParaRPr sz="24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Details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FFFFF"/>
                </a:solidFill>
              </a:rPr>
              <a:t>Data Pre-processing:</a:t>
            </a:r>
            <a:endParaRPr b="1">
              <a:solidFill>
                <a:srgbClr val="FFFFFF"/>
              </a:solidFill>
            </a:endParaRPr>
          </a:p>
          <a:p>
            <a:pPr indent="0" lvl="0" marL="0" rtl="0" algn="l">
              <a:lnSpc>
                <a:spcPct val="100000"/>
              </a:lnSpc>
              <a:spcBef>
                <a:spcPts val="1200"/>
              </a:spcBef>
              <a:spcAft>
                <a:spcPts val="0"/>
              </a:spcAft>
              <a:buNone/>
            </a:pPr>
            <a:r>
              <a:rPr lang="en" sz="1500">
                <a:solidFill>
                  <a:srgbClr val="FFFFFF"/>
                </a:solidFill>
                <a:latin typeface="Times New Roman"/>
                <a:ea typeface="Times New Roman"/>
                <a:cs typeface="Times New Roman"/>
                <a:sym typeface="Times New Roman"/>
              </a:rPr>
              <a:t>During this phase, we started converting widget class labels using the LabelBinarizer which assigns a unique value to each label in a categorical feature and the bounding box will be assigned binary value (0,1) since it’s easier for the model to be able to predict values in a fixed range for each image. </a:t>
            </a:r>
            <a:endParaRPr sz="1500">
              <a:solidFill>
                <a:srgbClr val="FFFFFF"/>
              </a:solidFill>
              <a:latin typeface="Times New Roman"/>
              <a:ea typeface="Times New Roman"/>
              <a:cs typeface="Times New Roman"/>
              <a:sym typeface="Times New Roman"/>
            </a:endParaRPr>
          </a:p>
          <a:p>
            <a:pPr indent="-323850" lvl="0" marL="457200" rtl="0" algn="l">
              <a:lnSpc>
                <a:spcPct val="100000"/>
              </a:lnSpc>
              <a:spcBef>
                <a:spcPts val="0"/>
              </a:spcBef>
              <a:spcAft>
                <a:spcPts val="0"/>
              </a:spcAft>
              <a:buClr>
                <a:srgbClr val="FFFFFF"/>
              </a:buClr>
              <a:buSzPts val="1500"/>
              <a:buFont typeface="Times New Roman"/>
              <a:buChar char="●"/>
            </a:pPr>
            <a:r>
              <a:rPr lang="en" sz="1500">
                <a:solidFill>
                  <a:srgbClr val="FFFFFF"/>
                </a:solidFill>
                <a:latin typeface="Times New Roman"/>
                <a:ea typeface="Times New Roman"/>
                <a:cs typeface="Times New Roman"/>
                <a:sym typeface="Times New Roman"/>
              </a:rPr>
              <a:t>Next, we split the csv file into the image_name, label, x1, y1, x2, y2, w and h. </a:t>
            </a:r>
            <a:endParaRPr sz="1500">
              <a:solidFill>
                <a:srgbClr val="FFFFFF"/>
              </a:solidFill>
              <a:latin typeface="Times New Roman"/>
              <a:ea typeface="Times New Roman"/>
              <a:cs typeface="Times New Roman"/>
              <a:sym typeface="Times New Roman"/>
            </a:endParaRPr>
          </a:p>
          <a:p>
            <a:pPr indent="-323850" lvl="0" marL="457200" rtl="0" algn="l">
              <a:lnSpc>
                <a:spcPct val="100000"/>
              </a:lnSpc>
              <a:spcBef>
                <a:spcPts val="0"/>
              </a:spcBef>
              <a:spcAft>
                <a:spcPts val="0"/>
              </a:spcAft>
              <a:buClr>
                <a:srgbClr val="FFFFFF"/>
              </a:buClr>
              <a:buSzPts val="1500"/>
              <a:buFont typeface="Times New Roman"/>
              <a:buChar char="●"/>
            </a:pPr>
            <a:r>
              <a:rPr lang="en" sz="1500">
                <a:solidFill>
                  <a:srgbClr val="FFFFFF"/>
                </a:solidFill>
                <a:latin typeface="Times New Roman"/>
                <a:ea typeface="Times New Roman"/>
                <a:cs typeface="Times New Roman"/>
                <a:sym typeface="Times New Roman"/>
              </a:rPr>
              <a:t>After which, we would need to normalize the bounding box coordinates (x1,y1,x2,y2) before storing them to the list</a:t>
            </a:r>
            <a:endParaRPr sz="1500">
              <a:solidFill>
                <a:srgbClr val="FFFFFF"/>
              </a:solidFill>
              <a:latin typeface="Times New Roman"/>
              <a:ea typeface="Times New Roman"/>
              <a:cs typeface="Times New Roman"/>
              <a:sym typeface="Times New Roman"/>
            </a:endParaRPr>
          </a:p>
          <a:p>
            <a:pPr indent="-323850" lvl="0" marL="457200" rtl="0" algn="l">
              <a:lnSpc>
                <a:spcPct val="100000"/>
              </a:lnSpc>
              <a:spcBef>
                <a:spcPts val="0"/>
              </a:spcBef>
              <a:spcAft>
                <a:spcPts val="0"/>
              </a:spcAft>
              <a:buClr>
                <a:srgbClr val="FFFFFF"/>
              </a:buClr>
              <a:buSzPts val="1500"/>
              <a:buFont typeface="Times New Roman"/>
              <a:buChar char="●"/>
            </a:pPr>
            <a:r>
              <a:rPr lang="en" sz="1500">
                <a:solidFill>
                  <a:srgbClr val="FFFFFF"/>
                </a:solidFill>
                <a:latin typeface="Times New Roman"/>
                <a:ea typeface="Times New Roman"/>
                <a:cs typeface="Times New Roman"/>
                <a:sym typeface="Times New Roman"/>
              </a:rPr>
              <a:t>Then we would call keras to load the images and convert each of them to array before storing them to the list.</a:t>
            </a:r>
            <a:endParaRPr sz="1500">
              <a:solidFill>
                <a:srgbClr val="FFFFFF"/>
              </a:solidFill>
              <a:latin typeface="Times New Roman"/>
              <a:ea typeface="Times New Roman"/>
              <a:cs typeface="Times New Roman"/>
              <a:sym typeface="Times New Roman"/>
            </a:endParaRPr>
          </a:p>
          <a:p>
            <a:pPr indent="-323850" lvl="0" marL="457200" rtl="0" algn="l">
              <a:lnSpc>
                <a:spcPct val="100000"/>
              </a:lnSpc>
              <a:spcBef>
                <a:spcPts val="0"/>
              </a:spcBef>
              <a:spcAft>
                <a:spcPts val="0"/>
              </a:spcAft>
              <a:buClr>
                <a:srgbClr val="FFFFFF"/>
              </a:buClr>
              <a:buSzPts val="1500"/>
              <a:buFont typeface="Times New Roman"/>
              <a:buChar char="●"/>
            </a:pPr>
            <a:r>
              <a:rPr lang="en" sz="1500">
                <a:solidFill>
                  <a:srgbClr val="FFFFFF"/>
                </a:solidFill>
                <a:latin typeface="Times New Roman"/>
                <a:ea typeface="Times New Roman"/>
                <a:cs typeface="Times New Roman"/>
                <a:sym typeface="Times New Roman"/>
              </a:rPr>
              <a:t>Using the VGG16 model preprocess_input() function, this changes the images to the format that is compatible with the model.</a:t>
            </a:r>
            <a:endParaRPr sz="1500">
              <a:solidFill>
                <a:srgbClr val="FFFFFF"/>
              </a:solidFill>
              <a:latin typeface="Times New Roman"/>
              <a:ea typeface="Times New Roman"/>
              <a:cs typeface="Times New Roman"/>
              <a:sym typeface="Times New Roman"/>
            </a:endParaRPr>
          </a:p>
          <a:p>
            <a:pPr indent="-323850" lvl="0" marL="457200" rtl="0" algn="l">
              <a:lnSpc>
                <a:spcPct val="100000"/>
              </a:lnSpc>
              <a:spcBef>
                <a:spcPts val="0"/>
              </a:spcBef>
              <a:spcAft>
                <a:spcPts val="0"/>
              </a:spcAft>
              <a:buClr>
                <a:srgbClr val="FFFFFF"/>
              </a:buClr>
              <a:buSzPts val="1500"/>
              <a:buFont typeface="Times New Roman"/>
              <a:buChar char="●"/>
            </a:pPr>
            <a:r>
              <a:rPr lang="en" sz="1500">
                <a:solidFill>
                  <a:srgbClr val="FFFFFF"/>
                </a:solidFill>
                <a:latin typeface="Times New Roman"/>
                <a:ea typeface="Times New Roman"/>
                <a:cs typeface="Times New Roman"/>
                <a:sym typeface="Times New Roman"/>
              </a:rPr>
              <a:t>The label binarizer is used to fit and transform the array of labels to binary labels.</a:t>
            </a:r>
            <a:endParaRPr b="1" sz="16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7"/>
          <p:cNvPicPr preferRelativeResize="0"/>
          <p:nvPr/>
        </p:nvPicPr>
        <p:blipFill>
          <a:blip r:embed="rId3">
            <a:alphaModFix/>
          </a:blip>
          <a:stretch>
            <a:fillRect/>
          </a:stretch>
        </p:blipFill>
        <p:spPr>
          <a:xfrm>
            <a:off x="1463775" y="0"/>
            <a:ext cx="6640488"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8" title="Screen Recording 2021-05-04 at 3.16.47 AM.mov">
            <a:hlinkClick r:id="rId3"/>
          </p:cNvPr>
          <p:cNvPicPr preferRelativeResize="0"/>
          <p:nvPr/>
        </p:nvPicPr>
        <p:blipFill>
          <a:blip r:embed="rId4">
            <a:alphaModFix/>
          </a:blip>
          <a:stretch>
            <a:fillRect/>
          </a:stretch>
        </p:blipFill>
        <p:spPr>
          <a:xfrm>
            <a:off x="1376350" y="128625"/>
            <a:ext cx="6480575" cy="4860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&amp; Discussion</a:t>
            </a:r>
            <a:endParaRPr/>
          </a:p>
        </p:txBody>
      </p:sp>
      <p:pic>
        <p:nvPicPr>
          <p:cNvPr id="89" name="Google Shape;89;p19"/>
          <p:cNvPicPr preferRelativeResize="0"/>
          <p:nvPr/>
        </p:nvPicPr>
        <p:blipFill rotWithShape="1">
          <a:blip r:embed="rId3">
            <a:alphaModFix/>
          </a:blip>
          <a:srcRect b="11652" l="12296" r="0" t="0"/>
          <a:stretch/>
        </p:blipFill>
        <p:spPr>
          <a:xfrm>
            <a:off x="1027825" y="1017725"/>
            <a:ext cx="2972725" cy="1994825"/>
          </a:xfrm>
          <a:prstGeom prst="rect">
            <a:avLst/>
          </a:prstGeom>
          <a:noFill/>
          <a:ln>
            <a:noFill/>
          </a:ln>
        </p:spPr>
      </p:pic>
      <p:pic>
        <p:nvPicPr>
          <p:cNvPr id="90" name="Google Shape;90;p19"/>
          <p:cNvPicPr preferRelativeResize="0"/>
          <p:nvPr/>
        </p:nvPicPr>
        <p:blipFill rotWithShape="1">
          <a:blip r:embed="rId4">
            <a:alphaModFix/>
          </a:blip>
          <a:srcRect b="14590" l="12195" r="0" t="8857"/>
          <a:stretch/>
        </p:blipFill>
        <p:spPr>
          <a:xfrm>
            <a:off x="5081525" y="1070888"/>
            <a:ext cx="3060850" cy="1888500"/>
          </a:xfrm>
          <a:prstGeom prst="rect">
            <a:avLst/>
          </a:prstGeom>
          <a:noFill/>
          <a:ln>
            <a:noFill/>
          </a:ln>
        </p:spPr>
      </p:pic>
      <p:pic>
        <p:nvPicPr>
          <p:cNvPr id="91" name="Google Shape;91;p19"/>
          <p:cNvPicPr preferRelativeResize="0"/>
          <p:nvPr/>
        </p:nvPicPr>
        <p:blipFill rotWithShape="1">
          <a:blip r:embed="rId5">
            <a:alphaModFix/>
          </a:blip>
          <a:srcRect b="13244" l="15590" r="0" t="5554"/>
          <a:stretch/>
        </p:blipFill>
        <p:spPr>
          <a:xfrm>
            <a:off x="1027825" y="3012551"/>
            <a:ext cx="2972725" cy="1963674"/>
          </a:xfrm>
          <a:prstGeom prst="rect">
            <a:avLst/>
          </a:prstGeom>
          <a:noFill/>
          <a:ln>
            <a:noFill/>
          </a:ln>
        </p:spPr>
      </p:pic>
      <p:pic>
        <p:nvPicPr>
          <p:cNvPr id="92" name="Google Shape;92;p19"/>
          <p:cNvPicPr preferRelativeResize="0"/>
          <p:nvPr/>
        </p:nvPicPr>
        <p:blipFill rotWithShape="1">
          <a:blip r:embed="rId6">
            <a:alphaModFix/>
          </a:blip>
          <a:srcRect b="10392" l="11134" r="0" t="10400"/>
          <a:stretch/>
        </p:blipFill>
        <p:spPr>
          <a:xfrm>
            <a:off x="5081525" y="3120137"/>
            <a:ext cx="3060850" cy="193475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20"/>
          <p:cNvPicPr preferRelativeResize="0"/>
          <p:nvPr/>
        </p:nvPicPr>
        <p:blipFill>
          <a:blip r:embed="rId3">
            <a:alphaModFix/>
          </a:blip>
          <a:stretch>
            <a:fillRect/>
          </a:stretch>
        </p:blipFill>
        <p:spPr>
          <a:xfrm>
            <a:off x="2037025" y="881763"/>
            <a:ext cx="5069950" cy="3379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lnSpc>
                <a:spcPct val="100000"/>
              </a:lnSpc>
              <a:spcBef>
                <a:spcPts val="0"/>
              </a:spcBef>
              <a:spcAft>
                <a:spcPts val="0"/>
              </a:spcAft>
              <a:buClr>
                <a:srgbClr val="FFFFFF"/>
              </a:buClr>
              <a:buSzPts val="1500"/>
              <a:buFont typeface="Times New Roman"/>
              <a:buChar char="●"/>
            </a:pPr>
            <a:r>
              <a:rPr lang="en" sz="1500">
                <a:solidFill>
                  <a:srgbClr val="FFFFFF"/>
                </a:solidFill>
                <a:latin typeface="Times New Roman"/>
                <a:ea typeface="Times New Roman"/>
                <a:cs typeface="Times New Roman"/>
                <a:sym typeface="Times New Roman"/>
              </a:rPr>
              <a:t>We have implemented automation of translating hand draw sketches to code with the use of deep learning by classifying and predicting user interface components and generating appropriate code for that component.</a:t>
            </a:r>
            <a:endParaRPr sz="1500">
              <a:solidFill>
                <a:srgbClr val="FFFFFF"/>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500">
              <a:solidFill>
                <a:srgbClr val="FFFFFF"/>
              </a:solidFill>
              <a:latin typeface="Times New Roman"/>
              <a:ea typeface="Times New Roman"/>
              <a:cs typeface="Times New Roman"/>
              <a:sym typeface="Times New Roman"/>
            </a:endParaRPr>
          </a:p>
          <a:p>
            <a:pPr indent="-323850" lvl="0" marL="457200" rtl="0" algn="l">
              <a:lnSpc>
                <a:spcPct val="100000"/>
              </a:lnSpc>
              <a:spcBef>
                <a:spcPts val="0"/>
              </a:spcBef>
              <a:spcAft>
                <a:spcPts val="0"/>
              </a:spcAft>
              <a:buClr>
                <a:srgbClr val="FFFFFF"/>
              </a:buClr>
              <a:buSzPts val="1500"/>
              <a:buFont typeface="Times New Roman"/>
              <a:buChar char="●"/>
            </a:pPr>
            <a:r>
              <a:rPr lang="en" sz="1500">
                <a:solidFill>
                  <a:srgbClr val="FFFFFF"/>
                </a:solidFill>
                <a:latin typeface="Times New Roman"/>
                <a:ea typeface="Times New Roman"/>
                <a:cs typeface="Times New Roman"/>
                <a:sym typeface="Times New Roman"/>
              </a:rPr>
              <a:t> If implemented fully, this can be used to greatly speed up the app development process. It can also be used as a teaching tool. To accomplish our task, we designed a two branch neural network, one for bounding box regression and one for widget label classification.</a:t>
            </a:r>
            <a:endParaRPr sz="1500">
              <a:solidFill>
                <a:srgbClr val="FFFFFF"/>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500">
              <a:solidFill>
                <a:srgbClr val="FFFFFF"/>
              </a:solidFill>
              <a:latin typeface="Times New Roman"/>
              <a:ea typeface="Times New Roman"/>
              <a:cs typeface="Times New Roman"/>
              <a:sym typeface="Times New Roman"/>
            </a:endParaRPr>
          </a:p>
          <a:p>
            <a:pPr indent="-323850" lvl="0" marL="457200" rtl="0" algn="l">
              <a:lnSpc>
                <a:spcPct val="100000"/>
              </a:lnSpc>
              <a:spcBef>
                <a:spcPts val="0"/>
              </a:spcBef>
              <a:spcAft>
                <a:spcPts val="0"/>
              </a:spcAft>
              <a:buClr>
                <a:srgbClr val="FFFFFF"/>
              </a:buClr>
              <a:buSzPts val="1500"/>
              <a:buFont typeface="Times New Roman"/>
              <a:buChar char="●"/>
            </a:pPr>
            <a:r>
              <a:rPr lang="en" sz="1500">
                <a:solidFill>
                  <a:srgbClr val="FFFFFF"/>
                </a:solidFill>
                <a:latin typeface="Times New Roman"/>
                <a:ea typeface="Times New Roman"/>
                <a:cs typeface="Times New Roman"/>
                <a:sym typeface="Times New Roman"/>
              </a:rPr>
              <a:t>We utilized transfer learning through the VGG16 pretrained network on ImageNet and added our two branch network on top of it. Our architecture proved to give promising results for the future with an average widget component classification of 97% and an average bounding box regression of 60%. </a:t>
            </a:r>
            <a:endParaRPr sz="1500">
              <a:solidFill>
                <a:srgbClr val="FFFFFF"/>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