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693" r:id="rId2"/>
    <p:sldId id="694" r:id="rId3"/>
    <p:sldId id="713" r:id="rId4"/>
    <p:sldId id="695" r:id="rId5"/>
    <p:sldId id="715" r:id="rId6"/>
    <p:sldId id="716" r:id="rId7"/>
    <p:sldId id="717" r:id="rId8"/>
    <p:sldId id="718" r:id="rId9"/>
    <p:sldId id="719" r:id="rId10"/>
    <p:sldId id="720" r:id="rId11"/>
    <p:sldId id="721" r:id="rId12"/>
    <p:sldId id="696" r:id="rId13"/>
    <p:sldId id="697" r:id="rId14"/>
    <p:sldId id="714" r:id="rId15"/>
    <p:sldId id="698" r:id="rId16"/>
    <p:sldId id="725" r:id="rId17"/>
    <p:sldId id="699" r:id="rId18"/>
    <p:sldId id="726" r:id="rId19"/>
    <p:sldId id="700" r:id="rId20"/>
    <p:sldId id="727" r:id="rId21"/>
    <p:sldId id="722" r:id="rId22"/>
    <p:sldId id="701" r:id="rId23"/>
    <p:sldId id="702" r:id="rId24"/>
    <p:sldId id="703" r:id="rId25"/>
    <p:sldId id="704" r:id="rId26"/>
    <p:sldId id="723" r:id="rId27"/>
    <p:sldId id="705" r:id="rId28"/>
    <p:sldId id="724" r:id="rId29"/>
    <p:sldId id="706" r:id="rId30"/>
    <p:sldId id="707" r:id="rId31"/>
    <p:sldId id="708" r:id="rId32"/>
    <p:sldId id="709" r:id="rId33"/>
    <p:sldId id="710" r:id="rId34"/>
    <p:sldId id="711" r:id="rId35"/>
    <p:sldId id="712" r:id="rId36"/>
    <p:sldId id="5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2880" userDrawn="1">
          <p15:clr>
            <a:srgbClr val="A4A3A4"/>
          </p15:clr>
        </p15:guide>
        <p15:guide id="4" pos="288" userDrawn="1">
          <p15:clr>
            <a:srgbClr val="A4A3A4"/>
          </p15:clr>
        </p15:guide>
        <p15:guide id="5" orient="horz" pos="624" userDrawn="1">
          <p15:clr>
            <a:srgbClr val="A4A3A4"/>
          </p15:clr>
        </p15:guide>
        <p15:guide id="6" orient="horz" pos="1584" userDrawn="1">
          <p15:clr>
            <a:srgbClr val="A4A3A4"/>
          </p15:clr>
        </p15:guide>
        <p15:guide id="7" pos="54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637" autoAdjust="0"/>
  </p:normalViewPr>
  <p:slideViewPr>
    <p:cSldViewPr snapToGrid="0" showGuides="1">
      <p:cViewPr varScale="1">
        <p:scale>
          <a:sx n="74" d="100"/>
          <a:sy n="74" d="100"/>
        </p:scale>
        <p:origin x="1272" y="72"/>
      </p:cViewPr>
      <p:guideLst>
        <p:guide orient="horz" pos="3360"/>
        <p:guide pos="2880"/>
        <p:guide pos="288"/>
        <p:guide orient="horz" pos="624"/>
        <p:guide orient="horz" pos="1584"/>
        <p:guide pos="5472"/>
      </p:guideLst>
    </p:cSldViewPr>
  </p:slideViewPr>
  <p:notesTextViewPr>
    <p:cViewPr>
      <p:scale>
        <a:sx n="1" d="1"/>
        <a:sy n="1" d="1"/>
      </p:scale>
      <p:origin x="0" y="0"/>
    </p:cViewPr>
  </p:notesTextViewPr>
  <p:notesViewPr>
    <p:cSldViewPr snapToGrid="0">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758CB-E1DE-487D-98D2-F15974D8A77B}"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EF3F6-9571-4FF2-8382-94C2F6DBAF0C}" type="slidenum">
              <a:rPr lang="en-US" smtClean="0"/>
              <a:t>‹#›</a:t>
            </a:fld>
            <a:endParaRPr lang="en-US"/>
          </a:p>
        </p:txBody>
      </p:sp>
    </p:spTree>
    <p:extLst>
      <p:ext uri="{BB962C8B-B14F-4D97-AF65-F5344CB8AC3E}">
        <p14:creationId xmlns:p14="http://schemas.microsoft.com/office/powerpoint/2010/main" val="46380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r>
              <a:rPr lang="en-US" smtClean="0"/>
              <a:t>© 2016 SMART Training Resources Pvt. Ltd.</a:t>
            </a:r>
            <a:endParaRPr lang="en-US"/>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67715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3\Desktop\jav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971" y="1352280"/>
            <a:ext cx="6074781" cy="417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5854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Java</a:t>
            </a:r>
          </a:p>
        </p:txBody>
      </p:sp>
      <p:sp>
        <p:nvSpPr>
          <p:cNvPr id="3" name="Content Placeholder 2"/>
          <p:cNvSpPr>
            <a:spLocks noGrp="1"/>
          </p:cNvSpPr>
          <p:nvPr>
            <p:ph idx="1"/>
          </p:nvPr>
        </p:nvSpPr>
        <p:spPr>
          <a:xfrm>
            <a:off x="457200" y="1676401"/>
            <a:ext cx="8229600" cy="3629696"/>
          </a:xfrm>
        </p:spPr>
        <p:txBody>
          <a:bodyPr numCol="2">
            <a:normAutofit/>
          </a:bodyPr>
          <a:lstStyle/>
          <a:p>
            <a:r>
              <a:rPr lang="en-IN" dirty="0"/>
              <a:t>Java is </a:t>
            </a:r>
            <a:r>
              <a:rPr lang="en-IN" dirty="0" smtClean="0"/>
              <a:t>simple			</a:t>
            </a:r>
          </a:p>
          <a:p>
            <a:r>
              <a:rPr lang="en-IN" dirty="0" smtClean="0"/>
              <a:t>Java is object-oriented</a:t>
            </a:r>
          </a:p>
          <a:p>
            <a:r>
              <a:rPr lang="en-IN" dirty="0" smtClean="0"/>
              <a:t>Java </a:t>
            </a:r>
            <a:r>
              <a:rPr lang="en-IN" dirty="0"/>
              <a:t>is distributed</a:t>
            </a:r>
          </a:p>
          <a:p>
            <a:r>
              <a:rPr lang="en-IN" dirty="0" smtClean="0"/>
              <a:t>Java </a:t>
            </a:r>
            <a:r>
              <a:rPr lang="en-IN" dirty="0"/>
              <a:t>is interpreted</a:t>
            </a:r>
          </a:p>
          <a:p>
            <a:r>
              <a:rPr lang="en-IN" dirty="0" smtClean="0"/>
              <a:t>Java </a:t>
            </a:r>
            <a:r>
              <a:rPr lang="en-IN" dirty="0"/>
              <a:t>is robust</a:t>
            </a:r>
          </a:p>
          <a:p>
            <a:r>
              <a:rPr lang="en-IN" dirty="0" smtClean="0"/>
              <a:t>Java </a:t>
            </a:r>
            <a:r>
              <a:rPr lang="en-IN" dirty="0"/>
              <a:t>is architecture-neutral</a:t>
            </a:r>
          </a:p>
          <a:p>
            <a:endParaRPr lang="en-IN" dirty="0" smtClean="0"/>
          </a:p>
          <a:p>
            <a:r>
              <a:rPr lang="en-IN" dirty="0" smtClean="0"/>
              <a:t>Java </a:t>
            </a:r>
            <a:r>
              <a:rPr lang="en-IN" dirty="0"/>
              <a:t>is portable</a:t>
            </a:r>
          </a:p>
          <a:p>
            <a:r>
              <a:rPr lang="en-IN" dirty="0" smtClean="0"/>
              <a:t>Java’s </a:t>
            </a:r>
            <a:r>
              <a:rPr lang="en-IN" dirty="0"/>
              <a:t>performance</a:t>
            </a:r>
          </a:p>
          <a:p>
            <a:r>
              <a:rPr lang="en-IN" dirty="0" smtClean="0"/>
              <a:t>Java </a:t>
            </a:r>
            <a:r>
              <a:rPr lang="en-IN" dirty="0"/>
              <a:t>is multithreaded</a:t>
            </a:r>
          </a:p>
          <a:p>
            <a:r>
              <a:rPr lang="en-IN" dirty="0" smtClean="0"/>
              <a:t>Java </a:t>
            </a:r>
            <a:r>
              <a:rPr lang="en-IN" dirty="0"/>
              <a:t>is dynamic</a:t>
            </a:r>
          </a:p>
          <a:p>
            <a:r>
              <a:rPr lang="en-IN" dirty="0" smtClean="0"/>
              <a:t>Java </a:t>
            </a:r>
            <a:r>
              <a:rPr lang="en-IN" dirty="0"/>
              <a:t>is secure</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0162204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Java </a:t>
            </a:r>
            <a:r>
              <a:rPr lang="en-IN" b="1" dirty="0" smtClean="0"/>
              <a:t>Environment</a:t>
            </a:r>
            <a:endParaRPr lang="en-IN" b="1" dirty="0"/>
          </a:p>
        </p:txBody>
      </p:sp>
      <p:sp>
        <p:nvSpPr>
          <p:cNvPr id="3" name="Content Placeholder 2"/>
          <p:cNvSpPr>
            <a:spLocks noGrp="1"/>
          </p:cNvSpPr>
          <p:nvPr>
            <p:ph idx="1"/>
          </p:nvPr>
        </p:nvSpPr>
        <p:spPr/>
        <p:txBody>
          <a:bodyPr/>
          <a:lstStyle/>
          <a:p>
            <a:pPr algn="just"/>
            <a:r>
              <a:rPr lang="en-IN" dirty="0"/>
              <a:t>Java includes many development tools, classes </a:t>
            </a:r>
            <a:r>
              <a:rPr lang="en-IN" dirty="0" smtClean="0"/>
              <a:t>and methods</a:t>
            </a:r>
            <a:endParaRPr lang="en-IN" dirty="0"/>
          </a:p>
          <a:p>
            <a:pPr lvl="1" algn="just"/>
            <a:r>
              <a:rPr lang="en-IN" dirty="0"/>
              <a:t>– Development tools are part of Java Development Kit (JDK) and</a:t>
            </a:r>
          </a:p>
          <a:p>
            <a:pPr lvl="1" algn="just"/>
            <a:r>
              <a:rPr lang="en-IN" dirty="0"/>
              <a:t>– The classes and methods are part of </a:t>
            </a:r>
            <a:r>
              <a:rPr lang="en-IN" b="1" dirty="0"/>
              <a:t>Java Standard Library </a:t>
            </a:r>
            <a:r>
              <a:rPr lang="en-IN" dirty="0"/>
              <a:t>(JSL</a:t>
            </a:r>
            <a:r>
              <a:rPr lang="en-IN" dirty="0" smtClean="0"/>
              <a:t>), also </a:t>
            </a:r>
            <a:r>
              <a:rPr lang="en-IN" dirty="0"/>
              <a:t>known as </a:t>
            </a:r>
            <a:r>
              <a:rPr lang="en-IN" b="1" dirty="0"/>
              <a:t>Application Programming Interface </a:t>
            </a:r>
            <a:r>
              <a:rPr lang="en-IN" dirty="0"/>
              <a:t>(</a:t>
            </a:r>
            <a:r>
              <a:rPr lang="en-IN" b="1" dirty="0"/>
              <a:t>API</a:t>
            </a:r>
            <a:r>
              <a:rPr lang="en-IN" dirty="0"/>
              <a:t>).</a:t>
            </a:r>
          </a:p>
          <a:p>
            <a:pPr algn="just"/>
            <a:r>
              <a:rPr lang="en-IN" dirty="0" smtClean="0"/>
              <a:t>JDK </a:t>
            </a:r>
            <a:r>
              <a:rPr lang="en-IN" dirty="0"/>
              <a:t>constitutes of tools like java compiler, </a:t>
            </a:r>
            <a:r>
              <a:rPr lang="en-IN" dirty="0" smtClean="0"/>
              <a:t>java interpreter </a:t>
            </a:r>
            <a:r>
              <a:rPr lang="en-IN" dirty="0"/>
              <a:t>and many.</a:t>
            </a:r>
          </a:p>
          <a:p>
            <a:pPr algn="just"/>
            <a:r>
              <a:rPr lang="en-IN" dirty="0" smtClean="0"/>
              <a:t>API </a:t>
            </a:r>
            <a:r>
              <a:rPr lang="en-IN" dirty="0"/>
              <a:t>includes hundreds of classes and methods </a:t>
            </a:r>
            <a:r>
              <a:rPr lang="en-IN" dirty="0" smtClean="0"/>
              <a:t>grouped into </a:t>
            </a:r>
            <a:r>
              <a:rPr lang="en-IN" dirty="0"/>
              <a:t>several packages according to their functionality.</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69808985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3\Desktop\java-features.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5000"/>
                    </a14:imgEffect>
                    <a14:imgEffect>
                      <a14:colorTemperature colorTemp="4700"/>
                    </a14:imgEffect>
                    <a14:imgEffect>
                      <a14:brightnessContrast bright="-66000" contrast="-32000"/>
                    </a14:imgEffect>
                  </a14:imgLayer>
                </a14:imgProps>
              </a:ext>
              <a:ext uri="{28A0092B-C50C-407E-A947-70E740481C1C}">
                <a14:useLocalDpi xmlns:a14="http://schemas.microsoft.com/office/drawing/2010/main" val="0"/>
              </a:ext>
            </a:extLst>
          </a:blip>
          <a:srcRect/>
          <a:stretch>
            <a:fillRect/>
          </a:stretch>
        </p:blipFill>
        <p:spPr bwMode="auto">
          <a:xfrm>
            <a:off x="469603" y="738709"/>
            <a:ext cx="7541056" cy="5431831"/>
          </a:xfrm>
          <a:prstGeom prst="rect">
            <a:avLst/>
          </a:prstGeom>
          <a:blipFill>
            <a:blip r:embed="rId4"/>
            <a:tile tx="0" ty="0" sx="100000" sy="100000" flip="none" algn="tl"/>
          </a:blipFill>
          <a:ln cmpd="thinThick">
            <a:gradFill>
              <a:gsLst>
                <a:gs pos="0">
                  <a:srgbClr val="03D4A8"/>
                </a:gs>
                <a:gs pos="30000">
                  <a:srgbClr val="21D6E0"/>
                </a:gs>
                <a:gs pos="75000">
                  <a:srgbClr val="0087E6"/>
                </a:gs>
                <a:gs pos="100000">
                  <a:srgbClr val="005CBF"/>
                </a:gs>
              </a:gsLst>
              <a:lin ang="5400000" scaled="0"/>
            </a:gradFill>
          </a:ln>
          <a:effectLst>
            <a:outerShdw blurRad="50800" dist="50800" dir="5400000" algn="ctr" rotWithShape="0">
              <a:schemeClr val="tx1"/>
            </a:outerShdw>
          </a:effectLst>
        </p:spPr>
      </p:pic>
    </p:spTree>
    <p:extLst>
      <p:ext uri="{BB962C8B-B14F-4D97-AF65-F5344CB8AC3E}">
        <p14:creationId xmlns:p14="http://schemas.microsoft.com/office/powerpoint/2010/main" val="292767081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 y="530181"/>
            <a:ext cx="8229600" cy="914400"/>
          </a:xfrm>
        </p:spPr>
        <p:txBody>
          <a:bodyPr>
            <a:normAutofit fontScale="90000"/>
          </a:bodyPr>
          <a:lstStyle/>
          <a:p>
            <a:r>
              <a:rPr lang="en-IN" sz="3100" b="1" dirty="0"/>
              <a:t>Features of Java:</a:t>
            </a:r>
            <a:r>
              <a:rPr lang="en-IN" b="1" dirty="0"/>
              <a:t/>
            </a:r>
            <a:br>
              <a:rPr lang="en-IN" b="1" dirty="0"/>
            </a:br>
            <a:endParaRPr lang="en-IN" dirty="0"/>
          </a:p>
        </p:txBody>
      </p:sp>
      <p:sp>
        <p:nvSpPr>
          <p:cNvPr id="3" name="Content Placeholder 2"/>
          <p:cNvSpPr>
            <a:spLocks noGrp="1"/>
          </p:cNvSpPr>
          <p:nvPr>
            <p:ph idx="1"/>
          </p:nvPr>
        </p:nvSpPr>
        <p:spPr>
          <a:xfrm>
            <a:off x="482958" y="1154806"/>
            <a:ext cx="8229600" cy="5289451"/>
          </a:xfrm>
        </p:spPr>
        <p:txBody>
          <a:bodyPr>
            <a:noAutofit/>
          </a:bodyPr>
          <a:lstStyle/>
          <a:p>
            <a:pPr algn="just" fontAlgn="base"/>
            <a:r>
              <a:rPr lang="en-IN" sz="2600" b="1" u="sng" dirty="0">
                <a:latin typeface="Times New Roman" pitchFamily="18" charset="0"/>
                <a:cs typeface="Times New Roman" pitchFamily="18" charset="0"/>
              </a:rPr>
              <a:t>Simple</a:t>
            </a:r>
            <a:r>
              <a:rPr lang="en-IN" sz="2600" b="1" dirty="0">
                <a:latin typeface="Times New Roman" pitchFamily="18" charset="0"/>
                <a:cs typeface="Times New Roman" pitchFamily="18" charset="0"/>
              </a:rPr>
              <a:t>: </a:t>
            </a:r>
            <a:r>
              <a:rPr lang="en-IN" sz="2600" dirty="0">
                <a:latin typeface="Times New Roman" pitchFamily="18" charset="0"/>
                <a:cs typeface="Times New Roman" pitchFamily="18" charset="0"/>
              </a:rPr>
              <a:t>Java was designed to be easy for professional programmers to learn, if he already knows C &amp;C++. Java includes syntaxes from C and object oriented concepts from C++. The confusing concepts in both C &amp; C++ are leftover here. So java is easy to learn and it is simple language</a:t>
            </a:r>
            <a:r>
              <a:rPr lang="en-IN" sz="2600" dirty="0" smtClean="0">
                <a:latin typeface="Times New Roman" pitchFamily="18" charset="0"/>
                <a:cs typeface="Times New Roman" pitchFamily="18" charset="0"/>
              </a:rPr>
              <a:t>.</a:t>
            </a:r>
          </a:p>
          <a:p>
            <a:pPr algn="just"/>
            <a:r>
              <a:rPr lang="en-IN" sz="2800" dirty="0"/>
              <a:t>Designed for easy Web/Internet applications.</a:t>
            </a:r>
            <a:endParaRPr lang="en-IN" sz="2600" dirty="0">
              <a:latin typeface="Times New Roman" pitchFamily="18" charset="0"/>
              <a:cs typeface="Times New Roman" pitchFamily="18" charset="0"/>
            </a:endParaRPr>
          </a:p>
          <a:p>
            <a:r>
              <a:rPr lang="en-IN" sz="2800" dirty="0"/>
              <a:t>Write Once Run Anywhere (WORA).</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80825811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 y="530181"/>
            <a:ext cx="8229600" cy="914400"/>
          </a:xfrm>
        </p:spPr>
        <p:txBody>
          <a:bodyPr>
            <a:noAutofit/>
          </a:bodyPr>
          <a:lstStyle/>
          <a:p>
            <a:r>
              <a:rPr lang="en-IN" sz="3200" b="1" dirty="0"/>
              <a:t>Features of Java:</a:t>
            </a:r>
            <a:br>
              <a:rPr lang="en-IN" sz="3200" b="1" dirty="0"/>
            </a:br>
            <a:endParaRPr lang="en-IN" sz="3200" dirty="0"/>
          </a:p>
        </p:txBody>
      </p:sp>
      <p:sp>
        <p:nvSpPr>
          <p:cNvPr id="3" name="Content Placeholder 2"/>
          <p:cNvSpPr>
            <a:spLocks noGrp="1"/>
          </p:cNvSpPr>
          <p:nvPr>
            <p:ph idx="1"/>
          </p:nvPr>
        </p:nvSpPr>
        <p:spPr>
          <a:xfrm>
            <a:off x="418563" y="987381"/>
            <a:ext cx="8229600" cy="5289451"/>
          </a:xfrm>
        </p:spPr>
        <p:txBody>
          <a:bodyPr>
            <a:noAutofit/>
          </a:bodyPr>
          <a:lstStyle/>
          <a:p>
            <a:pPr algn="just" fontAlgn="base"/>
            <a:r>
              <a:rPr lang="en-IN" sz="2600" b="1" u="sng" dirty="0" smtClean="0">
                <a:latin typeface="Times New Roman" pitchFamily="18" charset="0"/>
                <a:cs typeface="Times New Roman" pitchFamily="18" charset="0"/>
              </a:rPr>
              <a:t>Secure</a:t>
            </a:r>
            <a:r>
              <a:rPr lang="en-IN" sz="2600" dirty="0">
                <a:latin typeface="Times New Roman" pitchFamily="18" charset="0"/>
                <a:cs typeface="Times New Roman" pitchFamily="18" charset="0"/>
              </a:rPr>
              <a:t>: Security becomes an important issue for a language that is used for programming on internet. Threat of viruses and abuse of resources are everywhere. Java systems not only verify all memory access but also ensure that no viruses are communicated with an applet. </a:t>
            </a:r>
            <a:endParaRPr lang="en-IN" sz="2600" dirty="0" smtClean="0">
              <a:latin typeface="Times New Roman" pitchFamily="18" charset="0"/>
              <a:cs typeface="Times New Roman" pitchFamily="18" charset="0"/>
            </a:endParaRPr>
          </a:p>
          <a:p>
            <a:pPr algn="just" fontAlgn="base"/>
            <a:r>
              <a:rPr lang="en-IN" sz="2600" dirty="0" smtClean="0">
                <a:latin typeface="Times New Roman" pitchFamily="18" charset="0"/>
                <a:cs typeface="Times New Roman" pitchFamily="18" charset="0"/>
              </a:rPr>
              <a:t>The </a:t>
            </a:r>
            <a:r>
              <a:rPr lang="en-IN" sz="2600" dirty="0">
                <a:latin typeface="Times New Roman" pitchFamily="18" charset="0"/>
                <a:cs typeface="Times New Roman" pitchFamily="18" charset="0"/>
              </a:rPr>
              <a:t>absence of pointers in java ensures that programs can’t gain access to memory locations without proper authorization.</a:t>
            </a:r>
          </a:p>
          <a:p>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2007128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25"/>
            <a:ext cx="8229600" cy="5505475"/>
          </a:xfrm>
        </p:spPr>
        <p:txBody>
          <a:bodyPr>
            <a:normAutofit/>
          </a:bodyPr>
          <a:lstStyle/>
          <a:p>
            <a:pPr algn="just" fontAlgn="base"/>
            <a:r>
              <a:rPr lang="en-IN" sz="2400" b="1" u="sng" dirty="0">
                <a:latin typeface="Times New Roman" pitchFamily="18" charset="0"/>
                <a:cs typeface="Times New Roman" pitchFamily="18" charset="0"/>
              </a:rPr>
              <a:t>Portable</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The most significant contribution of java over other languages is its portability. Java programs can be easily moved from on computer to another, anywhere and anytime. </a:t>
            </a:r>
            <a:endParaRPr lang="en-IN" sz="2400" dirty="0" smtClean="0">
              <a:latin typeface="Times New Roman" pitchFamily="18" charset="0"/>
              <a:cs typeface="Times New Roman" pitchFamily="18" charset="0"/>
            </a:endParaRPr>
          </a:p>
          <a:p>
            <a:pPr algn="just" fontAlgn="base"/>
            <a:r>
              <a:rPr lang="en-IN" sz="2400" dirty="0" smtClean="0">
                <a:latin typeface="Times New Roman" pitchFamily="18" charset="0"/>
                <a:cs typeface="Times New Roman" pitchFamily="18" charset="0"/>
              </a:rPr>
              <a:t>Changes </a:t>
            </a:r>
            <a:r>
              <a:rPr lang="en-IN" sz="2400" dirty="0">
                <a:latin typeface="Times New Roman" pitchFamily="18" charset="0"/>
                <a:cs typeface="Times New Roman" pitchFamily="18" charset="0"/>
              </a:rPr>
              <a:t>and upgrades in operating systems, processors and system resources will not force any changes in java programs. </a:t>
            </a:r>
            <a:endParaRPr lang="en-IN" sz="2400" dirty="0" smtClean="0">
              <a:latin typeface="Times New Roman" pitchFamily="18" charset="0"/>
              <a:cs typeface="Times New Roman" pitchFamily="18" charset="0"/>
            </a:endParaRPr>
          </a:p>
          <a:p>
            <a:pPr algn="just" fontAlgn="base"/>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is the reason why java has become popular language for programming on internet which interconnects different kinds of systems worldwide.</a:t>
            </a:r>
          </a:p>
          <a:p>
            <a:endParaRPr lang="en-IN" sz="1800" dirty="0"/>
          </a:p>
        </p:txBody>
      </p:sp>
      <p:sp>
        <p:nvSpPr>
          <p:cNvPr id="2" name="Rectangle 1"/>
          <p:cNvSpPr/>
          <p:nvPr/>
        </p:nvSpPr>
        <p:spPr>
          <a:xfrm>
            <a:off x="457200" y="658849"/>
            <a:ext cx="4572000" cy="954107"/>
          </a:xfrm>
          <a:prstGeom prst="rect">
            <a:avLst/>
          </a:prstGeom>
        </p:spPr>
        <p:txBody>
          <a:bodyPr>
            <a:spAutoFit/>
          </a:bodyPr>
          <a:lstStyle/>
          <a:p>
            <a:r>
              <a:rPr lang="en-IN" sz="2800" b="1" dirty="0"/>
              <a:t>Features of Java:</a:t>
            </a:r>
            <a:br>
              <a:rPr lang="en-IN" sz="2800" b="1" dirty="0"/>
            </a:br>
            <a:endParaRPr lang="en-IN" sz="2800" dirty="0"/>
          </a:p>
        </p:txBody>
      </p:sp>
    </p:spTree>
    <p:extLst>
      <p:ext uri="{BB962C8B-B14F-4D97-AF65-F5344CB8AC3E}">
        <p14:creationId xmlns:p14="http://schemas.microsoft.com/office/powerpoint/2010/main" val="139352782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085"/>
            <a:ext cx="8229600" cy="5505475"/>
          </a:xfrm>
        </p:spPr>
        <p:txBody>
          <a:bodyPr>
            <a:normAutofit/>
          </a:bodyPr>
          <a:lstStyle/>
          <a:p>
            <a:pPr algn="just" fontAlgn="base"/>
            <a:r>
              <a:rPr lang="en-IN" sz="2800" b="1" u="sng" dirty="0" smtClean="0">
                <a:latin typeface="Times New Roman" pitchFamily="18" charset="0"/>
                <a:cs typeface="Times New Roman" pitchFamily="18" charset="0"/>
              </a:rPr>
              <a:t>Object-oriented</a:t>
            </a:r>
            <a:r>
              <a:rPr lang="en-IN" sz="2800" b="1" dirty="0">
                <a:latin typeface="Times New Roman" pitchFamily="18" charset="0"/>
                <a:cs typeface="Times New Roman" pitchFamily="18" charset="0"/>
              </a:rPr>
              <a:t>:</a:t>
            </a:r>
            <a:r>
              <a:rPr lang="en-IN" sz="2800" dirty="0">
                <a:latin typeface="Times New Roman" pitchFamily="18" charset="0"/>
                <a:cs typeface="Times New Roman" pitchFamily="18" charset="0"/>
              </a:rPr>
              <a:t> java is a true object oriented language. Almost everything in java is an object. All program code and data reside with in objects &amp; classes. </a:t>
            </a:r>
            <a:endParaRPr lang="en-IN" sz="2800" dirty="0" smtClean="0">
              <a:latin typeface="Times New Roman" pitchFamily="18" charset="0"/>
              <a:cs typeface="Times New Roman" pitchFamily="18" charset="0"/>
            </a:endParaRPr>
          </a:p>
          <a:p>
            <a:pPr algn="just" fontAlgn="base"/>
            <a:r>
              <a:rPr lang="en-IN" sz="2800" dirty="0" smtClean="0">
                <a:latin typeface="Times New Roman" pitchFamily="18" charset="0"/>
                <a:cs typeface="Times New Roman" pitchFamily="18" charset="0"/>
              </a:rPr>
              <a:t>Java </a:t>
            </a:r>
            <a:r>
              <a:rPr lang="en-IN" sz="2800" dirty="0">
                <a:latin typeface="Times New Roman" pitchFamily="18" charset="0"/>
                <a:cs typeface="Times New Roman" pitchFamily="18" charset="0"/>
              </a:rPr>
              <a:t>comes with an extensive set of classes, arranged in packages, that we can use in our programs by inheritance. The object Model in java is simple and easy to extend.</a:t>
            </a:r>
          </a:p>
          <a:p>
            <a:endParaRPr lang="en-IN" dirty="0"/>
          </a:p>
        </p:txBody>
      </p:sp>
      <p:sp>
        <p:nvSpPr>
          <p:cNvPr id="2" name="Rectangle 1"/>
          <p:cNvSpPr/>
          <p:nvPr/>
        </p:nvSpPr>
        <p:spPr>
          <a:xfrm>
            <a:off x="457200" y="658849"/>
            <a:ext cx="4572000" cy="1077218"/>
          </a:xfrm>
          <a:prstGeom prst="rect">
            <a:avLst/>
          </a:prstGeom>
        </p:spPr>
        <p:txBody>
          <a:bodyPr>
            <a:spAutoFit/>
          </a:bodyPr>
          <a:lstStyle/>
          <a:p>
            <a:r>
              <a:rPr lang="en-IN" sz="3200" b="1" dirty="0"/>
              <a:t>Features of Java:</a:t>
            </a:r>
            <a:br>
              <a:rPr lang="en-IN" sz="3200" b="1" dirty="0"/>
            </a:br>
            <a:endParaRPr lang="en-IN" sz="3200" dirty="0"/>
          </a:p>
        </p:txBody>
      </p:sp>
    </p:spTree>
    <p:extLst>
      <p:ext uri="{BB962C8B-B14F-4D97-AF65-F5344CB8AC3E}">
        <p14:creationId xmlns:p14="http://schemas.microsoft.com/office/powerpoint/2010/main" val="320682174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Features of Java</a:t>
            </a:r>
            <a:r>
              <a:rPr lang="en-IN" sz="3200" b="1" dirty="0" smtClean="0"/>
              <a:t>:</a:t>
            </a:r>
            <a:endParaRPr lang="en-IN" sz="3200" dirty="0"/>
          </a:p>
        </p:txBody>
      </p:sp>
      <p:sp>
        <p:nvSpPr>
          <p:cNvPr id="3" name="Content Placeholder 2"/>
          <p:cNvSpPr>
            <a:spLocks noGrp="1"/>
          </p:cNvSpPr>
          <p:nvPr>
            <p:ph idx="1"/>
          </p:nvPr>
        </p:nvSpPr>
        <p:spPr/>
        <p:txBody>
          <a:bodyPr>
            <a:noAutofit/>
          </a:bodyPr>
          <a:lstStyle/>
          <a:p>
            <a:pPr algn="just" fontAlgn="base"/>
            <a:r>
              <a:rPr lang="en-IN" sz="2400" b="1" u="sng" dirty="0"/>
              <a:t>Robust</a:t>
            </a:r>
            <a:r>
              <a:rPr lang="en-IN" sz="2400" dirty="0"/>
              <a:t>: Java is a robust language. It provides many safeguards to ensure reliable code. It has strict compile time and runtime checking for data types. </a:t>
            </a:r>
            <a:endParaRPr lang="en-IN" sz="2400" dirty="0" smtClean="0"/>
          </a:p>
          <a:p>
            <a:pPr algn="just" fontAlgn="base"/>
            <a:r>
              <a:rPr lang="en-IN" sz="2400" dirty="0" smtClean="0"/>
              <a:t>It </a:t>
            </a:r>
            <a:r>
              <a:rPr lang="en-IN" sz="2400" dirty="0"/>
              <a:t>is designed as a garbage collected language relieving the programmers virtually all memory management problems. </a:t>
            </a:r>
            <a:endParaRPr lang="en-IN" sz="2400" dirty="0" smtClean="0"/>
          </a:p>
          <a:p>
            <a:pPr algn="just" fontAlgn="base"/>
            <a:r>
              <a:rPr lang="en-IN" sz="2400" dirty="0" smtClean="0"/>
              <a:t>Java </a:t>
            </a:r>
            <a:r>
              <a:rPr lang="en-IN" sz="2400" dirty="0"/>
              <a:t>also incorporates the concept of exception handling which captures serious errors and eliminates any risk of crash the system</a:t>
            </a:r>
            <a:r>
              <a:rPr lang="en-IN" sz="2400" dirty="0" smtClean="0"/>
              <a:t>.</a:t>
            </a:r>
            <a:endParaRPr lang="en-IN" sz="2400" dirty="0"/>
          </a:p>
        </p:txBody>
      </p:sp>
    </p:spTree>
    <p:extLst>
      <p:ext uri="{BB962C8B-B14F-4D97-AF65-F5344CB8AC3E}">
        <p14:creationId xmlns:p14="http://schemas.microsoft.com/office/powerpoint/2010/main" val="372568989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Features of Java</a:t>
            </a:r>
            <a:r>
              <a:rPr lang="en-IN" sz="3200" b="1" dirty="0" smtClean="0"/>
              <a:t>:</a:t>
            </a:r>
            <a:endParaRPr lang="en-IN" sz="3200" dirty="0"/>
          </a:p>
        </p:txBody>
      </p:sp>
      <p:sp>
        <p:nvSpPr>
          <p:cNvPr id="3" name="Content Placeholder 2"/>
          <p:cNvSpPr>
            <a:spLocks noGrp="1"/>
          </p:cNvSpPr>
          <p:nvPr>
            <p:ph idx="1"/>
          </p:nvPr>
        </p:nvSpPr>
        <p:spPr/>
        <p:txBody>
          <a:bodyPr>
            <a:noAutofit/>
          </a:bodyPr>
          <a:lstStyle/>
          <a:p>
            <a:pPr algn="just" fontAlgn="base"/>
            <a:r>
              <a:rPr lang="en-IN" sz="2400" b="1" u="sng" dirty="0" smtClean="0"/>
              <a:t>Multithreaded</a:t>
            </a:r>
            <a:r>
              <a:rPr lang="en-IN" sz="2400" dirty="0"/>
              <a:t>: It means handling multiple tasks simultaneously. Java supports multithreaded programs. This means that we need not wait for the application to finish one task before another. </a:t>
            </a:r>
            <a:endParaRPr lang="en-IN" sz="2400" dirty="0" smtClean="0"/>
          </a:p>
          <a:p>
            <a:pPr algn="just" fontAlgn="base"/>
            <a:r>
              <a:rPr lang="en-IN" sz="2400" dirty="0" smtClean="0"/>
              <a:t>For </a:t>
            </a:r>
            <a:r>
              <a:rPr lang="en-IN" sz="2400" dirty="0" err="1"/>
              <a:t>eg</a:t>
            </a:r>
            <a:r>
              <a:rPr lang="en-IN" sz="2400" dirty="0"/>
              <a:t>, we can listen to an audio clip while scrolling a page and at the same time download an applet from a distant computer. This feature greatly improves the interactive performance of graphical applications.</a:t>
            </a:r>
          </a:p>
          <a:p>
            <a:endParaRPr lang="en-IN" sz="2400" dirty="0"/>
          </a:p>
        </p:txBody>
      </p:sp>
    </p:spTree>
    <p:extLst>
      <p:ext uri="{BB962C8B-B14F-4D97-AF65-F5344CB8AC3E}">
        <p14:creationId xmlns:p14="http://schemas.microsoft.com/office/powerpoint/2010/main" val="55848092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Java:</a:t>
            </a:r>
            <a:endParaRPr lang="en-IN" dirty="0"/>
          </a:p>
        </p:txBody>
      </p:sp>
      <p:sp>
        <p:nvSpPr>
          <p:cNvPr id="3" name="Content Placeholder 2"/>
          <p:cNvSpPr>
            <a:spLocks noGrp="1"/>
          </p:cNvSpPr>
          <p:nvPr>
            <p:ph idx="1"/>
          </p:nvPr>
        </p:nvSpPr>
        <p:spPr/>
        <p:txBody>
          <a:bodyPr>
            <a:noAutofit/>
          </a:bodyPr>
          <a:lstStyle/>
          <a:p>
            <a:pPr algn="just" fontAlgn="base"/>
            <a:r>
              <a:rPr lang="en-IN" sz="2400" b="1" u="sng" dirty="0" smtClean="0"/>
              <a:t>Architectural Neutral</a:t>
            </a:r>
            <a:r>
              <a:rPr lang="en-IN" sz="2400" b="1" dirty="0" smtClean="0"/>
              <a:t>:</a:t>
            </a:r>
            <a:r>
              <a:rPr lang="en-IN" sz="2400" dirty="0" smtClean="0"/>
              <a:t>  One of the problems faced by programmers is that program written today will not  be run tomorrow even in the same machine or if the OS or if the processor upgrades. So java designers made it architectural neutral by implementing JVM (Java Virtual Machine)through java runtime environment. </a:t>
            </a:r>
          </a:p>
          <a:p>
            <a:pPr algn="just" fontAlgn="base"/>
            <a:r>
              <a:rPr lang="en-IN" sz="2400" dirty="0" smtClean="0"/>
              <a:t>The main role of java designers to make it architecture neutral write once, run anywhere, anytime forever.</a:t>
            </a:r>
          </a:p>
          <a:p>
            <a:endParaRPr lang="en-IN" sz="2400" dirty="0"/>
          </a:p>
        </p:txBody>
      </p:sp>
    </p:spTree>
    <p:extLst>
      <p:ext uri="{BB962C8B-B14F-4D97-AF65-F5344CB8AC3E}">
        <p14:creationId xmlns:p14="http://schemas.microsoft.com/office/powerpoint/2010/main" val="73676307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IN" dirty="0" smtClean="0">
                <a:latin typeface="Times New Roman" pitchFamily="18" charset="0"/>
                <a:cs typeface="Times New Roman" pitchFamily="18" charset="0"/>
              </a:rPr>
              <a:t>Java </a:t>
            </a:r>
            <a:r>
              <a:rPr lang="en-IN" dirty="0">
                <a:latin typeface="Times New Roman" pitchFamily="18" charset="0"/>
                <a:cs typeface="Times New Roman" pitchFamily="18" charset="0"/>
              </a:rPr>
              <a:t>is a general purpose, object oriented programming language developed by Sun </a:t>
            </a:r>
            <a:r>
              <a:rPr lang="en-IN" dirty="0" smtClean="0">
                <a:latin typeface="Times New Roman" pitchFamily="18" charset="0"/>
                <a:cs typeface="Times New Roman" pitchFamily="18" charset="0"/>
              </a:rPr>
              <a:t>Micro  Systems </a:t>
            </a:r>
            <a:r>
              <a:rPr lang="en-IN" dirty="0">
                <a:latin typeface="Times New Roman" pitchFamily="18" charset="0"/>
                <a:cs typeface="Times New Roman" pitchFamily="18" charset="0"/>
              </a:rPr>
              <a:t>in 1991. Originally called OAK by  James </a:t>
            </a:r>
            <a:r>
              <a:rPr lang="en-IN" dirty="0" smtClean="0">
                <a:latin typeface="Times New Roman" pitchFamily="18" charset="0"/>
                <a:cs typeface="Times New Roman" pitchFamily="18" charset="0"/>
              </a:rPr>
              <a:t>Gosling </a:t>
            </a:r>
            <a:r>
              <a:rPr lang="en-IN" dirty="0">
                <a:latin typeface="Times New Roman" pitchFamily="18" charset="0"/>
                <a:cs typeface="Times New Roman" pitchFamily="18" charset="0"/>
              </a:rPr>
              <a:t>, one of the inventors of the language. But was renamed as </a:t>
            </a:r>
            <a:r>
              <a:rPr lang="en-IN" dirty="0" smtClean="0">
                <a:latin typeface="Times New Roman" pitchFamily="18" charset="0"/>
                <a:cs typeface="Times New Roman" pitchFamily="18" charset="0"/>
              </a:rPr>
              <a:t>Java </a:t>
            </a:r>
            <a:r>
              <a:rPr lang="en-IN" dirty="0">
                <a:latin typeface="Times New Roman" pitchFamily="18" charset="0"/>
                <a:cs typeface="Times New Roman" pitchFamily="18" charset="0"/>
              </a:rPr>
              <a:t>in 1995.</a:t>
            </a:r>
            <a:endParaRPr lang="en-IN" b="0" dirty="0" smtClean="0">
              <a:effectLst/>
              <a:latin typeface="Times New Roman" pitchFamily="18" charset="0"/>
              <a:cs typeface="Times New Roman" pitchFamily="18" charset="0"/>
            </a:endParaRPr>
          </a:p>
          <a:p>
            <a:r>
              <a:rPr lang="en-IN" dirty="0" smtClean="0"/>
              <a:t>Founder - James </a:t>
            </a:r>
            <a:r>
              <a:rPr lang="en-IN" dirty="0"/>
              <a:t>Gosling - Sun Microsystems</a:t>
            </a:r>
          </a:p>
          <a:p>
            <a:r>
              <a:rPr lang="en-IN" dirty="0" smtClean="0"/>
              <a:t>Co </a:t>
            </a:r>
            <a:r>
              <a:rPr lang="en-IN" dirty="0"/>
              <a:t>founder – </a:t>
            </a:r>
            <a:r>
              <a:rPr lang="en-IN" dirty="0" err="1"/>
              <a:t>Vinod</a:t>
            </a:r>
            <a:r>
              <a:rPr lang="en-IN" dirty="0"/>
              <a:t> </a:t>
            </a:r>
            <a:r>
              <a:rPr lang="en-IN" dirty="0" err="1"/>
              <a:t>Khosla</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8017384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Java:</a:t>
            </a:r>
            <a:endParaRPr lang="en-IN" dirty="0"/>
          </a:p>
        </p:txBody>
      </p:sp>
      <p:sp>
        <p:nvSpPr>
          <p:cNvPr id="3" name="Content Placeholder 2"/>
          <p:cNvSpPr>
            <a:spLocks noGrp="1"/>
          </p:cNvSpPr>
          <p:nvPr>
            <p:ph idx="1"/>
          </p:nvPr>
        </p:nvSpPr>
        <p:spPr/>
        <p:txBody>
          <a:bodyPr>
            <a:normAutofit/>
          </a:bodyPr>
          <a:lstStyle/>
          <a:p>
            <a:pPr algn="just" fontAlgn="base"/>
            <a:r>
              <a:rPr lang="en-IN" b="1" u="sng" dirty="0" smtClean="0"/>
              <a:t>Compiled </a:t>
            </a:r>
            <a:r>
              <a:rPr lang="en-IN" b="1" u="sng" dirty="0"/>
              <a:t>&amp; Interpreted</a:t>
            </a:r>
            <a:r>
              <a:rPr lang="en-IN" b="1" dirty="0"/>
              <a:t>:</a:t>
            </a:r>
            <a:r>
              <a:rPr lang="en-IN" dirty="0"/>
              <a:t> Usually a computer language is either compiled or interpreted. Java combines both these approaches thus making java a two stage system. </a:t>
            </a:r>
            <a:endParaRPr lang="en-IN" dirty="0" smtClean="0"/>
          </a:p>
          <a:p>
            <a:pPr algn="just" fontAlgn="base"/>
            <a:r>
              <a:rPr lang="en-IN" dirty="0" smtClean="0"/>
              <a:t>First </a:t>
            </a:r>
            <a:r>
              <a:rPr lang="en-IN" dirty="0"/>
              <a:t>java compiler translates source code into what is known as byte code. </a:t>
            </a:r>
            <a:endParaRPr lang="en-IN" dirty="0" smtClean="0"/>
          </a:p>
          <a:p>
            <a:pPr algn="just" fontAlgn="base"/>
            <a:r>
              <a:rPr lang="en-IN" dirty="0" smtClean="0"/>
              <a:t>Byte </a:t>
            </a:r>
            <a:r>
              <a:rPr lang="en-IN" dirty="0"/>
              <a:t>codes are not machine instructions and therefore, in second stage java interpreter generates machine code that can be directly executed by the machine that is running the java program.  So we can say that java is both compiled and interpreted language.</a:t>
            </a:r>
          </a:p>
          <a:p>
            <a:endParaRPr lang="en-IN" dirty="0"/>
          </a:p>
        </p:txBody>
      </p:sp>
    </p:spTree>
    <p:extLst>
      <p:ext uri="{BB962C8B-B14F-4D97-AF65-F5344CB8AC3E}">
        <p14:creationId xmlns:p14="http://schemas.microsoft.com/office/powerpoint/2010/main" val="320745416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is architecture-neutral</a:t>
            </a:r>
          </a:p>
        </p:txBody>
      </p:sp>
      <p:pic>
        <p:nvPicPr>
          <p:cNvPr id="5" name="Content Placeholder 4"/>
          <p:cNvPicPr>
            <a:picLocks noGrp="1" noChangeAspect="1"/>
          </p:cNvPicPr>
          <p:nvPr>
            <p:ph idx="1"/>
          </p:nvPr>
        </p:nvPicPr>
        <p:blipFill>
          <a:blip r:embed="rId2"/>
          <a:stretch>
            <a:fillRect/>
          </a:stretch>
        </p:blipFill>
        <p:spPr>
          <a:xfrm>
            <a:off x="2210436" y="1393739"/>
            <a:ext cx="5259309" cy="4683056"/>
          </a:xfrm>
          <a:prstGeom prst="rect">
            <a:avLst/>
          </a:prstGeom>
        </p:spPr>
      </p:pic>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6" name="Rectangle 5"/>
          <p:cNvSpPr/>
          <p:nvPr/>
        </p:nvSpPr>
        <p:spPr>
          <a:xfrm>
            <a:off x="308549" y="2590800"/>
            <a:ext cx="2937471" cy="369332"/>
          </a:xfrm>
          <a:prstGeom prst="rect">
            <a:avLst/>
          </a:prstGeom>
        </p:spPr>
        <p:txBody>
          <a:bodyPr wrap="none">
            <a:spAutoFit/>
          </a:bodyPr>
          <a:lstStyle/>
          <a:p>
            <a:r>
              <a:rPr lang="en-IN" b="1" dirty="0">
                <a:latin typeface="Calibri,Bold"/>
              </a:rPr>
              <a:t>JAVA Program Execution</a:t>
            </a:r>
            <a:endParaRPr lang="en-IN" dirty="0"/>
          </a:p>
        </p:txBody>
      </p:sp>
    </p:spTree>
    <p:extLst>
      <p:ext uri="{BB962C8B-B14F-4D97-AF65-F5344CB8AC3E}">
        <p14:creationId xmlns:p14="http://schemas.microsoft.com/office/powerpoint/2010/main" val="220094939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Java:</a:t>
            </a:r>
            <a:endParaRPr lang="en-IN" dirty="0"/>
          </a:p>
        </p:txBody>
      </p:sp>
      <p:sp>
        <p:nvSpPr>
          <p:cNvPr id="3" name="Content Placeholder 2"/>
          <p:cNvSpPr>
            <a:spLocks noGrp="1"/>
          </p:cNvSpPr>
          <p:nvPr>
            <p:ph idx="1"/>
          </p:nvPr>
        </p:nvSpPr>
        <p:spPr/>
        <p:txBody>
          <a:bodyPr>
            <a:normAutofit/>
          </a:bodyPr>
          <a:lstStyle/>
          <a:p>
            <a:pPr algn="just" fontAlgn="base"/>
            <a:r>
              <a:rPr lang="en-IN" b="1" u="sng" dirty="0"/>
              <a:t>High Performance</a:t>
            </a:r>
            <a:r>
              <a:rPr lang="en-IN" b="1" dirty="0"/>
              <a:t>:</a:t>
            </a:r>
            <a:r>
              <a:rPr lang="en-IN" dirty="0"/>
              <a:t> Java performance is impressive for an interpreted language, mainly due to the use of intermediate byte code. Java architecture is also designed to reduce overheads during runtime. Further, the incorporation of multithreading enhances the over all execution speed of java programs.</a:t>
            </a:r>
          </a:p>
          <a:p>
            <a:pPr algn="just" fontAlgn="base"/>
            <a:r>
              <a:rPr lang="en-IN" b="1" u="sng" dirty="0"/>
              <a:t>Dynamic</a:t>
            </a:r>
            <a:r>
              <a:rPr lang="en-IN" b="1" dirty="0"/>
              <a:t>:</a:t>
            </a:r>
            <a:r>
              <a:rPr lang="en-IN" dirty="0"/>
              <a:t> </a:t>
            </a:r>
            <a:r>
              <a:rPr lang="en-IN" dirty="0" smtClean="0"/>
              <a:t>Java </a:t>
            </a:r>
            <a:r>
              <a:rPr lang="en-IN" dirty="0"/>
              <a:t>programs carry with them substantial amount of runtime information that is used to access the objects at runtime. This makes java Dynamic.</a:t>
            </a:r>
          </a:p>
          <a:p>
            <a:pPr algn="just"/>
            <a:endParaRPr lang="en-IN" dirty="0"/>
          </a:p>
        </p:txBody>
      </p:sp>
    </p:spTree>
    <p:extLst>
      <p:ext uri="{BB962C8B-B14F-4D97-AF65-F5344CB8AC3E}">
        <p14:creationId xmlns:p14="http://schemas.microsoft.com/office/powerpoint/2010/main" val="3407647239"/>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Java:</a:t>
            </a:r>
            <a:endParaRPr lang="en-IN" dirty="0"/>
          </a:p>
        </p:txBody>
      </p:sp>
      <p:sp>
        <p:nvSpPr>
          <p:cNvPr id="3" name="Content Placeholder 2"/>
          <p:cNvSpPr>
            <a:spLocks noGrp="1"/>
          </p:cNvSpPr>
          <p:nvPr>
            <p:ph idx="1"/>
          </p:nvPr>
        </p:nvSpPr>
        <p:spPr/>
        <p:txBody>
          <a:bodyPr/>
          <a:lstStyle/>
          <a:p>
            <a:pPr algn="just"/>
            <a:r>
              <a:rPr lang="en-IN" b="1" u="sng" dirty="0"/>
              <a:t>Distributed</a:t>
            </a:r>
            <a:r>
              <a:rPr lang="en-IN" b="1" dirty="0"/>
              <a:t>:</a:t>
            </a:r>
            <a:r>
              <a:rPr lang="en-IN" dirty="0"/>
              <a:t> </a:t>
            </a:r>
            <a:r>
              <a:rPr lang="en-IN" dirty="0" smtClean="0"/>
              <a:t>Java </a:t>
            </a:r>
            <a:r>
              <a:rPr lang="en-IN" dirty="0"/>
              <a:t>is designed for the distributed environment of the internet because it handle TCP/IP protocols. Java supports two computers to support remotely through a package called Remote Method Invocation (RMI)</a:t>
            </a:r>
          </a:p>
          <a:p>
            <a:endParaRPr lang="en-IN" dirty="0"/>
          </a:p>
        </p:txBody>
      </p:sp>
    </p:spTree>
    <p:extLst>
      <p:ext uri="{BB962C8B-B14F-4D97-AF65-F5344CB8AC3E}">
        <p14:creationId xmlns:p14="http://schemas.microsoft.com/office/powerpoint/2010/main" val="205178337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Simple Program of Java</a:t>
            </a:r>
            <a:br>
              <a:rPr lang="en-IN" b="1" dirty="0"/>
            </a:br>
            <a:endParaRPr lang="en-IN" b="1" dirty="0"/>
          </a:p>
        </p:txBody>
      </p:sp>
      <p:sp>
        <p:nvSpPr>
          <p:cNvPr id="3" name="Content Placeholder 2"/>
          <p:cNvSpPr>
            <a:spLocks noGrp="1"/>
          </p:cNvSpPr>
          <p:nvPr>
            <p:ph idx="1"/>
          </p:nvPr>
        </p:nvSpPr>
        <p:spPr/>
        <p:txBody>
          <a:bodyPr/>
          <a:lstStyle/>
          <a:p>
            <a:pPr algn="just"/>
            <a:r>
              <a:rPr lang="en-IN" dirty="0"/>
              <a:t>To create a simple java program, you need to create a class that contains main method. Let's understand the requirement first</a:t>
            </a:r>
            <a:r>
              <a:rPr lang="en-IN" dirty="0" smtClean="0"/>
              <a:t>.</a:t>
            </a:r>
          </a:p>
          <a:p>
            <a:endParaRPr lang="en-IN" dirty="0"/>
          </a:p>
        </p:txBody>
      </p:sp>
    </p:spTree>
    <p:extLst>
      <p:ext uri="{BB962C8B-B14F-4D97-AF65-F5344CB8AC3E}">
        <p14:creationId xmlns:p14="http://schemas.microsoft.com/office/powerpoint/2010/main" val="278153097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52" y="781106"/>
            <a:ext cx="8229600" cy="914400"/>
          </a:xfrm>
        </p:spPr>
        <p:txBody>
          <a:bodyPr>
            <a:normAutofit fontScale="90000"/>
          </a:bodyPr>
          <a:lstStyle/>
          <a:p>
            <a:r>
              <a:rPr lang="en-IN" b="1" dirty="0"/>
              <a:t>Let's create the hello world program:</a:t>
            </a:r>
            <a:br>
              <a:rPr lang="en-IN" b="1" dirty="0"/>
            </a:br>
            <a:endParaRPr lang="en-IN" b="1" dirty="0"/>
          </a:p>
        </p:txBody>
      </p:sp>
      <p:sp>
        <p:nvSpPr>
          <p:cNvPr id="3" name="Content Placeholder 2"/>
          <p:cNvSpPr>
            <a:spLocks noGrp="1"/>
          </p:cNvSpPr>
          <p:nvPr>
            <p:ph sz="half" idx="1"/>
          </p:nvPr>
        </p:nvSpPr>
        <p:spPr>
          <a:xfrm>
            <a:off x="471152" y="1457247"/>
            <a:ext cx="9259910" cy="5145435"/>
          </a:xfrm>
        </p:spPr>
        <p:txBody>
          <a:bodyPr>
            <a:normAutofit/>
          </a:bodyPr>
          <a:lstStyle/>
          <a:p>
            <a:pPr marL="0" indent="0">
              <a:buNone/>
            </a:pPr>
            <a:endParaRPr lang="en-IN" sz="1200" dirty="0"/>
          </a:p>
          <a:p>
            <a:pPr marL="0" indent="0">
              <a:buNone/>
            </a:pPr>
            <a:r>
              <a:rPr lang="en-IN" sz="2400" b="1" dirty="0"/>
              <a:t>class</a:t>
            </a:r>
            <a:r>
              <a:rPr lang="en-IN" sz="2400" dirty="0"/>
              <a:t> Simple{  </a:t>
            </a:r>
          </a:p>
          <a:p>
            <a:pPr marL="0" indent="0">
              <a:buNone/>
            </a:pPr>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smtClean="0"/>
              <a:t>[])</a:t>
            </a:r>
          </a:p>
          <a:p>
            <a:pPr marL="0" indent="0">
              <a:buNone/>
            </a:pPr>
            <a:r>
              <a:rPr lang="en-IN" sz="2400" dirty="0" smtClean="0"/>
              <a:t>{</a:t>
            </a:r>
            <a:r>
              <a:rPr lang="en-IN" sz="2400" dirty="0"/>
              <a:t>  </a:t>
            </a:r>
            <a:endParaRPr lang="en-IN" sz="2400" dirty="0" smtClean="0"/>
          </a:p>
          <a:p>
            <a:pPr marL="0" indent="0">
              <a:buNone/>
            </a:pPr>
            <a:r>
              <a:rPr lang="en-IN" sz="2400" dirty="0" err="1" smtClean="0"/>
              <a:t>System.out.println</a:t>
            </a:r>
            <a:r>
              <a:rPr lang="en-IN" sz="2400" dirty="0"/>
              <a:t>("Hello </a:t>
            </a:r>
            <a:r>
              <a:rPr lang="en-IN" sz="2400" dirty="0" smtClean="0"/>
              <a:t>World");</a:t>
            </a:r>
            <a:r>
              <a:rPr lang="en-IN" sz="2400" dirty="0"/>
              <a:t>  </a:t>
            </a:r>
          </a:p>
          <a:p>
            <a:pPr marL="0" indent="0">
              <a:buNone/>
            </a:pPr>
            <a:r>
              <a:rPr lang="en-IN" sz="2400" dirty="0"/>
              <a:t>    }  </a:t>
            </a:r>
          </a:p>
          <a:p>
            <a:pPr marL="0" indent="0">
              <a:buNone/>
            </a:pPr>
            <a:r>
              <a:rPr lang="en-IN" sz="2400" dirty="0"/>
              <a:t>}  </a:t>
            </a:r>
            <a:endParaRPr lang="en-IN" sz="2400" dirty="0" smtClean="0"/>
          </a:p>
          <a:p>
            <a:pPr marL="0" indent="0">
              <a:buNone/>
            </a:pPr>
            <a:endParaRPr lang="en-IN" sz="2400" b="1" dirty="0" smtClean="0"/>
          </a:p>
          <a:p>
            <a:pPr marL="0" indent="0">
              <a:buNone/>
            </a:pPr>
            <a:r>
              <a:rPr lang="en-IN" sz="2400" b="1" dirty="0" smtClean="0"/>
              <a:t>Output:  </a:t>
            </a:r>
            <a:r>
              <a:rPr lang="en-IN" sz="2400" dirty="0" smtClean="0"/>
              <a:t>Hello </a:t>
            </a:r>
            <a:r>
              <a:rPr lang="en-IN" dirty="0" smtClean="0"/>
              <a:t>World</a:t>
            </a:r>
            <a:endParaRPr lang="en-IN" sz="2400" dirty="0"/>
          </a:p>
          <a:p>
            <a:pPr marL="0" indent="0">
              <a:buNone/>
            </a:pPr>
            <a:endParaRPr lang="en-IN"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0095444"/>
              </p:ext>
            </p:extLst>
          </p:nvPr>
        </p:nvGraphicFramePr>
        <p:xfrm>
          <a:off x="4770449" y="3965923"/>
          <a:ext cx="4038600" cy="2160240"/>
        </p:xfrm>
        <a:graphic>
          <a:graphicData uri="http://schemas.openxmlformats.org/drawingml/2006/table">
            <a:tbl>
              <a:tblPr/>
              <a:tblGrid>
                <a:gridCol w="2019300"/>
                <a:gridCol w="2019300"/>
              </a:tblGrid>
              <a:tr h="1080120">
                <a:tc>
                  <a:txBody>
                    <a:bodyPr/>
                    <a:lstStyle/>
                    <a:p>
                      <a:pPr algn="just"/>
                      <a:r>
                        <a:rPr lang="en-IN" sz="2400" b="1" i="0" dirty="0">
                          <a:solidFill>
                            <a:srgbClr val="000000"/>
                          </a:solidFill>
                          <a:effectLst/>
                          <a:latin typeface="verdana"/>
                        </a:rPr>
                        <a:t>To compile:</a:t>
                      </a:r>
                      <a:endParaRPr lang="en-IN" sz="2400" b="0" i="0" dirty="0">
                        <a:solidFill>
                          <a:srgbClr val="000000"/>
                        </a:solidFill>
                        <a:effectLst/>
                        <a:latin typeface="verdana"/>
                      </a:endParaRPr>
                    </a:p>
                  </a:txBody>
                  <a:tcPr marL="44873" marR="44873" marT="22437" marB="22437" anchor="ctr">
                    <a:lnL>
                      <a:noFill/>
                    </a:lnL>
                    <a:lnR>
                      <a:noFill/>
                    </a:lnR>
                    <a:lnT>
                      <a:noFill/>
                    </a:lnT>
                    <a:lnB>
                      <a:noFill/>
                    </a:lnB>
                    <a:solidFill>
                      <a:srgbClr val="FFFFFF"/>
                    </a:solidFill>
                  </a:tcPr>
                </a:tc>
                <a:tc>
                  <a:txBody>
                    <a:bodyPr/>
                    <a:lstStyle/>
                    <a:p>
                      <a:pPr algn="just"/>
                      <a:r>
                        <a:rPr lang="en-IN" sz="2400" b="0" i="0">
                          <a:solidFill>
                            <a:srgbClr val="000000"/>
                          </a:solidFill>
                          <a:effectLst/>
                          <a:latin typeface="verdana"/>
                        </a:rPr>
                        <a:t>javac Simple.java</a:t>
                      </a:r>
                    </a:p>
                  </a:txBody>
                  <a:tcPr marL="44873" marR="44873" marT="22437" marB="22437" anchor="ctr">
                    <a:lnL>
                      <a:noFill/>
                    </a:lnL>
                    <a:lnR>
                      <a:noFill/>
                    </a:lnR>
                    <a:lnT>
                      <a:noFill/>
                    </a:lnT>
                    <a:lnB>
                      <a:noFill/>
                    </a:lnB>
                    <a:solidFill>
                      <a:srgbClr val="FFFFFF"/>
                    </a:solidFill>
                  </a:tcPr>
                </a:tc>
              </a:tr>
              <a:tr h="1080120">
                <a:tc>
                  <a:txBody>
                    <a:bodyPr/>
                    <a:lstStyle/>
                    <a:p>
                      <a:pPr algn="just"/>
                      <a:r>
                        <a:rPr lang="en-IN" sz="2400" b="1" i="0" dirty="0">
                          <a:solidFill>
                            <a:srgbClr val="000000"/>
                          </a:solidFill>
                          <a:effectLst/>
                          <a:latin typeface="verdana"/>
                        </a:rPr>
                        <a:t>To execute:</a:t>
                      </a:r>
                      <a:endParaRPr lang="en-IN" sz="2400" b="0" i="0" dirty="0">
                        <a:solidFill>
                          <a:srgbClr val="000000"/>
                        </a:solidFill>
                        <a:effectLst/>
                        <a:latin typeface="verdana"/>
                      </a:endParaRPr>
                    </a:p>
                  </a:txBody>
                  <a:tcPr marL="44873" marR="44873" marT="22437" marB="22437" anchor="ctr">
                    <a:lnL>
                      <a:noFill/>
                    </a:lnL>
                    <a:lnR>
                      <a:noFill/>
                    </a:lnR>
                    <a:lnT>
                      <a:noFill/>
                    </a:lnT>
                    <a:lnB>
                      <a:noFill/>
                    </a:lnB>
                    <a:solidFill>
                      <a:srgbClr val="FFFFFF"/>
                    </a:solidFill>
                  </a:tcPr>
                </a:tc>
                <a:tc>
                  <a:txBody>
                    <a:bodyPr/>
                    <a:lstStyle/>
                    <a:p>
                      <a:pPr algn="just"/>
                      <a:r>
                        <a:rPr lang="en-IN" sz="2400" b="0" i="0" dirty="0">
                          <a:solidFill>
                            <a:srgbClr val="000000"/>
                          </a:solidFill>
                          <a:effectLst/>
                          <a:latin typeface="verdana"/>
                        </a:rPr>
                        <a:t>java Simple</a:t>
                      </a:r>
                    </a:p>
                  </a:txBody>
                  <a:tcPr marL="44873" marR="44873" marT="22437" marB="2243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73555375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567817"/>
            <a:ext cx="8229600" cy="914400"/>
          </a:xfrm>
        </p:spPr>
        <p:txBody>
          <a:bodyPr/>
          <a:lstStyle/>
          <a:p>
            <a:r>
              <a:rPr lang="en-IN" dirty="0"/>
              <a:t>Execution of Hello world Program</a:t>
            </a:r>
            <a:br>
              <a:rPr lang="en-IN" dirty="0"/>
            </a:br>
            <a:r>
              <a:rPr lang="en-IN" dirty="0" smtClean="0"/>
              <a:t> </a:t>
            </a:r>
            <a:endParaRPr lang="en-IN" dirty="0"/>
          </a:p>
        </p:txBody>
      </p:sp>
      <p:pic>
        <p:nvPicPr>
          <p:cNvPr id="6" name="Content Placeholder 5"/>
          <p:cNvPicPr>
            <a:picLocks noGrp="1" noChangeAspect="1"/>
          </p:cNvPicPr>
          <p:nvPr>
            <p:ph sz="half" idx="1"/>
          </p:nvPr>
        </p:nvPicPr>
        <p:blipFill>
          <a:blip r:embed="rId2"/>
          <a:stretch>
            <a:fillRect/>
          </a:stretch>
        </p:blipFill>
        <p:spPr>
          <a:xfrm>
            <a:off x="190501" y="1026782"/>
            <a:ext cx="8953500" cy="5296745"/>
          </a:xfrm>
          <a:prstGeom prst="rect">
            <a:avLst/>
          </a:prstGeom>
        </p:spPr>
      </p:pic>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62454055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Understanding first java program</a:t>
            </a:r>
            <a:br>
              <a:rPr lang="en-IN" dirty="0"/>
            </a:br>
            <a:endParaRPr lang="en-IN" dirty="0"/>
          </a:p>
        </p:txBody>
      </p:sp>
      <p:sp>
        <p:nvSpPr>
          <p:cNvPr id="3" name="Content Placeholder 2"/>
          <p:cNvSpPr>
            <a:spLocks noGrp="1"/>
          </p:cNvSpPr>
          <p:nvPr>
            <p:ph idx="1"/>
          </p:nvPr>
        </p:nvSpPr>
        <p:spPr>
          <a:xfrm>
            <a:off x="457200" y="1338988"/>
            <a:ext cx="8229600" cy="5904656"/>
          </a:xfrm>
        </p:spPr>
        <p:txBody>
          <a:bodyPr>
            <a:noAutofit/>
          </a:bodyPr>
          <a:lstStyle/>
          <a:p>
            <a:pPr algn="just">
              <a:buFont typeface="Wingdings" pitchFamily="2" charset="2"/>
              <a:buChar char="Ø"/>
            </a:pPr>
            <a:r>
              <a:rPr lang="en-IN" sz="2200" b="1" dirty="0">
                <a:latin typeface="Times New Roman" pitchFamily="18" charset="0"/>
                <a:cs typeface="Times New Roman" pitchFamily="18" charset="0"/>
              </a:rPr>
              <a:t>class</a:t>
            </a:r>
            <a:r>
              <a:rPr lang="en-IN" sz="2200" dirty="0">
                <a:latin typeface="Times New Roman" pitchFamily="18" charset="0"/>
                <a:cs typeface="Times New Roman" pitchFamily="18" charset="0"/>
              </a:rPr>
              <a:t> keyword is used to declare a class in java</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algn="just">
              <a:buFont typeface="Wingdings" pitchFamily="2" charset="2"/>
              <a:buChar char="Ø"/>
            </a:pPr>
            <a:r>
              <a:rPr lang="en-IN" sz="2200" b="1" dirty="0">
                <a:latin typeface="Times New Roman" pitchFamily="18" charset="0"/>
                <a:cs typeface="Times New Roman" pitchFamily="18" charset="0"/>
              </a:rPr>
              <a:t>public</a:t>
            </a:r>
            <a:r>
              <a:rPr lang="en-IN" sz="2200" dirty="0">
                <a:latin typeface="Times New Roman" pitchFamily="18" charset="0"/>
                <a:cs typeface="Times New Roman" pitchFamily="18" charset="0"/>
              </a:rPr>
              <a:t> keyword is an access modifier which represents visibility, it means it is visible to all</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algn="just">
              <a:buFont typeface="Wingdings" pitchFamily="2" charset="2"/>
              <a:buChar char="Ø"/>
            </a:pPr>
            <a:r>
              <a:rPr lang="en-IN" sz="2200" b="1" dirty="0">
                <a:latin typeface="Times New Roman" pitchFamily="18" charset="0"/>
                <a:cs typeface="Times New Roman" pitchFamily="18" charset="0"/>
              </a:rPr>
              <a:t>static</a:t>
            </a:r>
            <a:r>
              <a:rPr lang="en-IN" sz="2200" dirty="0">
                <a:latin typeface="Times New Roman" pitchFamily="18" charset="0"/>
                <a:cs typeface="Times New Roman" pitchFamily="18" charset="0"/>
              </a:rPr>
              <a:t> is a keyword, if we declare any method as static, it is known as static method. The core advantage of static method is that there is no need to create object to invoke the static method. The main method is executed by the JVM, so it doesn't require to create object to invoke the main method. So it saves memory</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42010762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Understanding first java program</a:t>
            </a:r>
            <a:br>
              <a:rPr lang="en-IN" dirty="0"/>
            </a:br>
            <a:endParaRPr lang="en-IN" dirty="0"/>
          </a:p>
        </p:txBody>
      </p:sp>
      <p:sp>
        <p:nvSpPr>
          <p:cNvPr id="3" name="Content Placeholder 2"/>
          <p:cNvSpPr>
            <a:spLocks noGrp="1"/>
          </p:cNvSpPr>
          <p:nvPr>
            <p:ph idx="1"/>
          </p:nvPr>
        </p:nvSpPr>
        <p:spPr>
          <a:xfrm>
            <a:off x="457200" y="1601273"/>
            <a:ext cx="8229600" cy="5904656"/>
          </a:xfrm>
        </p:spPr>
        <p:txBody>
          <a:bodyPr>
            <a:noAutofit/>
          </a:bodyPr>
          <a:lstStyle/>
          <a:p>
            <a:pPr algn="just">
              <a:buFont typeface="Wingdings" pitchFamily="2" charset="2"/>
              <a:buChar char="Ø"/>
            </a:pPr>
            <a:r>
              <a:rPr lang="en-IN" sz="2200" b="1" dirty="0" smtClean="0">
                <a:latin typeface="Times New Roman" pitchFamily="18" charset="0"/>
                <a:cs typeface="Times New Roman" pitchFamily="18" charset="0"/>
              </a:rPr>
              <a:t>void</a:t>
            </a:r>
            <a:r>
              <a:rPr lang="en-IN" sz="2200" dirty="0">
                <a:latin typeface="Times New Roman" pitchFamily="18" charset="0"/>
                <a:cs typeface="Times New Roman" pitchFamily="18" charset="0"/>
              </a:rPr>
              <a:t> is the return type of the method, it means it doesn't return any value.</a:t>
            </a:r>
          </a:p>
          <a:p>
            <a:pPr algn="just">
              <a:buFont typeface="Wingdings" pitchFamily="2" charset="2"/>
              <a:buChar char="Ø"/>
            </a:pPr>
            <a:r>
              <a:rPr lang="en-IN" sz="2200" b="1" dirty="0">
                <a:latin typeface="Times New Roman" pitchFamily="18" charset="0"/>
                <a:cs typeface="Times New Roman" pitchFamily="18" charset="0"/>
              </a:rPr>
              <a:t>main</a:t>
            </a:r>
            <a:r>
              <a:rPr lang="en-IN" sz="2200" dirty="0">
                <a:latin typeface="Times New Roman" pitchFamily="18" charset="0"/>
                <a:cs typeface="Times New Roman" pitchFamily="18" charset="0"/>
              </a:rPr>
              <a:t> represents </a:t>
            </a:r>
            <a:r>
              <a:rPr lang="en-IN" sz="2200" dirty="0" err="1">
                <a:latin typeface="Times New Roman" pitchFamily="18" charset="0"/>
                <a:cs typeface="Times New Roman" pitchFamily="18" charset="0"/>
              </a:rPr>
              <a:t>startup</a:t>
            </a:r>
            <a:r>
              <a:rPr lang="en-IN" sz="2200" dirty="0">
                <a:latin typeface="Times New Roman" pitchFamily="18" charset="0"/>
                <a:cs typeface="Times New Roman" pitchFamily="18" charset="0"/>
              </a:rPr>
              <a:t> of the program.</a:t>
            </a:r>
          </a:p>
          <a:p>
            <a:pPr algn="just">
              <a:buFont typeface="Wingdings" pitchFamily="2" charset="2"/>
              <a:buChar char="Ø"/>
            </a:pPr>
            <a:r>
              <a:rPr lang="en-IN" sz="2200" b="1" dirty="0">
                <a:latin typeface="Times New Roman" pitchFamily="18" charset="0"/>
                <a:cs typeface="Times New Roman" pitchFamily="18" charset="0"/>
              </a:rPr>
              <a:t>String[] </a:t>
            </a:r>
            <a:r>
              <a:rPr lang="en-IN" sz="2200" b="1" dirty="0" err="1">
                <a:latin typeface="Times New Roman" pitchFamily="18" charset="0"/>
                <a:cs typeface="Times New Roman" pitchFamily="18" charset="0"/>
              </a:rPr>
              <a:t>args</a:t>
            </a:r>
            <a:r>
              <a:rPr lang="en-IN" sz="2200" dirty="0">
                <a:latin typeface="Times New Roman" pitchFamily="18" charset="0"/>
                <a:cs typeface="Times New Roman" pitchFamily="18" charset="0"/>
              </a:rPr>
              <a:t> is used for command line argument. We will learn it later.</a:t>
            </a:r>
          </a:p>
          <a:p>
            <a:pPr algn="just">
              <a:buFont typeface="Wingdings" pitchFamily="2" charset="2"/>
              <a:buChar char="Ø"/>
            </a:pPr>
            <a:r>
              <a:rPr lang="en-IN" sz="2200" b="1" dirty="0" err="1">
                <a:latin typeface="Times New Roman" pitchFamily="18" charset="0"/>
                <a:cs typeface="Times New Roman" pitchFamily="18" charset="0"/>
              </a:rPr>
              <a:t>System.out.println</a:t>
            </a:r>
            <a:r>
              <a:rPr lang="en-IN" sz="2200" b="1" dirty="0">
                <a:latin typeface="Times New Roman" pitchFamily="18" charset="0"/>
                <a:cs typeface="Times New Roman" pitchFamily="18" charset="0"/>
              </a:rPr>
              <a:t>()</a:t>
            </a:r>
            <a:r>
              <a:rPr lang="en-IN" sz="2200" dirty="0">
                <a:latin typeface="Times New Roman" pitchFamily="18" charset="0"/>
                <a:cs typeface="Times New Roman" pitchFamily="18" charset="0"/>
              </a:rPr>
              <a:t> is used print statement. We will learn about the internal working of </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 statement later.</a:t>
            </a:r>
          </a:p>
          <a:p>
            <a:pPr marL="0" indent="0" algn="just">
              <a:buNone/>
            </a:pP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1139572"/>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dirty="0"/>
              <a:t>To write the simple program, </a:t>
            </a:r>
            <a:endParaRPr lang="en-IN" dirty="0" smtClean="0"/>
          </a:p>
          <a:p>
            <a:pPr>
              <a:buFont typeface="Wingdings" pitchFamily="2" charset="2"/>
              <a:buChar char="Ø"/>
            </a:pPr>
            <a:r>
              <a:rPr lang="en-IN" dirty="0" smtClean="0"/>
              <a:t>open </a:t>
            </a:r>
            <a:r>
              <a:rPr lang="en-IN" dirty="0"/>
              <a:t>notepad </a:t>
            </a:r>
            <a:r>
              <a:rPr lang="en-IN" dirty="0" smtClean="0"/>
              <a:t>by</a:t>
            </a:r>
          </a:p>
          <a:p>
            <a:pPr>
              <a:buFont typeface="Wingdings" pitchFamily="2" charset="2"/>
              <a:buChar char="Ø"/>
            </a:pPr>
            <a:r>
              <a:rPr lang="en-IN" dirty="0"/>
              <a:t> </a:t>
            </a:r>
            <a:r>
              <a:rPr lang="en-IN" b="1" dirty="0"/>
              <a:t>start menu -&gt; All Programs -&gt; Accessories -&gt; notepad</a:t>
            </a:r>
            <a:r>
              <a:rPr lang="en-IN" dirty="0"/>
              <a:t> </a:t>
            </a:r>
            <a:endParaRPr lang="en-IN" dirty="0" smtClean="0"/>
          </a:p>
          <a:p>
            <a:pPr>
              <a:buFont typeface="Wingdings" pitchFamily="2" charset="2"/>
              <a:buChar char="Ø"/>
            </a:pPr>
            <a:r>
              <a:rPr lang="en-IN" dirty="0" smtClean="0"/>
              <a:t>and </a:t>
            </a:r>
            <a:r>
              <a:rPr lang="en-IN" dirty="0"/>
              <a:t>write </a:t>
            </a:r>
            <a:r>
              <a:rPr lang="en-IN" dirty="0" smtClean="0"/>
              <a:t>simple </a:t>
            </a:r>
            <a:r>
              <a:rPr lang="en-IN" dirty="0"/>
              <a:t>program as displayed </a:t>
            </a:r>
            <a:r>
              <a:rPr lang="en-IN" dirty="0" smtClean="0"/>
              <a:t>below</a:t>
            </a:r>
            <a:endParaRPr lang="en-IN" dirty="0"/>
          </a:p>
        </p:txBody>
      </p:sp>
    </p:spTree>
    <p:extLst>
      <p:ext uri="{BB962C8B-B14F-4D97-AF65-F5344CB8AC3E}">
        <p14:creationId xmlns:p14="http://schemas.microsoft.com/office/powerpoint/2010/main" val="171905283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Java is Important</a:t>
            </a:r>
            <a:br>
              <a:rPr lang="en-IN" dirty="0"/>
            </a:br>
            <a:endParaRPr lang="en-IN" dirty="0"/>
          </a:p>
        </p:txBody>
      </p:sp>
      <p:sp>
        <p:nvSpPr>
          <p:cNvPr id="3" name="Content Placeholder 2"/>
          <p:cNvSpPr>
            <a:spLocks noGrp="1"/>
          </p:cNvSpPr>
          <p:nvPr>
            <p:ph idx="1"/>
          </p:nvPr>
        </p:nvSpPr>
        <p:spPr/>
        <p:txBody>
          <a:bodyPr/>
          <a:lstStyle/>
          <a:p>
            <a:r>
              <a:rPr lang="en-IN" dirty="0" smtClean="0"/>
              <a:t>Two </a:t>
            </a:r>
            <a:r>
              <a:rPr lang="en-IN" dirty="0"/>
              <a:t>reasons :</a:t>
            </a:r>
          </a:p>
          <a:p>
            <a:pPr lvl="1"/>
            <a:r>
              <a:rPr lang="en-IN" dirty="0" smtClean="0"/>
              <a:t>Trouble </a:t>
            </a:r>
            <a:r>
              <a:rPr lang="en-IN" dirty="0"/>
              <a:t>with C/C++ language is that they are </a:t>
            </a:r>
            <a:r>
              <a:rPr lang="en-IN" dirty="0" smtClean="0"/>
              <a:t>not portable </a:t>
            </a:r>
            <a:r>
              <a:rPr lang="en-IN" dirty="0"/>
              <a:t>and are not </a:t>
            </a:r>
            <a:r>
              <a:rPr lang="en-IN" dirty="0" smtClean="0"/>
              <a:t>platform independent languages</a:t>
            </a:r>
            <a:r>
              <a:rPr lang="en-IN" dirty="0"/>
              <a:t>.</a:t>
            </a:r>
          </a:p>
          <a:p>
            <a:pPr lvl="1"/>
            <a:r>
              <a:rPr lang="en-IN" dirty="0" smtClean="0"/>
              <a:t>Emergence </a:t>
            </a:r>
            <a:r>
              <a:rPr lang="en-IN" dirty="0"/>
              <a:t>of World Wide Web, which </a:t>
            </a:r>
            <a:r>
              <a:rPr lang="en-IN" dirty="0" smtClean="0"/>
              <a:t>demanded portable </a:t>
            </a:r>
            <a:r>
              <a:rPr lang="en-IN" dirty="0"/>
              <a:t>programs</a:t>
            </a:r>
          </a:p>
          <a:p>
            <a:r>
              <a:rPr lang="en-IN" dirty="0" smtClean="0"/>
              <a:t>Portability </a:t>
            </a:r>
            <a:r>
              <a:rPr lang="en-IN" dirty="0"/>
              <a:t>and security necessitated </a:t>
            </a:r>
            <a:r>
              <a:rPr lang="en-IN" dirty="0" smtClean="0"/>
              <a:t>the invention </a:t>
            </a:r>
            <a:r>
              <a:rPr lang="en-IN" dirty="0"/>
              <a:t>of Java</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975902098"/>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7730" y="745133"/>
            <a:ext cx="4276859" cy="5616624"/>
          </a:xfrm>
        </p:spPr>
      </p:pic>
      <p:sp>
        <p:nvSpPr>
          <p:cNvPr id="6" name="Content Placeholder 5"/>
          <p:cNvSpPr>
            <a:spLocks noGrp="1"/>
          </p:cNvSpPr>
          <p:nvPr>
            <p:ph sz="half" idx="2"/>
          </p:nvPr>
        </p:nvSpPr>
        <p:spPr>
          <a:xfrm>
            <a:off x="5097791" y="980728"/>
            <a:ext cx="4038600" cy="5145435"/>
          </a:xfrm>
        </p:spPr>
        <p:txBody>
          <a:bodyPr>
            <a:normAutofit/>
          </a:bodyPr>
          <a:lstStyle/>
          <a:p>
            <a:pPr marL="0" indent="0" algn="just">
              <a:buNone/>
            </a:pPr>
            <a:r>
              <a:rPr lang="en-IN" sz="2400" dirty="0">
                <a:latin typeface="Times New Roman" pitchFamily="18" charset="0"/>
                <a:cs typeface="Times New Roman" pitchFamily="18" charset="0"/>
              </a:rPr>
              <a:t>As displayed in the above diagram, write the simple program of java in notepad and saved it as Simple.java. To compile and run this program, you need to open command prompt by </a:t>
            </a: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start </a:t>
            </a:r>
            <a:r>
              <a:rPr lang="en-IN" sz="2400" dirty="0">
                <a:latin typeface="Times New Roman" pitchFamily="18" charset="0"/>
                <a:cs typeface="Times New Roman" pitchFamily="18" charset="0"/>
              </a:rPr>
              <a:t>menu -&gt; All Programs -&gt; Accessories -&gt; command prompt.</a:t>
            </a:r>
          </a:p>
        </p:txBody>
      </p:sp>
    </p:spTree>
    <p:extLst>
      <p:ext uri="{BB962C8B-B14F-4D97-AF65-F5344CB8AC3E}">
        <p14:creationId xmlns:p14="http://schemas.microsoft.com/office/powerpoint/2010/main" val="2703982520"/>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520" y="764704"/>
            <a:ext cx="4392488" cy="5328592"/>
          </a:xfrm>
        </p:spPr>
      </p:pic>
      <p:sp>
        <p:nvSpPr>
          <p:cNvPr id="4" name="Content Placeholder 3"/>
          <p:cNvSpPr>
            <a:spLocks noGrp="1"/>
          </p:cNvSpPr>
          <p:nvPr>
            <p:ph sz="half" idx="2"/>
          </p:nvPr>
        </p:nvSpPr>
        <p:spPr>
          <a:xfrm>
            <a:off x="4572000" y="1628800"/>
            <a:ext cx="4038600" cy="4525963"/>
          </a:xfrm>
        </p:spPr>
        <p:txBody>
          <a:bodyPr>
            <a:normAutofit/>
          </a:bodyPr>
          <a:lstStyle/>
          <a:p>
            <a:pPr algn="just"/>
            <a:r>
              <a:rPr lang="en-IN" sz="2400" dirty="0">
                <a:latin typeface="Times New Roman" pitchFamily="18" charset="0"/>
                <a:cs typeface="Times New Roman" pitchFamily="18" charset="0"/>
              </a:rPr>
              <a:t>To compile and run the above program, go to your current directory first; my current directory is c:\new . Write here</a:t>
            </a:r>
            <a:r>
              <a:rPr lang="en-IN" sz="24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p:txBody>
      </p:sp>
      <p:graphicFrame>
        <p:nvGraphicFramePr>
          <p:cNvPr id="8" name="Table 7"/>
          <p:cNvGraphicFramePr>
            <a:graphicFrameLocks noGrp="1"/>
          </p:cNvGraphicFramePr>
          <p:nvPr>
            <p:extLst/>
          </p:nvPr>
        </p:nvGraphicFramePr>
        <p:xfrm>
          <a:off x="4679504" y="3789040"/>
          <a:ext cx="4068960" cy="1521475"/>
        </p:xfrm>
        <a:graphic>
          <a:graphicData uri="http://schemas.openxmlformats.org/drawingml/2006/table">
            <a:tbl>
              <a:tblPr/>
              <a:tblGrid>
                <a:gridCol w="2034480"/>
                <a:gridCol w="2034480"/>
              </a:tblGrid>
              <a:tr h="1010661">
                <a:tc>
                  <a:txBody>
                    <a:bodyPr/>
                    <a:lstStyle/>
                    <a:p>
                      <a:pPr algn="just"/>
                      <a:r>
                        <a:rPr lang="en-IN" b="1" i="0" dirty="0">
                          <a:solidFill>
                            <a:srgbClr val="000000"/>
                          </a:solidFill>
                          <a:effectLst/>
                          <a:latin typeface="verdana"/>
                        </a:rPr>
                        <a:t>To compile:</a:t>
                      </a:r>
                      <a:endParaRPr lang="en-IN" b="0" i="0" dirty="0">
                        <a:solidFill>
                          <a:srgbClr val="000000"/>
                        </a:solidFill>
                        <a:effectLst/>
                        <a:latin typeface="verdana"/>
                      </a:endParaRPr>
                    </a:p>
                  </a:txBody>
                  <a:tcPr anchor="ctr">
                    <a:lnL>
                      <a:noFill/>
                    </a:lnL>
                    <a:lnR>
                      <a:noFill/>
                    </a:lnR>
                    <a:lnT>
                      <a:noFill/>
                    </a:lnT>
                    <a:lnB>
                      <a:noFill/>
                    </a:lnB>
                    <a:solidFill>
                      <a:srgbClr val="FFFFFF"/>
                    </a:solidFill>
                  </a:tcPr>
                </a:tc>
                <a:tc>
                  <a:txBody>
                    <a:bodyPr/>
                    <a:lstStyle/>
                    <a:p>
                      <a:pPr algn="just"/>
                      <a:r>
                        <a:rPr lang="en-IN" b="0" i="0" dirty="0" err="1" smtClean="0">
                          <a:solidFill>
                            <a:srgbClr val="000000"/>
                          </a:solidFill>
                          <a:effectLst/>
                          <a:latin typeface="verdana"/>
                        </a:rPr>
                        <a:t>Javac</a:t>
                      </a:r>
                      <a:r>
                        <a:rPr lang="en-IN" b="0" i="0" dirty="0" smtClean="0">
                          <a:solidFill>
                            <a:srgbClr val="000000"/>
                          </a:solidFill>
                          <a:effectLst/>
                          <a:latin typeface="verdana"/>
                        </a:rPr>
                        <a:t> </a:t>
                      </a:r>
                      <a:r>
                        <a:rPr lang="en-IN" b="0" i="0" dirty="0">
                          <a:solidFill>
                            <a:srgbClr val="000000"/>
                          </a:solidFill>
                          <a:effectLst/>
                          <a:latin typeface="verdana"/>
                        </a:rPr>
                        <a:t>Simple.java</a:t>
                      </a:r>
                    </a:p>
                  </a:txBody>
                  <a:tcPr anchor="ctr">
                    <a:lnL>
                      <a:noFill/>
                    </a:lnL>
                    <a:lnR>
                      <a:noFill/>
                    </a:lnR>
                    <a:lnT>
                      <a:noFill/>
                    </a:lnT>
                    <a:lnB>
                      <a:noFill/>
                    </a:lnB>
                    <a:solidFill>
                      <a:srgbClr val="FFFFFF"/>
                    </a:solidFill>
                  </a:tcPr>
                </a:tc>
              </a:tr>
              <a:tr h="510814">
                <a:tc>
                  <a:txBody>
                    <a:bodyPr/>
                    <a:lstStyle/>
                    <a:p>
                      <a:pPr algn="just"/>
                      <a:r>
                        <a:rPr lang="en-IN" b="1" i="0" dirty="0">
                          <a:solidFill>
                            <a:srgbClr val="000000"/>
                          </a:solidFill>
                          <a:effectLst/>
                          <a:latin typeface="verdana"/>
                        </a:rPr>
                        <a:t>To execute:</a:t>
                      </a:r>
                      <a:endParaRPr lang="en-IN" b="0" i="0" dirty="0">
                        <a:solidFill>
                          <a:srgbClr val="000000"/>
                        </a:solidFill>
                        <a:effectLst/>
                        <a:latin typeface="verdana"/>
                      </a:endParaRPr>
                    </a:p>
                  </a:txBody>
                  <a:tcPr anchor="ctr">
                    <a:lnL>
                      <a:noFill/>
                    </a:lnL>
                    <a:lnR>
                      <a:noFill/>
                    </a:lnR>
                    <a:lnT>
                      <a:noFill/>
                    </a:lnT>
                    <a:lnB>
                      <a:noFill/>
                    </a:lnB>
                    <a:solidFill>
                      <a:srgbClr val="FFFFFF"/>
                    </a:solidFill>
                  </a:tcPr>
                </a:tc>
                <a:tc>
                  <a:txBody>
                    <a:bodyPr/>
                    <a:lstStyle/>
                    <a:p>
                      <a:pPr algn="just"/>
                      <a:r>
                        <a:rPr lang="en-IN" b="0" i="0" dirty="0">
                          <a:solidFill>
                            <a:srgbClr val="000000"/>
                          </a:solidFill>
                          <a:effectLst/>
                          <a:latin typeface="verdana"/>
                        </a:rPr>
                        <a:t>java Simple</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099439607"/>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955" y="783046"/>
            <a:ext cx="8229600" cy="580186"/>
          </a:xfrm>
        </p:spPr>
        <p:txBody>
          <a:bodyPr>
            <a:noAutofit/>
          </a:bodyPr>
          <a:lstStyle/>
          <a:p>
            <a:r>
              <a:rPr lang="en-IN" sz="3200" dirty="0"/>
              <a:t>What happens at runtime</a:t>
            </a:r>
            <a:r>
              <a:rPr lang="en-IN" sz="3200" dirty="0" smtClean="0"/>
              <a:t>?</a:t>
            </a:r>
            <a:br>
              <a:rPr lang="en-IN" sz="3200" dirty="0" smtClean="0"/>
            </a:br>
            <a:endParaRPr lang="en-IN" sz="3200" dirty="0"/>
          </a:p>
        </p:txBody>
      </p:sp>
      <p:pic>
        <p:nvPicPr>
          <p:cNvPr id="5" name="Content Placeholder 4"/>
          <p:cNvPicPr>
            <a:picLocks noGrp="1" noChangeAspect="1"/>
          </p:cNvPicPr>
          <p:nvPr>
            <p:ph sz="half" idx="2"/>
          </p:nvPr>
        </p:nvPicPr>
        <p:blipFill rotWithShape="1">
          <a:blip r:embed="rId2">
            <a:duotone>
              <a:prstClr val="black"/>
              <a:schemeClr val="accent6">
                <a:tint val="45000"/>
                <a:satMod val="400000"/>
              </a:schemeClr>
            </a:duotone>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l="19061" t="665" r="28838" b="7131"/>
          <a:stretch/>
        </p:blipFill>
        <p:spPr>
          <a:xfrm>
            <a:off x="231819" y="944350"/>
            <a:ext cx="2112136" cy="5357611"/>
          </a:xfrm>
        </p:spPr>
      </p:pic>
      <p:graphicFrame>
        <p:nvGraphicFramePr>
          <p:cNvPr id="9" name="Content Placeholder 8"/>
          <p:cNvGraphicFramePr>
            <a:graphicFrameLocks noGrp="1"/>
          </p:cNvGraphicFramePr>
          <p:nvPr>
            <p:ph sz="quarter" idx="4"/>
            <p:extLst>
              <p:ext uri="{D42A27DB-BD31-4B8C-83A1-F6EECF244321}">
                <p14:modId xmlns:p14="http://schemas.microsoft.com/office/powerpoint/2010/main" val="3685314599"/>
              </p:ext>
            </p:extLst>
          </p:nvPr>
        </p:nvGraphicFramePr>
        <p:xfrm>
          <a:off x="3857580" y="1194005"/>
          <a:ext cx="3960813" cy="5060633"/>
        </p:xfrm>
        <a:graphic>
          <a:graphicData uri="http://schemas.openxmlformats.org/drawingml/2006/table">
            <a:tbl>
              <a:tblPr/>
              <a:tblGrid>
                <a:gridCol w="3960813"/>
              </a:tblGrid>
              <a:tr h="1794379">
                <a:tc>
                  <a:txBody>
                    <a:bodyPr/>
                    <a:lstStyle/>
                    <a:p>
                      <a:pPr algn="just"/>
                      <a:r>
                        <a:rPr lang="en-IN" sz="2500" b="1" i="0" dirty="0" err="1" smtClean="0">
                          <a:solidFill>
                            <a:srgbClr val="000000"/>
                          </a:solidFill>
                          <a:effectLst/>
                          <a:latin typeface="Times New Roman" pitchFamily="18" charset="0"/>
                          <a:cs typeface="Times New Roman" pitchFamily="18" charset="0"/>
                        </a:rPr>
                        <a:t>Classloader</a:t>
                      </a:r>
                      <a:r>
                        <a:rPr lang="en-IN" sz="2500" b="1" i="0" dirty="0">
                          <a:solidFill>
                            <a:srgbClr val="000000"/>
                          </a:solidFill>
                          <a:effectLst/>
                          <a:latin typeface="Times New Roman" pitchFamily="18" charset="0"/>
                          <a:cs typeface="Times New Roman" pitchFamily="18" charset="0"/>
                        </a:rPr>
                        <a:t>: </a:t>
                      </a:r>
                      <a:r>
                        <a:rPr lang="en-IN" sz="2500" b="0" i="0" dirty="0">
                          <a:solidFill>
                            <a:srgbClr val="000000"/>
                          </a:solidFill>
                          <a:effectLst/>
                          <a:latin typeface="Times New Roman" pitchFamily="18" charset="0"/>
                          <a:cs typeface="Times New Roman" pitchFamily="18" charset="0"/>
                        </a:rPr>
                        <a:t>is the subsystem of JVM that is used to load class </a:t>
                      </a:r>
                      <a:r>
                        <a:rPr lang="en-IN" sz="2500" b="0" i="0" dirty="0" err="1" smtClean="0">
                          <a:solidFill>
                            <a:srgbClr val="000000"/>
                          </a:solidFill>
                          <a:effectLst/>
                          <a:latin typeface="Times New Roman" pitchFamily="18" charset="0"/>
                          <a:cs typeface="Times New Roman" pitchFamily="18" charset="0"/>
                        </a:rPr>
                        <a:t>files.z</a:t>
                      </a:r>
                      <a:endParaRPr lang="en-IN" sz="2500" b="0" i="0" dirty="0">
                        <a:solidFill>
                          <a:srgbClr val="000000"/>
                        </a:solidFill>
                        <a:effectLst/>
                        <a:latin typeface="Times New Roman" pitchFamily="18" charset="0"/>
                        <a:cs typeface="Times New Roman" pitchFamily="18" charset="0"/>
                      </a:endParaRPr>
                    </a:p>
                  </a:txBody>
                  <a:tcPr marL="44009" marR="44009" marT="22005" marB="22005" anchor="ctr">
                    <a:lnL>
                      <a:noFill/>
                    </a:lnL>
                    <a:lnR>
                      <a:noFill/>
                    </a:lnR>
                    <a:lnT>
                      <a:noFill/>
                    </a:lnT>
                    <a:lnB>
                      <a:noFill/>
                    </a:lnB>
                    <a:solidFill>
                      <a:srgbClr val="FFFFFF"/>
                    </a:solidFill>
                  </a:tcPr>
                </a:tc>
              </a:tr>
              <a:tr h="1858977">
                <a:tc>
                  <a:txBody>
                    <a:bodyPr/>
                    <a:lstStyle/>
                    <a:p>
                      <a:pPr algn="just"/>
                      <a:r>
                        <a:rPr lang="en-IN" sz="2500" b="1" i="0" dirty="0" err="1">
                          <a:solidFill>
                            <a:srgbClr val="000000"/>
                          </a:solidFill>
                          <a:effectLst/>
                          <a:latin typeface="Times New Roman" pitchFamily="18" charset="0"/>
                          <a:cs typeface="Times New Roman" pitchFamily="18" charset="0"/>
                        </a:rPr>
                        <a:t>Bytecode</a:t>
                      </a:r>
                      <a:r>
                        <a:rPr lang="en-IN" sz="2500" b="1" i="0" dirty="0">
                          <a:solidFill>
                            <a:srgbClr val="000000"/>
                          </a:solidFill>
                          <a:effectLst/>
                          <a:latin typeface="Times New Roman" pitchFamily="18" charset="0"/>
                          <a:cs typeface="Times New Roman" pitchFamily="18" charset="0"/>
                        </a:rPr>
                        <a:t> Verifier: </a:t>
                      </a:r>
                      <a:r>
                        <a:rPr lang="en-IN" sz="2500" b="0" i="0" dirty="0">
                          <a:solidFill>
                            <a:srgbClr val="000000"/>
                          </a:solidFill>
                          <a:effectLst/>
                          <a:latin typeface="Times New Roman" pitchFamily="18" charset="0"/>
                          <a:cs typeface="Times New Roman" pitchFamily="18" charset="0"/>
                        </a:rPr>
                        <a:t>checks the code fragments for illegal code that can violate access right to objects.</a:t>
                      </a:r>
                    </a:p>
                  </a:txBody>
                  <a:tcPr marL="44009" marR="44009" marT="22005" marB="22005" anchor="ctr">
                    <a:lnL>
                      <a:noFill/>
                    </a:lnL>
                    <a:lnR>
                      <a:noFill/>
                    </a:lnR>
                    <a:lnT>
                      <a:noFill/>
                    </a:lnT>
                    <a:lnB>
                      <a:noFill/>
                    </a:lnB>
                    <a:solidFill>
                      <a:srgbClr val="FFFFFF"/>
                    </a:solidFill>
                  </a:tcPr>
                </a:tc>
              </a:tr>
              <a:tr h="1407277">
                <a:tc>
                  <a:txBody>
                    <a:bodyPr/>
                    <a:lstStyle/>
                    <a:p>
                      <a:pPr algn="just"/>
                      <a:r>
                        <a:rPr lang="en-IN" sz="2500" b="1" i="0" dirty="0">
                          <a:solidFill>
                            <a:srgbClr val="000000"/>
                          </a:solidFill>
                          <a:effectLst/>
                          <a:latin typeface="Times New Roman" pitchFamily="18" charset="0"/>
                          <a:cs typeface="Times New Roman" pitchFamily="18" charset="0"/>
                        </a:rPr>
                        <a:t>Interpreter: </a:t>
                      </a:r>
                      <a:r>
                        <a:rPr lang="en-IN" sz="2500" b="0" i="0" dirty="0">
                          <a:solidFill>
                            <a:srgbClr val="000000"/>
                          </a:solidFill>
                          <a:effectLst/>
                          <a:latin typeface="Times New Roman" pitchFamily="18" charset="0"/>
                          <a:cs typeface="Times New Roman" pitchFamily="18" charset="0"/>
                        </a:rPr>
                        <a:t>read </a:t>
                      </a:r>
                      <a:r>
                        <a:rPr lang="en-IN" sz="2500" b="0" i="0" dirty="0" err="1" smtClean="0">
                          <a:solidFill>
                            <a:srgbClr val="000000"/>
                          </a:solidFill>
                          <a:effectLst/>
                          <a:latin typeface="Times New Roman" pitchFamily="18" charset="0"/>
                          <a:cs typeface="Times New Roman" pitchFamily="18" charset="0"/>
                        </a:rPr>
                        <a:t>bytecode</a:t>
                      </a:r>
                      <a:r>
                        <a:rPr lang="en-IN" sz="2500" b="0" i="0" dirty="0" smtClean="0">
                          <a:solidFill>
                            <a:srgbClr val="000000"/>
                          </a:solidFill>
                          <a:effectLst/>
                          <a:latin typeface="Times New Roman" pitchFamily="18" charset="0"/>
                          <a:cs typeface="Times New Roman" pitchFamily="18" charset="0"/>
                        </a:rPr>
                        <a:t> </a:t>
                      </a:r>
                      <a:r>
                        <a:rPr lang="en-IN" sz="2500" b="0" i="0" dirty="0">
                          <a:solidFill>
                            <a:srgbClr val="000000"/>
                          </a:solidFill>
                          <a:effectLst/>
                          <a:latin typeface="Times New Roman" pitchFamily="18" charset="0"/>
                          <a:cs typeface="Times New Roman" pitchFamily="18" charset="0"/>
                        </a:rPr>
                        <a:t>stream then execute the instructions.</a:t>
                      </a:r>
                    </a:p>
                  </a:txBody>
                  <a:tcPr marL="44009" marR="44009" marT="22005" marB="2200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432952867"/>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675928"/>
            <a:ext cx="8229600" cy="609600"/>
          </a:xfrm>
        </p:spPr>
        <p:txBody>
          <a:bodyPr>
            <a:normAutofit fontScale="90000"/>
          </a:bodyPr>
          <a:lstStyle/>
          <a:p>
            <a:r>
              <a:rPr lang="en-IN" dirty="0"/>
              <a:t>Difference between JDK, JRE and JVM</a:t>
            </a:r>
            <a:br>
              <a:rPr lang="en-IN" dirty="0"/>
            </a:br>
            <a:endParaRPr lang="en-IN" dirty="0"/>
          </a:p>
        </p:txBody>
      </p:sp>
      <p:sp>
        <p:nvSpPr>
          <p:cNvPr id="4" name="Content Placeholder 3"/>
          <p:cNvSpPr>
            <a:spLocks noGrp="1"/>
          </p:cNvSpPr>
          <p:nvPr>
            <p:ph sz="half" idx="2"/>
          </p:nvPr>
        </p:nvSpPr>
        <p:spPr>
          <a:xfrm>
            <a:off x="219646" y="1021298"/>
            <a:ext cx="4389884" cy="5073427"/>
          </a:xfrm>
        </p:spPr>
        <p:txBody>
          <a:bodyPr>
            <a:noAutofit/>
          </a:bodyPr>
          <a:lstStyle/>
          <a:p>
            <a:pPr marL="0" indent="0">
              <a:buNone/>
            </a:pPr>
            <a:r>
              <a:rPr lang="en-IN" sz="2000" dirty="0"/>
              <a:t>JVM (Java Virtual Machine) is an </a:t>
            </a:r>
            <a:r>
              <a:rPr lang="en-IN" sz="2000" dirty="0">
                <a:latin typeface="Times New Roman" pitchFamily="18" charset="0"/>
                <a:cs typeface="Times New Roman" pitchFamily="18" charset="0"/>
              </a:rPr>
              <a:t>abstract machine. It is a specification that provides runtime environment in which java </a:t>
            </a:r>
            <a:r>
              <a:rPr lang="en-IN" sz="2000" dirty="0" smtClean="0">
                <a:latin typeface="Times New Roman" pitchFamily="18" charset="0"/>
                <a:cs typeface="Times New Roman" pitchFamily="18" charset="0"/>
              </a:rPr>
              <a:t>byte code </a:t>
            </a:r>
            <a:r>
              <a:rPr lang="en-IN" sz="2000" dirty="0">
                <a:latin typeface="Times New Roman" pitchFamily="18" charset="0"/>
                <a:cs typeface="Times New Roman" pitchFamily="18" charset="0"/>
              </a:rPr>
              <a:t>can be executed</a:t>
            </a:r>
            <a:r>
              <a:rPr lang="en-IN" sz="2000" dirty="0" smtClean="0">
                <a:latin typeface="Times New Roman" pitchFamily="18" charset="0"/>
                <a:cs typeface="Times New Roman" pitchFamily="18" charset="0"/>
              </a:rPr>
              <a:t>.</a:t>
            </a:r>
          </a:p>
          <a:p>
            <a:pPr marL="0" indent="0">
              <a:buNone/>
            </a:pPr>
            <a:endParaRPr lang="en-IN" sz="12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JVMs are available for many hardware and software platforms. JVM, JRE and JDK are platform dependent because configuration of each OS differs. But, Java is platform independent</a:t>
            </a:r>
            <a:r>
              <a:rPr lang="en-IN" sz="2000" dirty="0" smtClean="0">
                <a:latin typeface="Times New Roman" pitchFamily="18" charset="0"/>
                <a:cs typeface="Times New Roman" pitchFamily="18" charset="0"/>
              </a:rPr>
              <a:t>.</a:t>
            </a:r>
          </a:p>
          <a:p>
            <a:pPr marL="0" indent="0">
              <a:buNone/>
            </a:pPr>
            <a:endParaRPr lang="en-IN" sz="12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The JVM performs following main tasks:</a:t>
            </a:r>
          </a:p>
          <a:p>
            <a:r>
              <a:rPr lang="en-IN" sz="2000" dirty="0">
                <a:latin typeface="Times New Roman" pitchFamily="18" charset="0"/>
                <a:cs typeface="Times New Roman" pitchFamily="18" charset="0"/>
              </a:rPr>
              <a:t>Loads code</a:t>
            </a:r>
          </a:p>
          <a:p>
            <a:r>
              <a:rPr lang="en-IN" sz="2000" dirty="0">
                <a:latin typeface="Times New Roman" pitchFamily="18" charset="0"/>
                <a:cs typeface="Times New Roman" pitchFamily="18" charset="0"/>
              </a:rPr>
              <a:t>Verifies code</a:t>
            </a:r>
          </a:p>
          <a:p>
            <a:r>
              <a:rPr lang="en-IN" sz="2000" dirty="0">
                <a:latin typeface="Times New Roman" pitchFamily="18" charset="0"/>
                <a:cs typeface="Times New Roman" pitchFamily="18" charset="0"/>
              </a:rPr>
              <a:t>Executes code</a:t>
            </a:r>
          </a:p>
          <a:p>
            <a:r>
              <a:rPr lang="en-IN" sz="2000" dirty="0">
                <a:latin typeface="Times New Roman" pitchFamily="18" charset="0"/>
                <a:cs typeface="Times New Roman" pitchFamily="18" charset="0"/>
              </a:rPr>
              <a:t>Provides runtime environment</a:t>
            </a:r>
          </a:p>
          <a:p>
            <a:pPr marL="0" indent="0">
              <a:buNone/>
            </a:pP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4609530" y="980728"/>
            <a:ext cx="4391471" cy="5400600"/>
          </a:xfrm>
        </p:spPr>
        <p:txBody>
          <a:bodyPr/>
          <a:lstStyle/>
          <a:p>
            <a:pPr marL="0" indent="0">
              <a:buNone/>
            </a:pPr>
            <a:r>
              <a:rPr lang="en-IN" sz="2200" dirty="0" smtClean="0">
                <a:latin typeface="Times New Roman" pitchFamily="18" charset="0"/>
                <a:cs typeface="Times New Roman" pitchFamily="18" charset="0"/>
              </a:rPr>
              <a:t>JRE </a:t>
            </a:r>
            <a:r>
              <a:rPr lang="en-IN" sz="2200" dirty="0">
                <a:latin typeface="Times New Roman" pitchFamily="18" charset="0"/>
                <a:cs typeface="Times New Roman" pitchFamily="18" charset="0"/>
              </a:rPr>
              <a:t>is an acronym for Java Runtime </a:t>
            </a:r>
            <a:r>
              <a:rPr lang="en-IN" sz="2200" dirty="0" err="1">
                <a:latin typeface="Times New Roman" pitchFamily="18" charset="0"/>
                <a:cs typeface="Times New Roman" pitchFamily="18" charset="0"/>
              </a:rPr>
              <a:t>Environment.It</a:t>
            </a:r>
            <a:r>
              <a:rPr lang="en-IN" sz="2200" dirty="0">
                <a:latin typeface="Times New Roman" pitchFamily="18" charset="0"/>
                <a:cs typeface="Times New Roman" pitchFamily="18" charset="0"/>
              </a:rPr>
              <a:t> is used to provide runtime environment</a:t>
            </a:r>
            <a:r>
              <a:rPr lang="en-IN" sz="2200" dirty="0" smtClean="0">
                <a:latin typeface="Times New Roman" pitchFamily="18" charset="0"/>
                <a:cs typeface="Times New Roman" pitchFamily="18" charset="0"/>
              </a:rPr>
              <a:t>. It </a:t>
            </a:r>
            <a:r>
              <a:rPr lang="en-IN" sz="2200" dirty="0">
                <a:latin typeface="Times New Roman" pitchFamily="18" charset="0"/>
                <a:cs typeface="Times New Roman" pitchFamily="18" charset="0"/>
              </a:rPr>
              <a:t>is the implementation of JVM. It physically exists. It contains set of libraries + other files that JVM uses at runtime.</a:t>
            </a:r>
          </a:p>
          <a:p>
            <a:pPr marL="0" indent="0">
              <a:buNone/>
            </a:pPr>
            <a:r>
              <a:rPr lang="en-IN" sz="2200" dirty="0">
                <a:latin typeface="Times New Roman" pitchFamily="18" charset="0"/>
                <a:cs typeface="Times New Roman" pitchFamily="18" charset="0"/>
              </a:rPr>
              <a:t>Implementation of JVMs are also actively released by other companies besides Sun Micro Systems.</a:t>
            </a:r>
          </a:p>
          <a:p>
            <a:pPr marL="0" indent="0">
              <a:buNone/>
            </a:pPr>
            <a:endParaRPr lang="en-IN" dirty="0"/>
          </a:p>
        </p:txBody>
      </p:sp>
      <p:pic>
        <p:nvPicPr>
          <p:cNvPr id="6146" name="Picture 2" descr="C:\Users\User3\Desktop\j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572" y="4443211"/>
            <a:ext cx="3651616" cy="205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79271"/>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44321" y="541067"/>
            <a:ext cx="8229600" cy="5649491"/>
          </a:xfrm>
        </p:spPr>
        <p:txBody>
          <a:bodyPr/>
          <a:lstStyle/>
          <a:p>
            <a:pPr marL="0" indent="0">
              <a:buNone/>
            </a:pPr>
            <a:r>
              <a:rPr lang="en-IN" sz="3200" dirty="0"/>
              <a:t>JDK</a:t>
            </a:r>
          </a:p>
          <a:p>
            <a:pPr marL="0" indent="0">
              <a:buNone/>
            </a:pPr>
            <a:r>
              <a:rPr lang="en-IN" sz="2500" dirty="0">
                <a:latin typeface="Times New Roman" pitchFamily="18" charset="0"/>
                <a:cs typeface="Times New Roman" pitchFamily="18" charset="0"/>
              </a:rPr>
              <a:t>JDK is an acronym for Java Development </a:t>
            </a:r>
            <a:r>
              <a:rPr lang="en-IN" sz="2500" dirty="0" smtClean="0">
                <a:latin typeface="Times New Roman" pitchFamily="18" charset="0"/>
                <a:cs typeface="Times New Roman" pitchFamily="18" charset="0"/>
              </a:rPr>
              <a:t>Kit. It </a:t>
            </a:r>
            <a:r>
              <a:rPr lang="en-IN" sz="2500" dirty="0">
                <a:latin typeface="Times New Roman" pitchFamily="18" charset="0"/>
                <a:cs typeface="Times New Roman" pitchFamily="18" charset="0"/>
              </a:rPr>
              <a:t>physically exists</a:t>
            </a:r>
            <a:r>
              <a:rPr lang="en-IN" sz="2500" dirty="0" smtClean="0">
                <a:latin typeface="Times New Roman" pitchFamily="18" charset="0"/>
                <a:cs typeface="Times New Roman" pitchFamily="18" charset="0"/>
              </a:rPr>
              <a:t>. It </a:t>
            </a:r>
            <a:r>
              <a:rPr lang="en-IN" sz="2500" dirty="0">
                <a:latin typeface="Times New Roman" pitchFamily="18" charset="0"/>
                <a:cs typeface="Times New Roman" pitchFamily="18" charset="0"/>
              </a:rPr>
              <a:t>contains JRE + development tools.</a:t>
            </a:r>
          </a:p>
          <a:p>
            <a:pPr marL="0" indent="0">
              <a:buNone/>
            </a:pPr>
            <a:r>
              <a:rPr lang="en-IN" dirty="0" smtClean="0"/>
              <a:t/>
            </a:r>
            <a:br>
              <a:rPr lang="en-IN" dirty="0" smtClean="0"/>
            </a:br>
            <a:endParaRPr lang="en-IN" dirty="0"/>
          </a:p>
        </p:txBody>
      </p:sp>
      <p:pic>
        <p:nvPicPr>
          <p:cNvPr id="7170" name="Picture 2" descr="C:\Users\User3\Desktop\jdk2.JPG"/>
          <p:cNvPicPr>
            <a:picLocks noChangeAspect="1" noChangeArrowheads="1"/>
          </p:cNvPicPr>
          <p:nvPr/>
        </p:nvPicPr>
        <p:blipFill rotWithShape="1">
          <a:blip r:embed="rId2">
            <a:extLst>
              <a:ext uri="{28A0092B-C50C-407E-A947-70E740481C1C}">
                <a14:useLocalDpi xmlns:a14="http://schemas.microsoft.com/office/drawing/2010/main" val="0"/>
              </a:ext>
            </a:extLst>
          </a:blip>
          <a:srcRect l="4183" t="2424" r="3836" b="6979"/>
          <a:stretch/>
        </p:blipFill>
        <p:spPr bwMode="auto">
          <a:xfrm>
            <a:off x="1287887" y="2395675"/>
            <a:ext cx="6078828" cy="399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12206"/>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Java Interview Question</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nSpc>
                <a:spcPct val="200000"/>
              </a:lnSpc>
            </a:pPr>
            <a:r>
              <a:rPr lang="en-IN" sz="2500" b="1" dirty="0" smtClean="0">
                <a:latin typeface="Times New Roman" pitchFamily="18" charset="0"/>
                <a:cs typeface="Times New Roman" pitchFamily="18" charset="0"/>
              </a:rPr>
              <a:t>What is the </a:t>
            </a:r>
            <a:r>
              <a:rPr lang="en-IN" sz="2500" b="1" dirty="0" err="1" smtClean="0">
                <a:latin typeface="Times New Roman" pitchFamily="18" charset="0"/>
                <a:cs typeface="Times New Roman" pitchFamily="18" charset="0"/>
              </a:rPr>
              <a:t>jit</a:t>
            </a:r>
            <a:r>
              <a:rPr lang="en-IN" sz="2500" b="1" dirty="0" smtClean="0">
                <a:latin typeface="Times New Roman" pitchFamily="18" charset="0"/>
                <a:cs typeface="Times New Roman" pitchFamily="18" charset="0"/>
              </a:rPr>
              <a:t>?</a:t>
            </a:r>
          </a:p>
          <a:p>
            <a:pPr>
              <a:lnSpc>
                <a:spcPct val="200000"/>
              </a:lnSpc>
            </a:pPr>
            <a:r>
              <a:rPr lang="en-IN" sz="2500" b="1" dirty="0" smtClean="0">
                <a:latin typeface="Times New Roman" pitchFamily="18" charset="0"/>
                <a:cs typeface="Times New Roman" pitchFamily="18" charset="0"/>
              </a:rPr>
              <a:t>How does the </a:t>
            </a:r>
            <a:r>
              <a:rPr lang="en-IN" sz="2500" b="1" dirty="0" err="1" smtClean="0">
                <a:latin typeface="Times New Roman" pitchFamily="18" charset="0"/>
                <a:cs typeface="Times New Roman" pitchFamily="18" charset="0"/>
              </a:rPr>
              <a:t>jvm</a:t>
            </a:r>
            <a:r>
              <a:rPr lang="en-IN" sz="2500" b="1" dirty="0" smtClean="0">
                <a:latin typeface="Times New Roman" pitchFamily="18" charset="0"/>
                <a:cs typeface="Times New Roman" pitchFamily="18" charset="0"/>
              </a:rPr>
              <a:t> handle storing local variables </a:t>
            </a:r>
            <a:r>
              <a:rPr lang="en-IN" sz="2500" b="1" dirty="0" err="1" smtClean="0">
                <a:latin typeface="Times New Roman" pitchFamily="18" charset="0"/>
                <a:cs typeface="Times New Roman" pitchFamily="18" charset="0"/>
              </a:rPr>
              <a:t>vs</a:t>
            </a:r>
            <a:r>
              <a:rPr lang="en-IN" sz="2500" b="1" dirty="0" smtClean="0">
                <a:latin typeface="Times New Roman" pitchFamily="18" charset="0"/>
                <a:cs typeface="Times New Roman" pitchFamily="18" charset="0"/>
              </a:rPr>
              <a:t> storing objects?</a:t>
            </a:r>
          </a:p>
          <a:p>
            <a:pPr>
              <a:lnSpc>
                <a:spcPct val="200000"/>
              </a:lnSpc>
            </a:pPr>
            <a:r>
              <a:rPr lang="en-IN" sz="2500" b="1" dirty="0" smtClean="0">
                <a:latin typeface="Times New Roman" pitchFamily="18" charset="0"/>
                <a:cs typeface="Times New Roman" pitchFamily="18" charset="0"/>
              </a:rPr>
              <a:t>What is a service?</a:t>
            </a:r>
          </a:p>
          <a:p>
            <a:pPr>
              <a:lnSpc>
                <a:spcPct val="200000"/>
              </a:lnSpc>
            </a:pPr>
            <a:r>
              <a:rPr lang="en-IN" sz="2500" b="1" dirty="0" smtClean="0">
                <a:latin typeface="Times New Roman" pitchFamily="18" charset="0"/>
                <a:cs typeface="Times New Roman" pitchFamily="18" charset="0"/>
              </a:rPr>
              <a:t>How does the </a:t>
            </a:r>
            <a:r>
              <a:rPr lang="en-IN" sz="2500" b="1" dirty="0" err="1" smtClean="0">
                <a:latin typeface="Times New Roman" pitchFamily="18" charset="0"/>
                <a:cs typeface="Times New Roman" pitchFamily="18" charset="0"/>
              </a:rPr>
              <a:t>jvm</a:t>
            </a:r>
            <a:r>
              <a:rPr lang="en-IN" sz="2500" b="1" dirty="0" smtClean="0">
                <a:latin typeface="Times New Roman" pitchFamily="18" charset="0"/>
                <a:cs typeface="Times New Roman" pitchFamily="18" charset="0"/>
              </a:rPr>
              <a:t> handle storing local variables </a:t>
            </a:r>
            <a:r>
              <a:rPr lang="en-IN" sz="2500" b="1" dirty="0" err="1" smtClean="0">
                <a:latin typeface="Times New Roman" pitchFamily="18" charset="0"/>
                <a:cs typeface="Times New Roman" pitchFamily="18" charset="0"/>
              </a:rPr>
              <a:t>vs</a:t>
            </a:r>
            <a:r>
              <a:rPr lang="en-IN" sz="2500" b="1" dirty="0" smtClean="0">
                <a:latin typeface="Times New Roman" pitchFamily="18" charset="0"/>
                <a:cs typeface="Times New Roman" pitchFamily="18" charset="0"/>
              </a:rPr>
              <a:t> storing objects?</a:t>
            </a: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1344499858"/>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End of Session - </a:t>
            </a:r>
            <a:r>
              <a:rPr lang="en-US" sz="3000" b="1" dirty="0" smtClean="0"/>
              <a:t>1</a:t>
            </a: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674133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5" y="638264"/>
            <a:ext cx="8413613" cy="5793507"/>
          </a:xfrm>
        </p:spPr>
        <p:txBody>
          <a:bodyPr>
            <a:normAutofit/>
          </a:bodyPr>
          <a:lstStyle/>
          <a:p>
            <a:pPr marL="0" indent="0" algn="just">
              <a:buNone/>
            </a:pPr>
            <a:r>
              <a:rPr lang="en-IN" sz="2400" dirty="0" smtClean="0">
                <a:latin typeface="Times New Roman" pitchFamily="18" charset="0"/>
                <a:cs typeface="Times New Roman" pitchFamily="18" charset="0"/>
              </a:rPr>
              <a:t>Genesis of JAVA</a:t>
            </a:r>
          </a:p>
          <a:p>
            <a:pPr marL="0" indent="0" algn="just">
              <a:buNone/>
            </a:pPr>
            <a:r>
              <a:rPr lang="en-IN" dirty="0" smtClean="0">
                <a:latin typeface="Times New Roman" pitchFamily="18" charset="0"/>
                <a:cs typeface="Times New Roman" pitchFamily="18" charset="0"/>
              </a:rPr>
              <a:t>1.    JAVA                                                  </a:t>
            </a:r>
          </a:p>
          <a:p>
            <a:pPr marL="0" indent="0" algn="just">
              <a:buNone/>
            </a:pPr>
            <a:r>
              <a:rPr lang="en-IN" dirty="0" smtClean="0">
                <a:latin typeface="Times New Roman" pitchFamily="18" charset="0"/>
                <a:cs typeface="Times New Roman" pitchFamily="18" charset="0"/>
              </a:rPr>
              <a:t>Syntax form C –language OOP’s concepts features are influences </a:t>
            </a:r>
            <a:r>
              <a:rPr lang="en-IN" dirty="0" smtClean="0">
                <a:latin typeface="Times New Roman" pitchFamily="18" charset="0"/>
                <a:cs typeface="Times New Roman" pitchFamily="18" charset="0"/>
              </a:rPr>
              <a:t>from C</a:t>
            </a:r>
            <a:r>
              <a:rPr lang="en-IN" dirty="0" smtClean="0">
                <a:latin typeface="Times New Roman" pitchFamily="18" charset="0"/>
                <a:cs typeface="Times New Roman" pitchFamily="18" charset="0"/>
              </a:rPr>
              <a:t>++ language.</a:t>
            </a:r>
          </a:p>
          <a:p>
            <a:pPr marL="0" indent="0" algn="just">
              <a:buNone/>
            </a:pPr>
            <a:r>
              <a:rPr lang="en-IN" dirty="0" smtClean="0">
                <a:latin typeface="Times New Roman" pitchFamily="18" charset="0"/>
                <a:cs typeface="Times New Roman" pitchFamily="18" charset="0"/>
              </a:rPr>
              <a:t>2. C, Pascal, Basic, Fortran are based on either compiler or interpreter. But Java programs are based on compiler and interpreter both.</a:t>
            </a:r>
          </a:p>
          <a:p>
            <a:pPr marL="0" indent="0" algn="just">
              <a:buNone/>
            </a:pPr>
            <a:r>
              <a:rPr lang="en-IN" dirty="0" smtClean="0">
                <a:latin typeface="Times New Roman" pitchFamily="18" charset="0"/>
                <a:cs typeface="Times New Roman" pitchFamily="18" charset="0"/>
              </a:rPr>
              <a:t>3</a:t>
            </a:r>
            <a:r>
              <a:rPr lang="en-IN" dirty="0" smtClean="0">
                <a:latin typeface="Times New Roman" pitchFamily="18" charset="0"/>
                <a:cs typeface="Times New Roman" pitchFamily="18" charset="0"/>
              </a:rPr>
              <a:t>. Java program is platform independent, to achieve the independency, the Byte codes are used.</a:t>
            </a:r>
          </a:p>
          <a:p>
            <a:pPr marL="0" indent="0" algn="just">
              <a:buNone/>
            </a:pPr>
            <a:r>
              <a:rPr lang="en-IN" dirty="0" smtClean="0">
                <a:latin typeface="Times New Roman" pitchFamily="18" charset="0"/>
                <a:cs typeface="Times New Roman" pitchFamily="18" charset="0"/>
              </a:rPr>
              <a:t>4. Java Compiler is generally known as JVM(Java Virtual Machine). </a:t>
            </a:r>
            <a:r>
              <a:rPr lang="en-IN" dirty="0"/>
              <a:t>Java application are typically compiled to BYTECODE (class file) that can run on any </a:t>
            </a:r>
            <a:r>
              <a:rPr lang="en-IN" dirty="0" smtClean="0"/>
              <a:t>JVM.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7144261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is Java different from C…</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C Language:</a:t>
            </a:r>
          </a:p>
          <a:p>
            <a:r>
              <a:rPr lang="en-IN" dirty="0"/>
              <a:t>– Major difference is that C is a structure oriented language </a:t>
            </a:r>
            <a:r>
              <a:rPr lang="en-IN" dirty="0" smtClean="0"/>
              <a:t>and Java </a:t>
            </a:r>
            <a:r>
              <a:rPr lang="en-IN" dirty="0"/>
              <a:t>is an object oriented language and has mechanism </a:t>
            </a:r>
            <a:r>
              <a:rPr lang="en-IN" dirty="0" smtClean="0"/>
              <a:t>to define </a:t>
            </a:r>
            <a:r>
              <a:rPr lang="en-IN" dirty="0"/>
              <a:t>classes and objects.</a:t>
            </a:r>
          </a:p>
          <a:p>
            <a:r>
              <a:rPr lang="en-IN" dirty="0"/>
              <a:t>– Java does not support an explicit pointer type</a:t>
            </a:r>
          </a:p>
          <a:p>
            <a:r>
              <a:rPr lang="en-IN" dirty="0"/>
              <a:t>– Java does not have </a:t>
            </a:r>
            <a:r>
              <a:rPr lang="en-IN" dirty="0" err="1"/>
              <a:t>preprocessor</a:t>
            </a:r>
            <a:r>
              <a:rPr lang="en-IN" dirty="0"/>
              <a:t>, so we cant use #define</a:t>
            </a:r>
            <a:r>
              <a:rPr lang="en-IN" dirty="0" smtClean="0"/>
              <a:t>, #</a:t>
            </a:r>
            <a:r>
              <a:rPr lang="en-IN" dirty="0"/>
              <a:t>include and #</a:t>
            </a:r>
            <a:r>
              <a:rPr lang="en-IN" dirty="0" err="1"/>
              <a:t>ifdef</a:t>
            </a:r>
            <a:r>
              <a:rPr lang="en-IN" dirty="0"/>
              <a:t> statements.</a:t>
            </a:r>
          </a:p>
          <a:p>
            <a:r>
              <a:rPr lang="en-IN" dirty="0"/>
              <a:t>– Java does not include structures, unions and </a:t>
            </a:r>
            <a:r>
              <a:rPr lang="en-IN" dirty="0" err="1"/>
              <a:t>enum</a:t>
            </a:r>
            <a:r>
              <a:rPr lang="en-IN" dirty="0"/>
              <a:t> data types.</a:t>
            </a:r>
          </a:p>
          <a:p>
            <a:r>
              <a:rPr lang="en-IN" dirty="0"/>
              <a:t>– Java does not include keywords like </a:t>
            </a:r>
            <a:r>
              <a:rPr lang="en-IN" dirty="0" err="1"/>
              <a:t>goto</a:t>
            </a:r>
            <a:r>
              <a:rPr lang="en-IN" dirty="0"/>
              <a:t>, </a:t>
            </a:r>
            <a:r>
              <a:rPr lang="en-IN" dirty="0" err="1"/>
              <a:t>sizeof</a:t>
            </a:r>
            <a:r>
              <a:rPr lang="en-IN" dirty="0"/>
              <a:t> and </a:t>
            </a:r>
            <a:r>
              <a:rPr lang="en-IN" dirty="0" err="1"/>
              <a:t>typedef</a:t>
            </a:r>
            <a:r>
              <a:rPr lang="en-IN" dirty="0"/>
              <a:t>.</a:t>
            </a:r>
          </a:p>
          <a:p>
            <a:r>
              <a:rPr lang="en-IN" dirty="0"/>
              <a:t>– Java adds </a:t>
            </a:r>
            <a:r>
              <a:rPr lang="en-IN" dirty="0" err="1"/>
              <a:t>labeled</a:t>
            </a:r>
            <a:r>
              <a:rPr lang="en-IN" dirty="0"/>
              <a:t> break and continue statements.</a:t>
            </a:r>
          </a:p>
          <a:p>
            <a:r>
              <a:rPr lang="en-IN" dirty="0"/>
              <a:t>– Java adds many features required for object oriented</a:t>
            </a:r>
          </a:p>
          <a:p>
            <a:r>
              <a:rPr lang="en-IN" dirty="0"/>
              <a:t>programming.</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90700908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is Java different from C++…</a:t>
            </a:r>
          </a:p>
        </p:txBody>
      </p:sp>
      <p:sp>
        <p:nvSpPr>
          <p:cNvPr id="3" name="Content Placeholder 2"/>
          <p:cNvSpPr>
            <a:spLocks noGrp="1"/>
          </p:cNvSpPr>
          <p:nvPr>
            <p:ph idx="1"/>
          </p:nvPr>
        </p:nvSpPr>
        <p:spPr/>
        <p:txBody>
          <a:bodyPr>
            <a:normAutofit lnSpcReduction="10000"/>
          </a:bodyPr>
          <a:lstStyle/>
          <a:p>
            <a:pPr marL="0" indent="0" algn="just">
              <a:buNone/>
            </a:pPr>
            <a:r>
              <a:rPr lang="en-IN" b="1" dirty="0"/>
              <a:t>C++ </a:t>
            </a:r>
            <a:r>
              <a:rPr lang="en-IN" b="1" dirty="0" err="1" smtClean="0"/>
              <a:t>langua</a:t>
            </a:r>
            <a:r>
              <a:rPr lang="en-IN" b="1" dirty="0" smtClean="0"/>
              <a:t>:</a:t>
            </a:r>
            <a:endParaRPr lang="en-IN" b="1" dirty="0"/>
          </a:p>
          <a:p>
            <a:pPr algn="just"/>
            <a:r>
              <a:rPr lang="en-IN" dirty="0"/>
              <a:t>Features removed in java:</a:t>
            </a:r>
          </a:p>
          <a:p>
            <a:pPr lvl="1" algn="just"/>
            <a:r>
              <a:rPr lang="en-IN" dirty="0" smtClean="0"/>
              <a:t>Java </a:t>
            </a:r>
            <a:r>
              <a:rPr lang="en-IN" dirty="0"/>
              <a:t>doesn’t support pointers to avoid unauthorized </a:t>
            </a:r>
            <a:r>
              <a:rPr lang="en-IN" dirty="0" smtClean="0"/>
              <a:t>access of </a:t>
            </a:r>
            <a:r>
              <a:rPr lang="en-IN" dirty="0"/>
              <a:t>memory locations.</a:t>
            </a:r>
          </a:p>
          <a:p>
            <a:pPr lvl="1" algn="just"/>
            <a:r>
              <a:rPr lang="en-IN" dirty="0" smtClean="0"/>
              <a:t>Java </a:t>
            </a:r>
            <a:r>
              <a:rPr lang="en-IN" dirty="0"/>
              <a:t>does not include structures, unions and </a:t>
            </a:r>
            <a:r>
              <a:rPr lang="en-IN" dirty="0" err="1"/>
              <a:t>enum</a:t>
            </a:r>
            <a:r>
              <a:rPr lang="en-IN" dirty="0"/>
              <a:t> </a:t>
            </a:r>
            <a:r>
              <a:rPr lang="en-IN" dirty="0" smtClean="0"/>
              <a:t>data types</a:t>
            </a:r>
            <a:r>
              <a:rPr lang="en-IN" dirty="0"/>
              <a:t>.</a:t>
            </a:r>
          </a:p>
          <a:p>
            <a:pPr lvl="1" algn="just"/>
            <a:r>
              <a:rPr lang="en-IN" dirty="0" smtClean="0"/>
              <a:t>Java </a:t>
            </a:r>
            <a:r>
              <a:rPr lang="en-IN" dirty="0"/>
              <a:t>does not support operator over loading.</a:t>
            </a:r>
          </a:p>
          <a:p>
            <a:pPr lvl="1" algn="just"/>
            <a:r>
              <a:rPr lang="en-IN" dirty="0" err="1" smtClean="0"/>
              <a:t>Preprocessor</a:t>
            </a:r>
            <a:r>
              <a:rPr lang="en-IN" dirty="0" smtClean="0"/>
              <a:t> </a:t>
            </a:r>
            <a:r>
              <a:rPr lang="en-IN" dirty="0"/>
              <a:t>plays less important role in C++ and </a:t>
            </a:r>
            <a:r>
              <a:rPr lang="en-IN" dirty="0" smtClean="0"/>
              <a:t>so eliminated </a:t>
            </a:r>
            <a:r>
              <a:rPr lang="en-IN" dirty="0"/>
              <a:t>entirely in java.</a:t>
            </a:r>
          </a:p>
          <a:p>
            <a:pPr lvl="1" algn="just"/>
            <a:r>
              <a:rPr lang="en-IN" dirty="0" smtClean="0"/>
              <a:t>Java </a:t>
            </a:r>
            <a:r>
              <a:rPr lang="en-IN" dirty="0"/>
              <a:t>does not perform automatic type conversions </a:t>
            </a:r>
            <a:r>
              <a:rPr lang="en-IN" dirty="0" smtClean="0"/>
              <a:t>that result </a:t>
            </a:r>
            <a:r>
              <a:rPr lang="en-IN" dirty="0"/>
              <a:t>in loss of precision.</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84261542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Cont</a:t>
            </a:r>
            <a:r>
              <a:rPr lang="en-IN" dirty="0" smtClean="0"/>
              <a:t>…</a:t>
            </a:r>
            <a:endParaRPr lang="en-IN" dirty="0"/>
          </a:p>
        </p:txBody>
      </p:sp>
      <p:sp>
        <p:nvSpPr>
          <p:cNvPr id="3" name="Content Placeholder 2"/>
          <p:cNvSpPr>
            <a:spLocks noGrp="1"/>
          </p:cNvSpPr>
          <p:nvPr>
            <p:ph idx="1"/>
          </p:nvPr>
        </p:nvSpPr>
        <p:spPr/>
        <p:txBody>
          <a:bodyPr>
            <a:normAutofit/>
          </a:bodyPr>
          <a:lstStyle/>
          <a:p>
            <a:pPr algn="just"/>
            <a:r>
              <a:rPr lang="en-IN" dirty="0"/>
              <a:t>Java does not support global variables. Every </a:t>
            </a:r>
            <a:r>
              <a:rPr lang="en-IN" dirty="0" smtClean="0"/>
              <a:t>method and </a:t>
            </a:r>
            <a:r>
              <a:rPr lang="en-IN" dirty="0"/>
              <a:t>variable is declared within a class and forms part </a:t>
            </a:r>
            <a:r>
              <a:rPr lang="en-IN" dirty="0" smtClean="0"/>
              <a:t>of that </a:t>
            </a:r>
            <a:r>
              <a:rPr lang="en-IN" dirty="0"/>
              <a:t>class.</a:t>
            </a:r>
          </a:p>
          <a:p>
            <a:pPr algn="just"/>
            <a:r>
              <a:rPr lang="en-IN" dirty="0" smtClean="0"/>
              <a:t>Java </a:t>
            </a:r>
            <a:r>
              <a:rPr lang="en-IN" dirty="0"/>
              <a:t>does not allow default arguments.</a:t>
            </a:r>
          </a:p>
          <a:p>
            <a:pPr algn="just"/>
            <a:r>
              <a:rPr lang="en-IN" dirty="0" smtClean="0"/>
              <a:t>Java </a:t>
            </a:r>
            <a:r>
              <a:rPr lang="en-IN" dirty="0"/>
              <a:t>does not support inheritance of multiple </a:t>
            </a:r>
            <a:r>
              <a:rPr lang="en-IN" dirty="0" smtClean="0"/>
              <a:t>super classes </a:t>
            </a:r>
            <a:r>
              <a:rPr lang="en-IN" dirty="0"/>
              <a:t>by a sub class (i.e., multiple inheritance). This </a:t>
            </a:r>
            <a:r>
              <a:rPr lang="en-IN" dirty="0" smtClean="0"/>
              <a:t>is accomplished </a:t>
            </a:r>
            <a:r>
              <a:rPr lang="en-IN" dirty="0"/>
              <a:t>by using ‘interface’ concept.</a:t>
            </a:r>
          </a:p>
          <a:p>
            <a:pPr algn="just"/>
            <a:r>
              <a:rPr lang="en-IN" dirty="0" smtClean="0"/>
              <a:t>It </a:t>
            </a:r>
            <a:r>
              <a:rPr lang="en-IN" dirty="0"/>
              <a:t>is not possible to declare unsigned integers in java.</a:t>
            </a:r>
          </a:p>
          <a:p>
            <a:pPr algn="just"/>
            <a:r>
              <a:rPr lang="en-IN" dirty="0" smtClean="0"/>
              <a:t>In </a:t>
            </a:r>
            <a:r>
              <a:rPr lang="en-IN" dirty="0"/>
              <a:t>java objects are passed by reference only. In C</a:t>
            </a:r>
            <a:r>
              <a:rPr lang="en-IN" dirty="0" smtClean="0"/>
              <a:t>++ objects </a:t>
            </a:r>
            <a:r>
              <a:rPr lang="en-IN" dirty="0"/>
              <a:t>may be passed by value or reference.</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68618359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 …</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dirty="0"/>
              <a:t>New features added in Java:</a:t>
            </a:r>
          </a:p>
          <a:p>
            <a:pPr algn="just"/>
            <a:r>
              <a:rPr lang="en-IN" dirty="0" smtClean="0"/>
              <a:t>Multithreading</a:t>
            </a:r>
            <a:r>
              <a:rPr lang="en-IN" dirty="0"/>
              <a:t>, that allows two or more pieces of </a:t>
            </a:r>
            <a:r>
              <a:rPr lang="en-IN" dirty="0" smtClean="0"/>
              <a:t>the same </a:t>
            </a:r>
            <a:r>
              <a:rPr lang="en-IN" dirty="0"/>
              <a:t>program to execute concurrently.</a:t>
            </a:r>
          </a:p>
          <a:p>
            <a:pPr algn="just"/>
            <a:r>
              <a:rPr lang="en-IN" dirty="0" smtClean="0"/>
              <a:t>C</a:t>
            </a:r>
            <a:r>
              <a:rPr lang="en-IN" dirty="0"/>
              <a:t>++ has a set of library functions that use a </a:t>
            </a:r>
            <a:r>
              <a:rPr lang="en-IN" dirty="0" smtClean="0"/>
              <a:t>common header </a:t>
            </a:r>
            <a:r>
              <a:rPr lang="en-IN" dirty="0"/>
              <a:t>file. But java replaces it with its own set of </a:t>
            </a:r>
            <a:r>
              <a:rPr lang="en-IN" dirty="0" smtClean="0"/>
              <a:t>API classes</a:t>
            </a:r>
            <a:r>
              <a:rPr lang="en-IN" dirty="0"/>
              <a:t>.</a:t>
            </a:r>
          </a:p>
          <a:p>
            <a:pPr algn="just"/>
            <a:r>
              <a:rPr lang="en-IN" dirty="0" smtClean="0"/>
              <a:t>It </a:t>
            </a:r>
            <a:r>
              <a:rPr lang="en-IN" dirty="0"/>
              <a:t>adds packages and interfaces.</a:t>
            </a:r>
          </a:p>
          <a:p>
            <a:pPr algn="just"/>
            <a:r>
              <a:rPr lang="en-IN" dirty="0" smtClean="0"/>
              <a:t>Java </a:t>
            </a:r>
            <a:r>
              <a:rPr lang="en-IN" dirty="0"/>
              <a:t>supports automatic garbage collection.</a:t>
            </a:r>
          </a:p>
          <a:p>
            <a:pPr algn="just"/>
            <a:r>
              <a:rPr lang="en-IN" dirty="0" smtClean="0"/>
              <a:t>break </a:t>
            </a:r>
            <a:r>
              <a:rPr lang="en-IN" dirty="0"/>
              <a:t>and continue statements have been enhanced </a:t>
            </a:r>
            <a:r>
              <a:rPr lang="en-IN" dirty="0" smtClean="0"/>
              <a:t>in java </a:t>
            </a:r>
            <a:r>
              <a:rPr lang="en-IN" dirty="0"/>
              <a:t>to accept labels as targets.</a:t>
            </a:r>
          </a:p>
          <a:p>
            <a:pPr algn="just"/>
            <a:r>
              <a:rPr lang="en-IN" dirty="0" smtClean="0"/>
              <a:t>The </a:t>
            </a:r>
            <a:r>
              <a:rPr lang="en-IN" dirty="0"/>
              <a:t>use of </a:t>
            </a:r>
            <a:r>
              <a:rPr lang="en-IN" dirty="0" err="1"/>
              <a:t>unicode</a:t>
            </a:r>
            <a:r>
              <a:rPr lang="en-IN" dirty="0"/>
              <a:t> characters ensures portability.</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8899391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 …</a:t>
            </a:r>
          </a:p>
        </p:txBody>
      </p:sp>
      <p:sp>
        <p:nvSpPr>
          <p:cNvPr id="3" name="Content Placeholder 2"/>
          <p:cNvSpPr>
            <a:spLocks noGrp="1"/>
          </p:cNvSpPr>
          <p:nvPr>
            <p:ph idx="1"/>
          </p:nvPr>
        </p:nvSpPr>
        <p:spPr/>
        <p:txBody>
          <a:bodyPr>
            <a:normAutofit/>
          </a:bodyPr>
          <a:lstStyle/>
          <a:p>
            <a:pPr marL="0" indent="0">
              <a:buNone/>
            </a:pPr>
            <a:r>
              <a:rPr lang="en-IN" b="1" dirty="0"/>
              <a:t>Features that differ:</a:t>
            </a:r>
          </a:p>
          <a:p>
            <a:r>
              <a:rPr lang="en-IN" dirty="0" smtClean="0"/>
              <a:t>Though </a:t>
            </a:r>
            <a:r>
              <a:rPr lang="en-IN" dirty="0"/>
              <a:t>C++ and java supports Boolean data type, C++ </a:t>
            </a:r>
            <a:r>
              <a:rPr lang="en-IN" dirty="0" smtClean="0"/>
              <a:t>takes any </a:t>
            </a:r>
            <a:r>
              <a:rPr lang="en-IN" dirty="0"/>
              <a:t>nonzero value as true and zero as false. True and false </a:t>
            </a:r>
            <a:r>
              <a:rPr lang="en-IN" dirty="0" smtClean="0"/>
              <a:t>in java </a:t>
            </a:r>
            <a:r>
              <a:rPr lang="en-IN" dirty="0"/>
              <a:t>are predefined literals that are values for a </a:t>
            </a:r>
            <a:r>
              <a:rPr lang="en-IN" dirty="0" smtClean="0"/>
              <a:t>Boolean expression</a:t>
            </a:r>
            <a:r>
              <a:rPr lang="en-IN" dirty="0"/>
              <a:t>.</a:t>
            </a:r>
          </a:p>
          <a:p>
            <a:r>
              <a:rPr lang="en-IN" dirty="0" smtClean="0"/>
              <a:t>Java </a:t>
            </a:r>
            <a:r>
              <a:rPr lang="en-IN" dirty="0"/>
              <a:t>has replaced the destructor function with a finalize</a:t>
            </a:r>
            <a:r>
              <a:rPr lang="en-IN" dirty="0" smtClean="0"/>
              <a:t>() function</a:t>
            </a:r>
            <a:r>
              <a:rPr lang="en-IN" dirty="0"/>
              <a:t>.</a:t>
            </a:r>
          </a:p>
          <a:p>
            <a:r>
              <a:rPr lang="en-IN" dirty="0" smtClean="0"/>
              <a:t>C</a:t>
            </a:r>
            <a:r>
              <a:rPr lang="en-IN" dirty="0"/>
              <a:t>++ supports exception handling that is similar to java's.</a:t>
            </a:r>
          </a:p>
          <a:p>
            <a:r>
              <a:rPr lang="en-IN" dirty="0"/>
              <a:t>However, in C++ there is no requirement that a </a:t>
            </a:r>
            <a:r>
              <a:rPr lang="en-IN" dirty="0" smtClean="0"/>
              <a:t>thrown exception </a:t>
            </a:r>
            <a:r>
              <a:rPr lang="en-IN" dirty="0"/>
              <a:t>be caught.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2106644"/>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cambria</Template>
  <TotalTime>1359</TotalTime>
  <Words>1786</Words>
  <Application>Microsoft Office PowerPoint</Application>
  <PresentationFormat>On-screen Show (4:3)</PresentationFormat>
  <Paragraphs>182</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Calibri,Bold</vt:lpstr>
      <vt:lpstr>Cambria</vt:lpstr>
      <vt:lpstr>Courier New</vt:lpstr>
      <vt:lpstr>Georgia</vt:lpstr>
      <vt:lpstr>Times New Roman</vt:lpstr>
      <vt:lpstr>verdana</vt:lpstr>
      <vt:lpstr>Wingdings</vt:lpstr>
      <vt:lpstr>Smart_ppt_Theme</vt:lpstr>
      <vt:lpstr>PowerPoint Presentation</vt:lpstr>
      <vt:lpstr>INTRODUCTION</vt:lpstr>
      <vt:lpstr>Why Java is Important </vt:lpstr>
      <vt:lpstr>PowerPoint Presentation</vt:lpstr>
      <vt:lpstr>How is Java different from C…</vt:lpstr>
      <vt:lpstr>How is Java different from C++…</vt:lpstr>
      <vt:lpstr>Cont…</vt:lpstr>
      <vt:lpstr>Cont …</vt:lpstr>
      <vt:lpstr>Cont …</vt:lpstr>
      <vt:lpstr>Characteristics of Java</vt:lpstr>
      <vt:lpstr>Java Environment</vt:lpstr>
      <vt:lpstr>PowerPoint Presentation</vt:lpstr>
      <vt:lpstr>Features of Java: </vt:lpstr>
      <vt:lpstr>Features of Java: </vt:lpstr>
      <vt:lpstr>PowerPoint Presentation</vt:lpstr>
      <vt:lpstr>PowerPoint Presentation</vt:lpstr>
      <vt:lpstr>Features of Java:</vt:lpstr>
      <vt:lpstr>Features of Java:</vt:lpstr>
      <vt:lpstr>Features of Java:</vt:lpstr>
      <vt:lpstr>Features of Java:</vt:lpstr>
      <vt:lpstr>Java is architecture-neutral</vt:lpstr>
      <vt:lpstr>Features of Java:</vt:lpstr>
      <vt:lpstr>Features of Java:</vt:lpstr>
      <vt:lpstr>Simple Program of Java </vt:lpstr>
      <vt:lpstr>Let's create the hello world program: </vt:lpstr>
      <vt:lpstr>Execution of Hello world Program  </vt:lpstr>
      <vt:lpstr>Understanding first java program </vt:lpstr>
      <vt:lpstr>Understanding first java program </vt:lpstr>
      <vt:lpstr>PowerPoint Presentation</vt:lpstr>
      <vt:lpstr>PowerPoint Presentation</vt:lpstr>
      <vt:lpstr>PowerPoint Presentation</vt:lpstr>
      <vt:lpstr>What happens at runtime? </vt:lpstr>
      <vt:lpstr>Difference between JDK, JRE and JVM </vt:lpstr>
      <vt:lpstr>PowerPoint Presentation</vt:lpstr>
      <vt:lpstr> Java Interview Question </vt:lpstr>
      <vt:lpstr>End of Session - 1 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Ashokraj</dc:creator>
  <cp:lastModifiedBy>Shanthi</cp:lastModifiedBy>
  <cp:revision>144</cp:revision>
  <dcterms:created xsi:type="dcterms:W3CDTF">2016-07-05T06:53:45Z</dcterms:created>
  <dcterms:modified xsi:type="dcterms:W3CDTF">2018-01-16T05:31:19Z</dcterms:modified>
</cp:coreProperties>
</file>