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3" r:id="rId27"/>
    <p:sldId id="284" r:id="rId28"/>
    <p:sldId id="285" r:id="rId29"/>
    <p:sldId id="286" r:id="rId30"/>
    <p:sldId id="287" r:id="rId31"/>
    <p:sldId id="288" r:id="rId32"/>
    <p:sldId id="289" r:id="rId33"/>
    <p:sldId id="291" r:id="rId34"/>
    <p:sldId id="292" r:id="rId35"/>
    <p:sldId id="293" r:id="rId36"/>
    <p:sldId id="294" r:id="rId37"/>
    <p:sldId id="295"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1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8022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Exception Handling</a:t>
            </a:r>
            <a:br>
              <a:rPr lang="en-IN" sz="4000" dirty="0"/>
            </a:br>
            <a:endParaRPr lang="en-IN" sz="4000" dirty="0"/>
          </a:p>
        </p:txBody>
      </p:sp>
    </p:spTree>
    <p:extLst>
      <p:ext uri="{BB962C8B-B14F-4D97-AF65-F5344CB8AC3E}">
        <p14:creationId xmlns:p14="http://schemas.microsoft.com/office/powerpoint/2010/main" val="2526424655"/>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 of java try-catch</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try</a:t>
            </a:r>
            <a:r>
              <a:rPr lang="en-IN" dirty="0"/>
              <a:t>{  </a:t>
            </a:r>
          </a:p>
          <a:p>
            <a:pPr marL="0" indent="0">
              <a:buNone/>
            </a:pPr>
            <a:r>
              <a:rPr lang="en-IN" dirty="0"/>
              <a:t>//code that may throw exception  </a:t>
            </a:r>
          </a:p>
          <a:p>
            <a:pPr marL="0" indent="0">
              <a:buNone/>
            </a:pPr>
            <a:r>
              <a:rPr lang="en-IN" dirty="0"/>
              <a:t>}</a:t>
            </a:r>
            <a:r>
              <a:rPr lang="en-IN" b="1" dirty="0"/>
              <a:t>catch</a:t>
            </a:r>
            <a:r>
              <a:rPr lang="en-IN" dirty="0"/>
              <a:t>(</a:t>
            </a:r>
            <a:r>
              <a:rPr lang="en-IN" dirty="0" err="1"/>
              <a:t>Exception_class_Name</a:t>
            </a:r>
            <a:r>
              <a:rPr lang="en-IN" dirty="0"/>
              <a:t> ref</a:t>
            </a:r>
            <a:r>
              <a:rPr lang="en-IN" dirty="0" smtClean="0"/>
              <a:t>){}</a:t>
            </a:r>
          </a:p>
          <a:p>
            <a:pPr marL="0" indent="0">
              <a:buNone/>
            </a:pPr>
            <a:endParaRPr lang="en-IN" dirty="0"/>
          </a:p>
          <a:p>
            <a:pPr marL="0" indent="0">
              <a:buNone/>
            </a:pPr>
            <a:r>
              <a:rPr lang="en-IN" dirty="0"/>
              <a:t>Syntax of try-finally block</a:t>
            </a:r>
          </a:p>
          <a:p>
            <a:pPr marL="0" indent="0">
              <a:buNone/>
            </a:pPr>
            <a:r>
              <a:rPr lang="en-IN" b="1" dirty="0"/>
              <a:t>try</a:t>
            </a:r>
            <a:r>
              <a:rPr lang="en-IN" dirty="0"/>
              <a:t>{  </a:t>
            </a:r>
          </a:p>
          <a:p>
            <a:pPr marL="0" indent="0">
              <a:buNone/>
            </a:pPr>
            <a:r>
              <a:rPr lang="en-IN" dirty="0"/>
              <a:t>//code that may throw exception  </a:t>
            </a:r>
          </a:p>
          <a:p>
            <a:pPr marL="0" indent="0">
              <a:buNone/>
            </a:pPr>
            <a:r>
              <a:rPr lang="en-IN" dirty="0"/>
              <a:t>}</a:t>
            </a:r>
            <a:r>
              <a:rPr lang="en-IN" b="1" dirty="0"/>
              <a:t>finally</a:t>
            </a: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116039297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block</a:t>
            </a:r>
            <a:br>
              <a:rPr lang="en-IN" dirty="0"/>
            </a:br>
            <a:endParaRPr lang="en-IN" dirty="0"/>
          </a:p>
        </p:txBody>
      </p:sp>
      <p:sp>
        <p:nvSpPr>
          <p:cNvPr id="3" name="Content Placeholder 2"/>
          <p:cNvSpPr>
            <a:spLocks noGrp="1"/>
          </p:cNvSpPr>
          <p:nvPr>
            <p:ph idx="1"/>
          </p:nvPr>
        </p:nvSpPr>
        <p:spPr/>
        <p:txBody>
          <a:bodyPr/>
          <a:lstStyle/>
          <a:p>
            <a:r>
              <a:rPr lang="en-IN" dirty="0"/>
              <a:t>Java catch block is used to handle the Exception. It must be used after the try block only.</a:t>
            </a:r>
          </a:p>
          <a:p>
            <a:r>
              <a:rPr lang="en-IN" dirty="0"/>
              <a:t>You can use multiple catch block with a single try.</a:t>
            </a:r>
          </a:p>
          <a:p>
            <a:endParaRPr lang="en-IN" dirty="0"/>
          </a:p>
        </p:txBody>
      </p:sp>
    </p:spTree>
    <p:extLst>
      <p:ext uri="{BB962C8B-B14F-4D97-AF65-F5344CB8AC3E}">
        <p14:creationId xmlns:p14="http://schemas.microsoft.com/office/powerpoint/2010/main" val="286226941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33" t="-429" r="2852" b="3802"/>
          <a:stretch/>
        </p:blipFill>
        <p:spPr bwMode="auto">
          <a:xfrm>
            <a:off x="449012" y="1124744"/>
            <a:ext cx="8424936"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67744" y="620688"/>
            <a:ext cx="4427433" cy="369332"/>
          </a:xfrm>
          <a:prstGeom prst="rect">
            <a:avLst/>
          </a:prstGeom>
        </p:spPr>
        <p:txBody>
          <a:bodyPr wrap="square">
            <a:spAutoFit/>
          </a:bodyPr>
          <a:lstStyle/>
          <a:p>
            <a:r>
              <a:rPr lang="en-IN" dirty="0"/>
              <a:t>Internal working of java try-catch block</a:t>
            </a:r>
          </a:p>
        </p:txBody>
      </p:sp>
    </p:spTree>
    <p:extLst>
      <p:ext uri="{BB962C8B-B14F-4D97-AF65-F5344CB8AC3E}">
        <p14:creationId xmlns:p14="http://schemas.microsoft.com/office/powerpoint/2010/main" val="744541630"/>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a:t>
            </a:r>
          </a:p>
        </p:txBody>
      </p:sp>
      <p:sp>
        <p:nvSpPr>
          <p:cNvPr id="3" name="Content Placeholder 2"/>
          <p:cNvSpPr>
            <a:spLocks noGrp="1"/>
          </p:cNvSpPr>
          <p:nvPr>
            <p:ph idx="1"/>
          </p:nvPr>
        </p:nvSpPr>
        <p:spPr/>
        <p:txBody>
          <a:bodyPr/>
          <a:lstStyle/>
          <a:p>
            <a:pPr algn="just"/>
            <a:r>
              <a:rPr lang="en-IN" dirty="0"/>
              <a:t>The JVM firstly checks whether the exception is handled or not. If exception is not handled, JVM provides a default exception handler that performs the following tasks:</a:t>
            </a:r>
          </a:p>
          <a:p>
            <a:pPr algn="just"/>
            <a:r>
              <a:rPr lang="en-IN" dirty="0"/>
              <a:t>Prints out exception description.</a:t>
            </a:r>
          </a:p>
          <a:p>
            <a:pPr algn="just"/>
            <a:r>
              <a:rPr lang="en-IN" dirty="0"/>
              <a:t>Prints the stack trace (Hierarchy of methods where the exception occurred).</a:t>
            </a:r>
          </a:p>
          <a:p>
            <a:pPr algn="just"/>
            <a:r>
              <a:rPr lang="en-IN" dirty="0"/>
              <a:t>Causes the program to terminate.</a:t>
            </a:r>
          </a:p>
          <a:p>
            <a:pPr algn="just"/>
            <a:r>
              <a:rPr lang="en-IN" dirty="0"/>
              <a:t>But if exception is handled by the application programmer, normal flow of the application is maintained i.e. rest of the code is executed.</a:t>
            </a:r>
          </a:p>
          <a:p>
            <a:pPr algn="just"/>
            <a:endParaRPr lang="en-IN" dirty="0"/>
          </a:p>
        </p:txBody>
      </p:sp>
    </p:spTree>
    <p:extLst>
      <p:ext uri="{BB962C8B-B14F-4D97-AF65-F5344CB8AC3E}">
        <p14:creationId xmlns:p14="http://schemas.microsoft.com/office/powerpoint/2010/main" val="152652163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multiple exceptions</a:t>
            </a:r>
            <a:br>
              <a:rPr lang="en-IN" dirty="0"/>
            </a:br>
            <a:endParaRPr lang="en-IN" dirty="0"/>
          </a:p>
        </p:txBody>
      </p:sp>
      <p:sp>
        <p:nvSpPr>
          <p:cNvPr id="3" name="Content Placeholder 2"/>
          <p:cNvSpPr>
            <a:spLocks noGrp="1"/>
          </p:cNvSpPr>
          <p:nvPr>
            <p:ph idx="1"/>
          </p:nvPr>
        </p:nvSpPr>
        <p:spPr>
          <a:xfrm>
            <a:off x="457200" y="1484784"/>
            <a:ext cx="8229600" cy="4632920"/>
          </a:xfrm>
        </p:spPr>
        <p:txBody>
          <a:bodyPr>
            <a:normAutofit lnSpcReduction="10000"/>
          </a:bodyPr>
          <a:lstStyle/>
          <a:p>
            <a:r>
              <a:rPr lang="en-IN" dirty="0"/>
              <a:t>If you have to perform different tasks at the occurrence of different Exceptions, use java multi catch block.</a:t>
            </a:r>
          </a:p>
          <a:p>
            <a:r>
              <a:rPr lang="en-IN" dirty="0"/>
              <a:t>Let's see a simple example of java multi-catch block.</a:t>
            </a:r>
          </a:p>
          <a:p>
            <a:pPr marL="228600" lvl="1" indent="0">
              <a:buNone/>
            </a:pPr>
            <a:r>
              <a:rPr lang="en-IN" b="1" dirty="0"/>
              <a:t>public</a:t>
            </a:r>
            <a:r>
              <a:rPr lang="en-IN" dirty="0"/>
              <a:t> </a:t>
            </a:r>
            <a:r>
              <a:rPr lang="en-IN" b="1" dirty="0"/>
              <a:t>class</a:t>
            </a:r>
            <a:r>
              <a:rPr lang="en-IN" dirty="0"/>
              <a:t> </a:t>
            </a:r>
            <a:r>
              <a:rPr lang="en-IN" dirty="0" err="1" smtClean="0"/>
              <a:t>TestMultipleCatchBlock</a:t>
            </a:r>
            <a:endParaRPr lang="en-IN" dirty="0" smtClean="0"/>
          </a:p>
          <a:p>
            <a:pPr marL="228600" lvl="1" indent="0">
              <a:buNone/>
            </a:pPr>
            <a:r>
              <a:rPr lang="en-IN" dirty="0" smtClean="0"/>
              <a:t>{</a:t>
            </a:r>
            <a:r>
              <a:rPr lang="en-IN" dirty="0"/>
              <a:t>  </a:t>
            </a:r>
          </a:p>
          <a:p>
            <a:pPr marL="228600" lvl="1"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pPr marL="228600" lvl="1" indent="0">
              <a:buNone/>
            </a:pPr>
            <a:r>
              <a:rPr lang="en-IN" dirty="0" smtClean="0"/>
              <a:t>{</a:t>
            </a:r>
            <a:r>
              <a:rPr lang="en-IN" dirty="0"/>
              <a:t>  </a:t>
            </a:r>
          </a:p>
          <a:p>
            <a:pPr marL="228600" lvl="1" indent="0">
              <a:buNone/>
            </a:pPr>
            <a:r>
              <a:rPr lang="en-IN" dirty="0"/>
              <a:t>   </a:t>
            </a:r>
            <a:r>
              <a:rPr lang="en-IN" b="1" dirty="0"/>
              <a:t>try</a:t>
            </a:r>
            <a:r>
              <a:rPr lang="en-IN" dirty="0"/>
              <a:t>{  </a:t>
            </a:r>
          </a:p>
          <a:p>
            <a:pPr marL="228600" lvl="1" indent="0">
              <a:buNone/>
            </a:pPr>
            <a:r>
              <a:rPr lang="en-IN" dirty="0"/>
              <a:t>    </a:t>
            </a:r>
            <a:r>
              <a:rPr lang="en-IN" b="1" dirty="0" err="1"/>
              <a:t>int</a:t>
            </a:r>
            <a:r>
              <a:rPr lang="en-IN" dirty="0"/>
              <a:t> a[]=</a:t>
            </a:r>
            <a:r>
              <a:rPr lang="en-IN" b="1" dirty="0"/>
              <a:t>new</a:t>
            </a:r>
            <a:r>
              <a:rPr lang="en-IN" dirty="0"/>
              <a:t> </a:t>
            </a:r>
            <a:r>
              <a:rPr lang="en-IN" b="1" dirty="0" err="1"/>
              <a:t>int</a:t>
            </a:r>
            <a:r>
              <a:rPr lang="en-IN" dirty="0"/>
              <a:t>[5];  </a:t>
            </a:r>
          </a:p>
          <a:p>
            <a:pPr marL="228600" lvl="1" indent="0">
              <a:buNone/>
            </a:pPr>
            <a:r>
              <a:rPr lang="en-IN" dirty="0"/>
              <a:t>    a[5]=30/0;  </a:t>
            </a:r>
          </a:p>
          <a:p>
            <a:pPr marL="228600" lvl="1" indent="0">
              <a:buNone/>
            </a:pPr>
            <a:r>
              <a:rPr lang="en-IN" dirty="0"/>
              <a:t>   }  </a:t>
            </a:r>
          </a:p>
          <a:p>
            <a:endParaRPr lang="en-IN" dirty="0"/>
          </a:p>
        </p:txBody>
      </p:sp>
    </p:spTree>
    <p:extLst>
      <p:ext uri="{BB962C8B-B14F-4D97-AF65-F5344CB8AC3E}">
        <p14:creationId xmlns:p14="http://schemas.microsoft.com/office/powerpoint/2010/main" val="290976974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multiple exceptions</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smtClean="0"/>
              <a:t>catch</a:t>
            </a:r>
            <a:r>
              <a:rPr lang="en-IN" dirty="0" smtClean="0"/>
              <a:t>(</a:t>
            </a:r>
            <a:r>
              <a:rPr lang="en-IN" dirty="0" err="1" smtClean="0"/>
              <a:t>ArithmeticException</a:t>
            </a:r>
            <a:r>
              <a:rPr lang="en-IN" dirty="0" smtClean="0"/>
              <a:t> e){</a:t>
            </a:r>
            <a:r>
              <a:rPr lang="en-IN" dirty="0" err="1" smtClean="0"/>
              <a:t>System.out.println</a:t>
            </a:r>
            <a:r>
              <a:rPr lang="en-IN" dirty="0" smtClean="0"/>
              <a:t>("task1 is completed");}  </a:t>
            </a:r>
          </a:p>
          <a:p>
            <a:pPr marL="0" indent="0">
              <a:buNone/>
            </a:pPr>
            <a:r>
              <a:rPr lang="en-IN" dirty="0" smtClean="0"/>
              <a:t>   </a:t>
            </a:r>
            <a:r>
              <a:rPr lang="en-IN" b="1" dirty="0" smtClean="0"/>
              <a:t>catch</a:t>
            </a:r>
            <a:r>
              <a:rPr lang="en-IN" dirty="0" smtClean="0"/>
              <a:t>(</a:t>
            </a:r>
            <a:r>
              <a:rPr lang="en-IN" dirty="0" err="1" smtClean="0"/>
              <a:t>ArrayIndexOutOfBoundsException</a:t>
            </a:r>
            <a:r>
              <a:rPr lang="en-IN" dirty="0" smtClean="0"/>
              <a:t> e){</a:t>
            </a:r>
            <a:r>
              <a:rPr lang="en-IN" dirty="0" err="1" smtClean="0"/>
              <a:t>System.out.println</a:t>
            </a:r>
            <a:r>
              <a:rPr lang="en-IN" dirty="0" smtClean="0"/>
              <a:t>("task 2  completed");}  </a:t>
            </a:r>
          </a:p>
          <a:p>
            <a:pPr marL="0" indent="0">
              <a:buNone/>
            </a:pPr>
            <a:r>
              <a:rPr lang="en-IN" dirty="0" smtClean="0"/>
              <a:t>   </a:t>
            </a:r>
            <a:r>
              <a:rPr lang="en-IN" b="1" dirty="0" smtClean="0"/>
              <a:t>catch</a:t>
            </a:r>
            <a:r>
              <a:rPr lang="en-IN" dirty="0" smtClean="0"/>
              <a:t>(Exception e){</a:t>
            </a:r>
            <a:r>
              <a:rPr lang="en-IN" dirty="0" err="1" smtClean="0"/>
              <a:t>System.out.println</a:t>
            </a:r>
            <a:r>
              <a:rPr lang="en-IN" dirty="0" smtClean="0"/>
              <a:t>("common task completed");}  </a:t>
            </a:r>
          </a:p>
          <a:p>
            <a:pPr marL="0" indent="0">
              <a:buNone/>
            </a:pPr>
            <a:r>
              <a:rPr lang="en-IN" dirty="0" smtClean="0"/>
              <a:t>    </a:t>
            </a:r>
            <a:r>
              <a:rPr lang="en-IN" dirty="0" err="1" smtClean="0"/>
              <a:t>System.out.println</a:t>
            </a:r>
            <a:r>
              <a:rPr lang="en-IN" dirty="0" smtClean="0"/>
              <a:t>("rest of the code...");  </a:t>
            </a:r>
          </a:p>
          <a:p>
            <a:pPr marL="0" indent="0">
              <a:buNone/>
            </a:pPr>
            <a:r>
              <a:rPr lang="en-IN" dirty="0" smtClean="0"/>
              <a:t> }  </a:t>
            </a:r>
          </a:p>
          <a:p>
            <a:pPr marL="0" indent="0">
              <a:buNone/>
            </a:pPr>
            <a:r>
              <a:rPr lang="en-IN" dirty="0" smtClean="0"/>
              <a:t>}  </a:t>
            </a:r>
          </a:p>
          <a:p>
            <a:pPr marL="0" indent="0">
              <a:buNone/>
            </a:pPr>
            <a:endParaRPr lang="en-IN" dirty="0"/>
          </a:p>
        </p:txBody>
      </p:sp>
      <p:sp>
        <p:nvSpPr>
          <p:cNvPr id="4" name="Rectangle 3"/>
          <p:cNvSpPr/>
          <p:nvPr/>
        </p:nvSpPr>
        <p:spPr>
          <a:xfrm>
            <a:off x="2123728" y="5157192"/>
            <a:ext cx="3074881" cy="923330"/>
          </a:xfrm>
          <a:prstGeom prst="rect">
            <a:avLst/>
          </a:prstGeom>
        </p:spPr>
        <p:txBody>
          <a:bodyPr wrap="none">
            <a:spAutoFit/>
          </a:bodyPr>
          <a:lstStyle/>
          <a:p>
            <a:r>
              <a:rPr lang="en-IN" b="1" dirty="0">
                <a:solidFill>
                  <a:srgbClr val="FF0000"/>
                </a:solidFill>
              </a:rPr>
              <a:t>Output:task1 </a:t>
            </a:r>
            <a:r>
              <a:rPr lang="en-IN" b="1" dirty="0" smtClean="0">
                <a:solidFill>
                  <a:srgbClr val="FF0000"/>
                </a:solidFill>
              </a:rPr>
              <a:t>completed </a:t>
            </a:r>
          </a:p>
          <a:p>
            <a:r>
              <a:rPr lang="en-IN" b="1" dirty="0" smtClean="0">
                <a:solidFill>
                  <a:srgbClr val="FF0000"/>
                </a:solidFill>
              </a:rPr>
              <a:t>rest </a:t>
            </a:r>
            <a:r>
              <a:rPr lang="en-IN" b="1" dirty="0">
                <a:solidFill>
                  <a:srgbClr val="FF0000"/>
                </a:solidFill>
              </a:rPr>
              <a:t>of the code...</a:t>
            </a:r>
          </a:p>
          <a:p>
            <a:endParaRPr lang="en-IN" b="1" dirty="0">
              <a:solidFill>
                <a:srgbClr val="FF0000"/>
              </a:solidFill>
            </a:endParaRPr>
          </a:p>
        </p:txBody>
      </p:sp>
    </p:spTree>
    <p:extLst>
      <p:ext uri="{BB962C8B-B14F-4D97-AF65-F5344CB8AC3E}">
        <p14:creationId xmlns:p14="http://schemas.microsoft.com/office/powerpoint/2010/main" val="330102410"/>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Rule: At a time only one Exception is </a:t>
            </a:r>
            <a:r>
              <a:rPr lang="en-IN" b="1" dirty="0" err="1"/>
              <a:t>occured</a:t>
            </a:r>
            <a:r>
              <a:rPr lang="en-IN" b="1" dirty="0"/>
              <a:t> and at a time only </a:t>
            </a:r>
            <a:r>
              <a:rPr lang="en-IN" b="1" dirty="0" smtClean="0"/>
              <a:t>one </a:t>
            </a:r>
            <a:r>
              <a:rPr lang="en-IN" b="1" dirty="0"/>
              <a:t>catch block is executed</a:t>
            </a:r>
            <a:r>
              <a:rPr lang="en-IN" b="1" dirty="0" smtClean="0"/>
              <a:t>.</a:t>
            </a:r>
          </a:p>
          <a:p>
            <a:r>
              <a:rPr lang="en-IN" b="1" dirty="0"/>
              <a:t>Rule: All catch blocks must be ordered from most specific to most general i.e. catch for </a:t>
            </a:r>
            <a:r>
              <a:rPr lang="en-IN" b="1" dirty="0" err="1"/>
              <a:t>ArithmeticException</a:t>
            </a:r>
            <a:r>
              <a:rPr lang="en-IN" b="1" dirty="0"/>
              <a:t> must come before catch for Exception .v</a:t>
            </a:r>
          </a:p>
          <a:p>
            <a:endParaRPr lang="en-IN" b="1" dirty="0"/>
          </a:p>
        </p:txBody>
      </p:sp>
      <p:sp>
        <p:nvSpPr>
          <p:cNvPr id="5" name="Rectangle 4"/>
          <p:cNvSpPr/>
          <p:nvPr/>
        </p:nvSpPr>
        <p:spPr>
          <a:xfrm>
            <a:off x="791580" y="4262284"/>
            <a:ext cx="7560840" cy="369332"/>
          </a:xfrm>
          <a:prstGeom prst="rect">
            <a:avLst/>
          </a:prstGeom>
        </p:spPr>
        <p:txBody>
          <a:bodyPr wrap="square">
            <a:spAutoFit/>
          </a:bodyPr>
          <a:lstStyle/>
          <a:p>
            <a:endParaRPr lang="en-IN" b="1" dirty="0"/>
          </a:p>
        </p:txBody>
      </p:sp>
    </p:spTree>
    <p:extLst>
      <p:ext uri="{BB962C8B-B14F-4D97-AF65-F5344CB8AC3E}">
        <p14:creationId xmlns:p14="http://schemas.microsoft.com/office/powerpoint/2010/main" val="506302454"/>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class</a:t>
            </a:r>
            <a:r>
              <a:rPr lang="en-IN" dirty="0"/>
              <a:t> TestMultipleCatchBlock1{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b="1" dirty="0"/>
              <a:t>try</a:t>
            </a:r>
            <a:r>
              <a:rPr lang="en-IN" dirty="0"/>
              <a:t>{  </a:t>
            </a:r>
          </a:p>
          <a:p>
            <a:pPr marL="0" indent="0">
              <a:buNone/>
            </a:pPr>
            <a:r>
              <a:rPr lang="en-IN" dirty="0"/>
              <a:t>    </a:t>
            </a:r>
            <a:r>
              <a:rPr lang="en-IN" b="1" dirty="0" err="1"/>
              <a:t>int</a:t>
            </a:r>
            <a:r>
              <a:rPr lang="en-IN" dirty="0"/>
              <a:t> a[]=</a:t>
            </a:r>
            <a:r>
              <a:rPr lang="en-IN" b="1" dirty="0"/>
              <a:t>new</a:t>
            </a:r>
            <a:r>
              <a:rPr lang="en-IN" dirty="0"/>
              <a:t> </a:t>
            </a:r>
            <a:r>
              <a:rPr lang="en-IN" b="1" dirty="0" err="1"/>
              <a:t>int</a:t>
            </a:r>
            <a:r>
              <a:rPr lang="en-IN" dirty="0"/>
              <a:t>[5];  </a:t>
            </a:r>
          </a:p>
          <a:p>
            <a:pPr marL="0" indent="0">
              <a:buNone/>
            </a:pPr>
            <a:r>
              <a:rPr lang="en-IN" dirty="0"/>
              <a:t>    a[5]=30/0;  </a:t>
            </a:r>
          </a:p>
          <a:p>
            <a:pPr marL="0" indent="0">
              <a:buNone/>
            </a:pPr>
            <a:r>
              <a:rPr lang="en-IN" dirty="0"/>
              <a:t>   }  </a:t>
            </a:r>
          </a:p>
          <a:p>
            <a:endParaRPr lang="en-IN" dirty="0"/>
          </a:p>
        </p:txBody>
      </p:sp>
    </p:spTree>
    <p:extLst>
      <p:ext uri="{BB962C8B-B14F-4D97-AF65-F5344CB8AC3E}">
        <p14:creationId xmlns:p14="http://schemas.microsoft.com/office/powerpoint/2010/main" val="358502845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catch</a:t>
            </a:r>
            <a:r>
              <a:rPr lang="en-IN" dirty="0"/>
              <a:t>(Exception e){</a:t>
            </a:r>
            <a:r>
              <a:rPr lang="en-IN" dirty="0" err="1"/>
              <a:t>System.out.println</a:t>
            </a:r>
            <a:r>
              <a:rPr lang="en-IN" dirty="0"/>
              <a:t>("common task completed");}  </a:t>
            </a:r>
          </a:p>
          <a:p>
            <a:pPr marL="0" indent="0">
              <a:buNone/>
            </a:pPr>
            <a:r>
              <a:rPr lang="en-IN" dirty="0"/>
              <a:t>   </a:t>
            </a:r>
            <a:r>
              <a:rPr lang="en-IN" b="1" dirty="0"/>
              <a:t>catch</a:t>
            </a:r>
            <a:r>
              <a:rPr lang="en-IN" dirty="0"/>
              <a:t>(</a:t>
            </a:r>
            <a:r>
              <a:rPr lang="en-IN" dirty="0" err="1"/>
              <a:t>ArithmeticException</a:t>
            </a:r>
            <a:r>
              <a:rPr lang="en-IN" dirty="0"/>
              <a:t> e){</a:t>
            </a:r>
            <a:r>
              <a:rPr lang="en-IN" dirty="0" err="1"/>
              <a:t>System.out.println</a:t>
            </a:r>
            <a:r>
              <a:rPr lang="en-IN" dirty="0"/>
              <a:t>("task1 is completed");}  </a:t>
            </a:r>
          </a:p>
          <a:p>
            <a:pPr marL="0" indent="0">
              <a:buNone/>
            </a:pPr>
            <a:r>
              <a:rPr lang="en-IN" dirty="0"/>
              <a:t>   </a:t>
            </a:r>
            <a:r>
              <a:rPr lang="en-IN" b="1" dirty="0"/>
              <a:t>catch</a:t>
            </a:r>
            <a:r>
              <a:rPr lang="en-IN" dirty="0"/>
              <a:t>(</a:t>
            </a:r>
            <a:r>
              <a:rPr lang="en-IN" dirty="0" err="1"/>
              <a:t>ArrayIndexOutOfBoundsException</a:t>
            </a:r>
            <a:r>
              <a:rPr lang="en-IN" dirty="0"/>
              <a:t> e){</a:t>
            </a:r>
            <a:r>
              <a:rPr lang="en-IN" dirty="0" err="1"/>
              <a:t>System.out.println</a:t>
            </a:r>
            <a:r>
              <a:rPr lang="en-IN" dirty="0"/>
              <a:t>("task 2 completed");}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a:t>
            </a:r>
            <a:r>
              <a:rPr lang="en-IN" b="1" dirty="0">
                <a:solidFill>
                  <a:srgbClr val="FF0000"/>
                </a:solidFill>
              </a:rPr>
              <a:t>Compile-time error</a:t>
            </a:r>
          </a:p>
          <a:p>
            <a:endParaRPr lang="en-IN" dirty="0"/>
          </a:p>
        </p:txBody>
      </p:sp>
    </p:spTree>
    <p:extLst>
      <p:ext uri="{BB962C8B-B14F-4D97-AF65-F5344CB8AC3E}">
        <p14:creationId xmlns:p14="http://schemas.microsoft.com/office/powerpoint/2010/main" val="388791820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Nested try block</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dirty="0"/>
              <a:t>The try </a:t>
            </a:r>
            <a:r>
              <a:rPr lang="en-IN" dirty="0" smtClean="0"/>
              <a:t>block within a try block is known as nested try block in java.</a:t>
            </a:r>
          </a:p>
          <a:p>
            <a:pPr marL="0" indent="0" algn="just">
              <a:buNone/>
            </a:pPr>
            <a:r>
              <a:rPr lang="en-IN" dirty="0"/>
              <a:t>Why use nested try block</a:t>
            </a:r>
          </a:p>
          <a:p>
            <a:pPr marL="0" indent="0" algn="just">
              <a:buNone/>
            </a:pPr>
            <a:r>
              <a:rPr lang="en-IN" dirty="0"/>
              <a:t>Sometimes a situation may arise where a part of a block may cause one error and the entire block itself may cause another error. In such cases, exception handlers have to be nested.</a:t>
            </a:r>
          </a:p>
        </p:txBody>
      </p:sp>
    </p:spTree>
    <p:extLst>
      <p:ext uri="{BB962C8B-B14F-4D97-AF65-F5344CB8AC3E}">
        <p14:creationId xmlns:p14="http://schemas.microsoft.com/office/powerpoint/2010/main" val="145725225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Exception Handling</a:t>
            </a:r>
          </a:p>
        </p:txBody>
      </p:sp>
      <p:sp>
        <p:nvSpPr>
          <p:cNvPr id="6" name="Content Placeholder 5"/>
          <p:cNvSpPr>
            <a:spLocks noGrp="1"/>
          </p:cNvSpPr>
          <p:nvPr>
            <p:ph idx="1"/>
          </p:nvPr>
        </p:nvSpPr>
        <p:spPr/>
        <p:txBody>
          <a:bodyPr/>
          <a:lstStyle/>
          <a:p>
            <a:pPr algn="just"/>
            <a:r>
              <a:rPr lang="en-IN" dirty="0"/>
              <a:t>Exception Handling is the mechanism to handle runtime malfunctions. </a:t>
            </a:r>
            <a:endParaRPr lang="en-IN" dirty="0" smtClean="0"/>
          </a:p>
          <a:p>
            <a:pPr algn="just"/>
            <a:r>
              <a:rPr lang="en-IN" dirty="0" smtClean="0"/>
              <a:t>We </a:t>
            </a:r>
            <a:r>
              <a:rPr lang="en-IN" dirty="0"/>
              <a:t>need to handle such exceptions to prevent abrupt termination of program. The term exception means exceptional condition, it is a problem that may arise during the execution of program. </a:t>
            </a:r>
            <a:endParaRPr lang="en-IN" dirty="0" smtClean="0"/>
          </a:p>
          <a:p>
            <a:pPr algn="just"/>
            <a:r>
              <a:rPr lang="en-IN" dirty="0" smtClean="0"/>
              <a:t>A </a:t>
            </a:r>
            <a:r>
              <a:rPr lang="en-IN" dirty="0"/>
              <a:t>bunch of things can lead to exceptions, including programmer error, hardware failures, files that need to be opened cannot be found, resource exhaustion etc.</a:t>
            </a:r>
          </a:p>
        </p:txBody>
      </p:sp>
    </p:spTree>
    <p:extLst>
      <p:ext uri="{BB962C8B-B14F-4D97-AF65-F5344CB8AC3E}">
        <p14:creationId xmlns:p14="http://schemas.microsoft.com/office/powerpoint/2010/main" val="779033955"/>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a:t>
            </a:r>
            <a:br>
              <a:rPr lang="en-IN" dirty="0"/>
            </a:br>
            <a:endParaRPr lang="en-IN" dirty="0"/>
          </a:p>
        </p:txBody>
      </p:sp>
      <p:sp>
        <p:nvSpPr>
          <p:cNvPr id="3" name="Content Placeholder 2"/>
          <p:cNvSpPr>
            <a:spLocks noGrp="1"/>
          </p:cNvSpPr>
          <p:nvPr>
            <p:ph idx="1"/>
          </p:nvPr>
        </p:nvSpPr>
        <p:spPr>
          <a:xfrm>
            <a:off x="2298576" y="762000"/>
            <a:ext cx="4546848" cy="5547320"/>
          </a:xfrm>
        </p:spPr>
        <p:txBody>
          <a:bodyPr>
            <a:normAutofit fontScale="70000" lnSpcReduction="20000"/>
          </a:bodyPr>
          <a:lstStyle/>
          <a:p>
            <a:pPr marL="0" indent="0">
              <a:lnSpc>
                <a:spcPct val="120000"/>
              </a:lnSpc>
              <a:buNone/>
            </a:pPr>
            <a:r>
              <a:rPr lang="en-IN" sz="2600" dirty="0"/>
              <a:t>....  </a:t>
            </a:r>
          </a:p>
          <a:p>
            <a:pPr marL="0" indent="0">
              <a:lnSpc>
                <a:spcPct val="120000"/>
              </a:lnSpc>
              <a:buNone/>
            </a:pPr>
            <a:r>
              <a:rPr lang="en-IN" sz="2600" b="1" dirty="0"/>
              <a:t>try</a:t>
            </a:r>
            <a:r>
              <a:rPr lang="en-IN" sz="2600" dirty="0"/>
              <a:t>  </a:t>
            </a:r>
          </a:p>
          <a:p>
            <a:pPr marL="0" indent="0">
              <a:lnSpc>
                <a:spcPct val="120000"/>
              </a:lnSpc>
              <a:buNone/>
            </a:pPr>
            <a:r>
              <a:rPr lang="en-IN" sz="2600" dirty="0"/>
              <a:t>{  </a:t>
            </a:r>
          </a:p>
          <a:p>
            <a:pPr marL="0" indent="0">
              <a:lnSpc>
                <a:spcPct val="120000"/>
              </a:lnSpc>
              <a:buNone/>
            </a:pPr>
            <a:r>
              <a:rPr lang="en-IN" sz="2600" dirty="0"/>
              <a:t>    statement 1;  </a:t>
            </a:r>
          </a:p>
          <a:p>
            <a:pPr marL="0" indent="0">
              <a:lnSpc>
                <a:spcPct val="120000"/>
              </a:lnSpc>
              <a:buNone/>
            </a:pPr>
            <a:r>
              <a:rPr lang="en-IN" sz="2600" dirty="0"/>
              <a:t>    statement 2;  </a:t>
            </a:r>
          </a:p>
          <a:p>
            <a:pPr marL="0" indent="0">
              <a:lnSpc>
                <a:spcPct val="120000"/>
              </a:lnSpc>
              <a:buNone/>
            </a:pPr>
            <a:r>
              <a:rPr lang="en-IN" sz="2600" dirty="0"/>
              <a:t>    </a:t>
            </a:r>
            <a:r>
              <a:rPr lang="en-IN" sz="2600" b="1" dirty="0"/>
              <a:t>try</a:t>
            </a:r>
            <a:r>
              <a:rPr lang="en-IN" sz="2600" dirty="0"/>
              <a:t>  </a:t>
            </a:r>
          </a:p>
          <a:p>
            <a:pPr marL="0" indent="0">
              <a:lnSpc>
                <a:spcPct val="120000"/>
              </a:lnSpc>
              <a:buNone/>
            </a:pPr>
            <a:r>
              <a:rPr lang="en-IN" sz="2600" dirty="0"/>
              <a:t>    {  </a:t>
            </a:r>
          </a:p>
          <a:p>
            <a:pPr marL="0" indent="0">
              <a:lnSpc>
                <a:spcPct val="120000"/>
              </a:lnSpc>
              <a:buNone/>
            </a:pPr>
            <a:r>
              <a:rPr lang="en-IN" sz="2600" dirty="0"/>
              <a:t>        statement 1;  </a:t>
            </a:r>
          </a:p>
          <a:p>
            <a:pPr marL="0" indent="0">
              <a:lnSpc>
                <a:spcPct val="120000"/>
              </a:lnSpc>
              <a:buNone/>
            </a:pPr>
            <a:r>
              <a:rPr lang="en-IN" sz="2600" dirty="0"/>
              <a:t>        statement 2;  </a:t>
            </a:r>
          </a:p>
          <a:p>
            <a:pPr marL="0" indent="0">
              <a:lnSpc>
                <a:spcPct val="120000"/>
              </a:lnSpc>
              <a:buNone/>
            </a:pPr>
            <a:r>
              <a:rPr lang="en-IN" sz="2600" dirty="0"/>
              <a:t>    }  </a:t>
            </a:r>
          </a:p>
          <a:p>
            <a:pPr marL="0" indent="0">
              <a:lnSpc>
                <a:spcPct val="120000"/>
              </a:lnSpc>
              <a:buNone/>
            </a:pPr>
            <a:r>
              <a:rPr lang="en-IN" sz="2600" dirty="0"/>
              <a:t>    </a:t>
            </a:r>
            <a:r>
              <a:rPr lang="en-IN" sz="2600" b="1" dirty="0"/>
              <a:t>catch</a:t>
            </a:r>
            <a:r>
              <a:rPr lang="en-IN" sz="2600" dirty="0"/>
              <a:t>(Exception e)  </a:t>
            </a:r>
          </a:p>
          <a:p>
            <a:pPr marL="0" indent="0">
              <a:lnSpc>
                <a:spcPct val="120000"/>
              </a:lnSpc>
              <a:buNone/>
            </a:pPr>
            <a:r>
              <a:rPr lang="en-IN" sz="2600" dirty="0"/>
              <a:t>    {  </a:t>
            </a:r>
          </a:p>
          <a:p>
            <a:pPr marL="0" indent="0">
              <a:lnSpc>
                <a:spcPct val="120000"/>
              </a:lnSpc>
              <a:buNone/>
            </a:pPr>
            <a:r>
              <a:rPr lang="en-IN" sz="2600" dirty="0"/>
              <a:t>    }  </a:t>
            </a:r>
          </a:p>
          <a:p>
            <a:pPr marL="0" indent="0">
              <a:lnSpc>
                <a:spcPct val="120000"/>
              </a:lnSpc>
              <a:buNone/>
            </a:pPr>
            <a:r>
              <a:rPr lang="en-IN" sz="2600" dirty="0"/>
              <a:t>}  </a:t>
            </a:r>
          </a:p>
          <a:p>
            <a:pPr marL="0" indent="0">
              <a:lnSpc>
                <a:spcPct val="120000"/>
              </a:lnSpc>
              <a:buNone/>
            </a:pPr>
            <a:r>
              <a:rPr lang="en-IN" sz="2600" b="1" dirty="0"/>
              <a:t>catch</a:t>
            </a:r>
            <a:r>
              <a:rPr lang="en-IN" sz="2600" dirty="0"/>
              <a:t>(Exception e)  </a:t>
            </a:r>
          </a:p>
          <a:p>
            <a:pPr marL="0" indent="0">
              <a:lnSpc>
                <a:spcPct val="120000"/>
              </a:lnSpc>
              <a:buNone/>
            </a:pPr>
            <a:r>
              <a:rPr lang="en-IN" sz="2600" dirty="0"/>
              <a:t>{  </a:t>
            </a:r>
          </a:p>
          <a:p>
            <a:pPr marL="0" indent="0">
              <a:lnSpc>
                <a:spcPct val="120000"/>
              </a:lnSpc>
              <a:buNone/>
            </a:pPr>
            <a:r>
              <a:rPr lang="en-IN" sz="2600" dirty="0"/>
              <a:t>}  </a:t>
            </a:r>
          </a:p>
          <a:p>
            <a:pPr marL="0" indent="0">
              <a:lnSpc>
                <a:spcPct val="120000"/>
              </a:lnSpc>
              <a:buNone/>
            </a:pPr>
            <a:r>
              <a:rPr lang="en-IN" sz="2600" dirty="0"/>
              <a:t>....  </a:t>
            </a:r>
          </a:p>
          <a:p>
            <a:pPr marL="0" indent="0">
              <a:buNone/>
            </a:pPr>
            <a:endParaRPr lang="en-IN" dirty="0"/>
          </a:p>
        </p:txBody>
      </p:sp>
    </p:spTree>
    <p:extLst>
      <p:ext uri="{BB962C8B-B14F-4D97-AF65-F5344CB8AC3E}">
        <p14:creationId xmlns:p14="http://schemas.microsoft.com/office/powerpoint/2010/main" val="3069340526"/>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Java nested try example</a:t>
            </a:r>
            <a:br>
              <a:rPr lang="en-IN" dirty="0"/>
            </a:br>
            <a:endParaRPr lang="en-IN" dirty="0"/>
          </a:p>
        </p:txBody>
      </p:sp>
      <p:sp>
        <p:nvSpPr>
          <p:cNvPr id="5" name="Content Placeholder 4"/>
          <p:cNvSpPr>
            <a:spLocks noGrp="1"/>
          </p:cNvSpPr>
          <p:nvPr>
            <p:ph sz="half" idx="1"/>
          </p:nvPr>
        </p:nvSpPr>
        <p:spPr/>
        <p:txBody>
          <a:bodyPr>
            <a:normAutofit fontScale="92500" lnSpcReduction="20000"/>
          </a:bodyPr>
          <a:lstStyle/>
          <a:p>
            <a:pPr marL="0" indent="0">
              <a:buNone/>
            </a:pPr>
            <a:r>
              <a:rPr lang="en-IN" b="1" dirty="0"/>
              <a:t>class</a:t>
            </a:r>
            <a:r>
              <a:rPr lang="en-IN" dirty="0"/>
              <a:t> </a:t>
            </a:r>
            <a:r>
              <a:rPr lang="en-IN" dirty="0" smtClean="0"/>
              <a:t>Excep6</a:t>
            </a:r>
          </a:p>
          <a:p>
            <a:pPr marL="0" indent="0">
              <a:buNone/>
            </a:pPr>
            <a:r>
              <a:rPr lang="en-IN" dirty="0" smtClean="0"/>
              <a:t>{</a:t>
            </a: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b="1" dirty="0"/>
              <a:t>try</a:t>
            </a:r>
            <a:r>
              <a:rPr lang="en-IN" dirty="0"/>
              <a:t>{  </a:t>
            </a:r>
          </a:p>
          <a:p>
            <a:pPr marL="0" indent="0">
              <a:buNone/>
            </a:pPr>
            <a:r>
              <a:rPr lang="en-IN" dirty="0"/>
              <a:t>    </a:t>
            </a:r>
            <a:r>
              <a:rPr lang="en-IN" b="1" dirty="0"/>
              <a:t>try</a:t>
            </a:r>
            <a:r>
              <a:rPr lang="en-IN" dirty="0"/>
              <a:t>{  </a:t>
            </a:r>
          </a:p>
          <a:p>
            <a:pPr marL="0" indent="0">
              <a:buNone/>
            </a:pPr>
            <a:r>
              <a:rPr lang="en-IN" dirty="0"/>
              <a:t>     </a:t>
            </a:r>
            <a:r>
              <a:rPr lang="en-IN" dirty="0" err="1"/>
              <a:t>System.out.println</a:t>
            </a:r>
            <a:r>
              <a:rPr lang="en-IN" dirty="0"/>
              <a:t>("going to divide");  </a:t>
            </a:r>
          </a:p>
          <a:p>
            <a:pPr marL="0" indent="0">
              <a:buNone/>
            </a:pPr>
            <a:r>
              <a:rPr lang="en-IN" dirty="0"/>
              <a:t>     </a:t>
            </a:r>
            <a:r>
              <a:rPr lang="en-IN" b="1" dirty="0" err="1"/>
              <a:t>int</a:t>
            </a:r>
            <a:r>
              <a:rPr lang="en-IN" dirty="0"/>
              <a:t> b =39/0;  </a:t>
            </a:r>
          </a:p>
          <a:p>
            <a:pPr marL="0" indent="0">
              <a:buNone/>
            </a:pPr>
            <a:r>
              <a:rPr lang="en-IN" dirty="0"/>
              <a:t>    }</a:t>
            </a:r>
            <a:r>
              <a:rPr lang="en-IN" b="1" dirty="0"/>
              <a:t>catch</a:t>
            </a:r>
            <a:r>
              <a:rPr lang="en-IN" dirty="0"/>
              <a:t>(</a:t>
            </a:r>
            <a:r>
              <a:rPr lang="en-IN" dirty="0" err="1"/>
              <a:t>ArithmeticException</a:t>
            </a:r>
            <a:r>
              <a:rPr lang="en-IN" dirty="0"/>
              <a:t> e){</a:t>
            </a:r>
            <a:r>
              <a:rPr lang="en-IN" dirty="0" err="1"/>
              <a:t>System.out.println</a:t>
            </a:r>
            <a:r>
              <a:rPr lang="en-IN" dirty="0"/>
              <a:t>(e</a:t>
            </a:r>
            <a:r>
              <a:rPr lang="en-IN" dirty="0" smtClean="0"/>
              <a:t>);</a:t>
            </a:r>
          </a:p>
          <a:p>
            <a:pPr marL="0" indent="0">
              <a:buNone/>
            </a:pPr>
            <a:r>
              <a:rPr lang="en-IN" dirty="0" smtClean="0"/>
              <a:t>}</a:t>
            </a:r>
            <a:r>
              <a:rPr lang="en-IN" dirty="0"/>
              <a:t>  </a:t>
            </a:r>
          </a:p>
          <a:p>
            <a:endParaRPr lang="en-IN" dirty="0"/>
          </a:p>
        </p:txBody>
      </p:sp>
      <p:sp>
        <p:nvSpPr>
          <p:cNvPr id="6" name="Content Placeholder 5"/>
          <p:cNvSpPr>
            <a:spLocks noGrp="1"/>
          </p:cNvSpPr>
          <p:nvPr>
            <p:ph sz="half" idx="2"/>
          </p:nvPr>
        </p:nvSpPr>
        <p:spPr>
          <a:xfrm>
            <a:off x="4648200" y="764704"/>
            <a:ext cx="4038600" cy="5209059"/>
          </a:xfrm>
        </p:spPr>
        <p:txBody>
          <a:bodyPr>
            <a:normAutofit fontScale="92500" lnSpcReduction="20000"/>
          </a:bodyPr>
          <a:lstStyle/>
          <a:p>
            <a:pPr marL="0" indent="0">
              <a:buNone/>
            </a:pPr>
            <a:r>
              <a:rPr lang="en-IN" b="1" dirty="0" smtClean="0"/>
              <a:t>try</a:t>
            </a:r>
            <a:r>
              <a:rPr lang="en-IN" dirty="0"/>
              <a:t>{  </a:t>
            </a:r>
          </a:p>
          <a:p>
            <a:pPr marL="0" indent="0">
              <a:buNone/>
            </a:pPr>
            <a:r>
              <a:rPr lang="en-IN" dirty="0"/>
              <a:t>    </a:t>
            </a:r>
            <a:r>
              <a:rPr lang="en-IN" b="1" dirty="0" err="1"/>
              <a:t>int</a:t>
            </a:r>
            <a:r>
              <a:rPr lang="en-IN" dirty="0"/>
              <a:t> a[]=</a:t>
            </a:r>
            <a:r>
              <a:rPr lang="en-IN" b="1" dirty="0"/>
              <a:t>new</a:t>
            </a:r>
            <a:r>
              <a:rPr lang="en-IN" dirty="0"/>
              <a:t> </a:t>
            </a:r>
            <a:r>
              <a:rPr lang="en-IN" b="1" dirty="0" err="1"/>
              <a:t>int</a:t>
            </a:r>
            <a:r>
              <a:rPr lang="en-IN" dirty="0"/>
              <a:t>[5];  </a:t>
            </a:r>
          </a:p>
          <a:p>
            <a:pPr marL="0" indent="0">
              <a:buNone/>
            </a:pPr>
            <a:r>
              <a:rPr lang="en-IN" dirty="0"/>
              <a:t>    a[5]=4;  </a:t>
            </a:r>
          </a:p>
          <a:p>
            <a:pPr marL="0" indent="0">
              <a:buNone/>
            </a:pPr>
            <a:r>
              <a:rPr lang="en-IN" dirty="0"/>
              <a:t>    }</a:t>
            </a:r>
            <a:r>
              <a:rPr lang="en-IN" b="1" dirty="0"/>
              <a:t>catch</a:t>
            </a:r>
            <a:r>
              <a:rPr lang="en-IN" dirty="0"/>
              <a:t>(</a:t>
            </a:r>
            <a:r>
              <a:rPr lang="en-IN" dirty="0" err="1"/>
              <a:t>ArrayIndexOutOfBoundsException</a:t>
            </a:r>
            <a:r>
              <a:rPr lang="en-IN" dirty="0"/>
              <a:t> e){</a:t>
            </a:r>
            <a:r>
              <a:rPr lang="en-IN" dirty="0" err="1"/>
              <a:t>System.out.println</a:t>
            </a:r>
            <a:r>
              <a:rPr lang="en-IN" dirty="0"/>
              <a:t>(e);}  </a:t>
            </a:r>
          </a:p>
          <a:p>
            <a:pPr marL="0" indent="0">
              <a:buNone/>
            </a:pPr>
            <a:r>
              <a:rPr lang="en-IN" dirty="0"/>
              <a:t>     </a:t>
            </a:r>
          </a:p>
          <a:p>
            <a:pPr marL="0" indent="0">
              <a:buNone/>
            </a:pPr>
            <a:r>
              <a:rPr lang="en-IN" dirty="0"/>
              <a:t>    </a:t>
            </a:r>
            <a:r>
              <a:rPr lang="en-IN" dirty="0" err="1"/>
              <a:t>System.out.println</a:t>
            </a:r>
            <a:r>
              <a:rPr lang="en-IN" dirty="0"/>
              <a:t>("other statement);  </a:t>
            </a:r>
          </a:p>
          <a:p>
            <a:pPr marL="0" indent="0">
              <a:buNone/>
            </a:pPr>
            <a:r>
              <a:rPr lang="en-IN" dirty="0"/>
              <a:t>  }</a:t>
            </a:r>
            <a:r>
              <a:rPr lang="en-IN" b="1" dirty="0"/>
              <a:t>catch</a:t>
            </a:r>
            <a:r>
              <a:rPr lang="en-IN" dirty="0"/>
              <a:t>(Exception e){</a:t>
            </a:r>
            <a:r>
              <a:rPr lang="en-IN" dirty="0" err="1"/>
              <a:t>System.out.println</a:t>
            </a:r>
            <a:r>
              <a:rPr lang="en-IN" dirty="0"/>
              <a:t>("</a:t>
            </a:r>
            <a:r>
              <a:rPr lang="en-IN" dirty="0" err="1"/>
              <a:t>handeled</a:t>
            </a:r>
            <a:r>
              <a:rPr lang="en-IN" dirty="0"/>
              <a:t>");}  </a:t>
            </a:r>
          </a:p>
          <a:p>
            <a:pPr marL="0" indent="0">
              <a:buNone/>
            </a:pP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14076010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finally block</a:t>
            </a:r>
            <a:br>
              <a:rPr lang="en-IN" dirty="0"/>
            </a:br>
            <a:endParaRPr lang="en-IN" dirty="0"/>
          </a:p>
        </p:txBody>
      </p:sp>
      <p:sp>
        <p:nvSpPr>
          <p:cNvPr id="5" name="Content Placeholder 4"/>
          <p:cNvSpPr>
            <a:spLocks noGrp="1"/>
          </p:cNvSpPr>
          <p:nvPr>
            <p:ph idx="1"/>
          </p:nvPr>
        </p:nvSpPr>
        <p:spPr/>
        <p:txBody>
          <a:bodyPr/>
          <a:lstStyle/>
          <a:p>
            <a:r>
              <a:rPr lang="en-IN" b="1" dirty="0"/>
              <a:t>Java finally block</a:t>
            </a:r>
            <a:r>
              <a:rPr lang="en-IN" dirty="0"/>
              <a:t> is a block that is used </a:t>
            </a:r>
            <a:r>
              <a:rPr lang="en-IN" i="1" dirty="0"/>
              <a:t>to execute important code</a:t>
            </a:r>
            <a:r>
              <a:rPr lang="en-IN" dirty="0"/>
              <a:t> such as closing connection, stream etc.</a:t>
            </a:r>
          </a:p>
          <a:p>
            <a:r>
              <a:rPr lang="en-IN" dirty="0"/>
              <a:t>Java finally block is always executed whether exception is handled or not.</a:t>
            </a:r>
          </a:p>
          <a:p>
            <a:r>
              <a:rPr lang="en-IN" dirty="0"/>
              <a:t>Java finally block follows try or catch block.</a:t>
            </a:r>
          </a:p>
          <a:p>
            <a:endParaRPr lang="en-IN" dirty="0"/>
          </a:p>
        </p:txBody>
      </p:sp>
    </p:spTree>
    <p:extLst>
      <p:ext uri="{BB962C8B-B14F-4D97-AF65-F5344CB8AC3E}">
        <p14:creationId xmlns:p14="http://schemas.microsoft.com/office/powerpoint/2010/main" val="1370267239"/>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2\Desktop\finall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764704"/>
            <a:ext cx="5312271"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4972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use java </a:t>
            </a:r>
            <a:r>
              <a:rPr lang="en-IN" dirty="0" smtClean="0"/>
              <a:t>- finally</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Finally </a:t>
            </a:r>
            <a:r>
              <a:rPr lang="en-IN" dirty="0"/>
              <a:t>block in java can be used to put "</a:t>
            </a:r>
            <a:r>
              <a:rPr lang="en-IN" dirty="0" err="1"/>
              <a:t>cleanup</a:t>
            </a:r>
            <a:r>
              <a:rPr lang="en-IN" dirty="0"/>
              <a:t>" code such as closing a file, closing connection etc.</a:t>
            </a:r>
          </a:p>
          <a:p>
            <a:pPr marL="0" indent="0">
              <a:buNone/>
            </a:pPr>
            <a:r>
              <a:rPr lang="en-IN" b="1" dirty="0"/>
              <a:t>Usage of Java finally</a:t>
            </a:r>
          </a:p>
          <a:p>
            <a:pPr marL="0" indent="0">
              <a:buNone/>
            </a:pPr>
            <a:r>
              <a:rPr lang="en-IN" dirty="0"/>
              <a:t>Let's see the different cases where java finally block can be used.</a:t>
            </a:r>
          </a:p>
          <a:p>
            <a:endParaRPr lang="en-IN" dirty="0"/>
          </a:p>
        </p:txBody>
      </p:sp>
    </p:spTree>
    <p:extLst>
      <p:ext uri="{BB962C8B-B14F-4D97-AF65-F5344CB8AC3E}">
        <p14:creationId xmlns:p14="http://schemas.microsoft.com/office/powerpoint/2010/main" val="350235261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24744"/>
            <a:ext cx="8229600" cy="914400"/>
          </a:xfrm>
        </p:spPr>
        <p:txBody>
          <a:bodyPr/>
          <a:lstStyle/>
          <a:p>
            <a:r>
              <a:rPr lang="en-IN" dirty="0"/>
              <a:t>Case 1</a:t>
            </a:r>
            <a:br>
              <a:rPr lang="en-IN" dirty="0"/>
            </a:br>
            <a:r>
              <a:rPr lang="en-IN" sz="2400" dirty="0"/>
              <a:t>Let's see the java finally example where </a:t>
            </a:r>
            <a:r>
              <a:rPr lang="en-IN" sz="2400" b="1" dirty="0"/>
              <a:t>exception doesn't occur</a:t>
            </a:r>
            <a:r>
              <a:rPr lang="en-IN" sz="2400" dirty="0"/>
              <a:t>.</a:t>
            </a:r>
            <a:r>
              <a:rPr lang="en-IN" dirty="0"/>
              <a:t/>
            </a:r>
            <a:br>
              <a:rPr lang="en-IN" dirty="0"/>
            </a:br>
            <a:endParaRPr lang="en-IN" dirty="0"/>
          </a:p>
        </p:txBody>
      </p:sp>
      <p:sp>
        <p:nvSpPr>
          <p:cNvPr id="5" name="Content Placeholder 4"/>
          <p:cNvSpPr>
            <a:spLocks noGrp="1"/>
          </p:cNvSpPr>
          <p:nvPr>
            <p:ph sz="half" idx="1"/>
          </p:nvPr>
        </p:nvSpPr>
        <p:spPr>
          <a:xfrm>
            <a:off x="395536" y="2060848"/>
            <a:ext cx="4038600" cy="4297363"/>
          </a:xfrm>
        </p:spPr>
        <p:txBody>
          <a:bodyPr>
            <a:normAutofit/>
          </a:bodyPr>
          <a:lstStyle/>
          <a:p>
            <a:pPr marL="0" indent="0">
              <a:buNone/>
            </a:pPr>
            <a:r>
              <a:rPr lang="en-IN" sz="2200" b="1" dirty="0"/>
              <a:t>class</a:t>
            </a:r>
            <a:r>
              <a:rPr lang="en-IN" sz="2200" dirty="0"/>
              <a:t> </a:t>
            </a:r>
            <a:r>
              <a:rPr lang="en-IN" sz="2200" dirty="0" err="1"/>
              <a:t>TestFinallyBlock</a:t>
            </a:r>
            <a:r>
              <a:rPr lang="en-IN" sz="2200" dirty="0"/>
              <a:t>{  </a:t>
            </a:r>
          </a:p>
          <a:p>
            <a:pPr marL="0" indent="0">
              <a:buNone/>
            </a:pPr>
            <a:r>
              <a:rPr lang="en-IN" sz="2200" dirty="0"/>
              <a:t>  </a:t>
            </a:r>
            <a:r>
              <a:rPr lang="en-IN" sz="2200" b="1" dirty="0"/>
              <a:t>public</a:t>
            </a:r>
            <a:r>
              <a:rPr lang="en-IN" sz="2200" dirty="0"/>
              <a:t> </a:t>
            </a:r>
            <a:r>
              <a:rPr lang="en-IN" sz="2200" b="1" dirty="0"/>
              <a:t>static</a:t>
            </a:r>
            <a:r>
              <a:rPr lang="en-IN" sz="2200" dirty="0"/>
              <a:t> </a:t>
            </a:r>
            <a:r>
              <a:rPr lang="en-IN" sz="2200" b="1" dirty="0"/>
              <a:t>void</a:t>
            </a:r>
            <a:r>
              <a:rPr lang="en-IN" sz="2200" dirty="0"/>
              <a:t> main(String </a:t>
            </a:r>
            <a:r>
              <a:rPr lang="en-IN" sz="2200" dirty="0" err="1"/>
              <a:t>args</a:t>
            </a:r>
            <a:r>
              <a:rPr lang="en-IN" sz="2200" dirty="0"/>
              <a:t>[]){  </a:t>
            </a:r>
          </a:p>
          <a:p>
            <a:pPr marL="0" indent="0">
              <a:buNone/>
            </a:pPr>
            <a:r>
              <a:rPr lang="en-IN" sz="2200" dirty="0"/>
              <a:t>  </a:t>
            </a:r>
            <a:r>
              <a:rPr lang="en-IN" sz="2200" b="1" dirty="0"/>
              <a:t>try</a:t>
            </a:r>
            <a:r>
              <a:rPr lang="en-IN" sz="2200" dirty="0"/>
              <a:t>{  </a:t>
            </a:r>
          </a:p>
          <a:p>
            <a:pPr marL="0" indent="0">
              <a:buNone/>
            </a:pPr>
            <a:r>
              <a:rPr lang="en-IN" sz="2200" dirty="0"/>
              <a:t>   </a:t>
            </a:r>
            <a:r>
              <a:rPr lang="en-IN" sz="2200" b="1" dirty="0" err="1"/>
              <a:t>int</a:t>
            </a:r>
            <a:r>
              <a:rPr lang="en-IN" sz="2200" dirty="0"/>
              <a:t> data=25/5;  </a:t>
            </a:r>
          </a:p>
          <a:p>
            <a:pPr marL="0" indent="0">
              <a:buNone/>
            </a:pPr>
            <a:r>
              <a:rPr lang="en-IN" sz="2200" dirty="0"/>
              <a:t>   </a:t>
            </a:r>
            <a:r>
              <a:rPr lang="en-IN" sz="2200" dirty="0" err="1"/>
              <a:t>System.out.println</a:t>
            </a:r>
            <a:r>
              <a:rPr lang="en-IN" sz="2200" dirty="0"/>
              <a:t>(data);  </a:t>
            </a:r>
          </a:p>
          <a:p>
            <a:pPr marL="0" indent="0">
              <a:buNone/>
            </a:pPr>
            <a:r>
              <a:rPr lang="en-IN" sz="2200" dirty="0"/>
              <a:t>  }  </a:t>
            </a:r>
          </a:p>
          <a:p>
            <a:endParaRPr lang="en-IN" sz="2200" dirty="0"/>
          </a:p>
        </p:txBody>
      </p:sp>
      <p:sp>
        <p:nvSpPr>
          <p:cNvPr id="6" name="Content Placeholder 5"/>
          <p:cNvSpPr>
            <a:spLocks noGrp="1"/>
          </p:cNvSpPr>
          <p:nvPr>
            <p:ph sz="half" idx="2"/>
          </p:nvPr>
        </p:nvSpPr>
        <p:spPr>
          <a:xfrm>
            <a:off x="4477967" y="1916832"/>
            <a:ext cx="4495800" cy="4297363"/>
          </a:xfrm>
        </p:spPr>
        <p:txBody>
          <a:bodyPr>
            <a:normAutofit/>
          </a:bodyPr>
          <a:lstStyle/>
          <a:p>
            <a:pPr marL="0" indent="0">
              <a:buNone/>
            </a:pPr>
            <a:r>
              <a:rPr lang="en-IN" sz="2200" dirty="0"/>
              <a:t> </a:t>
            </a:r>
            <a:r>
              <a:rPr lang="en-IN" sz="2200" b="1" dirty="0"/>
              <a:t>catch</a:t>
            </a:r>
            <a:r>
              <a:rPr lang="en-IN" sz="2200" dirty="0"/>
              <a:t>(</a:t>
            </a:r>
            <a:r>
              <a:rPr lang="en-IN" sz="2200" dirty="0" err="1"/>
              <a:t>NullPointerException</a:t>
            </a:r>
            <a:r>
              <a:rPr lang="en-IN" sz="2200" dirty="0"/>
              <a:t> e){</a:t>
            </a:r>
            <a:r>
              <a:rPr lang="en-IN" sz="2200" dirty="0" err="1"/>
              <a:t>System.out.println</a:t>
            </a:r>
            <a:r>
              <a:rPr lang="en-IN" sz="2200" dirty="0"/>
              <a:t>(e);}  </a:t>
            </a:r>
          </a:p>
          <a:p>
            <a:pPr marL="0" indent="0">
              <a:buNone/>
            </a:pPr>
            <a:r>
              <a:rPr lang="en-IN" sz="2200" dirty="0"/>
              <a:t>  </a:t>
            </a:r>
            <a:r>
              <a:rPr lang="en-IN" sz="2200" b="1" dirty="0"/>
              <a:t>finally</a:t>
            </a:r>
            <a:r>
              <a:rPr lang="en-IN" sz="2200" dirty="0"/>
              <a:t>{</a:t>
            </a:r>
            <a:r>
              <a:rPr lang="en-IN" sz="2200" dirty="0" err="1"/>
              <a:t>System.out.println</a:t>
            </a:r>
            <a:r>
              <a:rPr lang="en-IN" sz="2200" dirty="0"/>
              <a:t>("finally block is always executed");}  </a:t>
            </a:r>
          </a:p>
          <a:p>
            <a:pPr marL="0" indent="0">
              <a:buNone/>
            </a:pPr>
            <a:r>
              <a:rPr lang="en-IN" sz="2200" dirty="0"/>
              <a:t>  </a:t>
            </a:r>
            <a:r>
              <a:rPr lang="en-IN" sz="2200" dirty="0" err="1"/>
              <a:t>System.out.println</a:t>
            </a:r>
            <a:r>
              <a:rPr lang="en-IN" sz="2200" dirty="0"/>
              <a:t>("rest of the code...");  </a:t>
            </a:r>
          </a:p>
          <a:p>
            <a:pPr marL="0" indent="0">
              <a:buNone/>
            </a:pPr>
            <a:r>
              <a:rPr lang="en-IN" sz="2200" dirty="0"/>
              <a:t>  }  </a:t>
            </a:r>
          </a:p>
          <a:p>
            <a:pPr marL="0" indent="0">
              <a:buNone/>
            </a:pPr>
            <a:r>
              <a:rPr lang="en-IN" sz="2200" dirty="0"/>
              <a:t>}  </a:t>
            </a:r>
          </a:p>
          <a:p>
            <a:endParaRPr lang="en-IN" sz="2200" dirty="0"/>
          </a:p>
        </p:txBody>
      </p:sp>
      <p:sp>
        <p:nvSpPr>
          <p:cNvPr id="2" name="Rectangle 1"/>
          <p:cNvSpPr/>
          <p:nvPr/>
        </p:nvSpPr>
        <p:spPr>
          <a:xfrm>
            <a:off x="3203848" y="5085184"/>
            <a:ext cx="4572000" cy="923330"/>
          </a:xfrm>
          <a:prstGeom prst="rect">
            <a:avLst/>
          </a:prstGeom>
        </p:spPr>
        <p:txBody>
          <a:bodyPr>
            <a:spAutoFit/>
          </a:bodyPr>
          <a:lstStyle/>
          <a:p>
            <a:r>
              <a:rPr lang="en-IN" b="1" dirty="0">
                <a:solidFill>
                  <a:srgbClr val="FF0000"/>
                </a:solidFill>
              </a:rPr>
              <a:t>Output:5 </a:t>
            </a:r>
          </a:p>
          <a:p>
            <a:r>
              <a:rPr lang="en-IN" b="1" dirty="0">
                <a:solidFill>
                  <a:srgbClr val="FF0000"/>
                </a:solidFill>
              </a:rPr>
              <a:t>finally block is always executed rest of the code...</a:t>
            </a:r>
          </a:p>
        </p:txBody>
      </p:sp>
    </p:spTree>
    <p:extLst>
      <p:ext uri="{BB962C8B-B14F-4D97-AF65-F5344CB8AC3E}">
        <p14:creationId xmlns:p14="http://schemas.microsoft.com/office/powerpoint/2010/main" val="52721465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 keyword</a:t>
            </a:r>
            <a:br>
              <a:rPr lang="en-IN" dirty="0"/>
            </a:br>
            <a:endParaRPr lang="en-IN" dirty="0"/>
          </a:p>
        </p:txBody>
      </p:sp>
      <p:sp>
        <p:nvSpPr>
          <p:cNvPr id="3" name="Content Placeholder 2"/>
          <p:cNvSpPr>
            <a:spLocks noGrp="1"/>
          </p:cNvSpPr>
          <p:nvPr>
            <p:ph idx="1"/>
          </p:nvPr>
        </p:nvSpPr>
        <p:spPr/>
        <p:txBody>
          <a:bodyPr/>
          <a:lstStyle/>
          <a:p>
            <a:pPr algn="just"/>
            <a:r>
              <a:rPr lang="en-IN" dirty="0" smtClean="0"/>
              <a:t>The </a:t>
            </a:r>
            <a:r>
              <a:rPr lang="en-IN" dirty="0"/>
              <a:t>Java throw keyword is used to explicitly throw an exception.</a:t>
            </a:r>
          </a:p>
          <a:p>
            <a:pPr algn="just"/>
            <a:r>
              <a:rPr lang="en-IN" dirty="0"/>
              <a:t>We can throw either checked or </a:t>
            </a:r>
            <a:r>
              <a:rPr lang="en-IN" dirty="0" err="1"/>
              <a:t>uncheked</a:t>
            </a:r>
            <a:r>
              <a:rPr lang="en-IN" dirty="0"/>
              <a:t> exception in java by throw keyword. The throw keyword is mainly used to throw custom exception. We will see custom exceptions later.</a:t>
            </a:r>
          </a:p>
          <a:p>
            <a:pPr algn="just"/>
            <a:r>
              <a:rPr lang="en-IN" dirty="0"/>
              <a:t>The syntax of java throw keyword is given below.</a:t>
            </a:r>
          </a:p>
          <a:p>
            <a:pPr algn="just"/>
            <a:endParaRPr lang="en-IN" dirty="0"/>
          </a:p>
        </p:txBody>
      </p:sp>
    </p:spTree>
    <p:extLst>
      <p:ext uri="{BB962C8B-B14F-4D97-AF65-F5344CB8AC3E}">
        <p14:creationId xmlns:p14="http://schemas.microsoft.com/office/powerpoint/2010/main" val="1220163278"/>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065043"/>
          </a:xfrm>
        </p:spPr>
        <p:txBody>
          <a:bodyPr>
            <a:normAutofit fontScale="92500" lnSpcReduction="10000"/>
          </a:bodyPr>
          <a:lstStyle/>
          <a:p>
            <a:pPr marL="0" indent="0">
              <a:buNone/>
            </a:pPr>
            <a:r>
              <a:rPr lang="en-IN" b="1" dirty="0"/>
              <a:t>public</a:t>
            </a:r>
            <a:r>
              <a:rPr lang="en-IN" dirty="0"/>
              <a:t> </a:t>
            </a:r>
            <a:r>
              <a:rPr lang="en-IN" b="1" dirty="0"/>
              <a:t>class</a:t>
            </a:r>
            <a:r>
              <a:rPr lang="en-IN" dirty="0"/>
              <a:t> TestThrow1{  </a:t>
            </a:r>
          </a:p>
          <a:p>
            <a:pPr marL="0" indent="0">
              <a:buNone/>
            </a:pPr>
            <a:r>
              <a:rPr lang="en-IN" dirty="0"/>
              <a:t>   </a:t>
            </a:r>
            <a:r>
              <a:rPr lang="en-IN" b="1" dirty="0"/>
              <a:t>static</a:t>
            </a:r>
            <a:r>
              <a:rPr lang="en-IN" dirty="0"/>
              <a:t> </a:t>
            </a:r>
            <a:r>
              <a:rPr lang="en-IN" b="1" dirty="0"/>
              <a:t>void</a:t>
            </a:r>
            <a:r>
              <a:rPr lang="en-IN" dirty="0"/>
              <a:t> validate(</a:t>
            </a:r>
            <a:r>
              <a:rPr lang="en-IN" b="1" dirty="0" err="1"/>
              <a:t>int</a:t>
            </a:r>
            <a:r>
              <a:rPr lang="en-IN" dirty="0"/>
              <a:t> age){  </a:t>
            </a:r>
          </a:p>
          <a:p>
            <a:pPr marL="0" indent="0">
              <a:buNone/>
            </a:pPr>
            <a:r>
              <a:rPr lang="en-IN" dirty="0"/>
              <a:t>     </a:t>
            </a:r>
            <a:r>
              <a:rPr lang="en-IN" b="1" dirty="0"/>
              <a:t>if</a:t>
            </a:r>
            <a:r>
              <a:rPr lang="en-IN" dirty="0"/>
              <a:t>(age&lt;18)  </a:t>
            </a:r>
          </a:p>
          <a:p>
            <a:pPr marL="0" indent="0">
              <a:buNone/>
            </a:pPr>
            <a:r>
              <a:rPr lang="en-IN" dirty="0"/>
              <a:t>      </a:t>
            </a:r>
            <a:r>
              <a:rPr lang="en-IN" b="1" dirty="0"/>
              <a:t>throw</a:t>
            </a:r>
            <a:r>
              <a:rPr lang="en-IN" dirty="0"/>
              <a:t> </a:t>
            </a:r>
            <a:r>
              <a:rPr lang="en-IN" b="1" dirty="0"/>
              <a:t>new</a:t>
            </a:r>
            <a:r>
              <a:rPr lang="en-IN" dirty="0"/>
              <a:t> </a:t>
            </a:r>
            <a:r>
              <a:rPr lang="en-IN" dirty="0" err="1"/>
              <a:t>ArithmeticException</a:t>
            </a:r>
            <a:r>
              <a:rPr lang="en-IN" dirty="0"/>
              <a:t>("not valid");  </a:t>
            </a:r>
          </a:p>
          <a:p>
            <a:pPr marL="0" indent="0">
              <a:buNone/>
            </a:pPr>
            <a:r>
              <a:rPr lang="en-IN" dirty="0"/>
              <a:t>     </a:t>
            </a:r>
            <a:r>
              <a:rPr lang="en-IN" b="1" dirty="0"/>
              <a:t>else</a:t>
            </a:r>
            <a:r>
              <a:rPr lang="en-IN" dirty="0"/>
              <a:t>  </a:t>
            </a:r>
          </a:p>
          <a:p>
            <a:pPr marL="0" indent="0">
              <a:buNone/>
            </a:pPr>
            <a:r>
              <a:rPr lang="en-IN" dirty="0"/>
              <a:t>      </a:t>
            </a:r>
            <a:r>
              <a:rPr lang="en-IN" dirty="0" err="1"/>
              <a:t>System.out.println</a:t>
            </a:r>
            <a:r>
              <a:rPr lang="en-IN" dirty="0"/>
              <a:t>("welcome to vote");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validate(13);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Exception in thread main </a:t>
            </a:r>
            <a:r>
              <a:rPr lang="en-IN" dirty="0" err="1"/>
              <a:t>java.lang.ArithmeticException:not</a:t>
            </a:r>
            <a:r>
              <a:rPr lang="en-IN" dirty="0"/>
              <a:t> valid</a:t>
            </a:r>
          </a:p>
          <a:p>
            <a:endParaRPr lang="en-IN" dirty="0"/>
          </a:p>
        </p:txBody>
      </p:sp>
    </p:spTree>
    <p:extLst>
      <p:ext uri="{BB962C8B-B14F-4D97-AF65-F5344CB8AC3E}">
        <p14:creationId xmlns:p14="http://schemas.microsoft.com/office/powerpoint/2010/main" val="78623885"/>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throws keyword</a:t>
            </a:r>
            <a:br>
              <a:rPr lang="en-IN" dirty="0"/>
            </a:br>
            <a:endParaRPr lang="en-IN" dirty="0"/>
          </a:p>
        </p:txBody>
      </p:sp>
      <p:sp>
        <p:nvSpPr>
          <p:cNvPr id="3" name="Content Placeholder 2"/>
          <p:cNvSpPr>
            <a:spLocks noGrp="1"/>
          </p:cNvSpPr>
          <p:nvPr>
            <p:ph idx="1"/>
          </p:nvPr>
        </p:nvSpPr>
        <p:spPr/>
        <p:txBody>
          <a:bodyPr/>
          <a:lstStyle/>
          <a:p>
            <a:pPr algn="just"/>
            <a:r>
              <a:rPr lang="en-IN" dirty="0"/>
              <a:t>The </a:t>
            </a:r>
            <a:r>
              <a:rPr lang="en-IN" b="1" dirty="0"/>
              <a:t>Java throws keyword</a:t>
            </a:r>
            <a:r>
              <a:rPr lang="en-IN" dirty="0"/>
              <a:t> is used to declare an exception. It gives an information to the programmer that there may occur an exception so it is better for the programmer to provide the exception handling code so that normal flow can be maintained.</a:t>
            </a:r>
          </a:p>
          <a:p>
            <a:pPr algn="just"/>
            <a:r>
              <a:rPr lang="en-IN" dirty="0"/>
              <a:t>Exception Handling is mainly used to handle the checked exceptions. If there occurs any unchecked exception such as </a:t>
            </a:r>
            <a:r>
              <a:rPr lang="en-IN" dirty="0" err="1"/>
              <a:t>NullPointerException</a:t>
            </a:r>
            <a:r>
              <a:rPr lang="en-IN" dirty="0"/>
              <a:t>, it is programmers fault that he is not performing check up before the code being used.</a:t>
            </a:r>
          </a:p>
          <a:p>
            <a:pPr algn="just"/>
            <a:endParaRPr lang="en-IN" dirty="0"/>
          </a:p>
        </p:txBody>
      </p:sp>
    </p:spTree>
    <p:extLst>
      <p:ext uri="{BB962C8B-B14F-4D97-AF65-F5344CB8AC3E}">
        <p14:creationId xmlns:p14="http://schemas.microsoft.com/office/powerpoint/2010/main" val="2248234763"/>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 of java throws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err="1"/>
              <a:t>return_type</a:t>
            </a:r>
            <a:r>
              <a:rPr lang="en-IN" dirty="0"/>
              <a:t> </a:t>
            </a:r>
            <a:r>
              <a:rPr lang="en-IN" dirty="0" err="1"/>
              <a:t>method_name</a:t>
            </a:r>
            <a:r>
              <a:rPr lang="en-IN" dirty="0"/>
              <a:t>() </a:t>
            </a:r>
            <a:r>
              <a:rPr lang="en-IN" b="1" dirty="0"/>
              <a:t>throws</a:t>
            </a:r>
            <a:r>
              <a:rPr lang="en-IN" dirty="0"/>
              <a:t> </a:t>
            </a:r>
            <a:r>
              <a:rPr lang="en-IN" dirty="0" err="1"/>
              <a:t>exception_class_name</a:t>
            </a:r>
            <a:r>
              <a:rPr lang="en-IN" dirty="0"/>
              <a:t>{  </a:t>
            </a:r>
          </a:p>
          <a:p>
            <a:pPr marL="0" indent="0">
              <a:buNone/>
            </a:pPr>
            <a:r>
              <a:rPr lang="en-IN" dirty="0"/>
              <a:t>//method code  </a:t>
            </a:r>
          </a:p>
          <a:p>
            <a:pPr marL="0" indent="0">
              <a:buNone/>
            </a:pPr>
            <a:r>
              <a:rPr lang="en-IN" dirty="0"/>
              <a:t>}  </a:t>
            </a:r>
            <a:endParaRPr lang="en-IN" dirty="0" smtClean="0"/>
          </a:p>
          <a:p>
            <a:pPr marL="0" indent="0">
              <a:buNone/>
            </a:pPr>
            <a:r>
              <a:rPr lang="en-IN" dirty="0"/>
              <a:t>Which exception should be declared</a:t>
            </a:r>
          </a:p>
          <a:p>
            <a:pPr marL="0" indent="0">
              <a:buNone/>
            </a:pPr>
            <a:r>
              <a:rPr lang="en-IN" b="1" dirty="0" err="1"/>
              <a:t>Ans</a:t>
            </a:r>
            <a:r>
              <a:rPr lang="en-IN" b="1" dirty="0"/>
              <a:t>)</a:t>
            </a:r>
            <a:r>
              <a:rPr lang="en-IN" dirty="0"/>
              <a:t> checked exception only, because:</a:t>
            </a:r>
          </a:p>
          <a:p>
            <a:pPr marL="0" indent="0">
              <a:buNone/>
            </a:pPr>
            <a:r>
              <a:rPr lang="en-IN" b="1" dirty="0"/>
              <a:t>unchecked Exception:</a:t>
            </a:r>
            <a:r>
              <a:rPr lang="en-IN" dirty="0"/>
              <a:t> under your control so correct your code.</a:t>
            </a:r>
          </a:p>
          <a:p>
            <a:pPr marL="0" indent="0" algn="just">
              <a:buNone/>
            </a:pPr>
            <a:r>
              <a:rPr lang="en-IN" b="1" dirty="0"/>
              <a:t>error:</a:t>
            </a:r>
            <a:r>
              <a:rPr lang="en-IN" dirty="0"/>
              <a:t> beyond your control e.g. you are unable to do anything if there occurs </a:t>
            </a:r>
            <a:r>
              <a:rPr lang="en-IN" dirty="0" err="1"/>
              <a:t>VirtualMachineError</a:t>
            </a:r>
            <a:r>
              <a:rPr lang="en-IN" dirty="0"/>
              <a:t> or </a:t>
            </a:r>
            <a:r>
              <a:rPr lang="en-IN" dirty="0" err="1"/>
              <a:t>StackOverflowError</a:t>
            </a:r>
            <a:r>
              <a:rPr lang="en-IN" dirty="0"/>
              <a:t>.</a:t>
            </a:r>
          </a:p>
          <a:p>
            <a:pPr marL="0" indent="0">
              <a:buNone/>
            </a:pPr>
            <a:endParaRPr lang="en-IN" dirty="0"/>
          </a:p>
          <a:p>
            <a:endParaRPr lang="en-IN" dirty="0"/>
          </a:p>
        </p:txBody>
      </p:sp>
    </p:spTree>
    <p:extLst>
      <p:ext uri="{BB962C8B-B14F-4D97-AF65-F5344CB8AC3E}">
        <p14:creationId xmlns:p14="http://schemas.microsoft.com/office/powerpoint/2010/main" val="87009916"/>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Exception</a:t>
            </a:r>
            <a:br>
              <a:rPr lang="en-IN" b="1" dirty="0"/>
            </a:br>
            <a:endParaRPr lang="en-IN" dirty="0"/>
          </a:p>
        </p:txBody>
      </p:sp>
      <p:sp>
        <p:nvSpPr>
          <p:cNvPr id="3" name="Content Placeholder 2"/>
          <p:cNvSpPr>
            <a:spLocks noGrp="1"/>
          </p:cNvSpPr>
          <p:nvPr>
            <p:ph idx="1"/>
          </p:nvPr>
        </p:nvSpPr>
        <p:spPr/>
        <p:txBody>
          <a:bodyPr/>
          <a:lstStyle/>
          <a:p>
            <a:pPr algn="just"/>
            <a:r>
              <a:rPr lang="en-IN" dirty="0"/>
              <a:t>A Java Exception is an object that describes the exception that occurs in a program. </a:t>
            </a:r>
            <a:endParaRPr lang="en-IN" dirty="0" smtClean="0"/>
          </a:p>
          <a:p>
            <a:pPr algn="just"/>
            <a:r>
              <a:rPr lang="en-IN" dirty="0" smtClean="0"/>
              <a:t>When </a:t>
            </a:r>
            <a:r>
              <a:rPr lang="en-IN" dirty="0"/>
              <a:t>an exceptional events occurs in java, an exception is said to be thrown. </a:t>
            </a:r>
            <a:endParaRPr lang="en-IN" dirty="0" smtClean="0"/>
          </a:p>
          <a:p>
            <a:pPr algn="just"/>
            <a:r>
              <a:rPr lang="en-IN" dirty="0" smtClean="0"/>
              <a:t>The </a:t>
            </a:r>
            <a:r>
              <a:rPr lang="en-IN" dirty="0"/>
              <a:t>code that's responsible for doing something about the exception is called an </a:t>
            </a:r>
            <a:r>
              <a:rPr lang="en-IN" b="1" dirty="0"/>
              <a:t>exception handler</a:t>
            </a:r>
            <a:r>
              <a:rPr lang="en-IN" dirty="0"/>
              <a:t>.</a:t>
            </a:r>
          </a:p>
        </p:txBody>
      </p:sp>
    </p:spTree>
    <p:extLst>
      <p:ext uri="{BB962C8B-B14F-4D97-AF65-F5344CB8AC3E}">
        <p14:creationId xmlns:p14="http://schemas.microsoft.com/office/powerpoint/2010/main" val="2679327802"/>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 of Java throws keyword</a:t>
            </a:r>
            <a:br>
              <a:rPr lang="en-IN" dirty="0"/>
            </a:br>
            <a:endParaRPr lang="en-IN" dirty="0"/>
          </a:p>
        </p:txBody>
      </p:sp>
      <p:sp>
        <p:nvSpPr>
          <p:cNvPr id="3" name="Content Placeholder 2"/>
          <p:cNvSpPr>
            <a:spLocks noGrp="1"/>
          </p:cNvSpPr>
          <p:nvPr>
            <p:ph idx="1"/>
          </p:nvPr>
        </p:nvSpPr>
        <p:spPr/>
        <p:txBody>
          <a:bodyPr/>
          <a:lstStyle/>
          <a:p>
            <a:pPr algn="just"/>
            <a:r>
              <a:rPr lang="en-IN" dirty="0" smtClean="0"/>
              <a:t>Now </a:t>
            </a:r>
            <a:r>
              <a:rPr lang="en-IN" dirty="0"/>
              <a:t>Checked Exception can be propagated (forwarded in call stack).</a:t>
            </a:r>
          </a:p>
          <a:p>
            <a:r>
              <a:rPr lang="en-IN" dirty="0"/>
              <a:t>It provides information to the caller of the method about the exception.</a:t>
            </a:r>
          </a:p>
          <a:p>
            <a:pPr marL="0" indent="0">
              <a:buNone/>
            </a:pPr>
            <a:endParaRPr lang="en-IN" dirty="0"/>
          </a:p>
        </p:txBody>
      </p:sp>
    </p:spTree>
    <p:extLst>
      <p:ext uri="{BB962C8B-B14F-4D97-AF65-F5344CB8AC3E}">
        <p14:creationId xmlns:p14="http://schemas.microsoft.com/office/powerpoint/2010/main" val="1597721413"/>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import</a:t>
            </a:r>
            <a:r>
              <a:rPr lang="en-IN" dirty="0"/>
              <a:t> </a:t>
            </a:r>
            <a:r>
              <a:rPr lang="en-IN" dirty="0" err="1"/>
              <a:t>java.io.IOException</a:t>
            </a:r>
            <a:r>
              <a:rPr lang="en-IN" dirty="0"/>
              <a:t>;  </a:t>
            </a:r>
          </a:p>
          <a:p>
            <a:pPr marL="0" indent="0">
              <a:buNone/>
            </a:pPr>
            <a:r>
              <a:rPr lang="en-IN" b="1" dirty="0"/>
              <a:t>class</a:t>
            </a:r>
            <a:r>
              <a:rPr lang="en-IN" dirty="0"/>
              <a:t> Testthrows1{  </a:t>
            </a:r>
          </a:p>
          <a:p>
            <a:pPr marL="0" indent="0">
              <a:buNone/>
            </a:pPr>
            <a:r>
              <a:rPr lang="en-IN" dirty="0"/>
              <a:t>  </a:t>
            </a:r>
            <a:r>
              <a:rPr lang="en-IN" b="1" dirty="0"/>
              <a:t>void</a:t>
            </a:r>
            <a:r>
              <a:rPr lang="en-IN" dirty="0"/>
              <a:t> m()</a:t>
            </a:r>
            <a:r>
              <a:rPr lang="en-IN" b="1" dirty="0"/>
              <a:t>throws</a:t>
            </a:r>
            <a:r>
              <a:rPr lang="en-IN" dirty="0"/>
              <a:t> </a:t>
            </a:r>
            <a:r>
              <a:rPr lang="en-IN" dirty="0" err="1"/>
              <a:t>IOException</a:t>
            </a:r>
            <a:r>
              <a:rPr lang="en-IN" dirty="0"/>
              <a:t>{  </a:t>
            </a:r>
          </a:p>
          <a:p>
            <a:pPr marL="0" indent="0">
              <a:buNone/>
            </a:pPr>
            <a:r>
              <a:rPr lang="en-IN" dirty="0"/>
              <a:t>    </a:t>
            </a:r>
            <a:r>
              <a:rPr lang="en-IN" b="1" dirty="0"/>
              <a:t>throw</a:t>
            </a:r>
            <a:r>
              <a:rPr lang="en-IN" dirty="0"/>
              <a:t> </a:t>
            </a:r>
            <a:r>
              <a:rPr lang="en-IN" b="1" dirty="0"/>
              <a:t>new</a:t>
            </a:r>
            <a:r>
              <a:rPr lang="en-IN" dirty="0"/>
              <a:t> </a:t>
            </a:r>
            <a:r>
              <a:rPr lang="en-IN" dirty="0" err="1"/>
              <a:t>IOException</a:t>
            </a:r>
            <a:r>
              <a:rPr lang="en-IN" dirty="0"/>
              <a:t>("device error");//checked exception  </a:t>
            </a:r>
          </a:p>
          <a:p>
            <a:pPr marL="0" indent="0">
              <a:buNone/>
            </a:pPr>
            <a:r>
              <a:rPr lang="en-IN" dirty="0"/>
              <a:t>  }  </a:t>
            </a:r>
          </a:p>
          <a:p>
            <a:pPr marL="0" indent="0">
              <a:buNone/>
            </a:pPr>
            <a:r>
              <a:rPr lang="en-IN" dirty="0"/>
              <a:t>  </a:t>
            </a:r>
            <a:r>
              <a:rPr lang="en-IN" b="1" dirty="0"/>
              <a:t>void</a:t>
            </a:r>
            <a:r>
              <a:rPr lang="en-IN" dirty="0"/>
              <a:t> n()</a:t>
            </a:r>
            <a:r>
              <a:rPr lang="en-IN" b="1" dirty="0"/>
              <a:t>throws</a:t>
            </a:r>
            <a:r>
              <a:rPr lang="en-IN" dirty="0"/>
              <a:t> </a:t>
            </a:r>
            <a:r>
              <a:rPr lang="en-IN" dirty="0" err="1"/>
              <a:t>IOException</a:t>
            </a:r>
            <a:r>
              <a:rPr lang="en-IN" dirty="0"/>
              <a:t>{  </a:t>
            </a:r>
          </a:p>
          <a:p>
            <a:pPr marL="0" indent="0">
              <a:buNone/>
            </a:pPr>
            <a:r>
              <a:rPr lang="en-IN" dirty="0"/>
              <a:t>    m();  </a:t>
            </a:r>
          </a:p>
          <a:p>
            <a:pPr marL="0" indent="0">
              <a:buNone/>
            </a:pPr>
            <a:r>
              <a:rPr lang="en-IN" dirty="0"/>
              <a:t>  }  </a:t>
            </a:r>
          </a:p>
          <a:p>
            <a:pPr marL="0" indent="0">
              <a:buNone/>
            </a:pPr>
            <a:endParaRPr lang="en-IN" dirty="0"/>
          </a:p>
        </p:txBody>
      </p:sp>
    </p:spTree>
    <p:extLst>
      <p:ext uri="{BB962C8B-B14F-4D97-AF65-F5344CB8AC3E}">
        <p14:creationId xmlns:p14="http://schemas.microsoft.com/office/powerpoint/2010/main" val="1332991049"/>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 </a:t>
            </a:r>
            <a:r>
              <a:rPr lang="en-IN" b="1" dirty="0"/>
              <a:t>void</a:t>
            </a:r>
            <a:r>
              <a:rPr lang="en-IN" dirty="0"/>
              <a:t> p(){  </a:t>
            </a:r>
          </a:p>
          <a:p>
            <a:pPr marL="0" indent="0">
              <a:buNone/>
            </a:pPr>
            <a:r>
              <a:rPr lang="en-IN" dirty="0"/>
              <a:t>   </a:t>
            </a:r>
            <a:r>
              <a:rPr lang="en-IN" b="1" dirty="0"/>
              <a:t>try</a:t>
            </a:r>
            <a:r>
              <a:rPr lang="en-IN" dirty="0"/>
              <a:t>{  </a:t>
            </a:r>
          </a:p>
          <a:p>
            <a:pPr marL="0" indent="0">
              <a:buNone/>
            </a:pPr>
            <a:r>
              <a:rPr lang="en-IN" dirty="0"/>
              <a:t>    n();  </a:t>
            </a:r>
          </a:p>
          <a:p>
            <a:pPr marL="0" indent="0">
              <a:buNone/>
            </a:pPr>
            <a:r>
              <a:rPr lang="en-IN" dirty="0"/>
              <a:t>   }</a:t>
            </a:r>
            <a:r>
              <a:rPr lang="en-IN" b="1" dirty="0"/>
              <a:t>catch</a:t>
            </a:r>
            <a:r>
              <a:rPr lang="en-IN" dirty="0"/>
              <a:t>(Exception e){</a:t>
            </a:r>
            <a:r>
              <a:rPr lang="en-IN" dirty="0" err="1"/>
              <a:t>System.out.println</a:t>
            </a:r>
            <a:r>
              <a:rPr lang="en-IN" dirty="0"/>
              <a:t>("exception handled");}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Testthrows1 </a:t>
            </a:r>
            <a:r>
              <a:rPr lang="en-IN" dirty="0" err="1"/>
              <a:t>obj</a:t>
            </a:r>
            <a:r>
              <a:rPr lang="en-IN" dirty="0"/>
              <a:t>=</a:t>
            </a:r>
            <a:r>
              <a:rPr lang="en-IN" b="1" dirty="0"/>
              <a:t>new</a:t>
            </a:r>
            <a:r>
              <a:rPr lang="en-IN" dirty="0"/>
              <a:t> Testthrows1();  </a:t>
            </a:r>
          </a:p>
          <a:p>
            <a:pPr marL="0" indent="0">
              <a:buNone/>
            </a:pPr>
            <a:r>
              <a:rPr lang="en-IN" dirty="0"/>
              <a:t>   </a:t>
            </a:r>
            <a:r>
              <a:rPr lang="en-IN" dirty="0" err="1"/>
              <a:t>obj.p</a:t>
            </a: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smtClean="0"/>
              <a:t>}  </a:t>
            </a:r>
          </a:p>
          <a:p>
            <a:endParaRPr lang="en-IN" dirty="0"/>
          </a:p>
        </p:txBody>
      </p:sp>
      <p:sp>
        <p:nvSpPr>
          <p:cNvPr id="4" name="Rectangle 3"/>
          <p:cNvSpPr/>
          <p:nvPr/>
        </p:nvSpPr>
        <p:spPr>
          <a:xfrm>
            <a:off x="3851920" y="5327432"/>
            <a:ext cx="4572000" cy="646331"/>
          </a:xfrm>
          <a:prstGeom prst="rect">
            <a:avLst/>
          </a:prstGeom>
        </p:spPr>
        <p:txBody>
          <a:bodyPr>
            <a:spAutoFit/>
          </a:bodyPr>
          <a:lstStyle/>
          <a:p>
            <a:r>
              <a:rPr lang="en-IN" b="1" dirty="0">
                <a:solidFill>
                  <a:srgbClr val="FF0000"/>
                </a:solidFill>
              </a:rPr>
              <a:t>Output:</a:t>
            </a:r>
          </a:p>
          <a:p>
            <a:r>
              <a:rPr lang="en-IN" b="1" dirty="0">
                <a:solidFill>
                  <a:srgbClr val="FF0000"/>
                </a:solidFill>
              </a:rPr>
              <a:t>exception handled normal flow...</a:t>
            </a:r>
          </a:p>
        </p:txBody>
      </p:sp>
    </p:spTree>
    <p:extLst>
      <p:ext uri="{BB962C8B-B14F-4D97-AF65-F5344CB8AC3E}">
        <p14:creationId xmlns:p14="http://schemas.microsoft.com/office/powerpoint/2010/main" val="4062467039"/>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throw and throws in Java</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451573"/>
              </p:ext>
            </p:extLst>
          </p:nvPr>
        </p:nvGraphicFramePr>
        <p:xfrm>
          <a:off x="693912" y="1412776"/>
          <a:ext cx="7992888" cy="4602901"/>
        </p:xfrm>
        <a:graphic>
          <a:graphicData uri="http://schemas.openxmlformats.org/drawingml/2006/table">
            <a:tbl>
              <a:tblPr/>
              <a:tblGrid>
                <a:gridCol w="576065"/>
                <a:gridCol w="3574089"/>
                <a:gridCol w="3842734"/>
              </a:tblGrid>
              <a:tr h="301133">
                <a:tc>
                  <a:txBody>
                    <a:bodyPr/>
                    <a:lstStyle/>
                    <a:p>
                      <a:pPr algn="l" fontAlgn="t"/>
                      <a:r>
                        <a:rPr lang="en-IN" sz="1800" b="1" dirty="0" smtClean="0">
                          <a:solidFill>
                            <a:srgbClr val="000000"/>
                          </a:solidFill>
                          <a:effectLst/>
                          <a:latin typeface="times new roman"/>
                        </a:rPr>
                        <a:t>NO.</a:t>
                      </a:r>
                      <a:endParaRPr lang="en-IN" sz="1800" b="1" dirty="0">
                        <a:solidFill>
                          <a:srgbClr val="000000"/>
                        </a:solidFill>
                        <a:effectLst/>
                        <a:latin typeface="times new roman"/>
                      </a:endParaRPr>
                    </a:p>
                  </a:txBody>
                  <a:tcPr marL="62583" marR="62583" marT="62583" marB="62583">
                    <a:lnL w="9525" cap="flat" cmpd="sng" algn="ctr">
                      <a:solidFill>
                        <a:srgbClr val="C0A7AD"/>
                      </a:solidFill>
                      <a:prstDash val="solid"/>
                      <a:round/>
                      <a:headEnd type="none" w="med" len="med"/>
                      <a:tailEnd type="none" w="med" len="med"/>
                    </a:lnL>
                    <a:lnR w="9525" cap="flat" cmpd="sng" algn="ctr">
                      <a:solidFill>
                        <a:srgbClr val="C0A7AD"/>
                      </a:solidFill>
                      <a:prstDash val="solid"/>
                      <a:round/>
                      <a:headEnd type="none" w="med" len="med"/>
                      <a:tailEnd type="none" w="med" len="med"/>
                    </a:lnR>
                    <a:lnT w="9525" cap="flat" cmpd="sng" algn="ctr">
                      <a:solidFill>
                        <a:srgbClr val="C0A7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smtClean="0">
                          <a:solidFill>
                            <a:srgbClr val="000000"/>
                          </a:solidFill>
                          <a:effectLst/>
                          <a:latin typeface="times new roman"/>
                        </a:rPr>
                        <a:t>THROW</a:t>
                      </a:r>
                      <a:endParaRPr lang="en-IN" sz="1800" b="1" dirty="0">
                        <a:solidFill>
                          <a:srgbClr val="000000"/>
                        </a:solidFill>
                        <a:effectLst/>
                        <a:latin typeface="times new roman"/>
                      </a:endParaRPr>
                    </a:p>
                  </a:txBody>
                  <a:tcPr marL="62583" marR="62583" marT="62583" marB="62583">
                    <a:lnL w="9525" cap="flat" cmpd="sng" algn="ctr">
                      <a:solidFill>
                        <a:srgbClr val="C0A7AD"/>
                      </a:solidFill>
                      <a:prstDash val="solid"/>
                      <a:round/>
                      <a:headEnd type="none" w="med" len="med"/>
                      <a:tailEnd type="none" w="med" len="med"/>
                    </a:lnL>
                    <a:lnR w="9525" cap="flat" cmpd="sng" algn="ctr">
                      <a:solidFill>
                        <a:srgbClr val="C0A7AD"/>
                      </a:solidFill>
                      <a:prstDash val="solid"/>
                      <a:round/>
                      <a:headEnd type="none" w="med" len="med"/>
                      <a:tailEnd type="none" w="med" len="med"/>
                    </a:lnR>
                    <a:lnT w="9525" cap="flat" cmpd="sng" algn="ctr">
                      <a:solidFill>
                        <a:srgbClr val="C0A7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smtClean="0">
                          <a:solidFill>
                            <a:srgbClr val="000000"/>
                          </a:solidFill>
                          <a:effectLst/>
                          <a:latin typeface="times new roman"/>
                        </a:rPr>
                        <a:t>THROWS</a:t>
                      </a:r>
                      <a:endParaRPr lang="en-IN" sz="1800" b="1" dirty="0">
                        <a:solidFill>
                          <a:srgbClr val="000000"/>
                        </a:solidFill>
                        <a:effectLst/>
                        <a:latin typeface="times new roman"/>
                      </a:endParaRPr>
                    </a:p>
                  </a:txBody>
                  <a:tcPr marL="62583" marR="62583" marT="62583" marB="62583">
                    <a:lnL w="9525" cap="flat" cmpd="sng" algn="ctr">
                      <a:solidFill>
                        <a:srgbClr val="C0A7AD"/>
                      </a:solidFill>
                      <a:prstDash val="solid"/>
                      <a:round/>
                      <a:headEnd type="none" w="med" len="med"/>
                      <a:tailEnd type="none" w="med" len="med"/>
                    </a:lnL>
                    <a:lnR w="9525" cap="flat" cmpd="sng" algn="ctr">
                      <a:solidFill>
                        <a:srgbClr val="C0A7AD"/>
                      </a:solidFill>
                      <a:prstDash val="solid"/>
                      <a:round/>
                      <a:headEnd type="none" w="med" len="med"/>
                      <a:tailEnd type="none" w="med" len="med"/>
                    </a:lnR>
                    <a:lnT w="9525" cap="flat" cmpd="sng" algn="ctr">
                      <a:solidFill>
                        <a:srgbClr val="C0A7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05288">
                <a:tc>
                  <a:txBody>
                    <a:bodyPr/>
                    <a:lstStyle/>
                    <a:p>
                      <a:pPr algn="just" fontAlgn="t"/>
                      <a:r>
                        <a:rPr lang="en-IN" sz="1000" b="0" i="0">
                          <a:solidFill>
                            <a:srgbClr val="000000"/>
                          </a:solidFill>
                          <a:effectLst/>
                          <a:latin typeface="verdana"/>
                        </a:rPr>
                        <a:t>1)</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Java throw keyword is used to explicitly throw an exception.</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Java throws keyword is used to declare an exception.</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55466">
                <a:tc>
                  <a:txBody>
                    <a:bodyPr/>
                    <a:lstStyle/>
                    <a:p>
                      <a:pPr algn="just" fontAlgn="t"/>
                      <a:r>
                        <a:rPr lang="en-IN" sz="1000" b="0" i="0">
                          <a:solidFill>
                            <a:srgbClr val="000000"/>
                          </a:solidFill>
                          <a:effectLst/>
                          <a:latin typeface="verdana"/>
                        </a:rPr>
                        <a:t>2)</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Checked exception cannot be propagated using throw only.</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Times New Roman" pitchFamily="18" charset="0"/>
                          <a:cs typeface="Times New Roman" pitchFamily="18" charset="0"/>
                        </a:rPr>
                        <a:t>Checked exception can be propagated with throws.</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9384">
                <a:tc>
                  <a:txBody>
                    <a:bodyPr/>
                    <a:lstStyle/>
                    <a:p>
                      <a:pPr algn="just" fontAlgn="t"/>
                      <a:r>
                        <a:rPr lang="en-IN" sz="1000" b="0" i="0">
                          <a:solidFill>
                            <a:srgbClr val="000000"/>
                          </a:solidFill>
                          <a:effectLst/>
                          <a:latin typeface="verdana"/>
                        </a:rPr>
                        <a:t>3)</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 is followed by an instance.</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Throws is followed by class.</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9384">
                <a:tc>
                  <a:txBody>
                    <a:bodyPr/>
                    <a:lstStyle/>
                    <a:p>
                      <a:pPr algn="just" fontAlgn="t"/>
                      <a:r>
                        <a:rPr lang="en-IN" sz="1000" b="0" i="0">
                          <a:solidFill>
                            <a:srgbClr val="000000"/>
                          </a:solidFill>
                          <a:effectLst/>
                          <a:latin typeface="verdana"/>
                        </a:rPr>
                        <a:t>4)</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 is used within the method.</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Throws is used with the method signature.</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231193">
                <a:tc>
                  <a:txBody>
                    <a:bodyPr/>
                    <a:lstStyle/>
                    <a:p>
                      <a:pPr algn="just" fontAlgn="t"/>
                      <a:r>
                        <a:rPr lang="en-IN" sz="1000" b="0" i="0">
                          <a:solidFill>
                            <a:srgbClr val="000000"/>
                          </a:solidFill>
                          <a:effectLst/>
                          <a:latin typeface="verdana"/>
                        </a:rPr>
                        <a:t>5)</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You cannot throw multiple exceptions.</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You can declare multiple exceptions e.g.</a:t>
                      </a:r>
                      <a:br>
                        <a:rPr lang="en-IN" sz="1800" b="0" i="0" dirty="0">
                          <a:solidFill>
                            <a:srgbClr val="000000"/>
                          </a:solidFill>
                          <a:effectLst/>
                          <a:latin typeface="Times New Roman" pitchFamily="18" charset="0"/>
                          <a:cs typeface="Times New Roman" pitchFamily="18" charset="0"/>
                        </a:rPr>
                      </a:br>
                      <a:r>
                        <a:rPr lang="en-IN" sz="1800" b="0" i="0" dirty="0">
                          <a:solidFill>
                            <a:srgbClr val="000000"/>
                          </a:solidFill>
                          <a:effectLst/>
                          <a:latin typeface="Times New Roman" pitchFamily="18" charset="0"/>
                          <a:cs typeface="Times New Roman" pitchFamily="18" charset="0"/>
                        </a:rPr>
                        <a:t>public void method()throws </a:t>
                      </a:r>
                      <a:r>
                        <a:rPr lang="en-IN" sz="1800" b="0" i="0" dirty="0" err="1">
                          <a:solidFill>
                            <a:srgbClr val="000000"/>
                          </a:solidFill>
                          <a:effectLst/>
                          <a:latin typeface="Times New Roman" pitchFamily="18" charset="0"/>
                          <a:cs typeface="Times New Roman" pitchFamily="18" charset="0"/>
                        </a:rPr>
                        <a:t>IOException,SQLException</a:t>
                      </a:r>
                      <a:r>
                        <a:rPr lang="en-IN" sz="1800" b="0" i="0" dirty="0">
                          <a:solidFill>
                            <a:srgbClr val="000000"/>
                          </a:solidFill>
                          <a:effectLst/>
                          <a:latin typeface="Times New Roman" pitchFamily="18" charset="0"/>
                          <a:cs typeface="Times New Roman" pitchFamily="18" charset="0"/>
                        </a:rPr>
                        <a:t>.</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9339166"/>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final, finally and finalize</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5250758"/>
              </p:ext>
            </p:extLst>
          </p:nvPr>
        </p:nvGraphicFramePr>
        <p:xfrm>
          <a:off x="539552" y="1547476"/>
          <a:ext cx="8424936" cy="2556199"/>
        </p:xfrm>
        <a:graphic>
          <a:graphicData uri="http://schemas.openxmlformats.org/drawingml/2006/table">
            <a:tbl>
              <a:tblPr/>
              <a:tblGrid>
                <a:gridCol w="612723"/>
                <a:gridCol w="3599745"/>
                <a:gridCol w="2106234"/>
                <a:gridCol w="2106234"/>
              </a:tblGrid>
              <a:tr h="329032">
                <a:tc>
                  <a:txBody>
                    <a:bodyPr/>
                    <a:lstStyle/>
                    <a:p>
                      <a:pPr algn="l" fontAlgn="t"/>
                      <a:r>
                        <a:rPr lang="en-IN" sz="1800" dirty="0">
                          <a:solidFill>
                            <a:srgbClr val="000000"/>
                          </a:solidFill>
                          <a:effectLst/>
                          <a:latin typeface="Times New Roman" pitchFamily="18" charset="0"/>
                          <a:cs typeface="Times New Roman" pitchFamily="18" charset="0"/>
                        </a:rPr>
                        <a:t>No.</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itchFamily="18" charset="0"/>
                          <a:cs typeface="Times New Roman" pitchFamily="18" charset="0"/>
                        </a:rPr>
                        <a:t>final</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itchFamily="18" charset="0"/>
                          <a:cs typeface="Times New Roman" pitchFamily="18" charset="0"/>
                        </a:rPr>
                        <a:t>finally</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itchFamily="18" charset="0"/>
                          <a:cs typeface="Times New Roman" pitchFamily="18" charset="0"/>
                        </a:rPr>
                        <a:t>finalize</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673668">
                <a:tc>
                  <a:txBody>
                    <a:bodyPr/>
                    <a:lstStyle/>
                    <a:p>
                      <a:pPr algn="just" fontAlgn="t"/>
                      <a:r>
                        <a:rPr lang="en-IN" sz="1800" b="0" i="0" dirty="0">
                          <a:solidFill>
                            <a:srgbClr val="000000"/>
                          </a:solidFill>
                          <a:effectLst/>
                          <a:latin typeface="Times New Roman" pitchFamily="18" charset="0"/>
                          <a:cs typeface="Times New Roman" pitchFamily="18" charset="0"/>
                        </a:rPr>
                        <a:t>1)</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 is used to apply restrictions on class, method and variable. Final class can't be inherited, final method can't be overridden and final variable value can't be changed.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Finally is used to place important code, it will be executed whether exception is handled or not.</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Finalize is used to perform clean up processing just before object is garbage collected.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8651">
                <a:tc>
                  <a:txBody>
                    <a:bodyPr/>
                    <a:lstStyle/>
                    <a:p>
                      <a:pPr algn="just" fontAlgn="t"/>
                      <a:r>
                        <a:rPr lang="en-IN" sz="1800" b="0" i="0">
                          <a:solidFill>
                            <a:srgbClr val="000000"/>
                          </a:solidFill>
                          <a:effectLst/>
                          <a:latin typeface="Times New Roman" pitchFamily="18" charset="0"/>
                          <a:cs typeface="Times New Roman" pitchFamily="18" charset="0"/>
                        </a:rPr>
                        <a:t>2)</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Times New Roman" pitchFamily="18" charset="0"/>
                          <a:cs typeface="Times New Roman" pitchFamily="18" charset="0"/>
                        </a:rPr>
                        <a:t>Final is a keyword.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Times New Roman" pitchFamily="18" charset="0"/>
                          <a:cs typeface="Times New Roman" pitchFamily="18" charset="0"/>
                        </a:rPr>
                        <a:t>Finally is a block.</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Finalize is a method.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755957425"/>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 example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a:t>
            </a:r>
            <a:r>
              <a:rPr lang="en-IN" dirty="0" err="1"/>
              <a:t>FinalExample</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final</a:t>
            </a:r>
            <a:r>
              <a:rPr lang="en-IN" dirty="0"/>
              <a:t> </a:t>
            </a:r>
            <a:r>
              <a:rPr lang="en-IN" b="1" dirty="0" err="1"/>
              <a:t>int</a:t>
            </a:r>
            <a:r>
              <a:rPr lang="en-IN" dirty="0"/>
              <a:t> x=100;  </a:t>
            </a:r>
          </a:p>
          <a:p>
            <a:pPr marL="0" indent="0">
              <a:buNone/>
            </a:pPr>
            <a:r>
              <a:rPr lang="en-IN" dirty="0"/>
              <a:t>x=200;//Compile Time Error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683972966"/>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finally example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a:t>
            </a:r>
            <a:r>
              <a:rPr lang="en-IN" dirty="0" err="1"/>
              <a:t>FinallyExample</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try</a:t>
            </a:r>
            <a:r>
              <a:rPr lang="en-IN" dirty="0"/>
              <a:t>{  </a:t>
            </a:r>
          </a:p>
          <a:p>
            <a:pPr marL="0" indent="0">
              <a:buNone/>
            </a:pPr>
            <a:r>
              <a:rPr lang="en-IN" b="1" dirty="0" err="1"/>
              <a:t>int</a:t>
            </a:r>
            <a:r>
              <a:rPr lang="en-IN" dirty="0"/>
              <a:t> x=300;  </a:t>
            </a:r>
          </a:p>
          <a:p>
            <a:pPr marL="0" indent="0">
              <a:buNone/>
            </a:pPr>
            <a:r>
              <a:rPr lang="en-IN" dirty="0"/>
              <a:t>}</a:t>
            </a:r>
            <a:r>
              <a:rPr lang="en-IN" b="1" dirty="0"/>
              <a:t>catch</a:t>
            </a:r>
            <a:r>
              <a:rPr lang="en-IN" dirty="0"/>
              <a:t>(Exception e){</a:t>
            </a:r>
            <a:r>
              <a:rPr lang="en-IN" dirty="0" err="1"/>
              <a:t>System.out.println</a:t>
            </a:r>
            <a:r>
              <a:rPr lang="en-IN" dirty="0"/>
              <a:t>(e);}  </a:t>
            </a:r>
          </a:p>
          <a:p>
            <a:pPr marL="0" indent="0">
              <a:buNone/>
            </a:pPr>
            <a:r>
              <a:rPr lang="en-IN" b="1" dirty="0"/>
              <a:t>finally</a:t>
            </a:r>
            <a:r>
              <a:rPr lang="en-IN" dirty="0"/>
              <a:t>{</a:t>
            </a:r>
            <a:r>
              <a:rPr lang="en-IN" dirty="0" err="1"/>
              <a:t>System.out.println</a:t>
            </a:r>
            <a:r>
              <a:rPr lang="en-IN" dirty="0"/>
              <a:t>("finally block is executed");}  </a:t>
            </a:r>
          </a:p>
          <a:p>
            <a:pPr marL="0" indent="0">
              <a:buNone/>
            </a:pPr>
            <a:r>
              <a:rPr lang="en-IN" dirty="0"/>
              <a:t>}}  </a:t>
            </a:r>
          </a:p>
          <a:p>
            <a:endParaRPr lang="en-IN" dirty="0"/>
          </a:p>
        </p:txBody>
      </p:sp>
    </p:spTree>
    <p:extLst>
      <p:ext uri="{BB962C8B-B14F-4D97-AF65-F5344CB8AC3E}">
        <p14:creationId xmlns:p14="http://schemas.microsoft.com/office/powerpoint/2010/main" val="3410482630"/>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finalize example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a:t>
            </a:r>
            <a:r>
              <a:rPr lang="en-IN" dirty="0" err="1"/>
              <a:t>FinalizeExample</a:t>
            </a:r>
            <a:r>
              <a:rPr lang="en-IN" dirty="0"/>
              <a:t>{  </a:t>
            </a:r>
          </a:p>
          <a:p>
            <a:pPr marL="0" indent="0">
              <a:buNone/>
            </a:pPr>
            <a:r>
              <a:rPr lang="en-IN" b="1" dirty="0"/>
              <a:t>public</a:t>
            </a:r>
            <a:r>
              <a:rPr lang="en-IN" dirty="0"/>
              <a:t> </a:t>
            </a:r>
            <a:r>
              <a:rPr lang="en-IN" b="1" dirty="0"/>
              <a:t>void</a:t>
            </a:r>
            <a:r>
              <a:rPr lang="en-IN" dirty="0"/>
              <a:t> finalize(){</a:t>
            </a:r>
            <a:r>
              <a:rPr lang="en-IN" dirty="0" err="1"/>
              <a:t>System.out.println</a:t>
            </a:r>
            <a:r>
              <a:rPr lang="en-IN" dirty="0"/>
              <a:t>("finalize called");}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err="1"/>
              <a:t>FinalizeExample</a:t>
            </a:r>
            <a:r>
              <a:rPr lang="en-IN" dirty="0"/>
              <a:t> f1=</a:t>
            </a:r>
            <a:r>
              <a:rPr lang="en-IN" b="1" dirty="0"/>
              <a:t>new</a:t>
            </a:r>
            <a:r>
              <a:rPr lang="en-IN" dirty="0"/>
              <a:t> </a:t>
            </a:r>
            <a:r>
              <a:rPr lang="en-IN" dirty="0" err="1"/>
              <a:t>FinalizeExample</a:t>
            </a:r>
            <a:r>
              <a:rPr lang="en-IN" dirty="0"/>
              <a:t>();  </a:t>
            </a:r>
          </a:p>
          <a:p>
            <a:pPr marL="0" indent="0">
              <a:buNone/>
            </a:pPr>
            <a:r>
              <a:rPr lang="en-IN" dirty="0" err="1"/>
              <a:t>FinalizeExample</a:t>
            </a:r>
            <a:r>
              <a:rPr lang="en-IN" dirty="0"/>
              <a:t> f2=</a:t>
            </a:r>
            <a:r>
              <a:rPr lang="en-IN" b="1" dirty="0"/>
              <a:t>new</a:t>
            </a:r>
            <a:r>
              <a:rPr lang="en-IN" dirty="0"/>
              <a:t> </a:t>
            </a:r>
            <a:r>
              <a:rPr lang="en-IN" dirty="0" err="1"/>
              <a:t>FinalizeExample</a:t>
            </a:r>
            <a:r>
              <a:rPr lang="en-IN" dirty="0"/>
              <a:t>();  </a:t>
            </a:r>
          </a:p>
          <a:p>
            <a:pPr marL="0" indent="0">
              <a:buNone/>
            </a:pPr>
            <a:r>
              <a:rPr lang="en-IN" dirty="0"/>
              <a:t>f1=</a:t>
            </a:r>
            <a:r>
              <a:rPr lang="en-IN" b="1" dirty="0"/>
              <a:t>null</a:t>
            </a:r>
            <a:r>
              <a:rPr lang="en-IN" dirty="0"/>
              <a:t>;  </a:t>
            </a:r>
          </a:p>
          <a:p>
            <a:pPr marL="0" indent="0">
              <a:buNone/>
            </a:pPr>
            <a:r>
              <a:rPr lang="en-IN" dirty="0"/>
              <a:t>f2=</a:t>
            </a:r>
            <a:r>
              <a:rPr lang="en-IN" b="1" dirty="0"/>
              <a:t>null</a:t>
            </a:r>
            <a:r>
              <a:rPr lang="en-IN" dirty="0"/>
              <a:t>;  </a:t>
            </a:r>
          </a:p>
          <a:p>
            <a:pPr marL="0" indent="0">
              <a:buNone/>
            </a:pPr>
            <a:r>
              <a:rPr lang="en-IN" dirty="0" err="1"/>
              <a:t>System.gc</a:t>
            </a: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2506335504"/>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Interview questions </a:t>
            </a:r>
            <a:br>
              <a:rPr lang="en-US" dirty="0" smtClean="0"/>
            </a:b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a:t>What is the meaning of immutable in terms of String?</a:t>
            </a:r>
          </a:p>
          <a:p>
            <a:pPr>
              <a:buFont typeface="Wingdings" pitchFamily="2" charset="2"/>
              <a:buChar char="Ø"/>
            </a:pPr>
            <a:r>
              <a:rPr lang="en-IN" dirty="0"/>
              <a:t> Why string objects are immutable in java?</a:t>
            </a:r>
          </a:p>
          <a:p>
            <a:pPr>
              <a:buFont typeface="Wingdings" pitchFamily="2" charset="2"/>
              <a:buChar char="Ø"/>
            </a:pPr>
            <a:r>
              <a:rPr lang="en-IN" dirty="0"/>
              <a:t> How many ways we can create the string object?</a:t>
            </a:r>
          </a:p>
          <a:p>
            <a:pPr>
              <a:buFont typeface="Wingdings" pitchFamily="2" charset="2"/>
              <a:buChar char="Ø"/>
            </a:pPr>
            <a:r>
              <a:rPr lang="en-IN" b="1" dirty="0"/>
              <a:t> </a:t>
            </a:r>
            <a:r>
              <a:rPr lang="en-IN" b="1" dirty="0" smtClean="0"/>
              <a:t>What </a:t>
            </a:r>
            <a:r>
              <a:rPr lang="en-IN" b="1" dirty="0"/>
              <a:t>is the difference between error and exception in java</a:t>
            </a:r>
            <a:r>
              <a:rPr lang="en-IN" b="1" dirty="0" smtClean="0"/>
              <a:t>?</a:t>
            </a:r>
          </a:p>
          <a:p>
            <a:pPr>
              <a:buFont typeface="Wingdings" pitchFamily="2" charset="2"/>
              <a:buChar char="Ø"/>
            </a:pPr>
            <a:r>
              <a:rPr lang="en-IN" b="1" dirty="0"/>
              <a:t>Can we keep other statements in between try, catch and finally blocks</a:t>
            </a:r>
            <a:r>
              <a:rPr lang="en-IN" b="1" dirty="0" smtClean="0"/>
              <a:t>?</a:t>
            </a:r>
          </a:p>
          <a:p>
            <a:pPr>
              <a:buFont typeface="Wingdings" pitchFamily="2" charset="2"/>
              <a:buChar char="Ø"/>
            </a:pPr>
            <a:r>
              <a:rPr lang="en-IN" b="1" dirty="0"/>
              <a:t>Can we throw an exception manually? If yes, how</a:t>
            </a:r>
            <a:r>
              <a:rPr lang="en-IN" b="1" dirty="0" smtClean="0"/>
              <a:t>?</a:t>
            </a:r>
          </a:p>
          <a:p>
            <a:pPr>
              <a:buFont typeface="Wingdings" pitchFamily="2" charset="2"/>
              <a:buChar char="Ø"/>
            </a:pPr>
            <a:r>
              <a:rPr lang="en-IN" dirty="0"/>
              <a:t>What is exception propagation ?</a:t>
            </a:r>
          </a:p>
          <a:p>
            <a:pPr>
              <a:buFont typeface="Wingdings" pitchFamily="2" charset="2"/>
              <a:buChar char="Ø"/>
            </a:pPr>
            <a:endParaRPr lang="en-IN" dirty="0"/>
          </a:p>
        </p:txBody>
      </p:sp>
    </p:spTree>
    <p:extLst>
      <p:ext uri="{BB962C8B-B14F-4D97-AF65-F5344CB8AC3E}">
        <p14:creationId xmlns:p14="http://schemas.microsoft.com/office/powerpoint/2010/main" val="2714810855"/>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lgn="ctr"/>
            <a:r>
              <a:rPr lang="en-US" sz="3000" b="1" dirty="0"/>
              <a:t>End of Session </a:t>
            </a:r>
            <a:r>
              <a:rPr lang="en-US" sz="3000" b="1" smtClean="0"/>
              <a:t>– </a:t>
            </a:r>
            <a:r>
              <a:rPr lang="en-US" sz="3000" b="1" smtClean="0"/>
              <a:t>10A</a:t>
            </a:r>
            <a:r>
              <a:rPr lang="en-US" sz="3000" b="1" dirty="0"/>
              <a:t/>
            </a:r>
            <a:br>
              <a:rPr lang="en-US" sz="3000" b="1" dirty="0"/>
            </a:br>
            <a:r>
              <a:rPr lang="en-US" sz="3000" b="1" dirty="0"/>
              <a:t>Thank You !</a:t>
            </a:r>
            <a:br>
              <a:rPr lang="en-US" sz="3000" b="1" dirty="0"/>
            </a:br>
            <a:endParaRPr lang="en-US" sz="3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24703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iterate type="lt">
                                    <p:tmPct val="100000"/>
                                  </p:iterate>
                                  <p:childTnLst>
                                    <p:set>
                                      <p:cBhvr>
                                        <p:cTn id="6" dur="1" fill="hold">
                                          <p:stCondLst>
                                            <p:cond delay="0"/>
                                          </p:stCondLst>
                                        </p:cTn>
                                        <p:tgtEl>
                                          <p:spTgt spid="118786"/>
                                        </p:tgtEl>
                                        <p:attrNameLst>
                                          <p:attrName>style.visibility</p:attrName>
                                        </p:attrNameLst>
                                      </p:cBhvr>
                                      <p:to>
                                        <p:strVal val="visible"/>
                                      </p:to>
                                    </p:set>
                                    <p:animEffect transition="in" filter="slide(fromTop)">
                                      <p:cBhvr>
                                        <p:cTn id="7" dur="75"/>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Exception class Hierarchy</a:t>
            </a:r>
            <a:br>
              <a:rPr lang="en-IN" b="1" dirty="0"/>
            </a:br>
            <a:endParaRPr lang="en-IN" dirty="0"/>
          </a:p>
        </p:txBody>
      </p:sp>
      <p:sp>
        <p:nvSpPr>
          <p:cNvPr id="3" name="Content Placeholder 2"/>
          <p:cNvSpPr>
            <a:spLocks noGrp="1"/>
          </p:cNvSpPr>
          <p:nvPr>
            <p:ph idx="1"/>
          </p:nvPr>
        </p:nvSpPr>
        <p:spPr>
          <a:xfrm>
            <a:off x="539552" y="1412776"/>
            <a:ext cx="8229600" cy="4297363"/>
          </a:xfrm>
        </p:spPr>
        <p:txBody>
          <a:bodyPr/>
          <a:lstStyle/>
          <a:p>
            <a:pPr algn="just"/>
            <a:r>
              <a:rPr lang="en-IN" dirty="0"/>
              <a:t>All exception types are subclasses of class </a:t>
            </a:r>
            <a:r>
              <a:rPr lang="en-IN" b="1" dirty="0" err="1"/>
              <a:t>Throwable</a:t>
            </a:r>
            <a:r>
              <a:rPr lang="en-IN" dirty="0"/>
              <a:t>, which is at the top of exception class hierarchy.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20887"/>
            <a:ext cx="6624736" cy="386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8427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a:t>
            </a:r>
            <a:endParaRPr lang="en-IN" dirty="0"/>
          </a:p>
        </p:txBody>
      </p:sp>
      <p:sp>
        <p:nvSpPr>
          <p:cNvPr id="3" name="Content Placeholder 2"/>
          <p:cNvSpPr>
            <a:spLocks noGrp="1"/>
          </p:cNvSpPr>
          <p:nvPr>
            <p:ph idx="1"/>
          </p:nvPr>
        </p:nvSpPr>
        <p:spPr>
          <a:xfrm>
            <a:off x="457200" y="1556792"/>
            <a:ext cx="8229600" cy="4416971"/>
          </a:xfrm>
        </p:spPr>
        <p:txBody>
          <a:bodyPr/>
          <a:lstStyle/>
          <a:p>
            <a:pPr algn="just"/>
            <a:r>
              <a:rPr lang="en-IN" b="1" dirty="0"/>
              <a:t>Exception</a:t>
            </a:r>
            <a:r>
              <a:rPr lang="en-IN" dirty="0"/>
              <a:t> class is for exceptional conditions that program should catch. This class is extended to create user specific exception classes.</a:t>
            </a:r>
          </a:p>
          <a:p>
            <a:pPr algn="just"/>
            <a:r>
              <a:rPr lang="en-IN" b="1" dirty="0" err="1"/>
              <a:t>RuntimeException</a:t>
            </a:r>
            <a:r>
              <a:rPr lang="en-IN" dirty="0"/>
              <a:t> is a subclass of Exception. Exceptions under this class are automatically defined for programs.</a:t>
            </a:r>
          </a:p>
          <a:p>
            <a:pPr algn="just"/>
            <a:r>
              <a:rPr lang="en-IN" b="1" dirty="0"/>
              <a:t>Exceptions</a:t>
            </a:r>
            <a:r>
              <a:rPr lang="en-IN" dirty="0"/>
              <a:t> of type </a:t>
            </a:r>
            <a:r>
              <a:rPr lang="en-IN" b="1" dirty="0"/>
              <a:t>Error</a:t>
            </a:r>
            <a:r>
              <a:rPr lang="en-IN" dirty="0"/>
              <a:t> are used by the Java run-time system to indicate errors having to do with the run-time environment, itself. Stack overflow is an example of such an error.</a:t>
            </a:r>
          </a:p>
          <a:p>
            <a:pPr algn="just"/>
            <a:endParaRPr lang="en-IN" dirty="0"/>
          </a:p>
        </p:txBody>
      </p:sp>
    </p:spTree>
    <p:extLst>
      <p:ext uri="{BB962C8B-B14F-4D97-AF65-F5344CB8AC3E}">
        <p14:creationId xmlns:p14="http://schemas.microsoft.com/office/powerpoint/2010/main" val="190798273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Exception are categorized into 3 category.</a:t>
            </a:r>
            <a:br>
              <a:rPr lang="en-IN" b="1" dirty="0"/>
            </a:br>
            <a:endParaRPr lang="en-IN" dirty="0"/>
          </a:p>
        </p:txBody>
      </p:sp>
      <p:sp>
        <p:nvSpPr>
          <p:cNvPr id="3" name="Content Placeholder 2"/>
          <p:cNvSpPr>
            <a:spLocks noGrp="1"/>
          </p:cNvSpPr>
          <p:nvPr>
            <p:ph idx="1"/>
          </p:nvPr>
        </p:nvSpPr>
        <p:spPr>
          <a:xfrm>
            <a:off x="447839" y="1340768"/>
            <a:ext cx="8435280" cy="4968552"/>
          </a:xfrm>
        </p:spPr>
        <p:txBody>
          <a:bodyPr>
            <a:noAutofit/>
          </a:bodyPr>
          <a:lstStyle/>
          <a:p>
            <a:pPr marL="0" indent="0" algn="just">
              <a:lnSpc>
                <a:spcPct val="130000"/>
              </a:lnSpc>
              <a:buNone/>
            </a:pPr>
            <a:r>
              <a:rPr lang="en-IN" sz="1800" b="1" dirty="0"/>
              <a:t>Checked Exception</a:t>
            </a:r>
            <a:endParaRPr lang="en-IN" sz="1800" dirty="0"/>
          </a:p>
          <a:p>
            <a:pPr marL="0" indent="0" algn="just">
              <a:lnSpc>
                <a:spcPct val="130000"/>
              </a:lnSpc>
              <a:buNone/>
            </a:pPr>
            <a:r>
              <a:rPr lang="en-IN" sz="1800" dirty="0"/>
              <a:t>The exception that can be predicted by the programmer at the compile </a:t>
            </a:r>
            <a:r>
              <a:rPr lang="en-IN" sz="1800" dirty="0" err="1"/>
              <a:t>time.</a:t>
            </a:r>
            <a:r>
              <a:rPr lang="en-IN" sz="1800" i="1" dirty="0" err="1"/>
              <a:t>Example</a:t>
            </a:r>
            <a:r>
              <a:rPr lang="en-IN" sz="1800" i="1" dirty="0"/>
              <a:t> :</a:t>
            </a:r>
            <a:r>
              <a:rPr lang="en-IN" sz="1800" dirty="0"/>
              <a:t> File that need to be opened is not found. These type of exceptions must be checked at compile time.</a:t>
            </a:r>
          </a:p>
          <a:p>
            <a:pPr marL="0" indent="0" algn="just">
              <a:lnSpc>
                <a:spcPct val="130000"/>
              </a:lnSpc>
              <a:buNone/>
            </a:pPr>
            <a:r>
              <a:rPr lang="en-IN" sz="1800" b="1" dirty="0"/>
              <a:t>Unchecked Exception</a:t>
            </a:r>
            <a:endParaRPr lang="en-IN" sz="1800" dirty="0"/>
          </a:p>
          <a:p>
            <a:pPr marL="0" indent="0" algn="just">
              <a:lnSpc>
                <a:spcPct val="130000"/>
              </a:lnSpc>
              <a:buNone/>
            </a:pPr>
            <a:r>
              <a:rPr lang="en-IN" sz="1800" dirty="0"/>
              <a:t>Unchecked exceptions are the class that extends </a:t>
            </a:r>
            <a:r>
              <a:rPr lang="en-IN" sz="1800" dirty="0" err="1"/>
              <a:t>RuntimeException</a:t>
            </a:r>
            <a:r>
              <a:rPr lang="en-IN" sz="1800" dirty="0"/>
              <a:t>. Unchecked exception are ignored at compile time. </a:t>
            </a:r>
            <a:r>
              <a:rPr lang="en-IN" sz="1800" i="1" dirty="0" smtClean="0"/>
              <a:t>Example:</a:t>
            </a:r>
            <a:r>
              <a:rPr lang="en-IN" sz="1800" dirty="0"/>
              <a:t> </a:t>
            </a:r>
            <a:r>
              <a:rPr lang="en-IN" sz="1800" dirty="0" err="1"/>
              <a:t>ArithmeticException</a:t>
            </a:r>
            <a:r>
              <a:rPr lang="en-IN" sz="1800" dirty="0"/>
              <a:t>, </a:t>
            </a:r>
            <a:r>
              <a:rPr lang="en-IN" sz="1800" dirty="0" err="1"/>
              <a:t>NullPointerException</a:t>
            </a:r>
            <a:r>
              <a:rPr lang="en-IN" sz="1800" dirty="0"/>
              <a:t>, Array Index out of Bound exception. Unchecked exceptions are checked at runtime.</a:t>
            </a:r>
          </a:p>
          <a:p>
            <a:pPr marL="0" indent="0" algn="just">
              <a:lnSpc>
                <a:spcPct val="130000"/>
              </a:lnSpc>
              <a:buNone/>
            </a:pPr>
            <a:r>
              <a:rPr lang="en-IN" sz="1800" b="1" dirty="0"/>
              <a:t>Error</a:t>
            </a:r>
            <a:endParaRPr lang="en-IN" sz="1800" dirty="0"/>
          </a:p>
          <a:p>
            <a:pPr marL="0" indent="0" algn="just">
              <a:lnSpc>
                <a:spcPct val="130000"/>
              </a:lnSpc>
              <a:buNone/>
            </a:pPr>
            <a:r>
              <a:rPr lang="en-IN" sz="1800" dirty="0"/>
              <a:t>Errors are typically ignored in code because you can rarely do anything about an error. </a:t>
            </a:r>
            <a:r>
              <a:rPr lang="en-IN" sz="1800" i="1" dirty="0"/>
              <a:t>Example :</a:t>
            </a:r>
            <a:r>
              <a:rPr lang="en-IN" sz="1800" dirty="0"/>
              <a:t> if stack overflow occurs, an error will arise. This type of error cannot be handled in the code</a:t>
            </a:r>
            <a:r>
              <a:rPr lang="en-IN" sz="1800" dirty="0" smtClean="0"/>
              <a:t>.</a:t>
            </a:r>
            <a:endParaRPr lang="en-IN" sz="1800" dirty="0"/>
          </a:p>
        </p:txBody>
      </p:sp>
    </p:spTree>
    <p:extLst>
      <p:ext uri="{BB962C8B-B14F-4D97-AF65-F5344CB8AC3E}">
        <p14:creationId xmlns:p14="http://schemas.microsoft.com/office/powerpoint/2010/main" val="298705840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Common scenarios where exceptions may occur</a:t>
            </a:r>
            <a:br>
              <a:rPr lang="en-IN" dirty="0"/>
            </a:br>
            <a:endParaRPr lang="en-IN" dirty="0"/>
          </a:p>
        </p:txBody>
      </p:sp>
      <p:sp>
        <p:nvSpPr>
          <p:cNvPr id="3" name="Content Placeholder 2"/>
          <p:cNvSpPr>
            <a:spLocks noGrp="1"/>
          </p:cNvSpPr>
          <p:nvPr>
            <p:ph idx="1"/>
          </p:nvPr>
        </p:nvSpPr>
        <p:spPr/>
        <p:txBody>
          <a:bodyPr/>
          <a:lstStyle/>
          <a:p>
            <a:r>
              <a:rPr lang="en-IN" dirty="0"/>
              <a:t>1) Scenario where </a:t>
            </a:r>
            <a:r>
              <a:rPr lang="en-IN" dirty="0" err="1"/>
              <a:t>ArithmeticException</a:t>
            </a:r>
            <a:r>
              <a:rPr lang="en-IN" dirty="0"/>
              <a:t> occurs</a:t>
            </a:r>
          </a:p>
          <a:p>
            <a:r>
              <a:rPr lang="en-IN" dirty="0"/>
              <a:t>2) Scenario where </a:t>
            </a:r>
            <a:r>
              <a:rPr lang="en-IN" dirty="0" err="1"/>
              <a:t>NullPointerException</a:t>
            </a:r>
            <a:r>
              <a:rPr lang="en-IN" dirty="0"/>
              <a:t> occurs</a:t>
            </a:r>
          </a:p>
          <a:p>
            <a:r>
              <a:rPr lang="en-IN" dirty="0"/>
              <a:t>3) Scenario where </a:t>
            </a:r>
            <a:r>
              <a:rPr lang="en-IN" dirty="0" err="1"/>
              <a:t>NumberFormatException</a:t>
            </a:r>
            <a:r>
              <a:rPr lang="en-IN" dirty="0"/>
              <a:t> occurs</a:t>
            </a:r>
          </a:p>
          <a:p>
            <a:r>
              <a:rPr lang="en-IN" dirty="0"/>
              <a:t>4) Scenario where </a:t>
            </a:r>
            <a:r>
              <a:rPr lang="en-IN" dirty="0" err="1"/>
              <a:t>ArrayIndexOutOfBoundsException</a:t>
            </a:r>
            <a:r>
              <a:rPr lang="en-IN" dirty="0"/>
              <a:t> occurs</a:t>
            </a:r>
          </a:p>
          <a:p>
            <a:endParaRPr lang="en-IN" dirty="0"/>
          </a:p>
        </p:txBody>
      </p:sp>
    </p:spTree>
    <p:extLst>
      <p:ext uri="{BB962C8B-B14F-4D97-AF65-F5344CB8AC3E}">
        <p14:creationId xmlns:p14="http://schemas.microsoft.com/office/powerpoint/2010/main" val="174924948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Exception Handling Keywords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There </a:t>
            </a:r>
            <a:r>
              <a:rPr lang="en-IN" dirty="0"/>
              <a:t>are 5 keywords used in java exception handling.</a:t>
            </a:r>
          </a:p>
          <a:p>
            <a:r>
              <a:rPr lang="en-IN" dirty="0"/>
              <a:t>try</a:t>
            </a:r>
          </a:p>
          <a:p>
            <a:r>
              <a:rPr lang="en-IN" dirty="0"/>
              <a:t>catch</a:t>
            </a:r>
          </a:p>
          <a:p>
            <a:r>
              <a:rPr lang="en-IN" dirty="0"/>
              <a:t>finally</a:t>
            </a:r>
          </a:p>
          <a:p>
            <a:r>
              <a:rPr lang="en-IN" dirty="0"/>
              <a:t>throw</a:t>
            </a:r>
          </a:p>
          <a:p>
            <a:r>
              <a:rPr lang="en-IN" dirty="0"/>
              <a:t>throws</a:t>
            </a:r>
          </a:p>
          <a:p>
            <a:endParaRPr lang="en-IN" dirty="0"/>
          </a:p>
        </p:txBody>
      </p:sp>
    </p:spTree>
    <p:extLst>
      <p:ext uri="{BB962C8B-B14F-4D97-AF65-F5344CB8AC3E}">
        <p14:creationId xmlns:p14="http://schemas.microsoft.com/office/powerpoint/2010/main" val="1973829544"/>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try block</a:t>
            </a:r>
            <a:br>
              <a:rPr lang="en-IN" dirty="0"/>
            </a:br>
            <a:endParaRPr lang="en-IN" dirty="0"/>
          </a:p>
        </p:txBody>
      </p:sp>
      <p:sp>
        <p:nvSpPr>
          <p:cNvPr id="3" name="Content Placeholder 2"/>
          <p:cNvSpPr>
            <a:spLocks noGrp="1"/>
          </p:cNvSpPr>
          <p:nvPr>
            <p:ph idx="1"/>
          </p:nvPr>
        </p:nvSpPr>
        <p:spPr/>
        <p:txBody>
          <a:bodyPr/>
          <a:lstStyle/>
          <a:p>
            <a:pPr algn="just"/>
            <a:r>
              <a:rPr lang="en-IN" dirty="0"/>
              <a:t>Java try block is used to enclose the code that might throw an exception. It must be used within the method.</a:t>
            </a:r>
          </a:p>
          <a:p>
            <a:pPr algn="just"/>
            <a:r>
              <a:rPr lang="en-IN" dirty="0"/>
              <a:t>Java try block must be followed by either catch or finally block.</a:t>
            </a:r>
          </a:p>
          <a:p>
            <a:pPr algn="just"/>
            <a:endParaRPr lang="en-IN" dirty="0"/>
          </a:p>
        </p:txBody>
      </p:sp>
    </p:spTree>
    <p:extLst>
      <p:ext uri="{BB962C8B-B14F-4D97-AF65-F5344CB8AC3E}">
        <p14:creationId xmlns:p14="http://schemas.microsoft.com/office/powerpoint/2010/main" val="3165037089"/>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emplate>classobj</Template>
  <TotalTime>126</TotalTime>
  <Words>938</Words>
  <Application>Microsoft Office PowerPoint</Application>
  <PresentationFormat>On-screen Show (4:3)</PresentationFormat>
  <Paragraphs>273</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Cambria</vt:lpstr>
      <vt:lpstr>Courier New</vt:lpstr>
      <vt:lpstr>Georgia</vt:lpstr>
      <vt:lpstr>times new roman</vt:lpstr>
      <vt:lpstr>times new roman</vt:lpstr>
      <vt:lpstr>verdana</vt:lpstr>
      <vt:lpstr>Wingdings</vt:lpstr>
      <vt:lpstr>Smart_ppt_Theme</vt:lpstr>
      <vt:lpstr>Exception Handling </vt:lpstr>
      <vt:lpstr>Exception Handling</vt:lpstr>
      <vt:lpstr>Exception </vt:lpstr>
      <vt:lpstr>Exception class Hierarchy </vt:lpstr>
      <vt:lpstr>Exception</vt:lpstr>
      <vt:lpstr>Exception are categorized into 3 category. </vt:lpstr>
      <vt:lpstr>Common scenarios where exceptions may occur </vt:lpstr>
      <vt:lpstr>Java Exception Handling Keywords </vt:lpstr>
      <vt:lpstr>Java try block </vt:lpstr>
      <vt:lpstr>Syntax of java try-catch </vt:lpstr>
      <vt:lpstr>Java catch block </vt:lpstr>
      <vt:lpstr>PowerPoint Presentation</vt:lpstr>
      <vt:lpstr>JVM</vt:lpstr>
      <vt:lpstr>Java catch multiple exceptions </vt:lpstr>
      <vt:lpstr>Java catch multiple exceptions </vt:lpstr>
      <vt:lpstr>PowerPoint Presentation</vt:lpstr>
      <vt:lpstr>PowerPoint Presentation</vt:lpstr>
      <vt:lpstr>PowerPoint Presentation</vt:lpstr>
      <vt:lpstr>Java Nested try block </vt:lpstr>
      <vt:lpstr>Syntax: </vt:lpstr>
      <vt:lpstr>Java nested try example </vt:lpstr>
      <vt:lpstr>Java finally block </vt:lpstr>
      <vt:lpstr>PowerPoint Presentation</vt:lpstr>
      <vt:lpstr>Why use java - finally </vt:lpstr>
      <vt:lpstr>Case 1 Let's see the java finally example where exception doesn't occur. </vt:lpstr>
      <vt:lpstr>Java throw keyword </vt:lpstr>
      <vt:lpstr>PowerPoint Presentation</vt:lpstr>
      <vt:lpstr>Java throws keyword </vt:lpstr>
      <vt:lpstr>Syntax of java throws </vt:lpstr>
      <vt:lpstr>Advantage of Java throws keyword </vt:lpstr>
      <vt:lpstr>PowerPoint Presentation</vt:lpstr>
      <vt:lpstr>PowerPoint Presentation</vt:lpstr>
      <vt:lpstr>Difference between throw and throws in Java </vt:lpstr>
      <vt:lpstr>Difference between final, finally and finalize </vt:lpstr>
      <vt:lpstr>Java final example </vt:lpstr>
      <vt:lpstr>Java finally example </vt:lpstr>
      <vt:lpstr>Java finalize example </vt:lpstr>
      <vt:lpstr>Interview questions  </vt:lpstr>
      <vt:lpstr>End of Session – 10A 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User2</dc:creator>
  <cp:lastModifiedBy>Shanthi</cp:lastModifiedBy>
  <cp:revision>17</cp:revision>
  <dcterms:created xsi:type="dcterms:W3CDTF">2017-12-28T07:02:13Z</dcterms:created>
  <dcterms:modified xsi:type="dcterms:W3CDTF">2018-01-17T04:12:07Z</dcterms:modified>
</cp:coreProperties>
</file>