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3" r:id="rId10"/>
    <p:sldId id="274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8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814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685800" y="6477000"/>
            <a:ext cx="7239000" cy="365125"/>
          </a:xfrm>
        </p:spPr>
        <p:txBody>
          <a:bodyPr/>
          <a:lstStyle>
            <a:lvl1pPr>
              <a:defRPr dirty="0"/>
            </a:lvl1pPr>
          </a:lstStyle>
          <a:p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362200"/>
            <a:ext cx="8001000" cy="914400"/>
          </a:xfrm>
        </p:spPr>
        <p:txBody>
          <a:bodyPr/>
          <a:lstStyle>
            <a:lvl1pPr algn="ctr">
              <a:defRPr b="1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12026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297363"/>
          </a:xfrm>
        </p:spPr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842790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211763"/>
          </a:xfrm>
        </p:spPr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211763"/>
          </a:xfrm>
        </p:spPr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836874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150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4696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217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304" y="1905000"/>
            <a:ext cx="4994696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148013"/>
            <a:ext cx="4953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" y="1371600"/>
            <a:ext cx="2971800" cy="3962400"/>
          </a:xfrm>
        </p:spPr>
        <p:txBody>
          <a:bodyPr rtlCol="0">
            <a:normAutofit/>
          </a:bodyPr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453083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97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Cambria" panose="02040503050406030204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 sz="2000">
                <a:latin typeface="Cambria" panose="02040503050406030204" pitchFamily="18" charset="0"/>
              </a:defRPr>
            </a:lvl4pPr>
            <a:lvl5pPr>
              <a:defRPr sz="20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93034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297363"/>
          </a:xfrm>
        </p:spPr>
        <p:txBody>
          <a:bodyPr>
            <a:normAutofit/>
          </a:bodyPr>
          <a:lstStyle>
            <a:lvl1pPr>
              <a:defRPr sz="2400">
                <a:latin typeface="Cambria" panose="02040503050406030204" pitchFamily="18" charset="0"/>
              </a:defRPr>
            </a:lvl1pPr>
            <a:lvl2pPr>
              <a:defRPr sz="2000">
                <a:latin typeface="Cambria" panose="02040503050406030204" pitchFamily="18" charset="0"/>
              </a:defRPr>
            </a:lvl2pPr>
            <a:lvl3pPr>
              <a:defRPr sz="1800">
                <a:latin typeface="Cambria" panose="02040503050406030204" pitchFamily="18" charset="0"/>
              </a:defRPr>
            </a:lvl3pPr>
            <a:lvl4pPr>
              <a:defRPr sz="1600">
                <a:latin typeface="Cambria" panose="02040503050406030204" pitchFamily="18" charset="0"/>
              </a:defRPr>
            </a:lvl4pPr>
            <a:lvl5pPr>
              <a:defRPr sz="1600"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297363"/>
          </a:xfrm>
        </p:spPr>
        <p:txBody>
          <a:bodyPr>
            <a:normAutofit/>
          </a:bodyPr>
          <a:lstStyle>
            <a:lvl1pPr>
              <a:defRPr sz="2400">
                <a:latin typeface="Cambria" panose="02040503050406030204" pitchFamily="18" charset="0"/>
              </a:defRPr>
            </a:lvl1pPr>
            <a:lvl2pPr>
              <a:defRPr sz="2000">
                <a:latin typeface="Cambria" panose="02040503050406030204" pitchFamily="18" charset="0"/>
              </a:defRPr>
            </a:lvl2pPr>
            <a:lvl3pPr>
              <a:defRPr sz="1800">
                <a:latin typeface="Cambria" panose="02040503050406030204" pitchFamily="18" charset="0"/>
              </a:defRPr>
            </a:lvl3pPr>
            <a:lvl4pPr>
              <a:defRPr sz="1600">
                <a:latin typeface="Cambria" panose="02040503050406030204" pitchFamily="18" charset="0"/>
              </a:defRPr>
            </a:lvl4pPr>
            <a:lvl5pPr>
              <a:defRPr sz="1600"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29818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7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mbria" panose="0204050305040603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2475"/>
            <a:ext cx="4040188" cy="3951288"/>
          </a:xfrm>
        </p:spPr>
        <p:txBody>
          <a:bodyPr>
            <a:normAutofit/>
          </a:bodyPr>
          <a:lstStyle>
            <a:lvl1pPr>
              <a:defRPr sz="2000">
                <a:latin typeface="Cambria" panose="02040503050406030204" pitchFamily="18" charset="0"/>
              </a:defRPr>
            </a:lvl1pPr>
            <a:lvl2pPr>
              <a:defRPr sz="1800">
                <a:latin typeface="Cambria" panose="02040503050406030204" pitchFamily="18" charset="0"/>
              </a:defRPr>
            </a:lvl2pPr>
            <a:lvl3pPr>
              <a:defRPr sz="1600">
                <a:latin typeface="Cambria" panose="02040503050406030204" pitchFamily="18" charset="0"/>
              </a:defRPr>
            </a:lvl3pPr>
            <a:lvl4pPr>
              <a:defRPr sz="1400">
                <a:latin typeface="Cambria" panose="02040503050406030204" pitchFamily="18" charset="0"/>
              </a:defRPr>
            </a:lvl4pPr>
            <a:lvl5pPr>
              <a:defRPr sz="1400"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827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mbria" panose="0204050305040603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2475"/>
            <a:ext cx="4041775" cy="3951288"/>
          </a:xfrm>
        </p:spPr>
        <p:txBody>
          <a:bodyPr>
            <a:normAutofit/>
          </a:bodyPr>
          <a:lstStyle>
            <a:lvl1pPr>
              <a:defRPr sz="2000">
                <a:latin typeface="Cambria" panose="02040503050406030204" pitchFamily="18" charset="0"/>
              </a:defRPr>
            </a:lvl1pPr>
            <a:lvl2pPr>
              <a:defRPr sz="1800">
                <a:latin typeface="Cambria" panose="02040503050406030204" pitchFamily="18" charset="0"/>
              </a:defRPr>
            </a:lvl2pPr>
            <a:lvl3pPr>
              <a:defRPr sz="1600">
                <a:latin typeface="Cambria" panose="02040503050406030204" pitchFamily="18" charset="0"/>
              </a:defRPr>
            </a:lvl3pPr>
            <a:lvl4pPr>
              <a:defRPr sz="1400">
                <a:latin typeface="Cambria" panose="02040503050406030204" pitchFamily="18" charset="0"/>
              </a:defRPr>
            </a:lvl4pPr>
            <a:lvl5pPr>
              <a:defRPr sz="1400"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281154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>
              <a:defRPr sz="2800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85470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718969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211763"/>
          </a:xfrm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 sz="1800">
                <a:latin typeface="Cambria" panose="02040503050406030204" pitchFamily="18" charset="0"/>
              </a:defRPr>
            </a:lvl4pPr>
            <a:lvl5pPr>
              <a:defRPr sz="1800">
                <a:latin typeface="Cambria" panose="020405030504060302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373563"/>
          </a:xfrm>
        </p:spPr>
        <p:txBody>
          <a:bodyPr/>
          <a:lstStyle>
            <a:lvl1pPr marL="0" indent="0">
              <a:buNone/>
              <a:defRPr sz="1400">
                <a:latin typeface="Cambria" panose="020405030504060302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36704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58062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97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er2\Desktop\j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76872"/>
            <a:ext cx="6192688" cy="268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330228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79512" y="1628800"/>
            <a:ext cx="2880320" cy="429736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It's a 16-bit Unicode character.</a:t>
            </a:r>
          </a:p>
          <a:p>
            <a:r>
              <a:rPr lang="en-IN" dirty="0"/>
              <a:t>The minimum value of char data type is '\u0000' (0). The maximum value of char data type is '\</a:t>
            </a:r>
            <a:r>
              <a:rPr lang="en-IN" dirty="0" err="1"/>
              <a:t>uffff</a:t>
            </a:r>
            <a:r>
              <a:rPr lang="en-IN" dirty="0"/>
              <a:t>'.</a:t>
            </a:r>
          </a:p>
          <a:p>
            <a:r>
              <a:rPr lang="en-IN" dirty="0"/>
              <a:t>Default value: '\u0000'</a:t>
            </a:r>
          </a:p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491880" y="1340768"/>
            <a:ext cx="5194920" cy="46329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 smtClean="0"/>
              <a:t>CharExample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{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public </a:t>
            </a:r>
            <a:r>
              <a:rPr lang="en-IN" dirty="0"/>
              <a:t>static void main(String[] </a:t>
            </a:r>
            <a:r>
              <a:rPr lang="en-IN" dirty="0" err="1"/>
              <a:t>args</a:t>
            </a:r>
            <a:r>
              <a:rPr lang="en-IN" dirty="0"/>
              <a:t>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char </a:t>
            </a:r>
            <a:r>
              <a:rPr lang="en-IN" dirty="0"/>
              <a:t>letter = '\u0051'; </a:t>
            </a:r>
            <a:r>
              <a:rPr lang="en-IN" dirty="0" err="1"/>
              <a:t>System.out.println</a:t>
            </a:r>
            <a:r>
              <a:rPr lang="en-IN" dirty="0"/>
              <a:t>(letter);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                       </a:t>
            </a:r>
          </a:p>
          <a:p>
            <a:pPr marL="0" indent="0">
              <a:buNone/>
            </a:pPr>
            <a:r>
              <a:rPr lang="en-US" u="sng" dirty="0" smtClean="0"/>
              <a:t>}</a:t>
            </a:r>
            <a:endParaRPr lang="en-IN" u="sng" dirty="0"/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Output: q</a:t>
            </a:r>
            <a:endParaRPr lang="en-I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You </a:t>
            </a:r>
            <a:r>
              <a:rPr lang="en-IN" dirty="0"/>
              <a:t>get the output Q because the Unicode value of Q is '\u0051'.</a:t>
            </a:r>
          </a:p>
        </p:txBody>
      </p:sp>
    </p:spTree>
    <p:extLst>
      <p:ext uri="{BB962C8B-B14F-4D97-AF65-F5344CB8AC3E}">
        <p14:creationId xmlns:p14="http://schemas.microsoft.com/office/powerpoint/2010/main" val="2852966730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Data Types in Java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Data types represent the different values to be stored in the variable. In java, there are two types of data types: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Primitive data types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Non-primitive data types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015503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2\Desktop\datatyp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0728"/>
            <a:ext cx="7200800" cy="506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23387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2\Desktop\h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136904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715021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Why char uses 2 byte in java and what is \u0000 ?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It is because java uses Unicode system than ASCII code system. The \u0000 is the lowest range of Unicode system.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8161367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Java Variable Example: Add Two Numbers</a:t>
            </a:r>
            <a:br>
              <a:rPr lang="en-IN" dirty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6059016" cy="429736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Simple{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</a:t>
            </a:r>
            <a:r>
              <a:rPr lang="en-IN" dirty="0" smtClean="0"/>
              <a:t>[ ]</a:t>
            </a:r>
            <a:r>
              <a:rPr lang="en-IN" dirty="0"/>
              <a:t> </a:t>
            </a:r>
            <a:r>
              <a:rPr lang="en-IN" dirty="0" err="1"/>
              <a:t>args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a=10;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b=10;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c=</a:t>
            </a:r>
            <a:r>
              <a:rPr lang="en-IN" dirty="0" err="1"/>
              <a:t>a+b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(c);  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</a:p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04248" y="1676401"/>
            <a:ext cx="1882552" cy="1536576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Output: </a:t>
            </a:r>
            <a:r>
              <a:rPr lang="en-US" b="1" dirty="0" smtClean="0">
                <a:solidFill>
                  <a:srgbClr val="FF0000"/>
                </a:solidFill>
              </a:rPr>
              <a:t>20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116858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Variable Example: Widening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5842992" cy="429736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Simple{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a=10;  </a:t>
            </a:r>
          </a:p>
          <a:p>
            <a:pPr marL="0" indent="0">
              <a:buNone/>
            </a:pPr>
            <a:r>
              <a:rPr lang="en-IN" b="1" dirty="0"/>
              <a:t>float</a:t>
            </a:r>
            <a:r>
              <a:rPr lang="en-IN" dirty="0"/>
              <a:t> f=a;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(a);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(f);  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4168" y="1676400"/>
            <a:ext cx="2602632" cy="4297363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Output</a:t>
            </a:r>
            <a:r>
              <a:rPr lang="en-IN" b="1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10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10.0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13692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Variable Example: Narrowing (Typecasting)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5842992" cy="429736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Simple{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float</a:t>
            </a:r>
            <a:r>
              <a:rPr lang="en-IN" dirty="0"/>
              <a:t> f=10.5f;  </a:t>
            </a:r>
          </a:p>
          <a:p>
            <a:pPr marL="0" indent="0">
              <a:buNone/>
            </a:pPr>
            <a:r>
              <a:rPr lang="en-IN" dirty="0"/>
              <a:t>//</a:t>
            </a:r>
            <a:r>
              <a:rPr lang="en-IN" dirty="0" err="1"/>
              <a:t>int</a:t>
            </a:r>
            <a:r>
              <a:rPr lang="en-IN" dirty="0"/>
              <a:t> a=f;//Compile time error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a=(</a:t>
            </a:r>
            <a:r>
              <a:rPr lang="en-IN" b="1" dirty="0" err="1"/>
              <a:t>int</a:t>
            </a:r>
            <a:r>
              <a:rPr lang="en-IN" dirty="0"/>
              <a:t>)f;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(f);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(a);  </a:t>
            </a:r>
          </a:p>
          <a:p>
            <a:pPr marL="0" indent="0">
              <a:buNone/>
            </a:pPr>
            <a:r>
              <a:rPr lang="en-IN" dirty="0"/>
              <a:t>}} 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08304" y="1676400"/>
            <a:ext cx="1378496" cy="4297363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Output</a:t>
            </a:r>
            <a:r>
              <a:rPr lang="en-IN" b="1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10.5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10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55953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Variable Example: Overflow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5770984" cy="429736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Simple{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//Overflow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a=130;  </a:t>
            </a:r>
          </a:p>
          <a:p>
            <a:pPr marL="0" indent="0">
              <a:buNone/>
            </a:pPr>
            <a:r>
              <a:rPr lang="en-IN" b="1" dirty="0"/>
              <a:t>byte</a:t>
            </a:r>
            <a:r>
              <a:rPr lang="en-IN" dirty="0"/>
              <a:t> b=(</a:t>
            </a:r>
            <a:r>
              <a:rPr lang="en-IN" b="1" dirty="0"/>
              <a:t>byte</a:t>
            </a:r>
            <a:r>
              <a:rPr lang="en-IN" dirty="0"/>
              <a:t>)a;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(a);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(b);  </a:t>
            </a:r>
          </a:p>
          <a:p>
            <a:pPr marL="0" indent="0">
              <a:buNone/>
            </a:pPr>
            <a:r>
              <a:rPr lang="en-IN" dirty="0"/>
              <a:t>}} 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192" y="1676400"/>
            <a:ext cx="2386608" cy="4297363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Output</a:t>
            </a:r>
            <a:r>
              <a:rPr lang="en-IN" b="1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130 </a:t>
            </a:r>
            <a:endParaRPr lang="en-I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-</a:t>
            </a:r>
            <a:r>
              <a:rPr lang="en-IN" b="1" dirty="0">
                <a:solidFill>
                  <a:srgbClr val="FF0000"/>
                </a:solidFill>
              </a:rPr>
              <a:t>126</a:t>
            </a:r>
          </a:p>
        </p:txBody>
      </p:sp>
    </p:spTree>
    <p:extLst>
      <p:ext uri="{BB962C8B-B14F-4D97-AF65-F5344CB8AC3E}">
        <p14:creationId xmlns:p14="http://schemas.microsoft.com/office/powerpoint/2010/main" val="3685482097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Variable Example: Adding Lower Type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399"/>
            <a:ext cx="5184576" cy="4297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Simple{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byte</a:t>
            </a:r>
            <a:r>
              <a:rPr lang="en-IN" dirty="0"/>
              <a:t> a=10;  </a:t>
            </a:r>
          </a:p>
          <a:p>
            <a:pPr marL="0" indent="0">
              <a:buNone/>
            </a:pPr>
            <a:r>
              <a:rPr lang="en-IN" b="1" dirty="0"/>
              <a:t>byte</a:t>
            </a:r>
            <a:r>
              <a:rPr lang="en-IN" dirty="0"/>
              <a:t> b=10;  </a:t>
            </a:r>
          </a:p>
          <a:p>
            <a:pPr marL="0" indent="0">
              <a:buNone/>
            </a:pPr>
            <a:r>
              <a:rPr lang="en-IN" dirty="0"/>
              <a:t>//byte c=</a:t>
            </a:r>
            <a:r>
              <a:rPr lang="en-IN" dirty="0" err="1"/>
              <a:t>a+b</a:t>
            </a:r>
            <a:r>
              <a:rPr lang="en-IN" dirty="0"/>
              <a:t>;//Compile Time Error: because </a:t>
            </a:r>
            <a:r>
              <a:rPr lang="en-IN" dirty="0" err="1"/>
              <a:t>a+b</a:t>
            </a:r>
            <a:r>
              <a:rPr lang="en-IN" dirty="0"/>
              <a:t>=20 will be </a:t>
            </a:r>
            <a:r>
              <a:rPr lang="en-IN" dirty="0" err="1"/>
              <a:t>int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byte</a:t>
            </a:r>
            <a:r>
              <a:rPr lang="en-IN" dirty="0"/>
              <a:t> c=(</a:t>
            </a:r>
            <a:r>
              <a:rPr lang="en-IN" b="1" dirty="0"/>
              <a:t>byte</a:t>
            </a:r>
            <a:r>
              <a:rPr lang="en-IN" dirty="0"/>
              <a:t>)(</a:t>
            </a:r>
            <a:r>
              <a:rPr lang="en-IN" dirty="0" err="1"/>
              <a:t>a+b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(c);  </a:t>
            </a:r>
          </a:p>
          <a:p>
            <a:pPr marL="0" indent="0">
              <a:buNone/>
            </a:pPr>
            <a:r>
              <a:rPr lang="en-IN" dirty="0"/>
              <a:t>}}  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152" y="1676400"/>
            <a:ext cx="2746648" cy="4297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Output</a:t>
            </a:r>
            <a:r>
              <a:rPr lang="en-IN" b="1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20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340442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Variable is a name of memory location. There are three types of variables in java: local, instance and static.</a:t>
            </a:r>
          </a:p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There are two types of data types in java: primitive and non-primitive.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764704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Variable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920663665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OPERATORS IN JAVA</a:t>
            </a:r>
            <a:br>
              <a:rPr lang="en-IN" b="1" dirty="0" smtClean="0"/>
            </a:b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Operator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in java is a symbol that is used to perform operations. For example: +, -, *, / etc.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There are many types of operators in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java:</a:t>
            </a:r>
          </a:p>
          <a:p>
            <a:pPr lvl="1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Unary Operator,</a:t>
            </a:r>
          </a:p>
          <a:p>
            <a:pPr lvl="1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Arithmetic Operator,</a:t>
            </a:r>
          </a:p>
          <a:p>
            <a:pPr lvl="1"/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shift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Operator,</a:t>
            </a:r>
          </a:p>
          <a:p>
            <a:pPr lvl="1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Relational Operator,</a:t>
            </a:r>
          </a:p>
          <a:p>
            <a:pPr lvl="1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Bitwise Operator,</a:t>
            </a:r>
          </a:p>
          <a:p>
            <a:pPr lvl="1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Logical Operator,</a:t>
            </a:r>
          </a:p>
          <a:p>
            <a:pPr lvl="1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Ternary Operator and</a:t>
            </a:r>
          </a:p>
          <a:p>
            <a:pPr lvl="1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Assignment Operator.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614771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842469"/>
              </p:ext>
            </p:extLst>
          </p:nvPr>
        </p:nvGraphicFramePr>
        <p:xfrm>
          <a:off x="395536" y="692696"/>
          <a:ext cx="7848872" cy="5752841"/>
        </p:xfrm>
        <a:graphic>
          <a:graphicData uri="http://schemas.openxmlformats.org/drawingml/2006/table">
            <a:tbl>
              <a:tblPr/>
              <a:tblGrid>
                <a:gridCol w="2377884"/>
                <a:gridCol w="2447821"/>
                <a:gridCol w="3023167"/>
              </a:tblGrid>
              <a:tr h="356892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Operator Type</a:t>
                      </a:r>
                    </a:p>
                  </a:txBody>
                  <a:tcPr marL="56644" marR="56644" marT="56644" marB="56644">
                    <a:lnL w="9525" cap="flat" cmpd="sng" algn="ctr">
                      <a:solidFill>
                        <a:srgbClr val="B00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0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0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Category</a:t>
                      </a:r>
                    </a:p>
                  </a:txBody>
                  <a:tcPr marL="56644" marR="56644" marT="56644" marB="56644">
                    <a:lnL w="9525" cap="flat" cmpd="sng" algn="ctr">
                      <a:solidFill>
                        <a:srgbClr val="B00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0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0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Precedence</a:t>
                      </a:r>
                    </a:p>
                  </a:txBody>
                  <a:tcPr marL="56644" marR="56644" marT="56644" marB="56644">
                    <a:lnL w="9525" cap="flat" cmpd="sng" algn="ctr">
                      <a:solidFill>
                        <a:srgbClr val="B00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0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0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322120">
                <a:tc rowSpan="2">
                  <a:txBody>
                    <a:bodyPr/>
                    <a:lstStyle/>
                    <a:p>
                      <a:pPr algn="just" fontAlgn="t"/>
                      <a:r>
                        <a:rPr lang="en-IN" sz="18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Unary</a:t>
                      </a:r>
                    </a:p>
                  </a:txBody>
                  <a:tcPr marL="37762" marR="37762" marT="37762" marB="37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postfix</a:t>
                      </a:r>
                    </a:p>
                  </a:txBody>
                  <a:tcPr marL="37762" marR="37762" marT="37762" marB="37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i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expr</a:t>
                      </a:r>
                      <a:r>
                        <a:rPr lang="en-IN" sz="1800" b="1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++ </a:t>
                      </a:r>
                      <a:r>
                        <a:rPr lang="en-IN" sz="1800" b="1" i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expr</a:t>
                      </a:r>
                      <a:r>
                        <a:rPr lang="en-IN" sz="1800" b="1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--</a:t>
                      </a:r>
                    </a:p>
                  </a:txBody>
                  <a:tcPr marL="37762" marR="37762" marT="37762" marB="37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952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prefix</a:t>
                      </a:r>
                    </a:p>
                  </a:txBody>
                  <a:tcPr marL="37762" marR="37762" marT="37762" marB="37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++</a:t>
                      </a:r>
                      <a:r>
                        <a:rPr lang="en-IN" sz="1800" b="1" i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expr</a:t>
                      </a:r>
                      <a:r>
                        <a:rPr lang="en-IN" sz="1800" b="1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--</a:t>
                      </a:r>
                      <a:r>
                        <a:rPr lang="en-IN" sz="1800" b="1" i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expr</a:t>
                      </a:r>
                      <a:r>
                        <a:rPr lang="en-IN" sz="1800" b="1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+</a:t>
                      </a:r>
                      <a:r>
                        <a:rPr lang="en-IN" sz="1800" b="1" i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expr</a:t>
                      </a:r>
                      <a:r>
                        <a:rPr lang="en-IN" sz="1800" b="1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-</a:t>
                      </a:r>
                      <a:r>
                        <a:rPr lang="en-IN" sz="1800" b="1" i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expr</a:t>
                      </a:r>
                      <a:r>
                        <a:rPr lang="en-IN" sz="1800" b="1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~ !</a:t>
                      </a:r>
                    </a:p>
                  </a:txBody>
                  <a:tcPr marL="37762" marR="37762" marT="37762" marB="37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22120">
                <a:tc rowSpan="2">
                  <a:txBody>
                    <a:bodyPr/>
                    <a:lstStyle/>
                    <a:p>
                      <a:pPr algn="just" fontAlgn="t"/>
                      <a:r>
                        <a:rPr lang="en-IN" sz="18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Arithmetic</a:t>
                      </a:r>
                    </a:p>
                  </a:txBody>
                  <a:tcPr marL="37762" marR="37762" marT="37762" marB="37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multiplicative</a:t>
                      </a:r>
                    </a:p>
                  </a:txBody>
                  <a:tcPr marL="37762" marR="37762" marT="37762" marB="37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 / %</a:t>
                      </a:r>
                    </a:p>
                  </a:txBody>
                  <a:tcPr marL="37762" marR="37762" marT="37762" marB="37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21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additive</a:t>
                      </a:r>
                    </a:p>
                  </a:txBody>
                  <a:tcPr marL="37762" marR="37762" marT="37762" marB="37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 -</a:t>
                      </a:r>
                    </a:p>
                  </a:txBody>
                  <a:tcPr marL="37762" marR="37762" marT="37762" marB="37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2212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Shift</a:t>
                      </a:r>
                    </a:p>
                  </a:txBody>
                  <a:tcPr marL="37762" marR="37762" marT="37762" marB="37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shift</a:t>
                      </a:r>
                    </a:p>
                  </a:txBody>
                  <a:tcPr marL="37762" marR="37762" marT="37762" marB="37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&lt;&lt; &gt;&gt; &gt;&gt;&gt;</a:t>
                      </a:r>
                    </a:p>
                  </a:txBody>
                  <a:tcPr marL="37762" marR="37762" marT="37762" marB="37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9033">
                <a:tc rowSpan="2">
                  <a:txBody>
                    <a:bodyPr/>
                    <a:lstStyle/>
                    <a:p>
                      <a:pPr algn="just" fontAlgn="t"/>
                      <a:r>
                        <a:rPr lang="en-IN" sz="1800" b="1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Relational</a:t>
                      </a:r>
                    </a:p>
                  </a:txBody>
                  <a:tcPr marL="37762" marR="37762" marT="37762" marB="37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comparison</a:t>
                      </a:r>
                    </a:p>
                  </a:txBody>
                  <a:tcPr marL="37762" marR="37762" marT="37762" marB="37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 &gt; &lt;= &gt;= instanceof</a:t>
                      </a:r>
                    </a:p>
                  </a:txBody>
                  <a:tcPr marL="37762" marR="37762" marT="37762" marB="37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221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equality</a:t>
                      </a:r>
                    </a:p>
                  </a:txBody>
                  <a:tcPr marL="37762" marR="37762" marT="37762" marB="37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== !=</a:t>
                      </a:r>
                    </a:p>
                  </a:txBody>
                  <a:tcPr marL="37762" marR="37762" marT="37762" marB="37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2120">
                <a:tc rowSpan="3">
                  <a:txBody>
                    <a:bodyPr/>
                    <a:lstStyle/>
                    <a:p>
                      <a:pPr algn="just" fontAlgn="t"/>
                      <a:r>
                        <a:rPr lang="en-IN" sz="1800" b="1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Bitwise</a:t>
                      </a:r>
                    </a:p>
                  </a:txBody>
                  <a:tcPr marL="37762" marR="37762" marT="37762" marB="37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bitwise AND</a:t>
                      </a:r>
                    </a:p>
                  </a:txBody>
                  <a:tcPr marL="37762" marR="37762" marT="37762" marB="37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&amp;</a:t>
                      </a:r>
                    </a:p>
                  </a:txBody>
                  <a:tcPr marL="37762" marR="37762" marT="37762" marB="37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5903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bitwise exclusive OR</a:t>
                      </a:r>
                    </a:p>
                  </a:txBody>
                  <a:tcPr marL="37762" marR="37762" marT="37762" marB="37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^</a:t>
                      </a:r>
                    </a:p>
                  </a:txBody>
                  <a:tcPr marL="37762" marR="37762" marT="37762" marB="37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903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bitwise inclusive OR</a:t>
                      </a:r>
                    </a:p>
                  </a:txBody>
                  <a:tcPr marL="37762" marR="37762" marT="37762" marB="37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|</a:t>
                      </a:r>
                    </a:p>
                  </a:txBody>
                  <a:tcPr marL="37762" marR="37762" marT="37762" marB="37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22120">
                <a:tc rowSpan="2">
                  <a:txBody>
                    <a:bodyPr/>
                    <a:lstStyle/>
                    <a:p>
                      <a:pPr algn="just" fontAlgn="t"/>
                      <a:r>
                        <a:rPr lang="en-IN" sz="1800" b="1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Logical</a:t>
                      </a:r>
                    </a:p>
                  </a:txBody>
                  <a:tcPr marL="37762" marR="37762" marT="37762" marB="37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logical AND</a:t>
                      </a:r>
                    </a:p>
                  </a:txBody>
                  <a:tcPr marL="37762" marR="37762" marT="37762" marB="37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&amp;&amp;</a:t>
                      </a:r>
                    </a:p>
                  </a:txBody>
                  <a:tcPr marL="37762" marR="37762" marT="37762" marB="37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21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logical OR</a:t>
                      </a:r>
                    </a:p>
                  </a:txBody>
                  <a:tcPr marL="37762" marR="37762" marT="37762" marB="37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||</a:t>
                      </a:r>
                    </a:p>
                  </a:txBody>
                  <a:tcPr marL="37762" marR="37762" marT="37762" marB="37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2212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Ternary</a:t>
                      </a:r>
                    </a:p>
                  </a:txBody>
                  <a:tcPr marL="37762" marR="37762" marT="37762" marB="37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ternary</a:t>
                      </a:r>
                    </a:p>
                  </a:txBody>
                  <a:tcPr marL="37762" marR="37762" marT="37762" marB="37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? :</a:t>
                      </a:r>
                    </a:p>
                  </a:txBody>
                  <a:tcPr marL="37762" marR="37762" marT="37762" marB="37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001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Assignment</a:t>
                      </a:r>
                    </a:p>
                  </a:txBody>
                  <a:tcPr marL="37762" marR="37762" marT="37762" marB="37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assignment</a:t>
                      </a:r>
                    </a:p>
                  </a:txBody>
                  <a:tcPr marL="37762" marR="37762" marT="37762" marB="37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+= -= *= /= %= &amp;= ^= |= &lt;&lt;= &gt;&gt;= &gt;&gt;&gt;=</a:t>
                      </a:r>
                    </a:p>
                  </a:txBody>
                  <a:tcPr marL="37762" marR="37762" marT="37762" marB="37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104815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Unary Operator Example: ++ and --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412776"/>
            <a:ext cx="5256584" cy="4560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 smtClean="0"/>
              <a:t>OperatorExample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 smtClean="0"/>
              <a:t>[])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x=10;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(x++);//10 (11)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(++x);//12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(x--);//12 (11)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(--x);//10  </a:t>
            </a:r>
          </a:p>
          <a:p>
            <a:pPr marL="0" indent="0">
              <a:buNone/>
            </a:pPr>
            <a:r>
              <a:rPr lang="en-IN" dirty="0"/>
              <a:t>}}  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152" y="1676400"/>
            <a:ext cx="2746648" cy="42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Output: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10 </a:t>
            </a:r>
            <a:endParaRPr lang="en-I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12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 12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10</a:t>
            </a:r>
            <a:endParaRPr lang="en-I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916725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Unary Operator Example: ~ and !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412776"/>
            <a:ext cx="6192688" cy="45609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OperatorExample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{  </a:t>
            </a:r>
          </a:p>
          <a:p>
            <a:pPr marL="0" indent="0"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main(String 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marL="0" indent="0">
              <a:buNone/>
            </a:pP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a=10;  </a:t>
            </a:r>
          </a:p>
          <a:p>
            <a:pPr marL="0" indent="0">
              <a:buNone/>
            </a:pP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b=-10;  </a:t>
            </a:r>
          </a:p>
          <a:p>
            <a:pPr marL="0" indent="0">
              <a:buNone/>
            </a:pP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c=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;  </a:t>
            </a:r>
          </a:p>
          <a:p>
            <a:pPr marL="0" indent="0">
              <a:buNone/>
            </a:pP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d=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;  </a:t>
            </a:r>
          </a:p>
          <a:p>
            <a:pPr marL="0" indent="0">
              <a:buNone/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(~a);//-11 (minus of total positive value which starts from 0)  </a:t>
            </a:r>
          </a:p>
          <a:p>
            <a:pPr marL="0" indent="0">
              <a:buNone/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(~b);//9 (positive of total minus, positive starts from 0)  </a:t>
            </a:r>
          </a:p>
          <a:p>
            <a:pPr marL="0" indent="0">
              <a:buNone/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(!c);//false (opposite of 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value)  </a:t>
            </a:r>
          </a:p>
          <a:p>
            <a:pPr marL="0" indent="0">
              <a:buNone/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(!d);//true  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}}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8224" y="1676400"/>
            <a:ext cx="2098576" cy="4297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Output: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-</a:t>
            </a:r>
            <a:r>
              <a:rPr lang="en-IN" b="1" dirty="0" smtClean="0">
                <a:solidFill>
                  <a:srgbClr val="FF0000"/>
                </a:solidFill>
              </a:rPr>
              <a:t>11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 9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 false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47793802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Arithmetic Operator Example: Expression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6275040" cy="429736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 smtClean="0"/>
              <a:t>OperatorExample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 smtClean="0"/>
              <a:t>[])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(10*10/5+3-1*4/2);  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4248" y="1676400"/>
            <a:ext cx="1882552" cy="4297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Output: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21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739439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Java Shift Operator Example: Left Shift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5842992" cy="46329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OperatorExample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 smtClean="0"/>
              <a:t>[])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(10&lt;&lt;2);//10*2^2=10*4=40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(10&lt;&lt;3);//10*2^3=10*8=80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(20&lt;&lt;2);//20*2^2=20*4=80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(15&lt;&lt;4);//15*2^4=15*16=240  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92280" y="1676400"/>
            <a:ext cx="1594520" cy="4297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Output:</a:t>
            </a:r>
            <a:endParaRPr lang="en-I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40 </a:t>
            </a:r>
            <a:endParaRPr lang="en-I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80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80 </a:t>
            </a:r>
            <a:endParaRPr lang="en-I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240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856212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Shift Operator Example: Right Shift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5482952" cy="4297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 smtClean="0"/>
              <a:t>OperatorExample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 smtClean="0"/>
              <a:t>[])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(10&gt;&gt;2);//10/2^2=10/4=2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(20&gt;&gt;2);//20/2^2=20/4=5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(20&gt;&gt;3);//20/2^3=20/8=2  </a:t>
            </a:r>
          </a:p>
          <a:p>
            <a:pPr marL="0" indent="0">
              <a:buNone/>
            </a:pPr>
            <a:r>
              <a:rPr lang="en-IN" dirty="0"/>
              <a:t>}}  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8264" y="1700808"/>
            <a:ext cx="1872208" cy="4297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Output:</a:t>
            </a:r>
            <a:endParaRPr lang="en-I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721672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Java Ternary Operator Example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5915000" cy="429736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 smtClean="0"/>
              <a:t>OperatorExample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 smtClean="0"/>
              <a:t>[])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a=2;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b=5;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min=(a&lt;b)?</a:t>
            </a:r>
            <a:r>
              <a:rPr lang="en-IN" dirty="0" err="1"/>
              <a:t>a:b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(min);  </a:t>
            </a:r>
          </a:p>
          <a:p>
            <a:pPr marL="0" indent="0">
              <a:buNone/>
            </a:pPr>
            <a:r>
              <a:rPr lang="en-IN" dirty="0"/>
              <a:t>}} 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6216" y="1676400"/>
            <a:ext cx="2170584" cy="4297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Output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005093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Java Assignment Operator Example: Adding short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340768"/>
            <a:ext cx="4388296" cy="46329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OperatorExample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 smtClean="0"/>
              <a:t>[])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short</a:t>
            </a:r>
            <a:r>
              <a:rPr lang="en-IN" dirty="0"/>
              <a:t> a=10;  </a:t>
            </a:r>
          </a:p>
          <a:p>
            <a:pPr marL="0" indent="0">
              <a:buNone/>
            </a:pPr>
            <a:r>
              <a:rPr lang="en-IN" b="1" dirty="0"/>
              <a:t>short</a:t>
            </a:r>
            <a:r>
              <a:rPr lang="en-IN" dirty="0"/>
              <a:t> b=10;  </a:t>
            </a:r>
          </a:p>
          <a:p>
            <a:pPr marL="0" indent="0">
              <a:buNone/>
            </a:pPr>
            <a:r>
              <a:rPr lang="en-IN" dirty="0"/>
              <a:t>//a+=b;//a=</a:t>
            </a:r>
            <a:r>
              <a:rPr lang="en-IN" dirty="0" err="1"/>
              <a:t>a+b</a:t>
            </a:r>
            <a:r>
              <a:rPr lang="en-IN" dirty="0"/>
              <a:t> internally so fine  </a:t>
            </a:r>
          </a:p>
          <a:p>
            <a:pPr marL="0" indent="0">
              <a:buNone/>
            </a:pPr>
            <a:r>
              <a:rPr lang="en-IN" dirty="0"/>
              <a:t>a=</a:t>
            </a:r>
            <a:r>
              <a:rPr lang="en-IN" dirty="0" err="1"/>
              <a:t>a+b</a:t>
            </a:r>
            <a:r>
              <a:rPr lang="en-IN" dirty="0"/>
              <a:t>;//Compile time error because 10+10=20 now </a:t>
            </a:r>
            <a:r>
              <a:rPr lang="en-IN" dirty="0" err="1"/>
              <a:t>int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(a);  </a:t>
            </a:r>
          </a:p>
          <a:p>
            <a:pPr marL="0" indent="0">
              <a:buNone/>
            </a:pPr>
            <a:r>
              <a:rPr lang="en-IN" dirty="0"/>
              <a:t>}}  </a:t>
            </a:r>
            <a:r>
              <a:rPr lang="en-IN" b="1" dirty="0"/>
              <a:t>Compile time error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4038600" cy="489654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N" b="1" dirty="0"/>
              <a:t>After type cast</a:t>
            </a:r>
            <a:r>
              <a:rPr lang="en-IN" b="1" dirty="0" smtClean="0"/>
              <a:t>: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OperatorExample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b="1" dirty="0"/>
              <a:t>short</a:t>
            </a:r>
            <a:r>
              <a:rPr lang="en-IN" dirty="0"/>
              <a:t> a=10;  </a:t>
            </a:r>
          </a:p>
          <a:p>
            <a:pPr marL="0" indent="0">
              <a:buNone/>
            </a:pPr>
            <a:r>
              <a:rPr lang="en-IN" b="1" dirty="0"/>
              <a:t>short</a:t>
            </a:r>
            <a:r>
              <a:rPr lang="en-IN" dirty="0"/>
              <a:t> b=10;  </a:t>
            </a:r>
          </a:p>
          <a:p>
            <a:pPr marL="0" indent="0">
              <a:buNone/>
            </a:pPr>
            <a:r>
              <a:rPr lang="en-IN" dirty="0"/>
              <a:t>a=(</a:t>
            </a:r>
            <a:r>
              <a:rPr lang="en-IN" b="1" dirty="0"/>
              <a:t>short</a:t>
            </a:r>
            <a:r>
              <a:rPr lang="en-IN" dirty="0"/>
              <a:t>)(</a:t>
            </a:r>
            <a:r>
              <a:rPr lang="en-IN" dirty="0" err="1"/>
              <a:t>a+b</a:t>
            </a:r>
            <a:r>
              <a:rPr lang="en-IN" dirty="0"/>
              <a:t>);//20 which is </a:t>
            </a:r>
            <a:r>
              <a:rPr lang="en-IN" dirty="0" err="1"/>
              <a:t>int</a:t>
            </a:r>
            <a:r>
              <a:rPr lang="en-IN" dirty="0"/>
              <a:t> now converted to short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(a);  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  <a:endParaRPr lang="en-IN" dirty="0" smtClean="0"/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output</a:t>
            </a:r>
            <a:endParaRPr lang="en-I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   20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9301271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000" b="1" dirty="0"/>
              <a:t>End of Session - </a:t>
            </a:r>
            <a:r>
              <a:rPr lang="en-US" sz="3000" b="1" dirty="0" smtClean="0"/>
              <a:t>2</a:t>
            </a:r>
            <a:r>
              <a:rPr lang="en-US" sz="3000" b="1" dirty="0"/>
              <a:t/>
            </a:r>
            <a:br>
              <a:rPr lang="en-US" sz="3000" b="1" dirty="0"/>
            </a:br>
            <a:r>
              <a:rPr lang="en-US" sz="3000" b="1" dirty="0"/>
              <a:t>Thank You !</a:t>
            </a:r>
            <a:br>
              <a:rPr lang="en-US" sz="3000" b="1" dirty="0"/>
            </a:br>
            <a:endParaRPr lang="en-US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005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75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Variable</a:t>
            </a:r>
            <a:br>
              <a:rPr lang="en-IN" sz="2000" dirty="0"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92960"/>
          </a:xfrm>
        </p:spPr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is name of 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reserved area allocated in memory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 In other words, it is a 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name of memory location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 It is a combination of "vary + able" that means its value can be changed.</a:t>
            </a:r>
          </a:p>
        </p:txBody>
      </p:sp>
      <p:pic>
        <p:nvPicPr>
          <p:cNvPr id="2050" name="Picture 2" descr="C:\Users\User2\Desktop\vari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284984"/>
            <a:ext cx="4968552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2088" y="3861048"/>
            <a:ext cx="3825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data=10;//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Here data is variable  </a:t>
            </a:r>
          </a:p>
        </p:txBody>
      </p:sp>
    </p:spTree>
    <p:extLst>
      <p:ext uri="{BB962C8B-B14F-4D97-AF65-F5344CB8AC3E}">
        <p14:creationId xmlns:p14="http://schemas.microsoft.com/office/powerpoint/2010/main" val="108100376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Types of Variable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There are three types of variables in java:</a:t>
            </a:r>
          </a:p>
          <a:p>
            <a:r>
              <a:rPr lang="en-IN" dirty="0"/>
              <a:t>local variable</a:t>
            </a:r>
          </a:p>
          <a:p>
            <a:r>
              <a:rPr lang="en-IN" dirty="0"/>
              <a:t>instance variable</a:t>
            </a:r>
          </a:p>
          <a:p>
            <a:r>
              <a:rPr lang="en-IN" dirty="0"/>
              <a:t>static variable</a:t>
            </a:r>
          </a:p>
          <a:p>
            <a:endParaRPr lang="en-IN" dirty="0"/>
          </a:p>
        </p:txBody>
      </p:sp>
      <p:pic>
        <p:nvPicPr>
          <p:cNvPr id="3074" name="Picture 2" descr="C:\Users\User2\Desktop\types-of-variab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348880"/>
            <a:ext cx="4331196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8204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137051"/>
          </a:xfrm>
        </p:spPr>
        <p:txBody>
          <a:bodyPr/>
          <a:lstStyle/>
          <a:p>
            <a:pPr marL="0" indent="0" algn="just">
              <a:buNone/>
            </a:pP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1)Local </a:t>
            </a:r>
            <a:r>
              <a:rPr lang="en-IN" b="1" u="sng" dirty="0">
                <a:latin typeface="Times New Roman" pitchFamily="18" charset="0"/>
                <a:cs typeface="Times New Roman" pitchFamily="18" charset="0"/>
              </a:rPr>
              <a:t>Variable</a:t>
            </a:r>
          </a:p>
          <a:p>
            <a:pPr marL="0" indent="0"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 variable which is declared inside the method is called local variable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b="1" u="sng" dirty="0">
                <a:latin typeface="Times New Roman" pitchFamily="18" charset="0"/>
                <a:cs typeface="Times New Roman" pitchFamily="18" charset="0"/>
              </a:rPr>
              <a:t>2) Instance Variable</a:t>
            </a:r>
          </a:p>
          <a:p>
            <a:pPr marL="0" indent="0"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 variable which is declared inside the class but outside the method, is called instance variable . It is not declared as static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b="1" u="sng" dirty="0">
                <a:latin typeface="Times New Roman" pitchFamily="18" charset="0"/>
                <a:cs typeface="Times New Roman" pitchFamily="18" charset="0"/>
              </a:rPr>
              <a:t>3) Static </a:t>
            </a: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variable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 variable that is declared as static is called static variable. It cannot be local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73044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Example to understand the types of variables in java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A{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data=50;//instance variable  </a:t>
            </a:r>
          </a:p>
          <a:p>
            <a:pPr marL="0" indent="0">
              <a:buNone/>
            </a:pP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 m=100;//static variable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method(){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n=90;//local variable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}//end of class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497510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Boolean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The </a:t>
            </a:r>
            <a:r>
              <a:rPr lang="en-IN" dirty="0" err="1"/>
              <a:t>boolean</a:t>
            </a:r>
            <a:r>
              <a:rPr lang="en-IN" dirty="0"/>
              <a:t> data type has two possible values, either true or false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Default value: false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They are usually used for true/false conditions.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4038600" cy="46329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u="sng" dirty="0"/>
              <a:t> </a:t>
            </a:r>
            <a:r>
              <a:rPr lang="en-IN" u="sng" dirty="0" smtClean="0"/>
              <a:t>EXAMPLE</a:t>
            </a:r>
          </a:p>
          <a:p>
            <a:pPr marL="0" indent="0">
              <a:buNone/>
            </a:pPr>
            <a:r>
              <a:rPr lang="en-IN" dirty="0" smtClean="0"/>
              <a:t>class </a:t>
            </a:r>
            <a:r>
              <a:rPr lang="en-IN" dirty="0" err="1" smtClean="0"/>
              <a:t>BooleanExample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{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{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boolean</a:t>
            </a:r>
            <a:r>
              <a:rPr lang="en-IN" dirty="0" smtClean="0"/>
              <a:t> </a:t>
            </a:r>
            <a:r>
              <a:rPr lang="en-IN" dirty="0"/>
              <a:t>flag = true; </a:t>
            </a:r>
            <a:r>
              <a:rPr lang="en-IN" dirty="0" err="1"/>
              <a:t>System.out.println</a:t>
            </a:r>
            <a:r>
              <a:rPr lang="en-IN" dirty="0"/>
              <a:t>(flag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}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                  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b="1" dirty="0" smtClean="0">
                <a:solidFill>
                  <a:srgbClr val="FF0000"/>
                </a:solidFill>
              </a:rPr>
              <a:t>output: </a:t>
            </a:r>
            <a:r>
              <a:rPr lang="en-US" b="1" dirty="0" smtClean="0">
                <a:solidFill>
                  <a:srgbClr val="FF0000"/>
                </a:solidFill>
              </a:rPr>
              <a:t>TRUE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525519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byte</a:t>
            </a:r>
            <a:br>
              <a:rPr lang="en-IN" b="1" dirty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7504" y="1268760"/>
            <a:ext cx="3672408" cy="4921027"/>
          </a:xfrm>
        </p:spPr>
        <p:txBody>
          <a:bodyPr>
            <a:normAutofit fontScale="92500"/>
          </a:bodyPr>
          <a:lstStyle/>
          <a:p>
            <a:r>
              <a:rPr lang="en-IN" dirty="0"/>
              <a:t>The byte data type can have values from -128 to 127 (8-bit signed two's complement integer</a:t>
            </a:r>
            <a:r>
              <a:rPr lang="en-IN" dirty="0" smtClean="0"/>
              <a:t>).</a:t>
            </a:r>
          </a:p>
          <a:p>
            <a:endParaRPr lang="en-IN" dirty="0"/>
          </a:p>
          <a:p>
            <a:r>
              <a:rPr lang="en-IN" dirty="0"/>
              <a:t>It's used instead of </a:t>
            </a:r>
            <a:r>
              <a:rPr lang="en-IN" dirty="0" err="1"/>
              <a:t>int</a:t>
            </a:r>
            <a:r>
              <a:rPr lang="en-IN" dirty="0"/>
              <a:t> or other integer data types to save memory if it's certain that the value of a variable will be within [-128, 127</a:t>
            </a:r>
            <a:r>
              <a:rPr lang="en-IN" dirty="0" smtClean="0"/>
              <a:t>].</a:t>
            </a:r>
          </a:p>
          <a:p>
            <a:endParaRPr lang="en-IN" dirty="0"/>
          </a:p>
          <a:p>
            <a:r>
              <a:rPr lang="en-IN" dirty="0"/>
              <a:t>Default value: 0</a:t>
            </a:r>
          </a:p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851920" y="1052736"/>
            <a:ext cx="4834880" cy="492102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 smtClean="0"/>
              <a:t>class </a:t>
            </a:r>
            <a:r>
              <a:rPr lang="en-IN" dirty="0" err="1" smtClean="0"/>
              <a:t>ByteExample</a:t>
            </a:r>
            <a:r>
              <a:rPr lang="en-IN" dirty="0" smtClean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 </a:t>
            </a:r>
          </a:p>
          <a:p>
            <a:pPr marL="0" indent="0">
              <a:buNone/>
            </a:pPr>
            <a:r>
              <a:rPr lang="en-IN" dirty="0" smtClean="0"/>
              <a:t>public </a:t>
            </a:r>
            <a:r>
              <a:rPr lang="en-IN" dirty="0"/>
              <a:t>static void main(String[] </a:t>
            </a:r>
            <a:r>
              <a:rPr lang="en-IN" dirty="0" err="1"/>
              <a:t>args</a:t>
            </a:r>
            <a:r>
              <a:rPr lang="en-IN" dirty="0"/>
              <a:t>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byte range; range = 124; </a:t>
            </a:r>
            <a:r>
              <a:rPr lang="en-IN" dirty="0" err="1"/>
              <a:t>System.out.println</a:t>
            </a:r>
            <a:r>
              <a:rPr lang="en-IN" dirty="0"/>
              <a:t>(range); // Error code below. Why? // range = 200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                                     </a:t>
            </a:r>
            <a:endParaRPr lang="en-IN" dirty="0" smtClean="0"/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output: </a:t>
            </a:r>
            <a:r>
              <a:rPr lang="en-IN" b="1" dirty="0" smtClean="0">
                <a:solidFill>
                  <a:srgbClr val="FF0000"/>
                </a:solidFill>
              </a:rPr>
              <a:t>124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236868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short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79512" y="1340768"/>
            <a:ext cx="3816424" cy="429736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The short data type can have values from -32768 to 32767 (16-bit signed two's complement integer</a:t>
            </a:r>
            <a:r>
              <a:rPr lang="en-IN" dirty="0" smtClean="0"/>
              <a:t>).</a:t>
            </a:r>
          </a:p>
          <a:p>
            <a:endParaRPr lang="en-IN" dirty="0"/>
          </a:p>
          <a:p>
            <a:r>
              <a:rPr lang="en-IN" dirty="0"/>
              <a:t>It's used instead other integer data types to save memory if it's certain that the value of the variable will be within [-32768, 32767</a:t>
            </a:r>
            <a:r>
              <a:rPr lang="en-IN" dirty="0" smtClean="0"/>
              <a:t>].</a:t>
            </a:r>
          </a:p>
          <a:p>
            <a:endParaRPr lang="en-IN" dirty="0"/>
          </a:p>
          <a:p>
            <a:r>
              <a:rPr lang="en-IN" dirty="0"/>
              <a:t>Default value: 0</a:t>
            </a:r>
          </a:p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995936" y="1052736"/>
            <a:ext cx="4690864" cy="49210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 smtClean="0"/>
              <a:t>ShortExample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{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public </a:t>
            </a:r>
            <a:r>
              <a:rPr lang="en-IN" dirty="0"/>
              <a:t>static void main(String[] </a:t>
            </a:r>
            <a:r>
              <a:rPr lang="en-IN" dirty="0" err="1"/>
              <a:t>args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 {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short temperature; temperature = -200; </a:t>
            </a:r>
            <a:r>
              <a:rPr lang="en-IN" dirty="0" err="1"/>
              <a:t>System.out.println</a:t>
            </a:r>
            <a:r>
              <a:rPr lang="en-IN" dirty="0"/>
              <a:t>(temperature); 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}                         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IN" dirty="0"/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   output</a:t>
            </a:r>
            <a:r>
              <a:rPr lang="en-IN" b="1" dirty="0" smtClean="0">
                <a:solidFill>
                  <a:srgbClr val="FF0000"/>
                </a:solidFill>
              </a:rPr>
              <a:t>: -</a:t>
            </a:r>
            <a:r>
              <a:rPr lang="en-IN" b="1" dirty="0" smtClean="0">
                <a:solidFill>
                  <a:srgbClr val="FF0000"/>
                </a:solidFill>
              </a:rPr>
              <a:t>200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722714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mart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FB693E4-5558-4172-814C-FE299FD77723}" vid="{2A47D8DB-B90F-4F8B-9A3C-0970E6F3C75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arrays1</Template>
  <TotalTime>76</TotalTime>
  <Words>583</Words>
  <Application>Microsoft Office PowerPoint</Application>
  <PresentationFormat>On-screen Show (4:3)</PresentationFormat>
  <Paragraphs>311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Cambria</vt:lpstr>
      <vt:lpstr>Courier New</vt:lpstr>
      <vt:lpstr>Georgia</vt:lpstr>
      <vt:lpstr>Times New Roman</vt:lpstr>
      <vt:lpstr>Smart_ppt_Theme</vt:lpstr>
      <vt:lpstr>PowerPoint Presentation</vt:lpstr>
      <vt:lpstr>PowerPoint Presentation</vt:lpstr>
      <vt:lpstr>Variable </vt:lpstr>
      <vt:lpstr>Types of Variable </vt:lpstr>
      <vt:lpstr>PowerPoint Presentation</vt:lpstr>
      <vt:lpstr>Example to understand the types of variables in java </vt:lpstr>
      <vt:lpstr>Boolean </vt:lpstr>
      <vt:lpstr>byte </vt:lpstr>
      <vt:lpstr>short </vt:lpstr>
      <vt:lpstr>Char </vt:lpstr>
      <vt:lpstr>Data Types in Java </vt:lpstr>
      <vt:lpstr>PowerPoint Presentation</vt:lpstr>
      <vt:lpstr>PowerPoint Presentation</vt:lpstr>
      <vt:lpstr>PowerPoint Presentation</vt:lpstr>
      <vt:lpstr>Java Variable Example: Add Two Numbers </vt:lpstr>
      <vt:lpstr>Java Variable Example: Widening </vt:lpstr>
      <vt:lpstr>Java Variable Example: Narrowing (Typecasting) </vt:lpstr>
      <vt:lpstr>Java Variable Example: Overflow </vt:lpstr>
      <vt:lpstr>Java Variable Example: Adding Lower Type </vt:lpstr>
      <vt:lpstr>OPERATORS IN JAVA </vt:lpstr>
      <vt:lpstr>PowerPoint Presentation</vt:lpstr>
      <vt:lpstr>Java Unary Operator Example: ++ and -- </vt:lpstr>
      <vt:lpstr>Java Unary Operator Example: ~ and ! </vt:lpstr>
      <vt:lpstr>Java Arithmetic Operator Example: Expression </vt:lpstr>
      <vt:lpstr>Java Shift Operator Example: Left Shift </vt:lpstr>
      <vt:lpstr>Java Shift Operator Example: Right Shift </vt:lpstr>
      <vt:lpstr>Java Ternary Operator Example </vt:lpstr>
      <vt:lpstr>Java Assignment Operator Example: Adding short </vt:lpstr>
      <vt:lpstr>End of Session - 2 Thank You 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User2</dc:creator>
  <cp:lastModifiedBy>Shanthi</cp:lastModifiedBy>
  <cp:revision>30</cp:revision>
  <dcterms:created xsi:type="dcterms:W3CDTF">2017-12-27T06:13:14Z</dcterms:created>
  <dcterms:modified xsi:type="dcterms:W3CDTF">2018-01-16T05:47:21Z</dcterms:modified>
</cp:coreProperties>
</file>