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85800" y="6477000"/>
            <a:ext cx="72390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12026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4279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3687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50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217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5308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Cambria" panose="02040503050406030204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93034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9818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28115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5470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71896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670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58062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97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2\Desktop\image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12976"/>
            <a:ext cx="385292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83768" y="2132856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Decision Making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105426932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88" y="692696"/>
            <a:ext cx="3885077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100" b="1" dirty="0"/>
              <a:t>4. Nested if…else statement</a:t>
            </a:r>
          </a:p>
          <a:p>
            <a:pPr marL="0" indent="0" algn="just">
              <a:buNone/>
            </a:pPr>
            <a:r>
              <a:rPr lang="en-IN" sz="2100" dirty="0"/>
              <a:t>You can combine multiple if / if-else /if-else-if ladders when a series of decisions are involved.  So you can make sure that your program executes certain instructions when a series of conditions are met</a:t>
            </a:r>
            <a:r>
              <a:rPr lang="en-IN" sz="2100" dirty="0" smtClean="0"/>
              <a:t>.</a:t>
            </a:r>
            <a:endParaRPr lang="en-IN" sz="21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976" y="692696"/>
            <a:ext cx="4546848" cy="5209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Example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The following program outputs the message</a:t>
            </a:r>
          </a:p>
          <a:p>
            <a:pPr marL="0" indent="0">
              <a:buNone/>
            </a:pPr>
            <a:r>
              <a:rPr lang="en-IN" sz="2000" dirty="0"/>
              <a:t>1. “Hi, test1 is 5 and test2 is 3” if  test1 is equal to 5 and test2 is equal to 3</a:t>
            </a:r>
          </a:p>
          <a:p>
            <a:pPr marL="0" indent="0">
              <a:buNone/>
            </a:pPr>
            <a:r>
              <a:rPr lang="en-IN" sz="2000" dirty="0"/>
              <a:t>2. “Hi, test1 is 5 and test2 is some value other than 3” if test1 is equal to 5 and test2 is some value other than 3</a:t>
            </a:r>
          </a:p>
          <a:p>
            <a:pPr marL="0" indent="0">
              <a:buNone/>
            </a:pPr>
            <a:r>
              <a:rPr lang="en-IN" sz="2000" dirty="0"/>
              <a:t>3. “Hi, test1 is 4” if test1 is 4</a:t>
            </a:r>
          </a:p>
          <a:p>
            <a:pPr marL="0" indent="0">
              <a:buNone/>
            </a:pPr>
            <a:r>
              <a:rPr lang="en-IN" sz="2000" dirty="0"/>
              <a:t>4. “Hi, test1 is 3 and test2 is 3” if test1 is equal to 3 and test2 is equal to 3</a:t>
            </a:r>
          </a:p>
          <a:p>
            <a:pPr marL="0" indent="0">
              <a:buNone/>
            </a:pPr>
            <a:r>
              <a:rPr lang="en-IN" sz="2000" dirty="0"/>
              <a:t>5. “Hi, test1 is 3 and test2 is 2” if test1 is equal to 3 and test2 is equal to 2</a:t>
            </a:r>
          </a:p>
          <a:p>
            <a:pPr marL="0" indent="0">
              <a:buNone/>
            </a:pPr>
            <a:r>
              <a:rPr lang="en-IN" sz="2000" dirty="0"/>
              <a:t>6. “Hi, test1 is some value other than 5,4,3” if test1  is some value other than 5,4,3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8" y="3429000"/>
            <a:ext cx="426239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080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8229600" cy="914400"/>
          </a:xfrm>
        </p:spPr>
        <p:txBody>
          <a:bodyPr/>
          <a:lstStyle/>
          <a:p>
            <a:r>
              <a:rPr lang="en-US" dirty="0" smtClean="0"/>
              <a:t>Example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52736"/>
            <a:ext cx="4495800" cy="532859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2500" b="1" dirty="0"/>
              <a:t>public class NestedDemo1</a:t>
            </a:r>
          </a:p>
          <a:p>
            <a:pPr marL="0" indent="0">
              <a:buNone/>
            </a:pPr>
            <a:r>
              <a:rPr lang="en-IN" sz="2500" b="1" dirty="0"/>
              <a:t>{</a:t>
            </a:r>
          </a:p>
          <a:p>
            <a:pPr marL="0" indent="0">
              <a:buNone/>
            </a:pPr>
            <a:r>
              <a:rPr lang="en-IN" sz="2500" b="1" dirty="0"/>
              <a:t>    public static void main(String </a:t>
            </a:r>
            <a:r>
              <a:rPr lang="en-IN" sz="2500" b="1" dirty="0" err="1"/>
              <a:t>args</a:t>
            </a:r>
            <a:r>
              <a:rPr lang="en-IN" sz="2500" b="1" dirty="0"/>
              <a:t>[])</a:t>
            </a:r>
          </a:p>
          <a:p>
            <a:pPr marL="0" indent="0">
              <a:buNone/>
            </a:pPr>
            <a:r>
              <a:rPr lang="en-IN" sz="2500" b="1" dirty="0"/>
              <a:t>    {</a:t>
            </a:r>
          </a:p>
          <a:p>
            <a:pPr marL="0" indent="0">
              <a:buNone/>
            </a:pPr>
            <a:r>
              <a:rPr lang="en-IN" sz="2500" b="1" dirty="0"/>
              <a:t>        //Declaring a variable test1 and initializing it with a value 5</a:t>
            </a:r>
          </a:p>
          <a:p>
            <a:pPr marL="0" indent="0">
              <a:buNone/>
            </a:pPr>
            <a:r>
              <a:rPr lang="en-IN" sz="2500" b="1" dirty="0"/>
              <a:t>        </a:t>
            </a:r>
            <a:r>
              <a:rPr lang="en-IN" sz="2500" b="1" dirty="0" err="1"/>
              <a:t>int</a:t>
            </a:r>
            <a:r>
              <a:rPr lang="en-IN" sz="2500" b="1" dirty="0"/>
              <a:t> test1=3;</a:t>
            </a:r>
          </a:p>
          <a:p>
            <a:pPr marL="0" indent="0">
              <a:buNone/>
            </a:pPr>
            <a:r>
              <a:rPr lang="en-IN" sz="2500" b="1" dirty="0"/>
              <a:t>        //Declaring a variable test2 and initializing it with a value 3</a:t>
            </a:r>
          </a:p>
          <a:p>
            <a:pPr marL="0" indent="0">
              <a:buNone/>
            </a:pPr>
            <a:r>
              <a:rPr lang="en-IN" sz="2500" b="1" dirty="0"/>
              <a:t>        </a:t>
            </a:r>
            <a:r>
              <a:rPr lang="en-IN" sz="2500" b="1" dirty="0" err="1"/>
              <a:t>int</a:t>
            </a:r>
            <a:r>
              <a:rPr lang="en-IN" sz="2500" b="1" dirty="0"/>
              <a:t> test2=3;</a:t>
            </a:r>
          </a:p>
          <a:p>
            <a:pPr marL="0" indent="0">
              <a:buNone/>
            </a:pPr>
            <a:r>
              <a:rPr lang="en-IN" sz="2500" b="1" dirty="0"/>
              <a:t> </a:t>
            </a:r>
          </a:p>
          <a:p>
            <a:pPr marL="0" indent="0">
              <a:buNone/>
            </a:pPr>
            <a:r>
              <a:rPr lang="en-IN" sz="2500" b="1" dirty="0"/>
              <a:t>        if(test1==5)</a:t>
            </a:r>
          </a:p>
          <a:p>
            <a:pPr marL="0" indent="0">
              <a:buNone/>
            </a:pPr>
            <a:r>
              <a:rPr lang="en-IN" sz="2500" b="1" dirty="0"/>
              <a:t>        {</a:t>
            </a:r>
          </a:p>
          <a:p>
            <a:pPr marL="0" indent="0">
              <a:buNone/>
            </a:pPr>
            <a:r>
              <a:rPr lang="en-IN" sz="2500" b="1" dirty="0"/>
              <a:t>            //This block will be executed only if "test1" is equal to 5</a:t>
            </a:r>
          </a:p>
          <a:p>
            <a:pPr marL="0" indent="0">
              <a:buNone/>
            </a:pPr>
            <a:r>
              <a:rPr lang="en-IN" sz="2500" b="1" dirty="0"/>
              <a:t>            if(test2==3)</a:t>
            </a:r>
          </a:p>
          <a:p>
            <a:pPr marL="0" indent="0">
              <a:buNone/>
            </a:pPr>
            <a:r>
              <a:rPr lang="en-IN" sz="2500" b="1" dirty="0"/>
              <a:t>            {</a:t>
            </a:r>
          </a:p>
          <a:p>
            <a:pPr marL="0" indent="0">
              <a:buNone/>
            </a:pPr>
            <a:r>
              <a:rPr lang="en-IN" sz="2500" b="1" dirty="0"/>
              <a:t>                /*This block will be executed only if</a:t>
            </a:r>
          </a:p>
          <a:p>
            <a:pPr marL="0" indent="0">
              <a:buNone/>
            </a:pPr>
            <a:r>
              <a:rPr lang="en-IN" sz="2500" b="1" dirty="0"/>
              <a:t>                 test1 is equal to 5    and test2 is equal to 3 */</a:t>
            </a:r>
          </a:p>
          <a:p>
            <a:pPr marL="0" indent="0">
              <a:buNone/>
            </a:pPr>
            <a:r>
              <a:rPr lang="en-IN" sz="2500" b="1" dirty="0"/>
              <a:t>                </a:t>
            </a:r>
            <a:r>
              <a:rPr lang="en-IN" sz="2500" b="1" dirty="0" err="1"/>
              <a:t>System.out.println</a:t>
            </a:r>
            <a:r>
              <a:rPr lang="en-IN" sz="2500" b="1" dirty="0"/>
              <a:t>("Hi, test1 is 5 and test2 is 3");</a:t>
            </a:r>
          </a:p>
          <a:p>
            <a:pPr marL="0" indent="0">
              <a:buNone/>
            </a:pPr>
            <a:r>
              <a:rPr lang="en-IN" sz="2500" b="1" dirty="0"/>
              <a:t> </a:t>
            </a:r>
          </a:p>
          <a:p>
            <a:pPr marL="0" indent="0">
              <a:buNone/>
            </a:pPr>
            <a:r>
              <a:rPr lang="en-IN" sz="2500" b="1" dirty="0"/>
              <a:t>            }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188" y="620688"/>
            <a:ext cx="4038600" cy="49210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700" b="1" dirty="0"/>
              <a:t>else</a:t>
            </a:r>
          </a:p>
          <a:p>
            <a:pPr marL="0" indent="0">
              <a:buNone/>
            </a:pPr>
            <a:r>
              <a:rPr lang="en-IN" sz="1700" b="1" dirty="0"/>
              <a:t>            {</a:t>
            </a:r>
          </a:p>
          <a:p>
            <a:pPr marL="0" indent="0">
              <a:buNone/>
            </a:pPr>
            <a:r>
              <a:rPr lang="en-IN" sz="1700" b="1" dirty="0"/>
              <a:t>                /*This block will be executed only if</a:t>
            </a:r>
          </a:p>
          <a:p>
            <a:pPr marL="0" indent="0">
              <a:buNone/>
            </a:pPr>
            <a:r>
              <a:rPr lang="en-IN" sz="1700" b="1" dirty="0"/>
              <a:t>                 test1 is equal to 5 and test2 is some value other than 3 */</a:t>
            </a:r>
          </a:p>
          <a:p>
            <a:pPr marL="0" indent="0">
              <a:buNone/>
            </a:pPr>
            <a:r>
              <a:rPr lang="en-IN" sz="1700" b="1" dirty="0"/>
              <a:t>                </a:t>
            </a:r>
            <a:r>
              <a:rPr lang="en-IN" sz="1700" b="1" dirty="0" err="1"/>
              <a:t>System.out.println</a:t>
            </a:r>
            <a:r>
              <a:rPr lang="en-IN" sz="1700" b="1" dirty="0"/>
              <a:t>("Hi, test1 is 5 and test2 is some value other than 3");</a:t>
            </a:r>
          </a:p>
          <a:p>
            <a:pPr marL="0" indent="0">
              <a:buNone/>
            </a:pPr>
            <a:r>
              <a:rPr lang="en-IN" sz="1700" b="1" dirty="0"/>
              <a:t>            }</a:t>
            </a:r>
          </a:p>
          <a:p>
            <a:pPr marL="0" indent="0">
              <a:buNone/>
            </a:pPr>
            <a:r>
              <a:rPr lang="en-IN" sz="1700" b="1" dirty="0"/>
              <a:t>        }</a:t>
            </a:r>
          </a:p>
          <a:p>
            <a:pPr marL="0" indent="0">
              <a:buNone/>
            </a:pPr>
            <a:r>
              <a:rPr lang="en-IN" sz="1700" b="1" dirty="0"/>
              <a:t>        else if(test1==4)</a:t>
            </a:r>
          </a:p>
          <a:p>
            <a:pPr marL="0" indent="0">
              <a:buNone/>
            </a:pPr>
            <a:r>
              <a:rPr lang="en-IN" sz="1700" b="1" dirty="0"/>
              <a:t>        {</a:t>
            </a:r>
          </a:p>
          <a:p>
            <a:pPr marL="0" indent="0">
              <a:buNone/>
            </a:pPr>
            <a:r>
              <a:rPr lang="en-IN" sz="1700" b="1" dirty="0"/>
              <a:t>            //This block will be executed only if test1 is 4</a:t>
            </a:r>
          </a:p>
          <a:p>
            <a:pPr marL="0" indent="0">
              <a:buNone/>
            </a:pPr>
            <a:r>
              <a:rPr lang="en-IN" sz="1700" b="1" dirty="0"/>
              <a:t>            </a:t>
            </a:r>
            <a:r>
              <a:rPr lang="en-IN" sz="1700" b="1" dirty="0" err="1"/>
              <a:t>System.out.println</a:t>
            </a:r>
            <a:r>
              <a:rPr lang="en-IN" sz="1700" b="1" dirty="0"/>
              <a:t>("Hi, test1 is 4");</a:t>
            </a:r>
          </a:p>
          <a:p>
            <a:pPr marL="0" indent="0">
              <a:buNone/>
            </a:pPr>
            <a:r>
              <a:rPr lang="en-IN" sz="1700" b="1" dirty="0"/>
              <a:t> </a:t>
            </a:r>
          </a:p>
          <a:p>
            <a:pPr marL="0" indent="0">
              <a:buNone/>
            </a:pPr>
            <a:r>
              <a:rPr lang="en-IN" sz="1700" b="1" dirty="0"/>
              <a:t>        }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3821856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4704"/>
            <a:ext cx="44958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else if(test1==3)</a:t>
            </a:r>
          </a:p>
          <a:p>
            <a:pPr marL="0" indent="0">
              <a:buNone/>
            </a:pPr>
            <a:r>
              <a:rPr lang="en-IN" sz="1600" b="1" dirty="0"/>
              <a:t>        {</a:t>
            </a:r>
          </a:p>
          <a:p>
            <a:pPr marL="0" indent="0">
              <a:buNone/>
            </a:pPr>
            <a:r>
              <a:rPr lang="en-IN" sz="1600" b="1" dirty="0"/>
              <a:t>            //This block will be executed only if "test1" is 3</a:t>
            </a:r>
          </a:p>
          <a:p>
            <a:pPr marL="0" indent="0">
              <a:buNone/>
            </a:pPr>
            <a:r>
              <a:rPr lang="en-IN" sz="1600" b="1" dirty="0"/>
              <a:t>             if(test2==3)</a:t>
            </a:r>
          </a:p>
          <a:p>
            <a:pPr marL="0" indent="0">
              <a:buNone/>
            </a:pPr>
            <a:r>
              <a:rPr lang="en-IN" sz="1600" b="1" dirty="0"/>
              <a:t>            {</a:t>
            </a:r>
          </a:p>
          <a:p>
            <a:pPr marL="0" indent="0">
              <a:buNone/>
            </a:pPr>
            <a:r>
              <a:rPr lang="en-IN" sz="1600" b="1" dirty="0" smtClean="0"/>
              <a:t>/*</a:t>
            </a:r>
            <a:r>
              <a:rPr lang="en-IN" sz="1600" b="1" dirty="0"/>
              <a:t>This block will be executed only </a:t>
            </a:r>
            <a:r>
              <a:rPr lang="en-IN" sz="1600" b="1" dirty="0" smtClean="0"/>
              <a:t>if test1 </a:t>
            </a:r>
            <a:r>
              <a:rPr lang="en-IN" sz="1600" b="1" dirty="0"/>
              <a:t>is equal to 3 and test2 is equal to 3 */</a:t>
            </a:r>
          </a:p>
          <a:p>
            <a:pPr marL="0" indent="0">
              <a:buNone/>
            </a:pPr>
            <a:r>
              <a:rPr lang="en-IN" sz="1600" b="1" dirty="0"/>
              <a:t>                </a:t>
            </a:r>
            <a:r>
              <a:rPr lang="en-IN" sz="1600" b="1" dirty="0" err="1"/>
              <a:t>System.out.println</a:t>
            </a:r>
            <a:r>
              <a:rPr lang="en-IN" sz="1600" b="1" dirty="0"/>
              <a:t>("Hi, test1 is 3 and test2 is 3");</a:t>
            </a:r>
          </a:p>
          <a:p>
            <a:pPr marL="0" indent="0">
              <a:buNone/>
            </a:pPr>
            <a:r>
              <a:rPr lang="en-IN" sz="1600" b="1" dirty="0"/>
              <a:t>             }</a:t>
            </a:r>
          </a:p>
          <a:p>
            <a:pPr marL="0" indent="0">
              <a:buNone/>
            </a:pPr>
            <a:r>
              <a:rPr lang="en-IN" sz="1600" b="1" dirty="0"/>
              <a:t>            else if(test2==2)</a:t>
            </a:r>
          </a:p>
          <a:p>
            <a:pPr marL="0" indent="0">
              <a:buNone/>
            </a:pPr>
            <a:r>
              <a:rPr lang="en-IN" sz="1600" b="1" dirty="0"/>
              <a:t>            {</a:t>
            </a:r>
          </a:p>
          <a:p>
            <a:pPr marL="0" indent="0">
              <a:buNone/>
            </a:pPr>
            <a:r>
              <a:rPr lang="en-IN" sz="1600" b="1" dirty="0" smtClean="0"/>
              <a:t>/*</a:t>
            </a:r>
            <a:r>
              <a:rPr lang="en-IN" sz="1600" b="1" dirty="0"/>
              <a:t>This block will be executed only </a:t>
            </a:r>
            <a:r>
              <a:rPr lang="en-IN" sz="1600" b="1" dirty="0" smtClean="0"/>
              <a:t>if  test1 </a:t>
            </a:r>
            <a:r>
              <a:rPr lang="en-IN" sz="1600" b="1" dirty="0"/>
              <a:t>is equal to 3 and test2 is equal to 2 */</a:t>
            </a:r>
          </a:p>
          <a:p>
            <a:pPr marL="0" indent="0">
              <a:buNone/>
            </a:pPr>
            <a:r>
              <a:rPr lang="en-IN" sz="1600" b="1" dirty="0"/>
              <a:t>                </a:t>
            </a:r>
            <a:r>
              <a:rPr lang="en-IN" sz="1600" b="1" dirty="0" err="1"/>
              <a:t>System.out.println</a:t>
            </a:r>
            <a:r>
              <a:rPr lang="en-IN" sz="1600" b="1" dirty="0"/>
              <a:t>("Hi, test1 is 3 and test2 is 2");</a:t>
            </a:r>
          </a:p>
          <a:p>
            <a:pPr marL="0" indent="0">
              <a:buNone/>
            </a:pPr>
            <a:r>
              <a:rPr lang="en-IN" sz="1600" b="1" dirty="0"/>
              <a:t>            </a:t>
            </a:r>
            <a:r>
              <a:rPr lang="en-IN" sz="1600" b="1" dirty="0" smtClean="0"/>
              <a:t>}</a:t>
            </a:r>
            <a:r>
              <a:rPr lang="en-IN" sz="1600" b="1" dirty="0"/>
              <a:t> </a:t>
            </a:r>
          </a:p>
          <a:p>
            <a:pPr marL="0" indent="0">
              <a:buNone/>
            </a:pPr>
            <a:r>
              <a:rPr lang="en-IN" sz="1600" b="1" dirty="0"/>
              <a:t>        </a:t>
            </a:r>
            <a:r>
              <a:rPr lang="en-IN" sz="1600" b="1" dirty="0" smtClean="0"/>
              <a:t>}</a:t>
            </a:r>
            <a:endParaRPr lang="en-IN" sz="1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8680"/>
            <a:ext cx="4038600" cy="5425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        {</a:t>
            </a:r>
          </a:p>
          <a:p>
            <a:pPr marL="0" indent="0">
              <a:buNone/>
            </a:pPr>
            <a:r>
              <a:rPr lang="en-IN" dirty="0" smtClean="0"/>
              <a:t>/*</a:t>
            </a:r>
            <a:r>
              <a:rPr lang="en-IN" dirty="0"/>
              <a:t>This block will be executed only </a:t>
            </a:r>
            <a:r>
              <a:rPr lang="en-IN" dirty="0" smtClean="0"/>
              <a:t>if test1</a:t>
            </a:r>
            <a:r>
              <a:rPr lang="en-IN" dirty="0"/>
              <a:t>  is some value other than 5,4,3*/</a:t>
            </a:r>
          </a:p>
          <a:p>
            <a:pPr marL="0" indent="0">
              <a:buNone/>
            </a:pPr>
            <a:r>
              <a:rPr lang="en-IN" dirty="0"/>
              <a:t>            </a:t>
            </a:r>
            <a:r>
              <a:rPr lang="en-IN" dirty="0" err="1"/>
              <a:t>System.out.println</a:t>
            </a:r>
            <a:r>
              <a:rPr lang="en-IN" dirty="0"/>
              <a:t>("Hi, test1 is some value other than 5,4,3");</a:t>
            </a:r>
          </a:p>
          <a:p>
            <a:pPr marL="0" indent="0">
              <a:buNone/>
            </a:pPr>
            <a:r>
              <a:rPr lang="en-IN" dirty="0"/>
              <a:t>        }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97" b="19269"/>
          <a:stretch/>
        </p:blipFill>
        <p:spPr bwMode="auto">
          <a:xfrm>
            <a:off x="5436096" y="4042018"/>
            <a:ext cx="3707904" cy="213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5827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Switch Statement</a:t>
            </a:r>
            <a:br>
              <a:rPr lang="en-IN" dirty="0"/>
            </a:b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297363"/>
          </a:xfrm>
        </p:spPr>
        <p:txBody>
          <a:bodyPr/>
          <a:lstStyle/>
          <a:p>
            <a:r>
              <a:rPr lang="en-IN" dirty="0"/>
              <a:t>The Java </a:t>
            </a:r>
            <a:r>
              <a:rPr lang="en-IN" i="1" dirty="0"/>
              <a:t>switch statement</a:t>
            </a:r>
            <a:r>
              <a:rPr lang="en-IN" dirty="0"/>
              <a:t> executes one statement from multiple conditions. It is like if-else-if ladder statement.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576" y="2924944"/>
            <a:ext cx="72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It is alternative to else-if ladder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Switch Case Syntax is similar to – C/C++ Switch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Switch allows you to choose a block of statements to run from a selection of code, based on the return value of an expression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dirty="0" smtClean="0"/>
              <a:t>expression </a:t>
            </a:r>
            <a:r>
              <a:rPr lang="en-IN" dirty="0"/>
              <a:t>used in the switch statement must return an </a:t>
            </a:r>
            <a:r>
              <a:rPr lang="en-IN" b="1" u="sng" dirty="0" err="1"/>
              <a:t>int</a:t>
            </a:r>
            <a:r>
              <a:rPr lang="en-IN" b="1" u="sng" dirty="0"/>
              <a:t>, a String, or an enumerated value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92260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490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switch</a:t>
            </a:r>
            <a:r>
              <a:rPr lang="en-IN" dirty="0"/>
              <a:t>(expression){    </a:t>
            </a:r>
          </a:p>
          <a:p>
            <a:pPr marL="0" indent="0">
              <a:buNone/>
            </a:pPr>
            <a:r>
              <a:rPr lang="en-IN" b="1" dirty="0"/>
              <a:t>case</a:t>
            </a:r>
            <a:r>
              <a:rPr lang="en-IN" dirty="0"/>
              <a:t> value1:    </a:t>
            </a:r>
          </a:p>
          <a:p>
            <a:pPr marL="0" indent="0">
              <a:buNone/>
            </a:pPr>
            <a:r>
              <a:rPr lang="en-IN" dirty="0"/>
              <a:t> //code to be executed;  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break</a:t>
            </a:r>
            <a:r>
              <a:rPr lang="en-IN" dirty="0"/>
              <a:t>;  //optional  </a:t>
            </a:r>
          </a:p>
          <a:p>
            <a:pPr marL="0" indent="0">
              <a:buNone/>
            </a:pPr>
            <a:r>
              <a:rPr lang="en-IN" b="1" dirty="0"/>
              <a:t>case</a:t>
            </a:r>
            <a:r>
              <a:rPr lang="en-IN" dirty="0"/>
              <a:t> value2:    </a:t>
            </a:r>
          </a:p>
          <a:p>
            <a:pPr marL="0" indent="0">
              <a:buNone/>
            </a:pPr>
            <a:r>
              <a:rPr lang="en-IN" dirty="0"/>
              <a:t> //code to be executed;  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break</a:t>
            </a:r>
            <a:r>
              <a:rPr lang="en-IN" dirty="0"/>
              <a:t>;  //optional  </a:t>
            </a:r>
          </a:p>
          <a:p>
            <a:pPr marL="0" indent="0">
              <a:buNone/>
            </a:pPr>
            <a:r>
              <a:rPr lang="en-IN" dirty="0"/>
              <a:t>......    </a:t>
            </a:r>
          </a:p>
          <a:p>
            <a:pPr marL="0" indent="0">
              <a:buNone/>
            </a:pPr>
            <a:r>
              <a:rPr lang="en-US" dirty="0" smtClean="0"/>
              <a:t>//You can have any number of case statements.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default</a:t>
            </a:r>
            <a:r>
              <a:rPr lang="en-IN" dirty="0"/>
              <a:t>:     </a:t>
            </a:r>
          </a:p>
          <a:p>
            <a:pPr marL="0" indent="0">
              <a:buNone/>
            </a:pPr>
            <a:r>
              <a:rPr lang="en-IN" dirty="0"/>
              <a:t> code to be executed </a:t>
            </a:r>
            <a:r>
              <a:rPr lang="en-IN" b="1" dirty="0"/>
              <a:t>if</a:t>
            </a:r>
            <a:r>
              <a:rPr lang="en-IN" dirty="0"/>
              <a:t> all cases are not matched;    </a:t>
            </a:r>
          </a:p>
          <a:p>
            <a:pPr marL="0" indent="0">
              <a:buNone/>
            </a:pPr>
            <a:r>
              <a:rPr lang="en-IN" dirty="0"/>
              <a:t>}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7345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Image result for java switch statemen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" t="3560" r="890" b="1496"/>
          <a:stretch/>
        </p:blipFill>
        <p:spPr bwMode="auto">
          <a:xfrm>
            <a:off x="611560" y="548680"/>
            <a:ext cx="6120680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0829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640871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6924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539749"/>
            <a:ext cx="8229600" cy="914400"/>
          </a:xfrm>
        </p:spPr>
        <p:txBody>
          <a:bodyPr/>
          <a:lstStyle/>
          <a:p>
            <a:r>
              <a:rPr lang="en-US" dirty="0" smtClean="0"/>
              <a:t>Example for switch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23528" y="1340805"/>
            <a:ext cx="5868144" cy="49685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 smtClean="0"/>
              <a:t>SwitchExample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int</a:t>
            </a:r>
            <a:r>
              <a:rPr lang="en-IN" dirty="0"/>
              <a:t> number=20;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switch</a:t>
            </a:r>
            <a:r>
              <a:rPr lang="en-IN" dirty="0"/>
              <a:t>(number){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case</a:t>
            </a:r>
            <a:r>
              <a:rPr lang="en-IN" dirty="0"/>
              <a:t> 10: </a:t>
            </a:r>
            <a:r>
              <a:rPr lang="en-IN" dirty="0" err="1"/>
              <a:t>System.out.println</a:t>
            </a:r>
            <a:r>
              <a:rPr lang="en-IN" dirty="0"/>
              <a:t>("10");</a:t>
            </a:r>
            <a:r>
              <a:rPr lang="en-IN" b="1" dirty="0"/>
              <a:t>break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case</a:t>
            </a:r>
            <a:r>
              <a:rPr lang="en-IN" dirty="0"/>
              <a:t> 20: </a:t>
            </a:r>
            <a:r>
              <a:rPr lang="en-IN" dirty="0" err="1"/>
              <a:t>System.out.println</a:t>
            </a:r>
            <a:r>
              <a:rPr lang="en-IN" dirty="0"/>
              <a:t>("20");</a:t>
            </a:r>
            <a:r>
              <a:rPr lang="en-IN" b="1" dirty="0"/>
              <a:t>break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case</a:t>
            </a:r>
            <a:r>
              <a:rPr lang="en-IN" dirty="0"/>
              <a:t> 30: </a:t>
            </a:r>
            <a:r>
              <a:rPr lang="en-IN" dirty="0" err="1"/>
              <a:t>System.out.println</a:t>
            </a:r>
            <a:r>
              <a:rPr lang="en-IN" dirty="0"/>
              <a:t>("30");</a:t>
            </a:r>
            <a:r>
              <a:rPr lang="en-IN" b="1" dirty="0"/>
              <a:t>break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 err="1"/>
              <a:t>default</a:t>
            </a:r>
            <a:r>
              <a:rPr lang="en-IN" dirty="0" err="1"/>
              <a:t>:System.out.println</a:t>
            </a:r>
            <a:r>
              <a:rPr lang="en-IN" dirty="0"/>
              <a:t>("Not in 10, 20 or 30");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84168" y="1676400"/>
            <a:ext cx="2602632" cy="4297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Output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20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403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dirty="0" smtClean="0"/>
              <a:t>ules </a:t>
            </a:r>
            <a:r>
              <a:rPr lang="en-IN" dirty="0"/>
              <a:t>apply to a switch statement 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04056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IN" dirty="0"/>
              <a:t> The variable used in a switch statement can only be a byte, short, </a:t>
            </a:r>
            <a:r>
              <a:rPr lang="en-IN" dirty="0" err="1"/>
              <a:t>int</a:t>
            </a:r>
            <a:r>
              <a:rPr lang="en-IN" dirty="0"/>
              <a:t>, or char. </a:t>
            </a:r>
            <a:endParaRPr lang="en-IN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You </a:t>
            </a:r>
            <a:r>
              <a:rPr lang="en-IN" dirty="0"/>
              <a:t>can have any number of case statements within a switch. Each case is followed by the value to be compared to and a colon. </a:t>
            </a:r>
            <a:endParaRPr lang="en-IN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The </a:t>
            </a:r>
            <a:r>
              <a:rPr lang="en-IN" dirty="0"/>
              <a:t>value for a case must be the same data type as the variable in the switch, and it must be a constant or a literal. </a:t>
            </a:r>
            <a:endParaRPr lang="en-IN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When </a:t>
            </a:r>
            <a:r>
              <a:rPr lang="en-IN" dirty="0"/>
              <a:t>the variable being switched on is equal to a case, the statements following that case will execute until a break statement is reached</a:t>
            </a:r>
            <a:r>
              <a:rPr lang="en-IN" dirty="0" smtClean="0"/>
              <a:t>.</a:t>
            </a:r>
            <a:r>
              <a:rPr lang="en-IN" dirty="0"/>
              <a:t> </a:t>
            </a:r>
            <a:endParaRPr lang="en-IN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When </a:t>
            </a:r>
            <a:r>
              <a:rPr lang="en-IN" dirty="0"/>
              <a:t>a break statement is reached, the switch terminates, and the flow of control jumps to the next line following the switch </a:t>
            </a:r>
            <a:r>
              <a:rPr lang="en-IN" dirty="0" smtClean="0"/>
              <a:t>statement.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Not </a:t>
            </a:r>
            <a:r>
              <a:rPr lang="en-IN" dirty="0"/>
              <a:t>every case needs to contain a break. If no break appears, the flow of control will fall </a:t>
            </a:r>
            <a:r>
              <a:rPr lang="en-IN" dirty="0" smtClean="0"/>
              <a:t>through to </a:t>
            </a:r>
            <a:r>
              <a:rPr lang="en-IN" dirty="0"/>
              <a:t>subsequent cases until a break is reached. </a:t>
            </a:r>
            <a:endParaRPr lang="en-IN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 </a:t>
            </a:r>
            <a:r>
              <a:rPr lang="en-IN" dirty="0"/>
              <a:t>switch statement can have an optional default case, which must appear at the end of the switch. The default case can be used for performing a task when none of the cases is true. No break is needed in the default case.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22971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000" b="1" dirty="0"/>
              <a:t>End of Session - </a:t>
            </a:r>
            <a:r>
              <a:rPr lang="en-US" sz="3000" b="1" dirty="0" smtClean="0"/>
              <a:t>3</a:t>
            </a: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3000" b="1" dirty="0"/>
              <a:t>Thank You !</a:t>
            </a:r>
            <a:br>
              <a:rPr lang="en-US" sz="3000" b="1" dirty="0"/>
            </a:b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328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75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Making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Sometimes our program needs to take a decision based on whether a particular condition has occurred or not.  Then our program will execute certain statements based on this decision.</a:t>
            </a:r>
          </a:p>
          <a:p>
            <a:r>
              <a:rPr lang="en-IN" dirty="0"/>
              <a:t>Decision making in Java can be achieved using any of the following statements.</a:t>
            </a:r>
          </a:p>
          <a:p>
            <a:r>
              <a:rPr lang="en-IN" dirty="0"/>
              <a:t>1. If statement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2. switch  statement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3. conditional operator </a:t>
            </a:r>
            <a:r>
              <a:rPr lang="en-IN" dirty="0" smtClean="0"/>
              <a:t>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00649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he if Statement&#10;• The if statement is a powerful decision making statement and is used to&#10;control the flow of execution o..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4" t="15649" r="5969" b="15650"/>
          <a:stretch/>
        </p:blipFill>
        <p:spPr bwMode="auto">
          <a:xfrm>
            <a:off x="323528" y="736812"/>
            <a:ext cx="8363272" cy="53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26946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if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46" y="1340768"/>
            <a:ext cx="6203032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1. Simple if </a:t>
            </a:r>
            <a:r>
              <a:rPr lang="en-IN" b="1" dirty="0" smtClean="0"/>
              <a:t>statement</a:t>
            </a:r>
          </a:p>
          <a:p>
            <a:pPr marL="0" indent="0">
              <a:buNone/>
            </a:pPr>
            <a:r>
              <a:rPr lang="en-IN" dirty="0"/>
              <a:t>If(condition)</a:t>
            </a:r>
            <a:br>
              <a:rPr lang="en-IN" dirty="0"/>
            </a:br>
            <a:r>
              <a:rPr lang="en-IN" dirty="0"/>
              <a:t>{</a:t>
            </a:r>
            <a:br>
              <a:rPr lang="en-IN" dirty="0"/>
            </a:br>
            <a:r>
              <a:rPr lang="en-IN" dirty="0"/>
              <a:t>  Statements which will be executed if the condition is true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r>
              <a:rPr lang="en-IN" dirty="0"/>
              <a:t>Statements that need to be executed always</a:t>
            </a:r>
          </a:p>
          <a:p>
            <a:pPr marL="0" indent="0" algn="just">
              <a:buNone/>
            </a:pPr>
            <a:r>
              <a:rPr lang="en-IN" dirty="0"/>
              <a:t>Here if the condition is true, the code which is written inside the curly brackets {} of the if block will be </a:t>
            </a:r>
            <a:r>
              <a:rPr lang="en-IN" dirty="0" smtClean="0"/>
              <a:t>executed, otherwise it will be skipped.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219200"/>
            <a:ext cx="23717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6287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/>
          <a:lstStyle/>
          <a:p>
            <a:r>
              <a:rPr lang="en-US" dirty="0" smtClean="0"/>
              <a:t>Example 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1602272"/>
              </p:ext>
            </p:extLst>
          </p:nvPr>
        </p:nvGraphicFramePr>
        <p:xfrm>
          <a:off x="107504" y="692696"/>
          <a:ext cx="6552728" cy="6048672"/>
        </p:xfrm>
        <a:graphic>
          <a:graphicData uri="http://schemas.openxmlformats.org/drawingml/2006/table">
            <a:tbl>
              <a:tblPr/>
              <a:tblGrid>
                <a:gridCol w="6552728"/>
              </a:tblGrid>
              <a:tr h="604867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/*</a:t>
                      </a:r>
                    </a:p>
                    <a:p>
                      <a:pPr algn="l" fontAlgn="base"/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* </a:t>
                      </a:r>
                      <a:r>
                        <a:rPr lang="en-IN" sz="1800" b="1" i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FileName</a:t>
                      </a:r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:  SimpleIfStatementDemo1.java</a:t>
                      </a:r>
                    </a:p>
                    <a:p>
                      <a:pPr algn="l" fontAlgn="base"/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*/</a:t>
                      </a:r>
                    </a:p>
                    <a:p>
                      <a:pPr algn="l" fontAlgn="base"/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class SimpleIfStatementDemo1</a:t>
                      </a:r>
                    </a:p>
                    <a:p>
                      <a:pPr algn="l" fontAlgn="base"/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  <a:p>
                      <a:pPr algn="l" fontAlgn="base"/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   public static void main(String </a:t>
                      </a:r>
                      <a:r>
                        <a:rPr lang="en-IN" sz="1800" b="1" i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args</a:t>
                      </a:r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[])</a:t>
                      </a:r>
                    </a:p>
                    <a:p>
                      <a:pPr algn="l" fontAlgn="base"/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   {</a:t>
                      </a:r>
                    </a:p>
                    <a:p>
                      <a:pPr algn="l" fontAlgn="base"/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       //Declaring a variable "test" and initializing it with a value 10</a:t>
                      </a:r>
                    </a:p>
                    <a:p>
                      <a:pPr algn="l" fontAlgn="base"/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       </a:t>
                      </a:r>
                      <a:r>
                        <a:rPr lang="en-IN" sz="1800" b="1" i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test=10;</a:t>
                      </a:r>
                    </a:p>
                    <a:p>
                      <a:pPr algn="l" fontAlgn="base"/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        //Checking if "test" is greater than 5</a:t>
                      </a:r>
                    </a:p>
                    <a:p>
                      <a:pPr algn="l" fontAlgn="base"/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       if(test&gt;5)</a:t>
                      </a:r>
                    </a:p>
                    <a:p>
                      <a:pPr algn="l" fontAlgn="base"/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       {</a:t>
                      </a:r>
                    </a:p>
                    <a:p>
                      <a:pPr algn="l" fontAlgn="base"/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           //This block will be executed only if "test" is greater than 5</a:t>
                      </a:r>
                    </a:p>
                    <a:p>
                      <a:pPr algn="l" fontAlgn="base"/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           </a:t>
                      </a:r>
                      <a:r>
                        <a:rPr lang="en-IN" sz="1800" b="1" i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System.out.println</a:t>
                      </a:r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("Success");</a:t>
                      </a:r>
                    </a:p>
                    <a:p>
                      <a:pPr algn="l" fontAlgn="base"/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       }</a:t>
                      </a:r>
                    </a:p>
                    <a:p>
                      <a:pPr algn="l" fontAlgn="base"/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        //The if block ends.</a:t>
                      </a:r>
                    </a:p>
                    <a:p>
                      <a:pPr algn="l" fontAlgn="base"/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       </a:t>
                      </a:r>
                      <a:r>
                        <a:rPr lang="en-IN" sz="1800" b="1" i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System.out.println</a:t>
                      </a:r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("Executed successfully");</a:t>
                      </a:r>
                    </a:p>
                    <a:p>
                      <a:pPr algn="l" fontAlgn="base"/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   }</a:t>
                      </a:r>
                    </a:p>
                    <a:p>
                      <a:pPr algn="l" fontAlgn="base"/>
                      <a:r>
                        <a:rPr lang="en-IN" sz="18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32" y="899592"/>
            <a:ext cx="3704368" cy="1737320"/>
          </a:xfrm>
        </p:spPr>
      </p:pic>
    </p:spTree>
    <p:extLst>
      <p:ext uri="{BB962C8B-B14F-4D97-AF65-F5344CB8AC3E}">
        <p14:creationId xmlns:p14="http://schemas.microsoft.com/office/powerpoint/2010/main" val="400571371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640960" cy="61926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600" b="1" dirty="0"/>
              <a:t>2. if else </a:t>
            </a:r>
            <a:r>
              <a:rPr lang="en-IN" sz="2600" b="1" dirty="0" smtClean="0"/>
              <a:t>statement</a:t>
            </a:r>
          </a:p>
          <a:p>
            <a:pPr marL="0" indent="0">
              <a:buNone/>
            </a:pPr>
            <a:r>
              <a:rPr lang="en-IN" b="1" dirty="0" smtClean="0"/>
              <a:t>Syntax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If(condition)</a:t>
            </a:r>
            <a:br>
              <a:rPr lang="en-IN" dirty="0"/>
            </a:br>
            <a:r>
              <a:rPr lang="en-IN" dirty="0"/>
              <a:t>{</a:t>
            </a:r>
            <a:br>
              <a:rPr lang="en-IN" dirty="0"/>
            </a:br>
            <a:r>
              <a:rPr lang="en-IN" dirty="0"/>
              <a:t>  Statements which will be executed if the condition is true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r>
              <a:rPr lang="en-IN" dirty="0"/>
              <a:t>else</a:t>
            </a:r>
            <a:br>
              <a:rPr lang="en-IN" dirty="0"/>
            </a:br>
            <a:r>
              <a:rPr lang="en-IN" dirty="0"/>
              <a:t>{</a:t>
            </a:r>
            <a:br>
              <a:rPr lang="en-IN" dirty="0"/>
            </a:br>
            <a:r>
              <a:rPr lang="en-IN" dirty="0"/>
              <a:t>  Statements which will be executed if the condition is false</a:t>
            </a:r>
            <a:br>
              <a:rPr lang="en-IN" dirty="0"/>
            </a:b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Statements </a:t>
            </a:r>
            <a:r>
              <a:rPr lang="en-IN" dirty="0"/>
              <a:t>that need to be executed always</a:t>
            </a:r>
          </a:p>
          <a:p>
            <a:pPr marL="0" indent="0">
              <a:buNone/>
            </a:pPr>
            <a:r>
              <a:rPr lang="en-IN" dirty="0"/>
              <a:t>Here if the condition is true, the code which is written inside the curly brackets {} of the if block will be executed.  If the condition is false, the code which is written inside the curly brackets {} of the else block will be executed.</a:t>
            </a: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908720"/>
            <a:ext cx="2803041" cy="390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0955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2444" y="908720"/>
            <a:ext cx="4104456" cy="6336704"/>
          </a:xfrm>
        </p:spPr>
        <p:txBody>
          <a:bodyPr>
            <a:normAutofit fontScale="32500" lnSpcReduction="20000"/>
          </a:bodyPr>
          <a:lstStyle/>
          <a:p>
            <a:pPr marL="0" indent="0" fontAlgn="base">
              <a:buNone/>
            </a:pPr>
            <a:r>
              <a:rPr lang="en-US" sz="7400" dirty="0" smtClean="0"/>
              <a:t>Example </a:t>
            </a:r>
            <a:endParaRPr lang="en-IN" sz="7400" dirty="0"/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56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5600" b="1" dirty="0">
                <a:latin typeface="Times New Roman" pitchFamily="18" charset="0"/>
                <a:cs typeface="Times New Roman" pitchFamily="18" charset="0"/>
              </a:rPr>
              <a:t>class IfElseStatementDemo1</a:t>
            </a:r>
          </a:p>
          <a:p>
            <a:pPr marL="0" indent="0" fontAlgn="base">
              <a:buNone/>
            </a:pPr>
            <a:r>
              <a:rPr lang="en-IN" sz="56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fontAlgn="base">
              <a:buNone/>
            </a:pPr>
            <a:r>
              <a:rPr lang="en-IN" sz="5600" b="1" dirty="0">
                <a:latin typeface="Times New Roman" pitchFamily="18" charset="0"/>
                <a:cs typeface="Times New Roman" pitchFamily="18" charset="0"/>
              </a:rPr>
              <a:t>     public static void main(String </a:t>
            </a:r>
            <a:r>
              <a:rPr lang="en-IN" sz="5600" b="1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5600" b="1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marL="0" indent="0" fontAlgn="base">
              <a:buNone/>
            </a:pPr>
            <a:r>
              <a:rPr lang="en-IN" sz="5600" b="1" dirty="0">
                <a:latin typeface="Times New Roman" pitchFamily="18" charset="0"/>
                <a:cs typeface="Times New Roman" pitchFamily="18" charset="0"/>
              </a:rPr>
              <a:t>     {</a:t>
            </a:r>
          </a:p>
          <a:p>
            <a:pPr marL="0" indent="0" fontAlgn="base">
              <a:buNone/>
            </a:pPr>
            <a:r>
              <a:rPr lang="en-IN" sz="5600" b="1" dirty="0">
                <a:latin typeface="Times New Roman" pitchFamily="18" charset="0"/>
                <a:cs typeface="Times New Roman" pitchFamily="18" charset="0"/>
              </a:rPr>
              <a:t>         //Declaring a variable "test" and initializing it with a value 10</a:t>
            </a:r>
          </a:p>
          <a:p>
            <a:pPr marL="0" indent="0" fontAlgn="base">
              <a:buNone/>
            </a:pPr>
            <a:r>
              <a:rPr lang="en-IN" sz="5600" b="1" dirty="0">
                <a:latin typeface="Times New Roman" pitchFamily="18" charset="0"/>
                <a:cs typeface="Times New Roman" pitchFamily="18" charset="0"/>
              </a:rPr>
              <a:t>         </a:t>
            </a:r>
            <a:r>
              <a:rPr lang="en-IN" sz="56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5600" b="1" dirty="0">
                <a:latin typeface="Times New Roman" pitchFamily="18" charset="0"/>
                <a:cs typeface="Times New Roman" pitchFamily="18" charset="0"/>
              </a:rPr>
              <a:t> test=10;</a:t>
            </a:r>
          </a:p>
          <a:p>
            <a:pPr marL="0" indent="0" fontAlgn="base">
              <a:buNone/>
            </a:pPr>
            <a:r>
              <a:rPr lang="en-IN" sz="5600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IN" sz="5600" b="1" dirty="0">
                <a:latin typeface="Times New Roman" pitchFamily="18" charset="0"/>
                <a:cs typeface="Times New Roman" pitchFamily="18" charset="0"/>
              </a:rPr>
              <a:t> //Checking if "test" is greater than 5</a:t>
            </a:r>
          </a:p>
          <a:p>
            <a:pPr marL="0" indent="0" fontAlgn="base">
              <a:buNone/>
            </a:pPr>
            <a:r>
              <a:rPr lang="en-IN" sz="5600" b="1" dirty="0">
                <a:latin typeface="Times New Roman" pitchFamily="18" charset="0"/>
                <a:cs typeface="Times New Roman" pitchFamily="18" charset="0"/>
              </a:rPr>
              <a:t>         if(test&gt;5)</a:t>
            </a:r>
          </a:p>
          <a:p>
            <a:pPr marL="0" indent="0" fontAlgn="base">
              <a:buNone/>
            </a:pPr>
            <a:r>
              <a:rPr lang="en-IN" sz="5600" b="1" dirty="0">
                <a:latin typeface="Times New Roman" pitchFamily="18" charset="0"/>
                <a:cs typeface="Times New Roman" pitchFamily="18" charset="0"/>
              </a:rPr>
              <a:t>         {</a:t>
            </a:r>
          </a:p>
          <a:p>
            <a:pPr marL="0" indent="0" fontAlgn="base">
              <a:buNone/>
            </a:pPr>
            <a:r>
              <a:rPr lang="en-IN" sz="5600" b="1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IN" sz="5600" b="1" dirty="0">
                <a:latin typeface="Times New Roman" pitchFamily="18" charset="0"/>
                <a:cs typeface="Times New Roman" pitchFamily="18" charset="0"/>
              </a:rPr>
              <a:t>This block will be executed only if "test" is greater than 5</a:t>
            </a:r>
          </a:p>
          <a:p>
            <a:pPr marL="0" indent="0" fontAlgn="base">
              <a:buNone/>
            </a:pPr>
            <a:r>
              <a:rPr lang="en-IN" sz="5600" b="1" dirty="0">
                <a:latin typeface="Times New Roman" pitchFamily="18" charset="0"/>
                <a:cs typeface="Times New Roman" pitchFamily="18" charset="0"/>
              </a:rPr>
              <a:t>             </a:t>
            </a:r>
            <a:r>
              <a:rPr lang="en-IN" sz="5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5600" b="1" dirty="0">
                <a:latin typeface="Times New Roman" pitchFamily="18" charset="0"/>
                <a:cs typeface="Times New Roman" pitchFamily="18" charset="0"/>
              </a:rPr>
              <a:t>("Success");</a:t>
            </a:r>
          </a:p>
          <a:p>
            <a:pPr marL="0" indent="0" fontAlgn="base">
              <a:buNone/>
            </a:pPr>
            <a:r>
              <a:rPr lang="en-IN" sz="5600" b="1" dirty="0">
                <a:latin typeface="Times New Roman" pitchFamily="18" charset="0"/>
                <a:cs typeface="Times New Roman" pitchFamily="18" charset="0"/>
              </a:rPr>
              <a:t>        </a:t>
            </a:r>
            <a:endParaRPr lang="en-IN" sz="5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48064" y="548680"/>
            <a:ext cx="3538736" cy="5577483"/>
          </a:xfrm>
        </p:spPr>
        <p:txBody>
          <a:bodyPr>
            <a:normAutofit fontScale="32500" lnSpcReduction="20000"/>
          </a:bodyPr>
          <a:lstStyle/>
          <a:p>
            <a:pPr marL="0" indent="0" fontAlgn="base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49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fontAlgn="base">
              <a:buNone/>
            </a:pPr>
            <a:r>
              <a:rPr lang="en-IN" sz="4900" b="1" dirty="0" smtClean="0">
                <a:latin typeface="Times New Roman" pitchFamily="18" charset="0"/>
                <a:cs typeface="Times New Roman" pitchFamily="18" charset="0"/>
              </a:rPr>
              <a:t>         else</a:t>
            </a:r>
          </a:p>
          <a:p>
            <a:pPr marL="0" indent="0" fontAlgn="base">
              <a:buNone/>
            </a:pPr>
            <a:r>
              <a:rPr lang="en-IN" sz="4900" b="1" dirty="0" smtClean="0">
                <a:latin typeface="Times New Roman" pitchFamily="18" charset="0"/>
                <a:cs typeface="Times New Roman" pitchFamily="18" charset="0"/>
              </a:rPr>
              <a:t>         {</a:t>
            </a:r>
          </a:p>
          <a:p>
            <a:pPr marL="0" indent="0" fontAlgn="base">
              <a:buNone/>
            </a:pPr>
            <a:r>
              <a:rPr lang="en-IN" sz="4900" b="1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IN" sz="4900" b="1" dirty="0" smtClean="0">
                <a:latin typeface="Times New Roman" pitchFamily="18" charset="0"/>
                <a:cs typeface="Times New Roman" pitchFamily="18" charset="0"/>
              </a:rPr>
              <a:t>This block will be executed only if "test" is not greater than 5</a:t>
            </a:r>
          </a:p>
          <a:p>
            <a:pPr marL="0" indent="0" fontAlgn="base">
              <a:buNone/>
            </a:pPr>
            <a:r>
              <a:rPr lang="en-IN" sz="4900" b="1" dirty="0" smtClean="0">
                <a:latin typeface="Times New Roman" pitchFamily="18" charset="0"/>
                <a:cs typeface="Times New Roman" pitchFamily="18" charset="0"/>
              </a:rPr>
              <a:t>             </a:t>
            </a:r>
            <a:r>
              <a:rPr lang="en-IN" sz="49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4900" b="1" dirty="0" smtClean="0">
                <a:latin typeface="Times New Roman" pitchFamily="18" charset="0"/>
                <a:cs typeface="Times New Roman" pitchFamily="18" charset="0"/>
              </a:rPr>
              <a:t>("Failure");</a:t>
            </a:r>
          </a:p>
          <a:p>
            <a:pPr marL="0" indent="0" fontAlgn="base">
              <a:buNone/>
            </a:pPr>
            <a:r>
              <a:rPr lang="en-IN" sz="4900" b="1" dirty="0" smtClean="0">
                <a:latin typeface="Times New Roman" pitchFamily="18" charset="0"/>
                <a:cs typeface="Times New Roman" pitchFamily="18" charset="0"/>
              </a:rPr>
              <a:t>          }</a:t>
            </a:r>
          </a:p>
          <a:p>
            <a:pPr marL="0" indent="0" fontAlgn="base">
              <a:buNone/>
            </a:pPr>
            <a:r>
              <a:rPr lang="en-IN" sz="49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4900" b="1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IN" sz="4900" b="1" dirty="0" smtClean="0">
                <a:latin typeface="Times New Roman" pitchFamily="18" charset="0"/>
                <a:cs typeface="Times New Roman" pitchFamily="18" charset="0"/>
              </a:rPr>
              <a:t>The if else blocks ends.</a:t>
            </a:r>
          </a:p>
          <a:p>
            <a:pPr marL="0" indent="0" fontAlgn="base">
              <a:buNone/>
            </a:pPr>
            <a:r>
              <a:rPr lang="en-IN" sz="4900" b="1" dirty="0" smtClean="0">
                <a:latin typeface="Times New Roman" pitchFamily="18" charset="0"/>
                <a:cs typeface="Times New Roman" pitchFamily="18" charset="0"/>
              </a:rPr>
              <a:t>         </a:t>
            </a:r>
            <a:r>
              <a:rPr lang="en-IN" sz="49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4900" b="1" dirty="0" smtClean="0">
                <a:latin typeface="Times New Roman" pitchFamily="18" charset="0"/>
                <a:cs typeface="Times New Roman" pitchFamily="18" charset="0"/>
              </a:rPr>
              <a:t>("Executed successfully");</a:t>
            </a:r>
          </a:p>
          <a:p>
            <a:pPr marL="0" indent="0" fontAlgn="base">
              <a:buNone/>
            </a:pPr>
            <a:r>
              <a:rPr lang="en-IN" sz="4900" b="1" dirty="0" smtClean="0">
                <a:latin typeface="Times New Roman" pitchFamily="18" charset="0"/>
                <a:cs typeface="Times New Roman" pitchFamily="18" charset="0"/>
              </a:rPr>
              <a:t>     }</a:t>
            </a:r>
          </a:p>
          <a:p>
            <a:pPr marL="0" indent="0" fontAlgn="base">
              <a:buNone/>
            </a:pPr>
            <a:r>
              <a:rPr lang="en-IN" sz="49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IN" sz="49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3074" name="Picture 2" descr="C:\Users\User2\Desktop\DecisionMakingIfStatement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39"/>
          <a:stretch/>
        </p:blipFill>
        <p:spPr bwMode="auto">
          <a:xfrm>
            <a:off x="4875014" y="3673239"/>
            <a:ext cx="3945458" cy="191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0150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646" y="1628800"/>
            <a:ext cx="4621883" cy="483704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620688"/>
            <a:ext cx="5184576" cy="57214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/>
              <a:t>3. if–else-if </a:t>
            </a:r>
            <a:r>
              <a:rPr lang="en-IN" sz="2400" b="1" dirty="0"/>
              <a:t>ladder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/>
              <a:t>Syntax</a:t>
            </a:r>
            <a:endParaRPr lang="en-I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If(condition-1</a:t>
            </a:r>
            <a:r>
              <a:rPr lang="en-IN" sz="1800" dirty="0" smtClean="0"/>
              <a:t>)  {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>  </a:t>
            </a:r>
            <a:r>
              <a:rPr lang="en-IN" sz="1800" dirty="0" err="1"/>
              <a:t>StatementsStatements</a:t>
            </a:r>
            <a:r>
              <a:rPr lang="en-IN" sz="1800" dirty="0"/>
              <a:t> which will be executed if condition-1 is true</a:t>
            </a:r>
            <a:br>
              <a:rPr lang="en-IN" sz="1800" dirty="0"/>
            </a:br>
            <a:r>
              <a:rPr lang="en-IN" sz="1800" dirty="0"/>
              <a:t>}</a:t>
            </a:r>
            <a:br>
              <a:rPr lang="en-IN" sz="1800" dirty="0"/>
            </a:br>
            <a:r>
              <a:rPr lang="en-IN" sz="1800" dirty="0"/>
              <a:t>else if (condition-2</a:t>
            </a:r>
            <a:r>
              <a:rPr lang="en-IN" sz="1800" dirty="0" smtClean="0"/>
              <a:t>)  {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>  </a:t>
            </a:r>
            <a:r>
              <a:rPr lang="en-IN" sz="1800" dirty="0" err="1"/>
              <a:t>StatementsStatements</a:t>
            </a:r>
            <a:r>
              <a:rPr lang="en-IN" sz="1800" dirty="0"/>
              <a:t> which will be executed if condition-2 is true</a:t>
            </a:r>
            <a:br>
              <a:rPr lang="en-IN" sz="1800" dirty="0"/>
            </a:br>
            <a:r>
              <a:rPr lang="en-IN" sz="1800" dirty="0"/>
              <a:t>} </a:t>
            </a:r>
            <a:br>
              <a:rPr lang="en-IN" sz="1800" dirty="0"/>
            </a:br>
            <a:r>
              <a:rPr lang="en-IN" sz="1800" dirty="0" smtClean="0"/>
              <a:t>….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 smtClean="0"/>
              <a:t>else </a:t>
            </a:r>
            <a:r>
              <a:rPr lang="en-IN" sz="1800" dirty="0"/>
              <a:t>if (condition-n</a:t>
            </a:r>
            <a:r>
              <a:rPr lang="en-IN" sz="1800" dirty="0" smtClean="0"/>
              <a:t>)  {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>  </a:t>
            </a:r>
            <a:r>
              <a:rPr lang="en-IN" sz="1800" dirty="0" err="1"/>
              <a:t>StatementsStatements</a:t>
            </a:r>
            <a:r>
              <a:rPr lang="en-IN" sz="1800" dirty="0"/>
              <a:t> which will be executed if condition-n is true</a:t>
            </a:r>
            <a:br>
              <a:rPr lang="en-IN" sz="1800" dirty="0"/>
            </a:br>
            <a:r>
              <a:rPr lang="en-IN" sz="1800" dirty="0"/>
              <a:t>} </a:t>
            </a:r>
            <a:br>
              <a:rPr lang="en-IN" sz="1800" dirty="0"/>
            </a:br>
            <a:r>
              <a:rPr lang="en-IN" sz="1800" dirty="0" smtClean="0"/>
              <a:t>else  {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>  </a:t>
            </a:r>
            <a:r>
              <a:rPr lang="en-IN" sz="1800" dirty="0" err="1"/>
              <a:t>StatementsStatements</a:t>
            </a:r>
            <a:r>
              <a:rPr lang="en-IN" sz="1800" dirty="0"/>
              <a:t> which will be executed if none of the conditions in condition-1, condition2,…condition-n are true.</a:t>
            </a:r>
            <a:br>
              <a:rPr lang="en-IN" sz="1800" dirty="0"/>
            </a:br>
            <a:r>
              <a:rPr lang="en-IN" sz="1800" dirty="0" smtClean="0"/>
              <a:t>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0542335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14400"/>
          </a:xfrm>
        </p:spPr>
        <p:txBody>
          <a:bodyPr/>
          <a:lstStyle/>
          <a:p>
            <a:r>
              <a:rPr lang="en-US" dirty="0" smtClean="0"/>
              <a:t>Example program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3970784" cy="3674269"/>
          </a:xfrm>
        </p:spPr>
        <p:txBody>
          <a:bodyPr>
            <a:normAutofit fontScale="25000" lnSpcReduction="20000"/>
          </a:bodyPr>
          <a:lstStyle/>
          <a:p>
            <a:pPr marL="0" indent="0" fontAlgn="base">
              <a:buNone/>
            </a:pPr>
            <a:r>
              <a:rPr lang="en-IN" sz="64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6400" b="1" dirty="0">
                <a:latin typeface="Times New Roman" pitchFamily="18" charset="0"/>
                <a:cs typeface="Times New Roman" pitchFamily="18" charset="0"/>
              </a:rPr>
              <a:t>class IfElseIfLadderDemo1</a:t>
            </a:r>
          </a:p>
          <a:p>
            <a:pPr marL="0" indent="0" fontAlgn="base">
              <a:buNone/>
            </a:pPr>
            <a:r>
              <a:rPr lang="en-IN" sz="64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fontAlgn="base">
              <a:buNone/>
            </a:pPr>
            <a:r>
              <a:rPr lang="en-IN" sz="6400" b="1" dirty="0">
                <a:latin typeface="Times New Roman" pitchFamily="18" charset="0"/>
                <a:cs typeface="Times New Roman" pitchFamily="18" charset="0"/>
              </a:rPr>
              <a:t>     public static void main(String </a:t>
            </a:r>
            <a:r>
              <a:rPr lang="en-IN" sz="6400" b="1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6400" b="1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marL="0" indent="0" fontAlgn="base">
              <a:buNone/>
            </a:pPr>
            <a:r>
              <a:rPr lang="en-IN" sz="6400" b="1" dirty="0">
                <a:latin typeface="Times New Roman" pitchFamily="18" charset="0"/>
                <a:cs typeface="Times New Roman" pitchFamily="18" charset="0"/>
              </a:rPr>
              <a:t>     {</a:t>
            </a:r>
          </a:p>
          <a:p>
            <a:pPr marL="0" indent="0" fontAlgn="base">
              <a:buNone/>
            </a:pPr>
            <a:r>
              <a:rPr lang="en-IN" sz="6400" b="1" dirty="0">
                <a:latin typeface="Times New Roman" pitchFamily="18" charset="0"/>
                <a:cs typeface="Times New Roman" pitchFamily="18" charset="0"/>
              </a:rPr>
              <a:t>         //Declaring a variable "test" and initializing it with a value 2</a:t>
            </a:r>
          </a:p>
          <a:p>
            <a:pPr marL="0" indent="0" fontAlgn="base">
              <a:buNone/>
            </a:pPr>
            <a:r>
              <a:rPr lang="en-IN" sz="6400" b="1" dirty="0">
                <a:latin typeface="Times New Roman" pitchFamily="18" charset="0"/>
                <a:cs typeface="Times New Roman" pitchFamily="18" charset="0"/>
              </a:rPr>
              <a:t>         </a:t>
            </a:r>
            <a:r>
              <a:rPr lang="en-IN" sz="6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6400" b="1" dirty="0">
                <a:latin typeface="Times New Roman" pitchFamily="18" charset="0"/>
                <a:cs typeface="Times New Roman" pitchFamily="18" charset="0"/>
              </a:rPr>
              <a:t> test=2;</a:t>
            </a:r>
          </a:p>
          <a:p>
            <a:pPr marL="0" indent="0" fontAlgn="base">
              <a:buNone/>
            </a:pPr>
            <a:r>
              <a:rPr lang="en-IN" sz="6400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IN" sz="6400" b="1" dirty="0">
                <a:latin typeface="Times New Roman" pitchFamily="18" charset="0"/>
                <a:cs typeface="Times New Roman" pitchFamily="18" charset="0"/>
              </a:rPr>
              <a:t>         if(test==1)</a:t>
            </a:r>
          </a:p>
          <a:p>
            <a:pPr marL="0" indent="0" fontAlgn="base">
              <a:buNone/>
            </a:pPr>
            <a:r>
              <a:rPr lang="en-IN" sz="6400" b="1" dirty="0">
                <a:latin typeface="Times New Roman" pitchFamily="18" charset="0"/>
                <a:cs typeface="Times New Roman" pitchFamily="18" charset="0"/>
              </a:rPr>
              <a:t>         {</a:t>
            </a:r>
          </a:p>
          <a:p>
            <a:pPr marL="0" indent="0" fontAlgn="base">
              <a:buNone/>
            </a:pPr>
            <a:r>
              <a:rPr lang="en-IN" sz="6400" b="1" dirty="0">
                <a:latin typeface="Times New Roman" pitchFamily="18" charset="0"/>
                <a:cs typeface="Times New Roman" pitchFamily="18" charset="0"/>
              </a:rPr>
              <a:t>             //This block will be executed only if "test" is equal to 1</a:t>
            </a:r>
          </a:p>
          <a:p>
            <a:pPr marL="0" indent="0" fontAlgn="base">
              <a:buNone/>
            </a:pPr>
            <a:r>
              <a:rPr lang="en-IN" sz="6400" b="1" dirty="0">
                <a:latin typeface="Times New Roman" pitchFamily="18" charset="0"/>
                <a:cs typeface="Times New Roman" pitchFamily="18" charset="0"/>
              </a:rPr>
              <a:t>             </a:t>
            </a:r>
            <a:r>
              <a:rPr lang="en-IN" sz="64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6400" b="1" dirty="0"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pPr marL="0" indent="0" fontAlgn="base">
              <a:buNone/>
            </a:pPr>
            <a:r>
              <a:rPr lang="en-IN" sz="6400" b="1" dirty="0">
                <a:latin typeface="Times New Roman" pitchFamily="18" charset="0"/>
                <a:cs typeface="Times New Roman" pitchFamily="18" charset="0"/>
              </a:rPr>
              <a:t>         </a:t>
            </a:r>
            <a:r>
              <a:rPr lang="en-IN" sz="64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32040" y="620688"/>
            <a:ext cx="4038600" cy="5593507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else if(test==2)</a:t>
            </a:r>
          </a:p>
          <a:p>
            <a:pPr marL="0" indent="0" fontAlgn="base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         {</a:t>
            </a:r>
          </a:p>
          <a:p>
            <a:pPr marL="0" indent="0" fontAlgn="base">
              <a:buNone/>
            </a:pP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This block will be executed only if "test" is equal to 2</a:t>
            </a:r>
          </a:p>
          <a:p>
            <a:pPr marL="0" indent="0" fontAlgn="base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             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("Hi");</a:t>
            </a:r>
          </a:p>
          <a:p>
            <a:pPr marL="0" indent="0" fontAlgn="base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          }</a:t>
            </a:r>
          </a:p>
          <a:p>
            <a:pPr marL="0" indent="0" fontAlgn="base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         else if(test==3)</a:t>
            </a:r>
          </a:p>
          <a:p>
            <a:pPr marL="0" indent="0" fontAlgn="base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         {</a:t>
            </a:r>
          </a:p>
          <a:p>
            <a:pPr marL="0" indent="0" fontAlgn="base">
              <a:buNone/>
            </a:pP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This block will be executed only if "test" is equal to 3</a:t>
            </a:r>
          </a:p>
          <a:p>
            <a:pPr marL="0" indent="0" fontAlgn="base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             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("Good");</a:t>
            </a:r>
          </a:p>
          <a:p>
            <a:pPr marL="0" indent="0" fontAlgn="base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         }</a:t>
            </a:r>
          </a:p>
          <a:p>
            <a:pPr marL="0" indent="0" fontAlgn="base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         else</a:t>
            </a:r>
          </a:p>
          <a:p>
            <a:pPr marL="0" indent="0" fontAlgn="base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         {</a:t>
            </a:r>
          </a:p>
          <a:p>
            <a:pPr marL="0" indent="0" fontAlgn="base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             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("No Match Found");</a:t>
            </a:r>
          </a:p>
          <a:p>
            <a:pPr marL="0" indent="0" fontAlgn="base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         }</a:t>
            </a:r>
          </a:p>
          <a:p>
            <a:pPr marL="0" indent="0" fontAlgn="base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     }</a:t>
            </a:r>
          </a:p>
          <a:p>
            <a:pPr marL="0" indent="0" fontAlgn="base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IN" sz="1600" b="1" dirty="0"/>
          </a:p>
        </p:txBody>
      </p:sp>
      <p:pic>
        <p:nvPicPr>
          <p:cNvPr id="4143" name="Picture 47" descr="C:\Users\User2\Desktop\DecisionMakingIfStatemen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3" y="4775254"/>
            <a:ext cx="4472851" cy="155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9648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B693E4-5558-4172-814C-FE299FD77723}" vid="{2A47D8DB-B90F-4F8B-9A3C-0970E6F3C75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classobj</Template>
  <TotalTime>132</TotalTime>
  <Words>160</Words>
  <Application>Microsoft Office PowerPoint</Application>
  <PresentationFormat>On-screen Show (4:3)</PresentationFormat>
  <Paragraphs>201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</vt:lpstr>
      <vt:lpstr>Courier New</vt:lpstr>
      <vt:lpstr>Georgia</vt:lpstr>
      <vt:lpstr>Times New Roman</vt:lpstr>
      <vt:lpstr>Smart_ppt_Theme</vt:lpstr>
      <vt:lpstr>PowerPoint Presentation</vt:lpstr>
      <vt:lpstr>Decision Making In Java</vt:lpstr>
      <vt:lpstr>PowerPoint Presentation</vt:lpstr>
      <vt:lpstr>if statement</vt:lpstr>
      <vt:lpstr>Example </vt:lpstr>
      <vt:lpstr>PowerPoint Presentation</vt:lpstr>
      <vt:lpstr>PowerPoint Presentation</vt:lpstr>
      <vt:lpstr>PowerPoint Presentation</vt:lpstr>
      <vt:lpstr>Example program</vt:lpstr>
      <vt:lpstr>PowerPoint Presentation</vt:lpstr>
      <vt:lpstr>Example program</vt:lpstr>
      <vt:lpstr>PowerPoint Presentation</vt:lpstr>
      <vt:lpstr>Java Switch Statement </vt:lpstr>
      <vt:lpstr>Syntax </vt:lpstr>
      <vt:lpstr>PowerPoint Presentation</vt:lpstr>
      <vt:lpstr>PowerPoint Presentation</vt:lpstr>
      <vt:lpstr>Example for switch</vt:lpstr>
      <vt:lpstr>Rules apply to a switch statement </vt:lpstr>
      <vt:lpstr>End of Session - 3 Thank You 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User2</dc:creator>
  <cp:lastModifiedBy>Shanthi</cp:lastModifiedBy>
  <cp:revision>16</cp:revision>
  <dcterms:created xsi:type="dcterms:W3CDTF">2017-12-27T07:30:34Z</dcterms:created>
  <dcterms:modified xsi:type="dcterms:W3CDTF">2018-01-16T06:29:39Z</dcterms:modified>
</cp:coreProperties>
</file>