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58" r:id="rId4"/>
    <p:sldId id="259" r:id="rId5"/>
    <p:sldId id="260" r:id="rId6"/>
    <p:sldId id="277" r:id="rId7"/>
    <p:sldId id="261" r:id="rId8"/>
    <p:sldId id="262" r:id="rId9"/>
    <p:sldId id="263" r:id="rId10"/>
    <p:sldId id="264" r:id="rId11"/>
    <p:sldId id="265" r:id="rId12"/>
    <p:sldId id="278" r:id="rId13"/>
    <p:sldId id="266" r:id="rId14"/>
    <p:sldId id="267" r:id="rId15"/>
    <p:sldId id="268" r:id="rId16"/>
    <p:sldId id="269" r:id="rId17"/>
    <p:sldId id="270" r:id="rId18"/>
    <p:sldId id="271" r:id="rId19"/>
    <p:sldId id="272" r:id="rId20"/>
    <p:sldId id="273" r:id="rId21"/>
    <p:sldId id="274" r:id="rId22"/>
    <p:sldId id="275"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6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2133600" y="3581400"/>
            <a:ext cx="5275052" cy="1295400"/>
          </a:xfrm>
        </p:spPr>
        <p:txBody>
          <a:bodyPr>
            <a:normAutofit/>
          </a:bodyPr>
          <a:lstStyle>
            <a:lvl1pPr marL="0" indent="0" algn="l">
              <a:buNone/>
              <a:defRPr sz="1600" baseline="0">
                <a:solidFill>
                  <a:schemeClr val="tx1"/>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Footer Placeholder 4"/>
          <p:cNvSpPr>
            <a:spLocks noGrp="1"/>
          </p:cNvSpPr>
          <p:nvPr>
            <p:ph type="ftr" sz="quarter" idx="15"/>
          </p:nvPr>
        </p:nvSpPr>
        <p:spPr>
          <a:xfrm>
            <a:off x="685800" y="6477000"/>
            <a:ext cx="7239000" cy="365125"/>
          </a:xfrm>
        </p:spPr>
        <p:txBody>
          <a:bodyPr/>
          <a:lstStyle>
            <a:lvl1pPr>
              <a:defRPr dirty="0"/>
            </a:lvl1pPr>
          </a:lstStyle>
          <a:p>
            <a:endParaRPr lang="en-IN"/>
          </a:p>
        </p:txBody>
      </p:sp>
      <p:sp>
        <p:nvSpPr>
          <p:cNvPr id="5" name="Title 4"/>
          <p:cNvSpPr>
            <a:spLocks noGrp="1"/>
          </p:cNvSpPr>
          <p:nvPr>
            <p:ph type="title"/>
          </p:nvPr>
        </p:nvSpPr>
        <p:spPr>
          <a:xfrm>
            <a:off x="838200" y="2362200"/>
            <a:ext cx="8001000" cy="914400"/>
          </a:xfrm>
        </p:spPr>
        <p:txBody>
          <a:bodyPr/>
          <a:lstStyle>
            <a:lvl1pPr algn="ctr">
              <a:defRPr b="1">
                <a:latin typeface="Cambria" panose="0204050305040603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903612026"/>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lvl1pPr>
              <a:defRPr>
                <a:latin typeface="Cambria" panose="02040503050406030204" pitchFamily="18"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76400"/>
            <a:ext cx="8229600" cy="4297363"/>
          </a:xfrm>
        </p:spPr>
        <p:txBody>
          <a:bodyPr vert="eaVert"/>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643842790"/>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211763"/>
          </a:xfrm>
        </p:spPr>
        <p:txBody>
          <a:bodyPr vert="eaVert"/>
          <a:lstStyle>
            <a:lvl1pPr>
              <a:defRPr>
                <a:latin typeface="Cambria" panose="02040503050406030204" pitchFamily="18"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0"/>
            <a:ext cx="6019800" cy="5211763"/>
          </a:xfrm>
        </p:spPr>
        <p:txBody>
          <a:bodyPr vert="eaVert"/>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1946836874"/>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Cambria" panose="02040503050406030204" pitchFamily="18" charset="0"/>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8"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3677150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cSld name="1_Section Header">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1143000" y="1905000"/>
            <a:ext cx="5105400" cy="1143001"/>
          </a:xfrm>
        </p:spPr>
        <p:txBody>
          <a:bodyPr anchor="b" anchorCtr="0">
            <a:normAutofit/>
          </a:bodyPr>
          <a:lstStyle>
            <a:lvl1pPr algn="l">
              <a:defRPr sz="3600" b="0" cap="none">
                <a:latin typeface="Cambria" panose="020405030504060302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184696" y="3048000"/>
            <a:ext cx="5105400" cy="1500187"/>
          </a:xfrm>
        </p:spPr>
        <p:txBody>
          <a:bodyPr anchor="t"/>
          <a:lstStyle>
            <a:lvl1pPr marL="0" indent="0">
              <a:buNone/>
              <a:defRPr sz="2000">
                <a:solidFill>
                  <a:schemeClr val="tx1"/>
                </a:solidFill>
                <a:latin typeface="Cambria" panose="020405030504060302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1753217320"/>
      </p:ext>
    </p:extLst>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68304" y="1905000"/>
            <a:ext cx="4994696" cy="1143001"/>
          </a:xfrm>
        </p:spPr>
        <p:txBody>
          <a:bodyPr anchor="b">
            <a:normAutofit/>
          </a:bodyPr>
          <a:lstStyle>
            <a:lvl1pPr algn="l">
              <a:defRPr sz="3600" b="0" cap="none">
                <a:latin typeface="Cambria" panose="02040503050406030204" pitchFamily="18"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0" y="3148013"/>
            <a:ext cx="4953000" cy="1500187"/>
          </a:xfrm>
        </p:spPr>
        <p:txBody>
          <a:bodyPr/>
          <a:lstStyle>
            <a:lvl1pPr marL="0" indent="0">
              <a:buNone/>
              <a:defRPr sz="2000">
                <a:solidFill>
                  <a:schemeClr val="tx1"/>
                </a:solidFill>
                <a:latin typeface="Cambria" panose="020405030504060302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Picture Placeholder 10"/>
          <p:cNvSpPr>
            <a:spLocks noGrp="1"/>
          </p:cNvSpPr>
          <p:nvPr>
            <p:ph type="pic" sz="quarter" idx="12"/>
          </p:nvPr>
        </p:nvSpPr>
        <p:spPr>
          <a:xfrm>
            <a:off x="609600" y="1371600"/>
            <a:ext cx="2971800" cy="3962400"/>
          </a:xfrm>
        </p:spPr>
        <p:txBody>
          <a:bodyPr rtlCol="0">
            <a:normAutofit/>
          </a:bodyPr>
          <a:lstStyle>
            <a:lvl1pPr>
              <a:defRPr>
                <a:latin typeface="Cambria" panose="02040503050406030204" pitchFamily="18" charset="0"/>
              </a:defRPr>
            </a:lvl1pPr>
          </a:lstStyle>
          <a:p>
            <a:pPr lvl="0"/>
            <a:r>
              <a:rPr lang="en-US" noProof="0" smtClean="0"/>
              <a:t>Click icon to add picture</a:t>
            </a:r>
            <a:endParaRPr lang="en-US" noProof="0"/>
          </a:p>
        </p:txBody>
      </p:sp>
      <p:sp>
        <p:nvSpPr>
          <p:cNvPr id="13"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3302453083"/>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lgn="l">
              <a:defRPr sz="2800">
                <a:latin typeface="Cambria" panose="02040503050406030204"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76400"/>
            <a:ext cx="8229600" cy="4297363"/>
          </a:xfrm>
        </p:spPr>
        <p:txBody>
          <a:bodyPr>
            <a:normAutofit/>
          </a:bodyPr>
          <a:lstStyle>
            <a:lvl1pPr marL="342900" indent="-342900">
              <a:lnSpc>
                <a:spcPct val="150000"/>
              </a:lnSpc>
              <a:spcBef>
                <a:spcPts val="0"/>
              </a:spcBef>
              <a:buSzPct val="130000"/>
              <a:buFont typeface="Arial" pitchFamily="34" charset="0"/>
              <a:buChar char="•"/>
              <a:defRPr sz="2000">
                <a:latin typeface="Cambria" panose="02040503050406030204" pitchFamily="18" charset="0"/>
              </a:defRPr>
            </a:lvl1pPr>
            <a:lvl2pPr marL="571500" indent="-228600">
              <a:lnSpc>
                <a:spcPct val="150000"/>
              </a:lnSpc>
              <a:spcBef>
                <a:spcPts val="0"/>
              </a:spcBef>
              <a:buSzPct val="60000"/>
              <a:buFont typeface="Courier New" pitchFamily="49" charset="0"/>
              <a:buChar char="o"/>
              <a:defRPr sz="1800">
                <a:latin typeface="Cambria" panose="02040503050406030204" pitchFamily="18" charset="0"/>
              </a:defRPr>
            </a:lvl2pPr>
            <a:lvl3pPr>
              <a:defRPr sz="2000">
                <a:latin typeface="Cambria" panose="02040503050406030204" pitchFamily="18" charset="0"/>
              </a:defRPr>
            </a:lvl3pPr>
            <a:lvl4pPr>
              <a:defRPr sz="2000">
                <a:latin typeface="Cambria" panose="02040503050406030204" pitchFamily="18" charset="0"/>
              </a:defRPr>
            </a:lvl4pPr>
            <a:lvl5pPr>
              <a:defRPr sz="2000">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4230930341"/>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lvl1pPr>
              <a:defRPr>
                <a:latin typeface="Cambria" panose="02040503050406030204" pitchFamily="18"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0"/>
            <a:ext cx="4038600" cy="4297363"/>
          </a:xfrm>
        </p:spPr>
        <p:txBody>
          <a:bodyPr>
            <a:normAutofit/>
          </a:bodyPr>
          <a:lstStyle>
            <a:lvl1pPr>
              <a:defRPr sz="2400">
                <a:latin typeface="Cambria" panose="02040503050406030204" pitchFamily="18" charset="0"/>
              </a:defRPr>
            </a:lvl1pPr>
            <a:lvl2pPr>
              <a:defRPr sz="2000">
                <a:latin typeface="Cambria" panose="02040503050406030204" pitchFamily="18" charset="0"/>
              </a:defRPr>
            </a:lvl2pPr>
            <a:lvl3pPr>
              <a:defRPr sz="1800">
                <a:latin typeface="Cambria" panose="02040503050406030204" pitchFamily="18" charset="0"/>
              </a:defRPr>
            </a:lvl3pPr>
            <a:lvl4pPr>
              <a:defRPr sz="1600">
                <a:latin typeface="Cambria" panose="02040503050406030204" pitchFamily="18" charset="0"/>
              </a:defRPr>
            </a:lvl4pPr>
            <a:lvl5pPr>
              <a:defRPr sz="1600">
                <a:latin typeface="Cambria" panose="02040503050406030204" pitchFamily="18"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4297363"/>
          </a:xfrm>
        </p:spPr>
        <p:txBody>
          <a:bodyPr>
            <a:normAutofit/>
          </a:bodyPr>
          <a:lstStyle>
            <a:lvl1pPr>
              <a:defRPr sz="2400">
                <a:latin typeface="Cambria" panose="02040503050406030204" pitchFamily="18" charset="0"/>
              </a:defRPr>
            </a:lvl1pPr>
            <a:lvl2pPr>
              <a:defRPr sz="2000">
                <a:latin typeface="Cambria" panose="02040503050406030204" pitchFamily="18" charset="0"/>
              </a:defRPr>
            </a:lvl2pPr>
            <a:lvl3pPr>
              <a:defRPr sz="1800">
                <a:latin typeface="Cambria" panose="02040503050406030204" pitchFamily="18" charset="0"/>
              </a:defRPr>
            </a:lvl3pPr>
            <a:lvl4pPr>
              <a:defRPr sz="1600">
                <a:latin typeface="Cambria" panose="02040503050406030204" pitchFamily="18" charset="0"/>
              </a:defRPr>
            </a:lvl4pPr>
            <a:lvl5pPr>
              <a:defRPr sz="1600">
                <a:latin typeface="Cambria" panose="02040503050406030204" pitchFamily="18"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2565298187"/>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09600"/>
          </a:xfrm>
        </p:spPr>
        <p:txBody>
          <a:bodyPr/>
          <a:lstStyle>
            <a:lvl1pPr>
              <a:defRPr>
                <a:latin typeface="Cambria" panose="02040503050406030204" pitchFamily="18"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382713"/>
            <a:ext cx="4040188" cy="639762"/>
          </a:xfrm>
        </p:spPr>
        <p:txBody>
          <a:bodyPr anchor="b">
            <a:noAutofit/>
          </a:bodyPr>
          <a:lstStyle>
            <a:lvl1pPr marL="0" indent="0">
              <a:buNone/>
              <a:defRPr sz="2000" b="1">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022475"/>
            <a:ext cx="4040188" cy="3951288"/>
          </a:xfrm>
        </p:spPr>
        <p:txBody>
          <a:bodyPr>
            <a:normAutofit/>
          </a:bodyPr>
          <a:lstStyle>
            <a:lvl1pPr>
              <a:defRPr sz="2000">
                <a:latin typeface="Cambria" panose="02040503050406030204" pitchFamily="18" charset="0"/>
              </a:defRPr>
            </a:lvl1pPr>
            <a:lvl2pPr>
              <a:defRPr sz="1800">
                <a:latin typeface="Cambria" panose="02040503050406030204" pitchFamily="18" charset="0"/>
              </a:defRPr>
            </a:lvl2pPr>
            <a:lvl3pPr>
              <a:defRPr sz="1600">
                <a:latin typeface="Cambria" panose="02040503050406030204" pitchFamily="18" charset="0"/>
              </a:defRPr>
            </a:lvl3pPr>
            <a:lvl4pPr>
              <a:defRPr sz="1400">
                <a:latin typeface="Cambria" panose="02040503050406030204" pitchFamily="18" charset="0"/>
              </a:defRPr>
            </a:lvl4pPr>
            <a:lvl5pPr>
              <a:defRPr sz="1400">
                <a:latin typeface="Cambria" panose="02040503050406030204" pitchFamily="18"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382713"/>
            <a:ext cx="4041775" cy="639762"/>
          </a:xfrm>
        </p:spPr>
        <p:txBody>
          <a:bodyPr anchor="b">
            <a:noAutofit/>
          </a:bodyPr>
          <a:lstStyle>
            <a:lvl1pPr marL="0" indent="0">
              <a:buNone/>
              <a:defRPr sz="2000" b="1">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022475"/>
            <a:ext cx="4041775" cy="3951288"/>
          </a:xfrm>
        </p:spPr>
        <p:txBody>
          <a:bodyPr>
            <a:normAutofit/>
          </a:bodyPr>
          <a:lstStyle>
            <a:lvl1pPr>
              <a:defRPr sz="2000">
                <a:latin typeface="Cambria" panose="02040503050406030204" pitchFamily="18" charset="0"/>
              </a:defRPr>
            </a:lvl1pPr>
            <a:lvl2pPr>
              <a:defRPr sz="1800">
                <a:latin typeface="Cambria" panose="02040503050406030204" pitchFamily="18" charset="0"/>
              </a:defRPr>
            </a:lvl2pPr>
            <a:lvl3pPr>
              <a:defRPr sz="1600">
                <a:latin typeface="Cambria" panose="02040503050406030204" pitchFamily="18" charset="0"/>
              </a:defRPr>
            </a:lvl3pPr>
            <a:lvl4pPr>
              <a:defRPr sz="1400">
                <a:latin typeface="Cambria" panose="02040503050406030204" pitchFamily="18" charset="0"/>
              </a:defRPr>
            </a:lvl4pPr>
            <a:lvl5pPr>
              <a:defRPr sz="1400">
                <a:latin typeface="Cambria" panose="02040503050406030204" pitchFamily="18"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0"/>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843281154"/>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defRPr sz="2800">
                <a:latin typeface="Cambria" panose="02040503050406030204" pitchFamily="18" charset="0"/>
              </a:defRPr>
            </a:lvl1pPr>
          </a:lstStyle>
          <a:p>
            <a:r>
              <a:rPr lang="en-US" smtClean="0"/>
              <a:t>Click to edit Master title style</a:t>
            </a:r>
            <a:endParaRPr lang="en-US" dirty="0"/>
          </a:p>
        </p:txBody>
      </p:sp>
      <p:sp>
        <p:nvSpPr>
          <p:cNvPr id="6"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220985470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553718969"/>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762000"/>
          </a:xfrm>
        </p:spPr>
        <p:txBody>
          <a:bodyPr anchor="b"/>
          <a:lstStyle>
            <a:lvl1pPr algn="l">
              <a:defRPr sz="2000" b="1">
                <a:latin typeface="Cambria" panose="02040503050406030204" pitchFamily="18" charset="0"/>
              </a:defRPr>
            </a:lvl1pPr>
          </a:lstStyle>
          <a:p>
            <a:r>
              <a:rPr lang="en-US" smtClean="0"/>
              <a:t>Click to edit Master title style</a:t>
            </a:r>
            <a:endParaRPr lang="en-US"/>
          </a:p>
        </p:txBody>
      </p:sp>
      <p:sp>
        <p:nvSpPr>
          <p:cNvPr id="3" name="Content Placeholder 2"/>
          <p:cNvSpPr>
            <a:spLocks noGrp="1"/>
          </p:cNvSpPr>
          <p:nvPr>
            <p:ph idx="1"/>
          </p:nvPr>
        </p:nvSpPr>
        <p:spPr>
          <a:xfrm>
            <a:off x="3575050" y="762000"/>
            <a:ext cx="5111750" cy="5211763"/>
          </a:xfrm>
        </p:spPr>
        <p:txBody>
          <a:bodyPr>
            <a:normAutofit/>
          </a:bodyPr>
          <a:lstStyle>
            <a:lvl1pPr>
              <a:defRPr sz="2800">
                <a:latin typeface="Cambria" panose="02040503050406030204" pitchFamily="18" charset="0"/>
              </a:defRPr>
            </a:lvl1pPr>
            <a:lvl2pPr>
              <a:defRPr sz="2400">
                <a:latin typeface="Cambria" panose="02040503050406030204" pitchFamily="18" charset="0"/>
              </a:defRPr>
            </a:lvl2pPr>
            <a:lvl3pPr>
              <a:defRPr sz="2000">
                <a:latin typeface="Cambria" panose="02040503050406030204" pitchFamily="18" charset="0"/>
              </a:defRPr>
            </a:lvl3pPr>
            <a:lvl4pPr>
              <a:defRPr sz="1800">
                <a:latin typeface="Cambria" panose="02040503050406030204" pitchFamily="18" charset="0"/>
              </a:defRPr>
            </a:lvl4pPr>
            <a:lvl5pPr>
              <a:defRPr sz="1800">
                <a:latin typeface="Cambria" panose="02040503050406030204" pitchFamily="18"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373563"/>
          </a:xfrm>
        </p:spPr>
        <p:txBody>
          <a:bodyPr/>
          <a:lstStyle>
            <a:lvl1pPr marL="0" indent="0">
              <a:buNone/>
              <a:defRPr sz="1400">
                <a:latin typeface="Cambria" panose="020405030504060302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195936704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2149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163058062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5"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Title Placeholder 1"/>
          <p:cNvSpPr>
            <a:spLocks noGrp="1"/>
          </p:cNvSpPr>
          <p:nvPr>
            <p:ph type="title"/>
          </p:nvPr>
        </p:nvSpPr>
        <p:spPr bwMode="auto">
          <a:xfrm>
            <a:off x="457200" y="762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76400"/>
            <a:ext cx="82296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3970978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slow">
    <p:fade/>
  </p:transition>
  <p:timing>
    <p:tnLst>
      <p:par>
        <p:cTn id="1" dur="indefinite" restart="never" nodeType="tmRoot"/>
      </p:par>
    </p:tnLst>
  </p:timing>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924944"/>
            <a:ext cx="8001000" cy="914400"/>
          </a:xfrm>
        </p:spPr>
        <p:txBody>
          <a:bodyPr/>
          <a:lstStyle/>
          <a:p>
            <a:r>
              <a:rPr lang="en-US" sz="3600" dirty="0" smtClean="0"/>
              <a:t>Looping statements </a:t>
            </a:r>
            <a:r>
              <a:rPr lang="en-US" sz="3600" smtClean="0"/>
              <a:t>in </a:t>
            </a:r>
            <a:r>
              <a:rPr lang="en-US" sz="3600" smtClean="0"/>
              <a:t>Java </a:t>
            </a:r>
            <a:endParaRPr lang="en-IN" sz="3600" dirty="0"/>
          </a:p>
        </p:txBody>
      </p:sp>
    </p:spTree>
    <p:extLst>
      <p:ext uri="{BB962C8B-B14F-4D97-AF65-F5344CB8AC3E}">
        <p14:creationId xmlns:p14="http://schemas.microsoft.com/office/powerpoint/2010/main" val="1785599371"/>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Java </a:t>
            </a:r>
            <a:r>
              <a:rPr lang="en-IN" b="1" dirty="0" smtClean="0"/>
              <a:t>- While </a:t>
            </a:r>
            <a:r>
              <a:rPr lang="en-IN" b="1" dirty="0"/>
              <a:t>Loop</a:t>
            </a:r>
            <a:br>
              <a:rPr lang="en-IN" b="1" dirty="0"/>
            </a:br>
            <a:endParaRPr lang="en-IN" b="1" dirty="0"/>
          </a:p>
        </p:txBody>
      </p:sp>
      <p:sp>
        <p:nvSpPr>
          <p:cNvPr id="3" name="Content Placeholder 2"/>
          <p:cNvSpPr>
            <a:spLocks noGrp="1"/>
          </p:cNvSpPr>
          <p:nvPr>
            <p:ph sz="half" idx="1"/>
          </p:nvPr>
        </p:nvSpPr>
        <p:spPr>
          <a:xfrm>
            <a:off x="457200" y="1676400"/>
            <a:ext cx="8229600" cy="4297363"/>
          </a:xfrm>
        </p:spPr>
        <p:txBody>
          <a:bodyPr>
            <a:normAutofit/>
          </a:bodyPr>
          <a:lstStyle/>
          <a:p>
            <a:pPr algn="just"/>
            <a:r>
              <a:rPr lang="en-IN" sz="2300" dirty="0">
                <a:latin typeface="Times New Roman" pitchFamily="18" charset="0"/>
                <a:cs typeface="Times New Roman" pitchFamily="18" charset="0"/>
              </a:rPr>
              <a:t>The Java </a:t>
            </a:r>
            <a:r>
              <a:rPr lang="en-IN" sz="2300" i="1" dirty="0">
                <a:latin typeface="Times New Roman" pitchFamily="18" charset="0"/>
                <a:cs typeface="Times New Roman" pitchFamily="18" charset="0"/>
              </a:rPr>
              <a:t>while loop</a:t>
            </a:r>
            <a:r>
              <a:rPr lang="en-IN" sz="2300" dirty="0">
                <a:latin typeface="Times New Roman" pitchFamily="18" charset="0"/>
                <a:cs typeface="Times New Roman" pitchFamily="18" charset="0"/>
              </a:rPr>
              <a:t> is used to iterate a part of the program several times. If the number of iteration is not fixed, it is recommended to use </a:t>
            </a:r>
            <a:r>
              <a:rPr lang="en-IN" sz="2300" dirty="0" smtClean="0">
                <a:latin typeface="Times New Roman" pitchFamily="18" charset="0"/>
                <a:cs typeface="Times New Roman" pitchFamily="18" charset="0"/>
              </a:rPr>
              <a:t>while loop.</a:t>
            </a:r>
          </a:p>
          <a:p>
            <a:pPr marL="800100" lvl="2" indent="0">
              <a:buNone/>
            </a:pPr>
            <a:r>
              <a:rPr lang="en-US" sz="2200" b="1" dirty="0"/>
              <a:t>Syntax </a:t>
            </a:r>
            <a:endParaRPr lang="en-IN" sz="2200" b="1" dirty="0"/>
          </a:p>
          <a:p>
            <a:pPr marL="800100" lvl="2" indent="0">
              <a:buNone/>
            </a:pPr>
            <a:r>
              <a:rPr lang="en-IN" sz="2200" b="1" dirty="0" smtClean="0"/>
              <a:t>while</a:t>
            </a:r>
            <a:r>
              <a:rPr lang="en-IN" sz="2200" dirty="0" smtClean="0"/>
              <a:t>(condition</a:t>
            </a:r>
            <a:r>
              <a:rPr lang="en-IN" sz="2200" dirty="0"/>
              <a:t>)</a:t>
            </a:r>
          </a:p>
          <a:p>
            <a:pPr marL="800100" lvl="2" indent="0">
              <a:buNone/>
            </a:pPr>
            <a:r>
              <a:rPr lang="en-IN" sz="2200" dirty="0"/>
              <a:t>{  </a:t>
            </a:r>
          </a:p>
          <a:p>
            <a:pPr marL="800100" lvl="2" indent="0">
              <a:buNone/>
            </a:pPr>
            <a:r>
              <a:rPr lang="en-IN" sz="2200" dirty="0"/>
              <a:t>//code to be executed  </a:t>
            </a:r>
          </a:p>
          <a:p>
            <a:pPr marL="800100" lvl="2" indent="0">
              <a:buNone/>
            </a:pPr>
            <a:r>
              <a:rPr lang="en-IN" sz="2200" dirty="0"/>
              <a:t>}  </a:t>
            </a:r>
          </a:p>
          <a:p>
            <a:pPr algn="just"/>
            <a:endParaRPr lang="en-IN" sz="2300" dirty="0">
              <a:latin typeface="Times New Roman" pitchFamily="18" charset="0"/>
              <a:cs typeface="Times New Roman" pitchFamily="18" charset="0"/>
            </a:endParaRPr>
          </a:p>
        </p:txBody>
      </p:sp>
    </p:spTree>
    <p:extLst>
      <p:ext uri="{BB962C8B-B14F-4D97-AF65-F5344CB8AC3E}">
        <p14:creationId xmlns:p14="http://schemas.microsoft.com/office/powerpoint/2010/main" val="4243069061"/>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hile lo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556792"/>
            <a:ext cx="7272808" cy="4038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092403"/>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While Loop</a:t>
            </a:r>
            <a:endParaRPr lang="en-IN" b="1" dirty="0"/>
          </a:p>
        </p:txBody>
      </p:sp>
      <p:sp>
        <p:nvSpPr>
          <p:cNvPr id="6" name="Content Placeholder 5"/>
          <p:cNvSpPr>
            <a:spLocks noGrp="1"/>
          </p:cNvSpPr>
          <p:nvPr>
            <p:ph idx="1"/>
          </p:nvPr>
        </p:nvSpPr>
        <p:spPr/>
        <p:txBody>
          <a:bodyPr/>
          <a:lstStyle/>
          <a:p>
            <a:pPr algn="just"/>
            <a:r>
              <a:rPr lang="en-IN" dirty="0"/>
              <a:t>While loop starts with the checking of condition. If it evaluated to true, then the loop body statements are executed otherwise first statement following the loop is executed. For this reason it is also called </a:t>
            </a:r>
            <a:r>
              <a:rPr lang="en-IN" b="1" dirty="0"/>
              <a:t>Entry control loop</a:t>
            </a:r>
            <a:endParaRPr lang="en-IN" dirty="0"/>
          </a:p>
          <a:p>
            <a:pPr algn="just"/>
            <a:r>
              <a:rPr lang="en-IN" dirty="0"/>
              <a:t>Once the condition is evaluated to true, the statements in the loop body are executed. Normally the statements contain an update value for the variable being processed for the next iteration.</a:t>
            </a:r>
          </a:p>
          <a:p>
            <a:pPr algn="just"/>
            <a:r>
              <a:rPr lang="en-IN" dirty="0"/>
              <a:t>When the condition becomes false, the loop terminates which marks the end of its life cycle.</a:t>
            </a:r>
          </a:p>
          <a:p>
            <a:pPr algn="just"/>
            <a:endParaRPr lang="en-IN" dirty="0"/>
          </a:p>
        </p:txBody>
      </p:sp>
    </p:spTree>
    <p:extLst>
      <p:ext uri="{BB962C8B-B14F-4D97-AF65-F5344CB8AC3E}">
        <p14:creationId xmlns:p14="http://schemas.microsoft.com/office/powerpoint/2010/main" val="3408697969"/>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IN" dirty="0"/>
          </a:p>
        </p:txBody>
      </p:sp>
      <p:sp>
        <p:nvSpPr>
          <p:cNvPr id="3" name="Content Placeholder 2"/>
          <p:cNvSpPr>
            <a:spLocks noGrp="1"/>
          </p:cNvSpPr>
          <p:nvPr>
            <p:ph sz="half" idx="1"/>
          </p:nvPr>
        </p:nvSpPr>
        <p:spPr/>
        <p:txBody>
          <a:bodyPr>
            <a:normAutofit fontScale="92500" lnSpcReduction="10000"/>
          </a:bodyPr>
          <a:lstStyle/>
          <a:p>
            <a:pPr marL="0" indent="0">
              <a:buNone/>
            </a:pPr>
            <a:r>
              <a:rPr lang="en-IN" b="1" dirty="0"/>
              <a:t>public</a:t>
            </a:r>
            <a:r>
              <a:rPr lang="en-IN" dirty="0"/>
              <a:t> </a:t>
            </a:r>
            <a:r>
              <a:rPr lang="en-IN" b="1" dirty="0"/>
              <a:t>class</a:t>
            </a:r>
            <a:r>
              <a:rPr lang="en-IN" dirty="0"/>
              <a:t> </a:t>
            </a:r>
            <a:r>
              <a:rPr lang="en-IN" dirty="0" err="1"/>
              <a:t>WhileExample</a:t>
            </a:r>
            <a:r>
              <a:rPr lang="en-IN" dirty="0"/>
              <a:t> {  </a:t>
            </a:r>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  </a:t>
            </a:r>
          </a:p>
          <a:p>
            <a:pPr marL="0" indent="0">
              <a:buNone/>
            </a:pPr>
            <a:r>
              <a:rPr lang="en-IN" dirty="0"/>
              <a:t>    </a:t>
            </a:r>
            <a:r>
              <a:rPr lang="en-IN" b="1" dirty="0" err="1"/>
              <a:t>int</a:t>
            </a:r>
            <a:r>
              <a:rPr lang="en-IN" dirty="0"/>
              <a:t> i=1;  </a:t>
            </a:r>
          </a:p>
          <a:p>
            <a:pPr marL="0" indent="0">
              <a:buNone/>
            </a:pPr>
            <a:r>
              <a:rPr lang="en-IN" dirty="0"/>
              <a:t>    </a:t>
            </a:r>
            <a:r>
              <a:rPr lang="en-IN" b="1" dirty="0"/>
              <a:t>while</a:t>
            </a:r>
            <a:r>
              <a:rPr lang="en-IN" dirty="0"/>
              <a:t>(i&lt;=10){  </a:t>
            </a:r>
          </a:p>
          <a:p>
            <a:pPr marL="0" indent="0">
              <a:buNone/>
            </a:pPr>
            <a:r>
              <a:rPr lang="en-IN" dirty="0"/>
              <a:t>        </a:t>
            </a:r>
            <a:r>
              <a:rPr lang="en-IN" dirty="0" err="1"/>
              <a:t>System.out.println</a:t>
            </a:r>
            <a:r>
              <a:rPr lang="en-IN" dirty="0"/>
              <a:t>(i);  </a:t>
            </a:r>
          </a:p>
          <a:p>
            <a:pPr marL="0" indent="0">
              <a:buNone/>
            </a:pPr>
            <a:r>
              <a:rPr lang="en-IN" dirty="0"/>
              <a:t>    i++;  </a:t>
            </a:r>
          </a:p>
          <a:p>
            <a:pPr marL="0" indent="0">
              <a:buNone/>
            </a:pPr>
            <a:r>
              <a:rPr lang="en-IN" dirty="0"/>
              <a:t>    }  </a:t>
            </a:r>
          </a:p>
          <a:p>
            <a:pPr marL="0" indent="0">
              <a:buNone/>
            </a:pPr>
            <a:r>
              <a:rPr lang="en-IN" dirty="0"/>
              <a:t>}  </a:t>
            </a:r>
          </a:p>
          <a:p>
            <a:pPr marL="0" indent="0">
              <a:buNone/>
            </a:pPr>
            <a:r>
              <a:rPr lang="en-IN" dirty="0"/>
              <a:t>}  </a:t>
            </a:r>
          </a:p>
          <a:p>
            <a:endParaRPr lang="en-IN" dirty="0"/>
          </a:p>
        </p:txBody>
      </p:sp>
      <p:sp>
        <p:nvSpPr>
          <p:cNvPr id="4" name="Content Placeholder 3"/>
          <p:cNvSpPr>
            <a:spLocks noGrp="1"/>
          </p:cNvSpPr>
          <p:nvPr>
            <p:ph sz="half" idx="2"/>
          </p:nvPr>
        </p:nvSpPr>
        <p:spPr/>
        <p:txBody>
          <a:bodyPr>
            <a:normAutofit fontScale="92500" lnSpcReduction="10000"/>
          </a:bodyPr>
          <a:lstStyle/>
          <a:p>
            <a:pPr marL="0" indent="0">
              <a:buNone/>
            </a:pPr>
            <a:r>
              <a:rPr lang="en-US" b="1" dirty="0" smtClean="0">
                <a:solidFill>
                  <a:srgbClr val="FF0000"/>
                </a:solidFill>
              </a:rPr>
              <a:t>Output</a:t>
            </a:r>
            <a:endParaRPr lang="en-US" b="1" dirty="0" smtClean="0">
              <a:solidFill>
                <a:srgbClr val="FF0000"/>
              </a:solidFill>
            </a:endParaRPr>
          </a:p>
          <a:p>
            <a:pPr marL="0" indent="0">
              <a:buNone/>
            </a:pPr>
            <a:r>
              <a:rPr lang="en-US" b="1" dirty="0" smtClean="0">
                <a:solidFill>
                  <a:srgbClr val="FF0000"/>
                </a:solidFill>
              </a:rPr>
              <a:t>1</a:t>
            </a:r>
          </a:p>
          <a:p>
            <a:pPr marL="0" indent="0">
              <a:buNone/>
            </a:pPr>
            <a:r>
              <a:rPr lang="en-US" b="1" dirty="0" smtClean="0">
                <a:solidFill>
                  <a:srgbClr val="FF0000"/>
                </a:solidFill>
              </a:rPr>
              <a:t>2</a:t>
            </a:r>
          </a:p>
          <a:p>
            <a:pPr marL="0" indent="0">
              <a:buNone/>
            </a:pPr>
            <a:r>
              <a:rPr lang="en-US" b="1" dirty="0" smtClean="0">
                <a:solidFill>
                  <a:srgbClr val="FF0000"/>
                </a:solidFill>
              </a:rPr>
              <a:t>3</a:t>
            </a:r>
          </a:p>
          <a:p>
            <a:pPr marL="0" indent="0">
              <a:buNone/>
            </a:pPr>
            <a:r>
              <a:rPr lang="en-US" b="1" dirty="0" smtClean="0">
                <a:solidFill>
                  <a:srgbClr val="FF0000"/>
                </a:solidFill>
              </a:rPr>
              <a:t>4</a:t>
            </a:r>
          </a:p>
          <a:p>
            <a:pPr marL="0" indent="0">
              <a:buNone/>
            </a:pPr>
            <a:r>
              <a:rPr lang="en-US" b="1" dirty="0" smtClean="0">
                <a:solidFill>
                  <a:srgbClr val="FF0000"/>
                </a:solidFill>
              </a:rPr>
              <a:t>5</a:t>
            </a:r>
          </a:p>
          <a:p>
            <a:pPr marL="0" indent="0">
              <a:buNone/>
            </a:pPr>
            <a:r>
              <a:rPr lang="en-US" b="1" dirty="0" smtClean="0">
                <a:solidFill>
                  <a:srgbClr val="FF0000"/>
                </a:solidFill>
              </a:rPr>
              <a:t>6</a:t>
            </a:r>
          </a:p>
          <a:p>
            <a:pPr marL="0" indent="0">
              <a:buNone/>
            </a:pPr>
            <a:r>
              <a:rPr lang="en-US" b="1" dirty="0" smtClean="0">
                <a:solidFill>
                  <a:srgbClr val="FF0000"/>
                </a:solidFill>
              </a:rPr>
              <a:t>7</a:t>
            </a:r>
          </a:p>
          <a:p>
            <a:pPr marL="0" indent="0">
              <a:buNone/>
            </a:pPr>
            <a:r>
              <a:rPr lang="en-US" b="1" dirty="0" smtClean="0">
                <a:solidFill>
                  <a:srgbClr val="FF0000"/>
                </a:solidFill>
              </a:rPr>
              <a:t>8</a:t>
            </a:r>
          </a:p>
          <a:p>
            <a:pPr marL="0" indent="0">
              <a:buNone/>
            </a:pPr>
            <a:r>
              <a:rPr lang="en-US" b="1" dirty="0" smtClean="0">
                <a:solidFill>
                  <a:srgbClr val="FF0000"/>
                </a:solidFill>
              </a:rPr>
              <a:t>9</a:t>
            </a:r>
          </a:p>
          <a:p>
            <a:pPr marL="0" indent="0">
              <a:buNone/>
            </a:pPr>
            <a:r>
              <a:rPr lang="en-US" b="1" dirty="0" smtClean="0">
                <a:solidFill>
                  <a:srgbClr val="FF0000"/>
                </a:solidFill>
              </a:rPr>
              <a:t>10</a:t>
            </a:r>
            <a:endParaRPr lang="en-IN" b="1" dirty="0">
              <a:solidFill>
                <a:srgbClr val="FF0000"/>
              </a:solidFill>
            </a:endParaRPr>
          </a:p>
        </p:txBody>
      </p:sp>
    </p:spTree>
    <p:extLst>
      <p:ext uri="{BB962C8B-B14F-4D97-AF65-F5344CB8AC3E}">
        <p14:creationId xmlns:p14="http://schemas.microsoft.com/office/powerpoint/2010/main" val="91906074"/>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Java Infinitive While Loop</a:t>
            </a:r>
            <a:br>
              <a:rPr lang="en-IN" b="1" dirty="0"/>
            </a:br>
            <a:endParaRPr lang="en-IN" b="1" dirty="0"/>
          </a:p>
        </p:txBody>
      </p:sp>
      <p:sp>
        <p:nvSpPr>
          <p:cNvPr id="3" name="Content Placeholder 2"/>
          <p:cNvSpPr>
            <a:spLocks noGrp="1"/>
          </p:cNvSpPr>
          <p:nvPr>
            <p:ph sz="half" idx="1"/>
          </p:nvPr>
        </p:nvSpPr>
        <p:spPr>
          <a:xfrm>
            <a:off x="179512" y="1628800"/>
            <a:ext cx="3744416" cy="4297363"/>
          </a:xfrm>
        </p:spPr>
        <p:txBody>
          <a:bodyPr>
            <a:normAutofit/>
          </a:bodyPr>
          <a:lstStyle/>
          <a:p>
            <a:r>
              <a:rPr lang="en-IN" dirty="0"/>
              <a:t>If you pass </a:t>
            </a:r>
            <a:r>
              <a:rPr lang="en-IN" b="1" dirty="0"/>
              <a:t>true</a:t>
            </a:r>
            <a:r>
              <a:rPr lang="en-IN" dirty="0"/>
              <a:t> in the while loop, it will be </a:t>
            </a:r>
            <a:r>
              <a:rPr lang="en-IN" dirty="0" smtClean="0"/>
              <a:t>infinitive </a:t>
            </a:r>
            <a:r>
              <a:rPr lang="en-IN" dirty="0"/>
              <a:t>while loop</a:t>
            </a:r>
            <a:r>
              <a:rPr lang="en-IN" dirty="0" smtClean="0"/>
              <a:t>.</a:t>
            </a:r>
          </a:p>
          <a:p>
            <a:endParaRPr lang="en-US" dirty="0"/>
          </a:p>
          <a:p>
            <a:r>
              <a:rPr lang="en-US" dirty="0" smtClean="0"/>
              <a:t>Syntax </a:t>
            </a:r>
          </a:p>
          <a:p>
            <a:pPr marL="0" indent="0">
              <a:buNone/>
            </a:pPr>
            <a:r>
              <a:rPr lang="en-IN" b="1" dirty="0"/>
              <a:t>while</a:t>
            </a:r>
            <a:r>
              <a:rPr lang="en-IN" dirty="0"/>
              <a:t>(</a:t>
            </a:r>
            <a:r>
              <a:rPr lang="en-IN" b="1" dirty="0"/>
              <a:t>true</a:t>
            </a:r>
            <a:r>
              <a:rPr lang="en-IN" dirty="0"/>
              <a:t>){  </a:t>
            </a:r>
          </a:p>
          <a:p>
            <a:pPr marL="0" indent="0">
              <a:buNone/>
            </a:pPr>
            <a:r>
              <a:rPr lang="en-IN" dirty="0"/>
              <a:t>//code to be executed  </a:t>
            </a:r>
          </a:p>
          <a:p>
            <a:pPr marL="0" indent="0">
              <a:buNone/>
            </a:pPr>
            <a:r>
              <a:rPr lang="en-IN" dirty="0"/>
              <a:t>}  </a:t>
            </a:r>
          </a:p>
          <a:p>
            <a:pPr marL="0" indent="0">
              <a:buNone/>
            </a:pPr>
            <a:endParaRPr lang="en-IN" dirty="0"/>
          </a:p>
        </p:txBody>
      </p:sp>
      <p:sp>
        <p:nvSpPr>
          <p:cNvPr id="4" name="Content Placeholder 3"/>
          <p:cNvSpPr>
            <a:spLocks noGrp="1"/>
          </p:cNvSpPr>
          <p:nvPr>
            <p:ph sz="half" idx="2"/>
          </p:nvPr>
        </p:nvSpPr>
        <p:spPr>
          <a:xfrm>
            <a:off x="3851920" y="1700808"/>
            <a:ext cx="5112568" cy="4297363"/>
          </a:xfrm>
        </p:spPr>
        <p:txBody>
          <a:bodyPr>
            <a:normAutofit/>
          </a:bodyPr>
          <a:lstStyle/>
          <a:p>
            <a:pPr marL="0" indent="0">
              <a:buNone/>
            </a:pPr>
            <a:r>
              <a:rPr lang="en-IN" sz="2100" b="1" dirty="0"/>
              <a:t>public</a:t>
            </a:r>
            <a:r>
              <a:rPr lang="en-IN" sz="2100" dirty="0"/>
              <a:t> </a:t>
            </a:r>
            <a:r>
              <a:rPr lang="en-IN" sz="2100" b="1" dirty="0"/>
              <a:t>class</a:t>
            </a:r>
            <a:r>
              <a:rPr lang="en-IN" sz="2100" dirty="0"/>
              <a:t> </a:t>
            </a:r>
            <a:r>
              <a:rPr lang="en-IN" sz="2100" dirty="0" smtClean="0"/>
              <a:t>WhileExample2</a:t>
            </a:r>
          </a:p>
          <a:p>
            <a:pPr marL="0" indent="0">
              <a:buNone/>
            </a:pPr>
            <a:r>
              <a:rPr lang="en-IN" sz="2100" dirty="0"/>
              <a:t> {  </a:t>
            </a:r>
          </a:p>
          <a:p>
            <a:pPr marL="0" indent="0">
              <a:buNone/>
            </a:pPr>
            <a:r>
              <a:rPr lang="en-IN" sz="2100" b="1" dirty="0"/>
              <a:t>public</a:t>
            </a:r>
            <a:r>
              <a:rPr lang="en-IN" sz="2100" dirty="0"/>
              <a:t> </a:t>
            </a:r>
            <a:r>
              <a:rPr lang="en-IN" sz="2100" b="1" dirty="0"/>
              <a:t>static</a:t>
            </a:r>
            <a:r>
              <a:rPr lang="en-IN" sz="2100" dirty="0"/>
              <a:t> </a:t>
            </a:r>
            <a:r>
              <a:rPr lang="en-IN" sz="2100" b="1" dirty="0"/>
              <a:t>void</a:t>
            </a:r>
            <a:r>
              <a:rPr lang="en-IN" sz="2100" dirty="0"/>
              <a:t> main(String[] </a:t>
            </a:r>
            <a:r>
              <a:rPr lang="en-IN" sz="2100" dirty="0" err="1"/>
              <a:t>args</a:t>
            </a:r>
            <a:r>
              <a:rPr lang="en-IN" sz="2100" dirty="0"/>
              <a:t>) {  </a:t>
            </a:r>
          </a:p>
          <a:p>
            <a:pPr marL="0" indent="0">
              <a:buNone/>
            </a:pPr>
            <a:r>
              <a:rPr lang="en-IN" sz="2100" dirty="0"/>
              <a:t>    </a:t>
            </a:r>
            <a:r>
              <a:rPr lang="en-IN" sz="2100" b="1" dirty="0"/>
              <a:t>while</a:t>
            </a:r>
            <a:r>
              <a:rPr lang="en-IN" sz="2100" dirty="0"/>
              <a:t>(</a:t>
            </a:r>
            <a:r>
              <a:rPr lang="en-IN" sz="2100" b="1" dirty="0"/>
              <a:t>true</a:t>
            </a:r>
            <a:r>
              <a:rPr lang="en-IN" sz="2100" dirty="0" smtClean="0"/>
              <a:t>)</a:t>
            </a:r>
          </a:p>
          <a:p>
            <a:pPr marL="0" indent="0">
              <a:buNone/>
            </a:pPr>
            <a:r>
              <a:rPr lang="en-IN" sz="2100" dirty="0" smtClean="0"/>
              <a:t>{</a:t>
            </a:r>
            <a:r>
              <a:rPr lang="en-IN" sz="2100" dirty="0"/>
              <a:t>  </a:t>
            </a:r>
            <a:endParaRPr lang="en-IN" sz="2100" dirty="0"/>
          </a:p>
          <a:p>
            <a:pPr marL="0" indent="0">
              <a:buNone/>
            </a:pPr>
            <a:r>
              <a:rPr lang="en-IN" sz="2100" dirty="0" err="1" smtClean="0"/>
              <a:t>System.out.println</a:t>
            </a:r>
            <a:r>
              <a:rPr lang="en-IN" sz="2100" dirty="0"/>
              <a:t>("infinitive while loop");  </a:t>
            </a:r>
          </a:p>
          <a:p>
            <a:pPr marL="0" indent="0">
              <a:buNone/>
            </a:pPr>
            <a:r>
              <a:rPr lang="en-IN" sz="2100" dirty="0"/>
              <a:t>    }  </a:t>
            </a:r>
          </a:p>
          <a:p>
            <a:pPr marL="0" indent="0">
              <a:buNone/>
            </a:pPr>
            <a:r>
              <a:rPr lang="en-IN" sz="2100" dirty="0"/>
              <a:t>}  </a:t>
            </a:r>
          </a:p>
          <a:p>
            <a:pPr marL="0" indent="0">
              <a:buNone/>
            </a:pPr>
            <a:r>
              <a:rPr lang="en-IN" sz="2100" dirty="0"/>
              <a:t>}  </a:t>
            </a:r>
          </a:p>
          <a:p>
            <a:endParaRPr lang="en-IN" sz="2100" dirty="0"/>
          </a:p>
        </p:txBody>
      </p:sp>
    </p:spTree>
    <p:extLst>
      <p:ext uri="{BB962C8B-B14F-4D97-AF65-F5344CB8AC3E}">
        <p14:creationId xmlns:p14="http://schemas.microsoft.com/office/powerpoint/2010/main" val="1434680534"/>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Java do-while Loop</a:t>
            </a:r>
            <a:br>
              <a:rPr lang="en-IN" b="1" dirty="0"/>
            </a:br>
            <a:endParaRPr lang="en-IN" b="1" dirty="0"/>
          </a:p>
        </p:txBody>
      </p:sp>
      <p:sp>
        <p:nvSpPr>
          <p:cNvPr id="3" name="Content Placeholder 2"/>
          <p:cNvSpPr>
            <a:spLocks noGrp="1"/>
          </p:cNvSpPr>
          <p:nvPr>
            <p:ph sz="half" idx="1"/>
          </p:nvPr>
        </p:nvSpPr>
        <p:spPr>
          <a:xfrm>
            <a:off x="251520" y="1340768"/>
            <a:ext cx="8640960" cy="5040560"/>
          </a:xfrm>
        </p:spPr>
        <p:txBody>
          <a:bodyPr>
            <a:normAutofit/>
          </a:bodyPr>
          <a:lstStyle/>
          <a:p>
            <a:pPr algn="just"/>
            <a:r>
              <a:rPr lang="en-IN" dirty="0"/>
              <a:t>The Java </a:t>
            </a:r>
            <a:r>
              <a:rPr lang="en-IN" i="1" dirty="0"/>
              <a:t>do-while loop</a:t>
            </a:r>
            <a:r>
              <a:rPr lang="en-IN" dirty="0"/>
              <a:t> is used to iterate a part of the program several times. If the number of iteration is not fixed and you must have to execute the loop at least once, it is recommended to use do-while loop.</a:t>
            </a:r>
          </a:p>
          <a:p>
            <a:pPr algn="just"/>
            <a:r>
              <a:rPr lang="en-IN" dirty="0"/>
              <a:t>The Java </a:t>
            </a:r>
            <a:r>
              <a:rPr lang="en-IN" i="1" dirty="0"/>
              <a:t>do-while loop</a:t>
            </a:r>
            <a:r>
              <a:rPr lang="en-IN" dirty="0"/>
              <a:t> is executed at least once because condition is checked after loop </a:t>
            </a:r>
            <a:r>
              <a:rPr lang="en-IN" dirty="0" smtClean="0"/>
              <a:t>body </a:t>
            </a:r>
            <a:r>
              <a:rPr lang="en-IN" dirty="0"/>
              <a:t>and therefore is an example of </a:t>
            </a:r>
            <a:r>
              <a:rPr lang="en-IN" b="1" dirty="0"/>
              <a:t>Exit Control Loop.</a:t>
            </a:r>
            <a:endParaRPr lang="en-IN" dirty="0"/>
          </a:p>
          <a:p>
            <a:pPr algn="just"/>
            <a:endParaRPr lang="en-IN" dirty="0"/>
          </a:p>
        </p:txBody>
      </p:sp>
      <p:sp>
        <p:nvSpPr>
          <p:cNvPr id="6" name="Content Placeholder 3"/>
          <p:cNvSpPr>
            <a:spLocks noGrp="1"/>
          </p:cNvSpPr>
          <p:nvPr>
            <p:ph sz="half" idx="2"/>
          </p:nvPr>
        </p:nvSpPr>
        <p:spPr>
          <a:xfrm>
            <a:off x="2339752" y="4293096"/>
            <a:ext cx="4038600" cy="1926890"/>
          </a:xfrm>
        </p:spPr>
        <p:txBody>
          <a:bodyPr>
            <a:normAutofit fontScale="92500" lnSpcReduction="10000"/>
          </a:bodyPr>
          <a:lstStyle/>
          <a:p>
            <a:pPr marL="0" indent="0">
              <a:buNone/>
            </a:pPr>
            <a:r>
              <a:rPr lang="en-IN" b="1" dirty="0"/>
              <a:t>Syntax</a:t>
            </a:r>
            <a:r>
              <a:rPr lang="en-IN" b="1" dirty="0" smtClean="0"/>
              <a:t>:</a:t>
            </a:r>
          </a:p>
          <a:p>
            <a:pPr marL="0" indent="0">
              <a:buNone/>
            </a:pPr>
            <a:r>
              <a:rPr lang="en-IN" b="1" dirty="0"/>
              <a:t>do</a:t>
            </a:r>
            <a:r>
              <a:rPr lang="en-IN" dirty="0"/>
              <a:t>{  </a:t>
            </a:r>
          </a:p>
          <a:p>
            <a:pPr marL="0" indent="0">
              <a:buNone/>
            </a:pPr>
            <a:r>
              <a:rPr lang="en-IN" dirty="0"/>
              <a:t>//code to be executed  </a:t>
            </a:r>
          </a:p>
          <a:p>
            <a:pPr marL="0" indent="0">
              <a:buNone/>
            </a:pPr>
            <a:r>
              <a:rPr lang="en-IN" dirty="0" smtClean="0"/>
              <a:t>}</a:t>
            </a:r>
          </a:p>
          <a:p>
            <a:pPr marL="0" indent="0">
              <a:buNone/>
            </a:pPr>
            <a:r>
              <a:rPr lang="en-IN" b="1" dirty="0" smtClean="0"/>
              <a:t>while</a:t>
            </a:r>
            <a:r>
              <a:rPr lang="en-IN" dirty="0" smtClean="0"/>
              <a:t>(condition</a:t>
            </a:r>
            <a:r>
              <a:rPr lang="en-IN" dirty="0"/>
              <a:t>);  </a:t>
            </a:r>
          </a:p>
          <a:p>
            <a:pPr marL="0" indent="0">
              <a:buNone/>
            </a:pPr>
            <a:endParaRPr lang="en-IN" dirty="0"/>
          </a:p>
        </p:txBody>
      </p:sp>
    </p:spTree>
    <p:extLst>
      <p:ext uri="{BB962C8B-B14F-4D97-AF65-F5344CB8AC3E}">
        <p14:creationId xmlns:p14="http://schemas.microsoft.com/office/powerpoint/2010/main" val="4259036480"/>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Flow chart</a:t>
            </a:r>
            <a:endParaRPr lang="en-IN" dirty="0"/>
          </a:p>
        </p:txBody>
      </p:sp>
      <p:pic>
        <p:nvPicPr>
          <p:cNvPr id="4098" name="Picture 2" descr="do-whi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1676400"/>
            <a:ext cx="6192688" cy="4473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705785"/>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Example </a:t>
            </a:r>
            <a:endParaRPr lang="en-IN" dirty="0"/>
          </a:p>
        </p:txBody>
      </p:sp>
      <p:sp>
        <p:nvSpPr>
          <p:cNvPr id="7" name="Content Placeholder 6"/>
          <p:cNvSpPr>
            <a:spLocks noGrp="1"/>
          </p:cNvSpPr>
          <p:nvPr>
            <p:ph sz="half" idx="1"/>
          </p:nvPr>
        </p:nvSpPr>
        <p:spPr>
          <a:xfrm>
            <a:off x="179512" y="1676400"/>
            <a:ext cx="5040560" cy="4297363"/>
          </a:xfrm>
        </p:spPr>
        <p:txBody>
          <a:bodyPr>
            <a:normAutofit fontScale="92500" lnSpcReduction="10000"/>
          </a:bodyPr>
          <a:lstStyle/>
          <a:p>
            <a:pPr marL="0" indent="0">
              <a:buNone/>
            </a:pPr>
            <a:r>
              <a:rPr lang="en-IN" b="1" dirty="0"/>
              <a:t>public</a:t>
            </a:r>
            <a:r>
              <a:rPr lang="en-IN" dirty="0"/>
              <a:t> </a:t>
            </a:r>
            <a:r>
              <a:rPr lang="en-IN" b="1" dirty="0"/>
              <a:t>class</a:t>
            </a:r>
            <a:r>
              <a:rPr lang="en-IN" dirty="0"/>
              <a:t> </a:t>
            </a:r>
            <a:r>
              <a:rPr lang="en-IN" dirty="0" err="1"/>
              <a:t>DoWhileExample</a:t>
            </a:r>
            <a:r>
              <a:rPr lang="en-IN" dirty="0"/>
              <a:t> {  </a:t>
            </a:r>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  </a:t>
            </a:r>
          </a:p>
          <a:p>
            <a:pPr marL="0" indent="0">
              <a:buNone/>
            </a:pPr>
            <a:r>
              <a:rPr lang="en-IN" dirty="0"/>
              <a:t>    </a:t>
            </a:r>
            <a:r>
              <a:rPr lang="en-IN" b="1" dirty="0" err="1"/>
              <a:t>int</a:t>
            </a:r>
            <a:r>
              <a:rPr lang="en-IN" dirty="0"/>
              <a:t> i=1;  </a:t>
            </a:r>
          </a:p>
          <a:p>
            <a:pPr marL="0" indent="0">
              <a:buNone/>
            </a:pPr>
            <a:r>
              <a:rPr lang="en-IN" dirty="0"/>
              <a:t>    </a:t>
            </a:r>
            <a:r>
              <a:rPr lang="en-IN" b="1" dirty="0"/>
              <a:t>do</a:t>
            </a:r>
            <a:r>
              <a:rPr lang="en-IN" dirty="0"/>
              <a:t>{  </a:t>
            </a:r>
          </a:p>
          <a:p>
            <a:pPr marL="0" indent="0">
              <a:buNone/>
            </a:pPr>
            <a:r>
              <a:rPr lang="en-IN" dirty="0"/>
              <a:t>        </a:t>
            </a:r>
            <a:r>
              <a:rPr lang="en-IN" dirty="0" err="1"/>
              <a:t>System.out.println</a:t>
            </a:r>
            <a:r>
              <a:rPr lang="en-IN" dirty="0"/>
              <a:t>(i);  </a:t>
            </a:r>
          </a:p>
          <a:p>
            <a:pPr marL="0" indent="0">
              <a:buNone/>
            </a:pPr>
            <a:r>
              <a:rPr lang="en-IN" dirty="0"/>
              <a:t>    i++;  </a:t>
            </a:r>
          </a:p>
          <a:p>
            <a:pPr marL="0" indent="0">
              <a:buNone/>
            </a:pPr>
            <a:r>
              <a:rPr lang="en-IN" dirty="0"/>
              <a:t>    }</a:t>
            </a:r>
            <a:r>
              <a:rPr lang="en-IN" b="1" dirty="0"/>
              <a:t>while</a:t>
            </a:r>
            <a:r>
              <a:rPr lang="en-IN" dirty="0"/>
              <a:t>(i&lt;=10);  </a:t>
            </a:r>
          </a:p>
          <a:p>
            <a:pPr marL="0" indent="0">
              <a:buNone/>
            </a:pPr>
            <a:r>
              <a:rPr lang="en-IN" dirty="0"/>
              <a:t>}  </a:t>
            </a:r>
          </a:p>
          <a:p>
            <a:pPr marL="0" indent="0">
              <a:buNone/>
            </a:pPr>
            <a:r>
              <a:rPr lang="en-IN" dirty="0"/>
              <a:t>}  </a:t>
            </a:r>
          </a:p>
          <a:p>
            <a:endParaRPr lang="en-IN" dirty="0"/>
          </a:p>
        </p:txBody>
      </p:sp>
      <p:sp>
        <p:nvSpPr>
          <p:cNvPr id="8" name="Content Placeholder 7"/>
          <p:cNvSpPr>
            <a:spLocks noGrp="1"/>
          </p:cNvSpPr>
          <p:nvPr>
            <p:ph sz="half" idx="2"/>
          </p:nvPr>
        </p:nvSpPr>
        <p:spPr>
          <a:xfrm>
            <a:off x="6084168" y="1124744"/>
            <a:ext cx="1728192" cy="4297363"/>
          </a:xfrm>
        </p:spPr>
        <p:txBody>
          <a:bodyPr>
            <a:normAutofit fontScale="92500" lnSpcReduction="10000"/>
          </a:bodyPr>
          <a:lstStyle/>
          <a:p>
            <a:pPr marL="0" indent="0">
              <a:buNone/>
            </a:pPr>
            <a:r>
              <a:rPr lang="en-US" b="1" dirty="0" smtClean="0">
                <a:solidFill>
                  <a:srgbClr val="FF0000"/>
                </a:solidFill>
              </a:rPr>
              <a:t>Output </a:t>
            </a:r>
          </a:p>
          <a:p>
            <a:pPr marL="0" indent="0">
              <a:buNone/>
            </a:pPr>
            <a:r>
              <a:rPr lang="en-US" b="1" dirty="0" smtClean="0">
                <a:solidFill>
                  <a:srgbClr val="FF0000"/>
                </a:solidFill>
              </a:rPr>
              <a:t>1</a:t>
            </a:r>
          </a:p>
          <a:p>
            <a:pPr marL="0" indent="0">
              <a:buNone/>
            </a:pPr>
            <a:r>
              <a:rPr lang="en-US" b="1" dirty="0" smtClean="0">
                <a:solidFill>
                  <a:srgbClr val="FF0000"/>
                </a:solidFill>
              </a:rPr>
              <a:t>2</a:t>
            </a:r>
          </a:p>
          <a:p>
            <a:pPr marL="0" indent="0">
              <a:buNone/>
            </a:pPr>
            <a:r>
              <a:rPr lang="en-US" b="1" dirty="0" smtClean="0">
                <a:solidFill>
                  <a:srgbClr val="FF0000"/>
                </a:solidFill>
              </a:rPr>
              <a:t>3</a:t>
            </a:r>
          </a:p>
          <a:p>
            <a:pPr marL="0" indent="0">
              <a:buNone/>
            </a:pPr>
            <a:r>
              <a:rPr lang="en-US" b="1" dirty="0" smtClean="0">
                <a:solidFill>
                  <a:srgbClr val="FF0000"/>
                </a:solidFill>
              </a:rPr>
              <a:t>4</a:t>
            </a:r>
          </a:p>
          <a:p>
            <a:pPr marL="0" indent="0">
              <a:buNone/>
            </a:pPr>
            <a:r>
              <a:rPr lang="en-US" b="1" dirty="0" smtClean="0">
                <a:solidFill>
                  <a:srgbClr val="FF0000"/>
                </a:solidFill>
              </a:rPr>
              <a:t>5</a:t>
            </a:r>
          </a:p>
          <a:p>
            <a:pPr marL="0" indent="0">
              <a:buNone/>
            </a:pPr>
            <a:r>
              <a:rPr lang="en-US" b="1" dirty="0" smtClean="0">
                <a:solidFill>
                  <a:srgbClr val="FF0000"/>
                </a:solidFill>
              </a:rPr>
              <a:t>6</a:t>
            </a:r>
          </a:p>
          <a:p>
            <a:pPr marL="0" indent="0">
              <a:buNone/>
            </a:pPr>
            <a:r>
              <a:rPr lang="en-US" b="1" dirty="0" smtClean="0">
                <a:solidFill>
                  <a:srgbClr val="FF0000"/>
                </a:solidFill>
              </a:rPr>
              <a:t>7</a:t>
            </a:r>
          </a:p>
          <a:p>
            <a:pPr marL="0" indent="0">
              <a:buNone/>
            </a:pPr>
            <a:r>
              <a:rPr lang="en-US" b="1" dirty="0" smtClean="0">
                <a:solidFill>
                  <a:srgbClr val="FF0000"/>
                </a:solidFill>
              </a:rPr>
              <a:t>8</a:t>
            </a:r>
          </a:p>
          <a:p>
            <a:pPr marL="0" indent="0">
              <a:buNone/>
            </a:pPr>
            <a:r>
              <a:rPr lang="en-US" b="1" dirty="0" smtClean="0">
                <a:solidFill>
                  <a:srgbClr val="FF0000"/>
                </a:solidFill>
              </a:rPr>
              <a:t>9</a:t>
            </a:r>
          </a:p>
          <a:p>
            <a:pPr marL="0" indent="0">
              <a:buNone/>
            </a:pPr>
            <a:r>
              <a:rPr lang="en-US" b="1" dirty="0" smtClean="0">
                <a:solidFill>
                  <a:srgbClr val="FF0000"/>
                </a:solidFill>
              </a:rPr>
              <a:t>10</a:t>
            </a:r>
            <a:endParaRPr lang="en-IN" b="1" dirty="0">
              <a:solidFill>
                <a:srgbClr val="FF0000"/>
              </a:solidFill>
            </a:endParaRPr>
          </a:p>
        </p:txBody>
      </p:sp>
    </p:spTree>
    <p:extLst>
      <p:ext uri="{BB962C8B-B14F-4D97-AF65-F5344CB8AC3E}">
        <p14:creationId xmlns:p14="http://schemas.microsoft.com/office/powerpoint/2010/main" val="2176574827"/>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Java Infinitive do-while Loop</a:t>
            </a:r>
            <a:br>
              <a:rPr lang="en-IN" b="1" dirty="0"/>
            </a:br>
            <a:endParaRPr lang="en-IN" b="1" dirty="0"/>
          </a:p>
        </p:txBody>
      </p:sp>
      <p:sp>
        <p:nvSpPr>
          <p:cNvPr id="3" name="Content Placeholder 2"/>
          <p:cNvSpPr>
            <a:spLocks noGrp="1"/>
          </p:cNvSpPr>
          <p:nvPr>
            <p:ph sz="half" idx="1"/>
          </p:nvPr>
        </p:nvSpPr>
        <p:spPr/>
        <p:txBody>
          <a:bodyPr/>
          <a:lstStyle/>
          <a:p>
            <a:pPr marL="0" indent="0">
              <a:buNone/>
            </a:pPr>
            <a:r>
              <a:rPr lang="en-US" b="1" dirty="0" smtClean="0"/>
              <a:t>syntax </a:t>
            </a:r>
            <a:endParaRPr lang="en-IN" b="1" dirty="0" smtClean="0"/>
          </a:p>
          <a:p>
            <a:pPr marL="0" indent="0">
              <a:buNone/>
            </a:pPr>
            <a:r>
              <a:rPr lang="en-IN" b="1" dirty="0" smtClean="0"/>
              <a:t>do</a:t>
            </a:r>
            <a:r>
              <a:rPr lang="en-IN" dirty="0"/>
              <a:t>{  </a:t>
            </a:r>
          </a:p>
          <a:p>
            <a:pPr marL="0" indent="0">
              <a:buNone/>
            </a:pPr>
            <a:r>
              <a:rPr lang="en-IN" dirty="0"/>
              <a:t>//code to be executed  </a:t>
            </a:r>
          </a:p>
          <a:p>
            <a:pPr marL="0" indent="0">
              <a:buNone/>
            </a:pPr>
            <a:r>
              <a:rPr lang="en-IN" dirty="0"/>
              <a:t>}</a:t>
            </a:r>
            <a:r>
              <a:rPr lang="en-IN" b="1" dirty="0"/>
              <a:t>while</a:t>
            </a:r>
            <a:r>
              <a:rPr lang="en-IN" dirty="0"/>
              <a:t>(</a:t>
            </a:r>
            <a:r>
              <a:rPr lang="en-IN" b="1" dirty="0"/>
              <a:t>true</a:t>
            </a:r>
            <a:r>
              <a:rPr lang="en-IN" dirty="0"/>
              <a:t>);  </a:t>
            </a:r>
          </a:p>
          <a:p>
            <a:pPr marL="0" indent="0">
              <a:buNone/>
            </a:pPr>
            <a:endParaRPr lang="en-IN" dirty="0"/>
          </a:p>
        </p:txBody>
      </p:sp>
      <p:sp>
        <p:nvSpPr>
          <p:cNvPr id="4" name="Content Placeholder 3"/>
          <p:cNvSpPr>
            <a:spLocks noGrp="1"/>
          </p:cNvSpPr>
          <p:nvPr>
            <p:ph sz="half" idx="2"/>
          </p:nvPr>
        </p:nvSpPr>
        <p:spPr>
          <a:xfrm>
            <a:off x="3923928" y="1676400"/>
            <a:ext cx="4762872" cy="4297363"/>
          </a:xfrm>
        </p:spPr>
        <p:txBody>
          <a:bodyPr/>
          <a:lstStyle/>
          <a:p>
            <a:pPr marL="0" indent="0">
              <a:buNone/>
            </a:pPr>
            <a:r>
              <a:rPr lang="en-IN" b="1" dirty="0"/>
              <a:t>public</a:t>
            </a:r>
            <a:r>
              <a:rPr lang="en-IN" dirty="0"/>
              <a:t> </a:t>
            </a:r>
            <a:r>
              <a:rPr lang="en-IN" b="1" dirty="0"/>
              <a:t>class</a:t>
            </a:r>
            <a:r>
              <a:rPr lang="en-IN" dirty="0"/>
              <a:t> DoWhileExample2 {  </a:t>
            </a:r>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  </a:t>
            </a:r>
          </a:p>
          <a:p>
            <a:pPr marL="0" indent="0">
              <a:buNone/>
            </a:pPr>
            <a:r>
              <a:rPr lang="en-IN" dirty="0"/>
              <a:t>    </a:t>
            </a:r>
            <a:r>
              <a:rPr lang="en-IN" b="1" dirty="0"/>
              <a:t>do</a:t>
            </a:r>
            <a:r>
              <a:rPr lang="en-IN" dirty="0"/>
              <a:t>{  </a:t>
            </a:r>
          </a:p>
          <a:p>
            <a:pPr marL="0" indent="0">
              <a:buNone/>
            </a:pPr>
            <a:r>
              <a:rPr lang="en-IN" dirty="0"/>
              <a:t>        </a:t>
            </a:r>
            <a:r>
              <a:rPr lang="en-IN" dirty="0" err="1"/>
              <a:t>System.out.println</a:t>
            </a:r>
            <a:r>
              <a:rPr lang="en-IN" dirty="0"/>
              <a:t>("infinitive do while loop");  </a:t>
            </a:r>
          </a:p>
          <a:p>
            <a:pPr marL="0" indent="0">
              <a:buNone/>
            </a:pPr>
            <a:r>
              <a:rPr lang="en-IN" dirty="0"/>
              <a:t>    }</a:t>
            </a:r>
            <a:r>
              <a:rPr lang="en-IN" b="1" dirty="0"/>
              <a:t>while</a:t>
            </a:r>
            <a:r>
              <a:rPr lang="en-IN" dirty="0"/>
              <a:t>(</a:t>
            </a:r>
            <a:r>
              <a:rPr lang="en-IN" b="1" dirty="0"/>
              <a:t>true</a:t>
            </a:r>
            <a:r>
              <a:rPr lang="en-IN" dirty="0"/>
              <a:t>);  </a:t>
            </a:r>
          </a:p>
          <a:p>
            <a:pPr marL="0" indent="0">
              <a:buNone/>
            </a:pPr>
            <a:r>
              <a:rPr lang="en-IN" dirty="0"/>
              <a:t>}  </a:t>
            </a:r>
          </a:p>
          <a:p>
            <a:pPr marL="0" indent="0">
              <a:buNone/>
            </a:pPr>
            <a:r>
              <a:rPr lang="en-IN" dirty="0"/>
              <a:t>}  </a:t>
            </a:r>
          </a:p>
          <a:p>
            <a:endParaRPr lang="en-IN" dirty="0"/>
          </a:p>
        </p:txBody>
      </p:sp>
    </p:spTree>
    <p:extLst>
      <p:ext uri="{BB962C8B-B14F-4D97-AF65-F5344CB8AC3E}">
        <p14:creationId xmlns:p14="http://schemas.microsoft.com/office/powerpoint/2010/main" val="2323900033"/>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a:t>Java Break Statement</a:t>
            </a:r>
            <a:br>
              <a:rPr lang="en-IN" dirty="0"/>
            </a:br>
            <a:endParaRPr lang="en-IN" dirty="0"/>
          </a:p>
        </p:txBody>
      </p:sp>
      <p:sp>
        <p:nvSpPr>
          <p:cNvPr id="6" name="Content Placeholder 5"/>
          <p:cNvSpPr>
            <a:spLocks noGrp="1"/>
          </p:cNvSpPr>
          <p:nvPr>
            <p:ph idx="1"/>
          </p:nvPr>
        </p:nvSpPr>
        <p:spPr/>
        <p:txBody>
          <a:bodyPr/>
          <a:lstStyle/>
          <a:p>
            <a:r>
              <a:rPr lang="en-IN" dirty="0" smtClean="0"/>
              <a:t>The </a:t>
            </a:r>
            <a:r>
              <a:rPr lang="en-IN" dirty="0"/>
              <a:t>Java </a:t>
            </a:r>
            <a:r>
              <a:rPr lang="en-IN" i="1" dirty="0"/>
              <a:t>break</a:t>
            </a:r>
            <a:r>
              <a:rPr lang="en-IN" dirty="0"/>
              <a:t> is used to break loop or switch statement. It breaks the current flow of the program at specified condition. In case of inner loop, it breaks only inner loop.</a:t>
            </a:r>
          </a:p>
          <a:p>
            <a:r>
              <a:rPr lang="en-IN" b="1" dirty="0"/>
              <a:t>Syntax:</a:t>
            </a:r>
            <a:endParaRPr lang="en-IN" dirty="0"/>
          </a:p>
          <a:p>
            <a:pPr marL="0" indent="0">
              <a:buNone/>
            </a:pPr>
            <a:r>
              <a:rPr lang="en-IN" dirty="0"/>
              <a:t>jump-statement;    </a:t>
            </a:r>
          </a:p>
          <a:p>
            <a:pPr marL="0" indent="0">
              <a:buNone/>
            </a:pPr>
            <a:r>
              <a:rPr lang="en-IN" b="1" dirty="0"/>
              <a:t>break</a:t>
            </a:r>
            <a:r>
              <a:rPr lang="en-IN" dirty="0"/>
              <a:t>; </a:t>
            </a:r>
          </a:p>
          <a:p>
            <a:endParaRPr lang="en-IN" dirty="0"/>
          </a:p>
        </p:txBody>
      </p:sp>
    </p:spTree>
    <p:extLst>
      <p:ext uri="{BB962C8B-B14F-4D97-AF65-F5344CB8AC3E}">
        <p14:creationId xmlns:p14="http://schemas.microsoft.com/office/powerpoint/2010/main" val="3009932645"/>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D89381D-9B97-4395-937D-6035D9C963CE}" type="slidenum">
              <a:rPr lang="en-US" altLang="en-US" sz="1400"/>
              <a:pPr>
                <a:spcBef>
                  <a:spcPct val="0"/>
                </a:spcBef>
                <a:buFontTx/>
                <a:buNone/>
              </a:pPr>
              <a:t>2</a:t>
            </a:fld>
            <a:endParaRPr lang="en-US" altLang="en-US" sz="1400"/>
          </a:p>
        </p:txBody>
      </p:sp>
      <p:sp>
        <p:nvSpPr>
          <p:cNvPr id="5123" name="Rectangle 2"/>
          <p:cNvSpPr>
            <a:spLocks noGrp="1" noChangeArrowheads="1"/>
          </p:cNvSpPr>
          <p:nvPr>
            <p:ph type="title"/>
          </p:nvPr>
        </p:nvSpPr>
        <p:spPr>
          <a:xfrm>
            <a:off x="323528" y="620688"/>
            <a:ext cx="8229600" cy="914400"/>
          </a:xfrm>
        </p:spPr>
        <p:txBody>
          <a:bodyPr/>
          <a:lstStyle/>
          <a:p>
            <a:pPr eaLnBrk="1" hangingPunct="1"/>
            <a:r>
              <a:rPr lang="en-US" altLang="en-US" dirty="0" smtClean="0"/>
              <a:t>Repetition Statements</a:t>
            </a:r>
          </a:p>
        </p:txBody>
      </p:sp>
      <p:sp>
        <p:nvSpPr>
          <p:cNvPr id="5124" name="Rectangle 3"/>
          <p:cNvSpPr>
            <a:spLocks noGrp="1" noChangeArrowheads="1"/>
          </p:cNvSpPr>
          <p:nvPr>
            <p:ph type="body" idx="1"/>
          </p:nvPr>
        </p:nvSpPr>
        <p:spPr>
          <a:xfrm>
            <a:off x="323528" y="1196752"/>
            <a:ext cx="8568952" cy="5127848"/>
          </a:xfrm>
        </p:spPr>
        <p:txBody>
          <a:bodyPr>
            <a:normAutofit/>
          </a:bodyPr>
          <a:lstStyle/>
          <a:p>
            <a:pPr algn="just">
              <a:lnSpc>
                <a:spcPct val="80000"/>
              </a:lnSpc>
              <a:spcBef>
                <a:spcPct val="50000"/>
              </a:spcBef>
            </a:pPr>
            <a:r>
              <a:rPr lang="en-US" altLang="en-US" sz="2200" i="1" dirty="0" smtClean="0"/>
              <a:t>Repetition statements</a:t>
            </a:r>
            <a:r>
              <a:rPr lang="en-US" altLang="en-US" sz="2200" dirty="0" smtClean="0"/>
              <a:t> allow us to execute a statement or a block of statements </a:t>
            </a:r>
            <a:r>
              <a:rPr lang="en-IN" sz="2200" dirty="0"/>
              <a:t>repeatedly until the condition is </a:t>
            </a:r>
            <a:r>
              <a:rPr lang="en-IN" sz="2200" dirty="0" smtClean="0"/>
              <a:t>true.</a:t>
            </a:r>
          </a:p>
          <a:p>
            <a:pPr algn="just">
              <a:lnSpc>
                <a:spcPct val="80000"/>
              </a:lnSpc>
              <a:spcBef>
                <a:spcPct val="50000"/>
              </a:spcBef>
            </a:pPr>
            <a:r>
              <a:rPr lang="en-US" altLang="en-US" sz="2200" dirty="0" smtClean="0"/>
              <a:t>Often </a:t>
            </a:r>
            <a:r>
              <a:rPr lang="en-US" altLang="en-US" sz="2200" dirty="0" smtClean="0"/>
              <a:t>they are referred to as </a:t>
            </a:r>
            <a:r>
              <a:rPr lang="en-US" altLang="en-US" sz="2200" i="1" dirty="0" smtClean="0"/>
              <a:t>loops.</a:t>
            </a:r>
            <a:endParaRPr lang="en-US" altLang="en-US" sz="2200" dirty="0" smtClean="0"/>
          </a:p>
          <a:p>
            <a:pPr algn="just" eaLnBrk="1" hangingPunct="1">
              <a:lnSpc>
                <a:spcPct val="80000"/>
              </a:lnSpc>
              <a:spcBef>
                <a:spcPct val="50000"/>
              </a:spcBef>
            </a:pPr>
            <a:r>
              <a:rPr lang="en-US" altLang="en-US" sz="2200" dirty="0" smtClean="0"/>
              <a:t>Like conditional statements, they are controlled by </a:t>
            </a:r>
            <a:r>
              <a:rPr lang="en-US" altLang="en-US" sz="2200" dirty="0" err="1" smtClean="0"/>
              <a:t>boolean</a:t>
            </a:r>
            <a:r>
              <a:rPr lang="en-US" altLang="en-US" sz="2200" dirty="0" smtClean="0"/>
              <a:t> </a:t>
            </a:r>
            <a:r>
              <a:rPr lang="en-US" altLang="en-US" sz="2200" dirty="0" smtClean="0"/>
              <a:t>expressions.</a:t>
            </a:r>
            <a:endParaRPr lang="en-US" altLang="en-US" sz="2200" dirty="0" smtClean="0"/>
          </a:p>
          <a:p>
            <a:pPr algn="just" eaLnBrk="1" hangingPunct="1">
              <a:lnSpc>
                <a:spcPct val="80000"/>
              </a:lnSpc>
              <a:spcBef>
                <a:spcPct val="50000"/>
              </a:spcBef>
            </a:pPr>
            <a:r>
              <a:rPr lang="en-US" altLang="en-US" sz="2200" dirty="0" smtClean="0"/>
              <a:t>Java has three kinds of repetition statements:</a:t>
            </a:r>
          </a:p>
          <a:p>
            <a:pPr lvl="1" algn="just">
              <a:lnSpc>
                <a:spcPct val="80000"/>
              </a:lnSpc>
              <a:spcBef>
                <a:spcPct val="50000"/>
              </a:spcBef>
            </a:pPr>
            <a:r>
              <a:rPr lang="en-US" altLang="en-US" sz="2200" i="1" dirty="0" smtClean="0"/>
              <a:t>while</a:t>
            </a:r>
            <a:endParaRPr lang="en-US" altLang="en-US" sz="2200" dirty="0" smtClean="0"/>
          </a:p>
          <a:p>
            <a:pPr lvl="1" algn="just">
              <a:lnSpc>
                <a:spcPct val="80000"/>
              </a:lnSpc>
            </a:pPr>
            <a:r>
              <a:rPr lang="en-US" altLang="en-US" sz="2200" i="1" dirty="0" smtClean="0"/>
              <a:t>do</a:t>
            </a:r>
            <a:endParaRPr lang="en-US" altLang="en-US" sz="2200" dirty="0" smtClean="0"/>
          </a:p>
          <a:p>
            <a:pPr lvl="1" algn="just">
              <a:lnSpc>
                <a:spcPct val="80000"/>
              </a:lnSpc>
            </a:pPr>
            <a:r>
              <a:rPr lang="en-US" altLang="en-US" sz="2200" i="1" dirty="0" smtClean="0"/>
              <a:t>for</a:t>
            </a:r>
          </a:p>
          <a:p>
            <a:pPr algn="just" eaLnBrk="1" hangingPunct="1">
              <a:lnSpc>
                <a:spcPct val="80000"/>
              </a:lnSpc>
              <a:spcBef>
                <a:spcPct val="50000"/>
              </a:spcBef>
            </a:pPr>
            <a:r>
              <a:rPr lang="en-US" altLang="en-US" sz="2200" dirty="0" smtClean="0"/>
              <a:t>The programmer should choose the right kind of loop statement for the </a:t>
            </a:r>
            <a:r>
              <a:rPr lang="en-US" altLang="en-US" sz="2200" dirty="0" smtClean="0"/>
              <a:t>situation.</a:t>
            </a:r>
          </a:p>
          <a:p>
            <a:pPr algn="just">
              <a:lnSpc>
                <a:spcPct val="80000"/>
              </a:lnSpc>
              <a:spcBef>
                <a:spcPct val="50000"/>
              </a:spcBef>
            </a:pPr>
            <a:r>
              <a:rPr lang="en-IN" sz="2200" dirty="0"/>
              <a:t>For Loop contain the following statements such as “</a:t>
            </a:r>
            <a:r>
              <a:rPr lang="en-IN" sz="2200" b="1" dirty="0"/>
              <a:t>Initialization</a:t>
            </a:r>
            <a:r>
              <a:rPr lang="en-IN" sz="2200" dirty="0" smtClean="0"/>
              <a:t>”, </a:t>
            </a:r>
            <a:r>
              <a:rPr lang="en-IN" sz="2200" dirty="0"/>
              <a:t>“</a:t>
            </a:r>
            <a:r>
              <a:rPr lang="en-IN" sz="2200" b="1" dirty="0"/>
              <a:t>Condition</a:t>
            </a:r>
            <a:r>
              <a:rPr lang="en-IN" sz="2200" dirty="0"/>
              <a:t>” </a:t>
            </a:r>
            <a:r>
              <a:rPr lang="en-IN" sz="2200" dirty="0" smtClean="0"/>
              <a:t>and Increment/Decrement” </a:t>
            </a:r>
            <a:r>
              <a:rPr lang="en-IN" sz="2200" dirty="0"/>
              <a:t>statement.</a:t>
            </a:r>
          </a:p>
          <a:p>
            <a:pPr algn="just" eaLnBrk="1" hangingPunct="1">
              <a:lnSpc>
                <a:spcPct val="80000"/>
              </a:lnSpc>
              <a:spcBef>
                <a:spcPct val="50000"/>
              </a:spcBef>
            </a:pPr>
            <a:endParaRPr lang="en-US" altLang="en-US" sz="2200" dirty="0" smtClean="0"/>
          </a:p>
        </p:txBody>
      </p:sp>
    </p:spTree>
    <p:extLst>
      <p:ext uri="{BB962C8B-B14F-4D97-AF65-F5344CB8AC3E}">
        <p14:creationId xmlns:p14="http://schemas.microsoft.com/office/powerpoint/2010/main" val="416580845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 </a:t>
            </a:r>
            <a:endParaRPr lang="en-IN" dirty="0"/>
          </a:p>
        </p:txBody>
      </p:sp>
      <p:pic>
        <p:nvPicPr>
          <p:cNvPr id="5122" name="Picture 2" descr="java break statement flowchar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1322387"/>
            <a:ext cx="7488832" cy="4910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346533"/>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Java Break Statement with Loop</a:t>
            </a:r>
            <a:br>
              <a:rPr lang="en-IN" b="1" dirty="0"/>
            </a:br>
            <a:endParaRPr lang="en-IN" b="1" dirty="0"/>
          </a:p>
        </p:txBody>
      </p:sp>
      <p:sp>
        <p:nvSpPr>
          <p:cNvPr id="3" name="Content Placeholder 2"/>
          <p:cNvSpPr>
            <a:spLocks noGrp="1"/>
          </p:cNvSpPr>
          <p:nvPr>
            <p:ph sz="half" idx="1"/>
          </p:nvPr>
        </p:nvSpPr>
        <p:spPr/>
        <p:txBody>
          <a:bodyPr>
            <a:normAutofit fontScale="92500" lnSpcReduction="10000"/>
          </a:bodyPr>
          <a:lstStyle/>
          <a:p>
            <a:pPr marL="0" indent="0">
              <a:buNone/>
            </a:pPr>
            <a:r>
              <a:rPr lang="en-IN" b="1" dirty="0"/>
              <a:t>public</a:t>
            </a:r>
            <a:r>
              <a:rPr lang="en-IN" dirty="0"/>
              <a:t> </a:t>
            </a:r>
            <a:r>
              <a:rPr lang="en-IN" b="1" dirty="0"/>
              <a:t>class</a:t>
            </a:r>
            <a:r>
              <a:rPr lang="en-IN" dirty="0"/>
              <a:t> </a:t>
            </a:r>
            <a:r>
              <a:rPr lang="en-IN" dirty="0" err="1"/>
              <a:t>BreakExample</a:t>
            </a:r>
            <a:r>
              <a:rPr lang="en-IN" dirty="0"/>
              <a:t> {  </a:t>
            </a:r>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  </a:t>
            </a:r>
          </a:p>
          <a:p>
            <a:pPr marL="0" indent="0">
              <a:buNone/>
            </a:pPr>
            <a:r>
              <a:rPr lang="en-IN" dirty="0"/>
              <a:t>    </a:t>
            </a:r>
            <a:r>
              <a:rPr lang="en-IN" b="1" dirty="0"/>
              <a:t>for</a:t>
            </a:r>
            <a:r>
              <a:rPr lang="en-IN" dirty="0"/>
              <a:t>(</a:t>
            </a:r>
            <a:r>
              <a:rPr lang="en-IN" b="1" dirty="0" err="1"/>
              <a:t>int</a:t>
            </a:r>
            <a:r>
              <a:rPr lang="en-IN" dirty="0"/>
              <a:t> i=1;i&lt;=10;i++){  </a:t>
            </a:r>
          </a:p>
          <a:p>
            <a:pPr marL="0" indent="0">
              <a:buNone/>
            </a:pPr>
            <a:r>
              <a:rPr lang="en-IN" dirty="0"/>
              <a:t>        </a:t>
            </a:r>
            <a:r>
              <a:rPr lang="en-IN" b="1" dirty="0"/>
              <a:t>if</a:t>
            </a:r>
            <a:r>
              <a:rPr lang="en-IN" dirty="0"/>
              <a:t>(i==5){  </a:t>
            </a:r>
          </a:p>
          <a:p>
            <a:pPr marL="0" indent="0">
              <a:buNone/>
            </a:pPr>
            <a:r>
              <a:rPr lang="en-IN" dirty="0"/>
              <a:t>            </a:t>
            </a:r>
            <a:r>
              <a:rPr lang="en-IN" b="1" dirty="0"/>
              <a:t>break</a:t>
            </a:r>
            <a:r>
              <a:rPr lang="en-IN" dirty="0"/>
              <a:t>;  </a:t>
            </a:r>
          </a:p>
          <a:p>
            <a:pPr marL="0" indent="0">
              <a:buNone/>
            </a:pPr>
            <a:r>
              <a:rPr lang="en-IN" dirty="0"/>
              <a:t>        }  </a:t>
            </a:r>
          </a:p>
          <a:p>
            <a:pPr marL="0" indent="0">
              <a:buNone/>
            </a:pPr>
            <a:r>
              <a:rPr lang="en-IN" dirty="0"/>
              <a:t>        </a:t>
            </a:r>
            <a:r>
              <a:rPr lang="en-IN" dirty="0" err="1"/>
              <a:t>System.out.println</a:t>
            </a:r>
            <a:r>
              <a:rPr lang="en-IN" dirty="0"/>
              <a:t>(i);  </a:t>
            </a:r>
          </a:p>
          <a:p>
            <a:pPr marL="0" indent="0">
              <a:buNone/>
            </a:pPr>
            <a:r>
              <a:rPr lang="en-IN" dirty="0"/>
              <a:t>    }  </a:t>
            </a:r>
          </a:p>
          <a:p>
            <a:pPr marL="0" indent="0">
              <a:buNone/>
            </a:pPr>
            <a:r>
              <a:rPr lang="en-IN" dirty="0"/>
              <a:t>}  </a:t>
            </a:r>
          </a:p>
          <a:p>
            <a:pPr marL="0" indent="0">
              <a:buNone/>
            </a:pPr>
            <a:r>
              <a:rPr lang="en-IN" dirty="0"/>
              <a:t>}  </a:t>
            </a:r>
          </a:p>
          <a:p>
            <a:endParaRPr lang="en-IN" dirty="0"/>
          </a:p>
        </p:txBody>
      </p:sp>
      <p:sp>
        <p:nvSpPr>
          <p:cNvPr id="11" name="Content Placeholder 10"/>
          <p:cNvSpPr>
            <a:spLocks noGrp="1"/>
          </p:cNvSpPr>
          <p:nvPr>
            <p:ph sz="half" idx="2"/>
          </p:nvPr>
        </p:nvSpPr>
        <p:spPr/>
        <p:txBody>
          <a:bodyPr>
            <a:normAutofit fontScale="92500" lnSpcReduction="10000"/>
          </a:bodyPr>
          <a:lstStyle/>
          <a:p>
            <a:r>
              <a:rPr lang="en-US" dirty="0" smtClean="0"/>
              <a:t>Output</a:t>
            </a:r>
          </a:p>
          <a:p>
            <a:pPr marL="0" indent="0">
              <a:buNone/>
            </a:pPr>
            <a:r>
              <a:rPr lang="en-US" dirty="0" smtClean="0"/>
              <a:t>1</a:t>
            </a:r>
          </a:p>
          <a:p>
            <a:pPr marL="0" indent="0">
              <a:buNone/>
            </a:pPr>
            <a:r>
              <a:rPr lang="en-US" dirty="0" smtClean="0"/>
              <a:t>2</a:t>
            </a:r>
          </a:p>
          <a:p>
            <a:pPr marL="0" indent="0">
              <a:buNone/>
            </a:pPr>
            <a:r>
              <a:rPr lang="en-US" dirty="0" smtClean="0"/>
              <a:t>3</a:t>
            </a:r>
          </a:p>
          <a:p>
            <a:pPr marL="0" indent="0">
              <a:buNone/>
            </a:pPr>
            <a:r>
              <a:rPr lang="en-US" dirty="0" smtClean="0"/>
              <a:t>4</a:t>
            </a:r>
          </a:p>
          <a:p>
            <a:pPr marL="0" indent="0">
              <a:buNone/>
            </a:pPr>
            <a:endParaRPr lang="en-IN" dirty="0"/>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Arial Unicode MS" pitchFamily="34" charset="-128"/>
                <a:cs typeface="Arial" pitchFamily="34" charset="0"/>
              </a:rPr>
              <a:t>1 2 3 4</a:t>
            </a:r>
            <a:r>
              <a:rPr kumimoji="0" lang="en-US" sz="11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Rectangle 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Arial Unicode MS" pitchFamily="34" charset="-128"/>
                <a:cs typeface="Arial" pitchFamily="34" charset="0"/>
              </a:rPr>
              <a:t>1 2 3 4</a:t>
            </a:r>
            <a:r>
              <a:rPr kumimoji="0" lang="en-US" sz="11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247864919"/>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86" y="731366"/>
            <a:ext cx="8229600" cy="914400"/>
          </a:xfrm>
        </p:spPr>
        <p:txBody>
          <a:bodyPr/>
          <a:lstStyle/>
          <a:p>
            <a:r>
              <a:rPr lang="en-IN" b="1" dirty="0"/>
              <a:t>Java Continue Statement</a:t>
            </a:r>
            <a:r>
              <a:rPr lang="en-IN" dirty="0"/>
              <a:t/>
            </a:r>
            <a:br>
              <a:rPr lang="en-IN" dirty="0"/>
            </a:br>
            <a:endParaRPr lang="en-IN" dirty="0"/>
          </a:p>
        </p:txBody>
      </p:sp>
      <p:sp>
        <p:nvSpPr>
          <p:cNvPr id="3" name="Content Placeholder 2"/>
          <p:cNvSpPr>
            <a:spLocks noGrp="1"/>
          </p:cNvSpPr>
          <p:nvPr>
            <p:ph sz="half" idx="1"/>
          </p:nvPr>
        </p:nvSpPr>
        <p:spPr>
          <a:xfrm>
            <a:off x="107504" y="1645766"/>
            <a:ext cx="4495800" cy="3768824"/>
          </a:xfrm>
        </p:spPr>
        <p:txBody>
          <a:bodyPr>
            <a:normAutofit fontScale="85000" lnSpcReduction="20000"/>
          </a:bodyPr>
          <a:lstStyle/>
          <a:p>
            <a:pPr>
              <a:lnSpc>
                <a:spcPct val="140000"/>
              </a:lnSpc>
            </a:pPr>
            <a:r>
              <a:rPr lang="en-IN" dirty="0">
                <a:latin typeface="Times New Roman" pitchFamily="18" charset="0"/>
                <a:cs typeface="Times New Roman" pitchFamily="18" charset="0"/>
              </a:rPr>
              <a:t>The Java </a:t>
            </a:r>
            <a:r>
              <a:rPr lang="en-IN" i="1" dirty="0">
                <a:latin typeface="Times New Roman" pitchFamily="18" charset="0"/>
                <a:cs typeface="Times New Roman" pitchFamily="18" charset="0"/>
              </a:rPr>
              <a:t>continue statement</a:t>
            </a:r>
            <a:r>
              <a:rPr lang="en-IN" dirty="0">
                <a:latin typeface="Times New Roman" pitchFamily="18" charset="0"/>
                <a:cs typeface="Times New Roman" pitchFamily="18" charset="0"/>
              </a:rPr>
              <a:t> is used to continue loop. It continues the current flow of the program and skips the remaining code at specified condition. In case of inner loop, it continues only inner </a:t>
            </a:r>
            <a:r>
              <a:rPr lang="en-IN" dirty="0" smtClean="0">
                <a:latin typeface="Times New Roman" pitchFamily="18" charset="0"/>
                <a:cs typeface="Times New Roman" pitchFamily="18" charset="0"/>
              </a:rPr>
              <a:t>loop</a:t>
            </a:r>
            <a:r>
              <a:rPr lang="en-IN" dirty="0" smtClean="0"/>
              <a:t>.</a:t>
            </a:r>
          </a:p>
          <a:p>
            <a:pPr marL="400050" lvl="1" indent="0">
              <a:buNone/>
            </a:pPr>
            <a:r>
              <a:rPr lang="en-US" sz="2800" dirty="0" smtClean="0"/>
              <a:t>Syntax </a:t>
            </a:r>
          </a:p>
          <a:p>
            <a:pPr marL="400050" lvl="1" indent="0">
              <a:buNone/>
            </a:pPr>
            <a:r>
              <a:rPr lang="en-IN" sz="2800" dirty="0"/>
              <a:t>jump-statement;    </a:t>
            </a:r>
          </a:p>
          <a:p>
            <a:pPr marL="400050" lvl="1" indent="0">
              <a:buNone/>
            </a:pPr>
            <a:r>
              <a:rPr lang="en-IN" sz="2800" b="1" dirty="0"/>
              <a:t>continue</a:t>
            </a:r>
            <a:r>
              <a:rPr lang="en-IN" sz="2800" dirty="0"/>
              <a:t>; </a:t>
            </a:r>
          </a:p>
          <a:p>
            <a:pPr marL="0" indent="0">
              <a:buNone/>
            </a:pPr>
            <a:endParaRPr lang="en-IN" dirty="0"/>
          </a:p>
        </p:txBody>
      </p:sp>
      <p:sp>
        <p:nvSpPr>
          <p:cNvPr id="4" name="Content Placeholder 3"/>
          <p:cNvSpPr>
            <a:spLocks noGrp="1"/>
          </p:cNvSpPr>
          <p:nvPr>
            <p:ph sz="half" idx="2"/>
          </p:nvPr>
        </p:nvSpPr>
        <p:spPr>
          <a:xfrm>
            <a:off x="4860032" y="1645766"/>
            <a:ext cx="4038600" cy="4297363"/>
          </a:xfrm>
        </p:spPr>
        <p:txBody>
          <a:bodyPr>
            <a:normAutofit fontScale="85000" lnSpcReduction="20000"/>
          </a:bodyPr>
          <a:lstStyle/>
          <a:p>
            <a:pPr marL="0" indent="0">
              <a:buNone/>
            </a:pPr>
            <a:r>
              <a:rPr lang="en-IN" b="1" dirty="0"/>
              <a:t>public</a:t>
            </a:r>
            <a:r>
              <a:rPr lang="en-IN" dirty="0"/>
              <a:t> </a:t>
            </a:r>
            <a:r>
              <a:rPr lang="en-IN" b="1" dirty="0"/>
              <a:t>class</a:t>
            </a:r>
            <a:r>
              <a:rPr lang="en-IN" dirty="0"/>
              <a:t> </a:t>
            </a:r>
            <a:r>
              <a:rPr lang="en-IN" dirty="0" err="1"/>
              <a:t>ContinueExample</a:t>
            </a:r>
            <a:r>
              <a:rPr lang="en-IN" dirty="0"/>
              <a:t> {  </a:t>
            </a:r>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  </a:t>
            </a:r>
          </a:p>
          <a:p>
            <a:pPr marL="0" indent="0">
              <a:buNone/>
            </a:pPr>
            <a:r>
              <a:rPr lang="en-IN" dirty="0"/>
              <a:t>    </a:t>
            </a:r>
            <a:r>
              <a:rPr lang="en-IN" b="1" dirty="0"/>
              <a:t>for</a:t>
            </a:r>
            <a:r>
              <a:rPr lang="en-IN" dirty="0"/>
              <a:t>(</a:t>
            </a:r>
            <a:r>
              <a:rPr lang="en-IN" b="1" dirty="0" err="1"/>
              <a:t>int</a:t>
            </a:r>
            <a:r>
              <a:rPr lang="en-IN" dirty="0"/>
              <a:t> i=1;i&lt;=10;i++){  </a:t>
            </a:r>
          </a:p>
          <a:p>
            <a:pPr marL="0" indent="0">
              <a:buNone/>
            </a:pPr>
            <a:r>
              <a:rPr lang="en-IN" dirty="0"/>
              <a:t>        </a:t>
            </a:r>
            <a:r>
              <a:rPr lang="en-IN" b="1" dirty="0"/>
              <a:t>if</a:t>
            </a:r>
            <a:r>
              <a:rPr lang="en-IN" dirty="0"/>
              <a:t>(i==5){  </a:t>
            </a:r>
          </a:p>
          <a:p>
            <a:pPr marL="0" indent="0">
              <a:buNone/>
            </a:pPr>
            <a:r>
              <a:rPr lang="en-IN" dirty="0"/>
              <a:t>            </a:t>
            </a:r>
            <a:r>
              <a:rPr lang="en-IN" b="1" dirty="0"/>
              <a:t>continue</a:t>
            </a:r>
            <a:r>
              <a:rPr lang="en-IN" dirty="0"/>
              <a:t>;  </a:t>
            </a:r>
          </a:p>
          <a:p>
            <a:pPr marL="0" indent="0">
              <a:buNone/>
            </a:pPr>
            <a:r>
              <a:rPr lang="en-IN" dirty="0"/>
              <a:t>        }  </a:t>
            </a:r>
          </a:p>
          <a:p>
            <a:pPr marL="0" indent="0">
              <a:buNone/>
            </a:pPr>
            <a:r>
              <a:rPr lang="en-IN" dirty="0"/>
              <a:t>        </a:t>
            </a:r>
            <a:r>
              <a:rPr lang="en-IN" dirty="0" err="1"/>
              <a:t>System.out.println</a:t>
            </a:r>
            <a:r>
              <a:rPr lang="en-IN" dirty="0"/>
              <a:t>(i);  </a:t>
            </a:r>
          </a:p>
          <a:p>
            <a:pPr marL="0" indent="0">
              <a:buNone/>
            </a:pPr>
            <a:r>
              <a:rPr lang="en-IN" dirty="0"/>
              <a:t>    }  </a:t>
            </a:r>
          </a:p>
          <a:p>
            <a:pPr marL="0" indent="0">
              <a:buNone/>
            </a:pPr>
            <a:r>
              <a:rPr lang="en-IN" dirty="0"/>
              <a:t>}  </a:t>
            </a:r>
          </a:p>
          <a:p>
            <a:pPr marL="0" indent="0">
              <a:buNone/>
            </a:pPr>
            <a:r>
              <a:rPr lang="en-IN" dirty="0"/>
              <a:t>}  </a:t>
            </a:r>
          </a:p>
          <a:p>
            <a:pPr marL="0" indent="0">
              <a:buNone/>
            </a:pPr>
            <a:r>
              <a:rPr lang="en-US" b="1" dirty="0" smtClean="0">
                <a:solidFill>
                  <a:srgbClr val="FF0000"/>
                </a:solidFill>
              </a:rPr>
              <a:t>Output</a:t>
            </a:r>
          </a:p>
          <a:p>
            <a:pPr marL="0" indent="0">
              <a:buNone/>
            </a:pPr>
            <a:r>
              <a:rPr lang="en-US" b="1" dirty="0" smtClean="0">
                <a:solidFill>
                  <a:srgbClr val="FF0000"/>
                </a:solidFill>
              </a:rPr>
              <a:t>1</a:t>
            </a:r>
            <a:r>
              <a:rPr lang="en-IN" b="1" dirty="0" smtClean="0">
                <a:solidFill>
                  <a:srgbClr val="FF0000"/>
                </a:solidFill>
              </a:rPr>
              <a:t> 2 3 4 5 6 7 8 9 10</a:t>
            </a:r>
            <a:endParaRPr lang="en-US" b="1" dirty="0" smtClean="0">
              <a:solidFill>
                <a:srgbClr val="FF0000"/>
              </a:solidFill>
            </a:endParaRPr>
          </a:p>
        </p:txBody>
      </p:sp>
    </p:spTree>
    <p:extLst>
      <p:ext uri="{BB962C8B-B14F-4D97-AF65-F5344CB8AC3E}">
        <p14:creationId xmlns:p14="http://schemas.microsoft.com/office/powerpoint/2010/main" val="1077089314"/>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457200" y="841612"/>
            <a:ext cx="8229600" cy="914400"/>
          </a:xfrm>
        </p:spPr>
        <p:txBody>
          <a:bodyPr/>
          <a:lstStyle/>
          <a:p>
            <a:r>
              <a:rPr lang="en-IN" b="1" dirty="0"/>
              <a:t>Pitfalls of Loops</a:t>
            </a:r>
            <a:endParaRPr lang="en-IN" dirty="0"/>
          </a:p>
        </p:txBody>
      </p:sp>
      <p:sp>
        <p:nvSpPr>
          <p:cNvPr id="6" name="Content Placeholder 5"/>
          <p:cNvSpPr>
            <a:spLocks noGrp="1"/>
          </p:cNvSpPr>
          <p:nvPr>
            <p:ph idx="1"/>
          </p:nvPr>
        </p:nvSpPr>
        <p:spPr>
          <a:xfrm>
            <a:off x="468776" y="1556792"/>
            <a:ext cx="3538736" cy="4297363"/>
          </a:xfrm>
        </p:spPr>
        <p:txBody>
          <a:bodyPr>
            <a:normAutofit/>
          </a:bodyPr>
          <a:lstStyle/>
          <a:p>
            <a:pPr marL="0" indent="0" algn="just">
              <a:buNone/>
            </a:pPr>
            <a:r>
              <a:rPr lang="en-IN" b="1" dirty="0"/>
              <a:t>Infinite loop:</a:t>
            </a:r>
            <a:r>
              <a:rPr lang="en-IN" dirty="0"/>
              <a:t> One of the most common mistakes while implementing any sort of looping is that that it may not ever exit, that is the loop runs for infinite time. This happens when the condition fails for some reason</a:t>
            </a:r>
            <a:r>
              <a:rPr lang="en-IN" dirty="0" smtClean="0"/>
              <a:t>.</a:t>
            </a:r>
          </a:p>
          <a:p>
            <a:pPr algn="just"/>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2088892901"/>
              </p:ext>
            </p:extLst>
          </p:nvPr>
        </p:nvGraphicFramePr>
        <p:xfrm>
          <a:off x="4355976" y="620688"/>
          <a:ext cx="4464496" cy="5608320"/>
        </p:xfrm>
        <a:graphic>
          <a:graphicData uri="http://schemas.openxmlformats.org/drawingml/2006/table">
            <a:tbl>
              <a:tblPr/>
              <a:tblGrid>
                <a:gridCol w="4464496"/>
              </a:tblGrid>
              <a:tr h="5544616">
                <a:tc>
                  <a:txBody>
                    <a:bodyPr/>
                    <a:lstStyle/>
                    <a:p>
                      <a:pPr algn="l" rtl="0" fontAlgn="base"/>
                      <a:r>
                        <a:rPr lang="en-IN" sz="1600" b="0" i="0" dirty="0">
                          <a:effectLst/>
                          <a:latin typeface="Consolas" panose="020B0609020204030204" pitchFamily="49" charset="0"/>
                        </a:rPr>
                        <a:t>//Java program to illustrate various pitfalls.</a:t>
                      </a:r>
                    </a:p>
                    <a:p>
                      <a:pPr algn="l" rtl="0" fontAlgn="base"/>
                      <a:r>
                        <a:rPr lang="en-IN" sz="1600" b="0" i="0" dirty="0">
                          <a:effectLst/>
                          <a:latin typeface="Consolas" panose="020B0609020204030204" pitchFamily="49" charset="0"/>
                        </a:rPr>
                        <a:t>public class </a:t>
                      </a:r>
                      <a:r>
                        <a:rPr lang="en-IN" sz="1600" b="0" i="0" dirty="0" err="1">
                          <a:effectLst/>
                          <a:latin typeface="Consolas" panose="020B0609020204030204" pitchFamily="49" charset="0"/>
                        </a:rPr>
                        <a:t>LooppitfallsDemo</a:t>
                      </a:r>
                      <a:endParaRPr lang="en-IN" sz="1600" b="0" i="0" dirty="0">
                        <a:effectLst/>
                        <a:latin typeface="Consolas" panose="020B0609020204030204" pitchFamily="49" charset="0"/>
                      </a:endParaRPr>
                    </a:p>
                    <a:p>
                      <a:pPr algn="l" rtl="0" fontAlgn="base"/>
                      <a:r>
                        <a:rPr lang="en-IN" sz="1600" b="0" i="0" dirty="0">
                          <a:effectLst/>
                          <a:latin typeface="Consolas" panose="020B0609020204030204" pitchFamily="49" charset="0"/>
                        </a:rPr>
                        <a:t>{</a:t>
                      </a:r>
                    </a:p>
                    <a:p>
                      <a:pPr algn="l" rtl="0" fontAlgn="base"/>
                      <a:r>
                        <a:rPr lang="en-IN" sz="1600" b="0" i="0" dirty="0">
                          <a:effectLst/>
                          <a:latin typeface="Consolas" panose="020B0609020204030204" pitchFamily="49" charset="0"/>
                        </a:rPr>
                        <a:t> </a:t>
                      </a:r>
                      <a:r>
                        <a:rPr lang="en-IN" sz="1600" b="0" i="0" dirty="0" smtClean="0">
                          <a:effectLst/>
                          <a:latin typeface="Consolas" panose="020B0609020204030204" pitchFamily="49" charset="0"/>
                        </a:rPr>
                        <a:t>public </a:t>
                      </a:r>
                      <a:r>
                        <a:rPr lang="en-IN" sz="1600" b="0" i="0" dirty="0">
                          <a:effectLst/>
                          <a:latin typeface="Consolas" panose="020B0609020204030204" pitchFamily="49" charset="0"/>
                        </a:rPr>
                        <a:t>static void main(String[] </a:t>
                      </a:r>
                      <a:r>
                        <a:rPr lang="en-IN" sz="1600" b="0" i="0" dirty="0" err="1">
                          <a:effectLst/>
                          <a:latin typeface="Consolas" panose="020B0609020204030204" pitchFamily="49" charset="0"/>
                        </a:rPr>
                        <a:t>args</a:t>
                      </a:r>
                      <a:r>
                        <a:rPr lang="en-IN" sz="1600" b="0" i="0" dirty="0">
                          <a:effectLst/>
                          <a:latin typeface="Consolas" panose="020B0609020204030204" pitchFamily="49" charset="0"/>
                        </a:rPr>
                        <a:t>)</a:t>
                      </a:r>
                    </a:p>
                    <a:p>
                      <a:pPr algn="l" rtl="0" fontAlgn="base"/>
                      <a:r>
                        <a:rPr lang="en-IN" sz="1600" b="0" i="0" dirty="0">
                          <a:effectLst/>
                          <a:latin typeface="Consolas" panose="020B0609020204030204" pitchFamily="49" charset="0"/>
                        </a:rPr>
                        <a:t>    {</a:t>
                      </a:r>
                    </a:p>
                    <a:p>
                      <a:pPr algn="l" rtl="0" fontAlgn="base"/>
                      <a:r>
                        <a:rPr lang="en-IN" sz="1600" b="0" i="0" dirty="0">
                          <a:effectLst/>
                          <a:latin typeface="Consolas" panose="020B0609020204030204" pitchFamily="49" charset="0"/>
                        </a:rPr>
                        <a:t> </a:t>
                      </a:r>
                      <a:r>
                        <a:rPr lang="en-IN" sz="1600" b="0" i="0" dirty="0" smtClean="0">
                          <a:effectLst/>
                          <a:latin typeface="Consolas" panose="020B0609020204030204" pitchFamily="49" charset="0"/>
                        </a:rPr>
                        <a:t>// </a:t>
                      </a:r>
                      <a:r>
                        <a:rPr lang="en-IN" sz="1600" b="0" i="0" dirty="0">
                          <a:effectLst/>
                          <a:latin typeface="Consolas" panose="020B0609020204030204" pitchFamily="49" charset="0"/>
                        </a:rPr>
                        <a:t>infinite loop because condition is not apt</a:t>
                      </a:r>
                    </a:p>
                    <a:p>
                      <a:pPr algn="l" rtl="0" fontAlgn="base"/>
                      <a:r>
                        <a:rPr lang="en-IN" sz="1600" b="0" i="0" dirty="0" smtClean="0">
                          <a:effectLst/>
                          <a:latin typeface="Consolas" panose="020B0609020204030204" pitchFamily="49" charset="0"/>
                        </a:rPr>
                        <a:t>// </a:t>
                      </a:r>
                      <a:r>
                        <a:rPr lang="en-IN" sz="1600" b="0" i="0" dirty="0">
                          <a:effectLst/>
                          <a:latin typeface="Consolas" panose="020B0609020204030204" pitchFamily="49" charset="0"/>
                        </a:rPr>
                        <a:t>condition should have been </a:t>
                      </a:r>
                      <a:r>
                        <a:rPr lang="en-IN" sz="1600" b="0" i="0" dirty="0" err="1">
                          <a:effectLst/>
                          <a:latin typeface="Consolas" panose="020B0609020204030204" pitchFamily="49" charset="0"/>
                        </a:rPr>
                        <a:t>i</a:t>
                      </a:r>
                      <a:r>
                        <a:rPr lang="en-IN" sz="1600" b="0" i="0" dirty="0">
                          <a:effectLst/>
                          <a:latin typeface="Consolas" panose="020B0609020204030204" pitchFamily="49" charset="0"/>
                        </a:rPr>
                        <a:t>&gt;0.</a:t>
                      </a:r>
                    </a:p>
                    <a:p>
                      <a:pPr algn="l" rtl="0" fontAlgn="base"/>
                      <a:r>
                        <a:rPr lang="en-IN" sz="1600" b="0" i="0" dirty="0">
                          <a:effectLst/>
                          <a:latin typeface="Consolas" panose="020B0609020204030204" pitchFamily="49" charset="0"/>
                        </a:rPr>
                        <a:t>        for (</a:t>
                      </a:r>
                      <a:r>
                        <a:rPr lang="en-IN" sz="1600" b="0" i="0" dirty="0" err="1">
                          <a:effectLst/>
                          <a:latin typeface="Consolas" panose="020B0609020204030204" pitchFamily="49" charset="0"/>
                        </a:rPr>
                        <a:t>int</a:t>
                      </a:r>
                      <a:r>
                        <a:rPr lang="en-IN" sz="1600" b="0" i="0" dirty="0">
                          <a:effectLst/>
                          <a:latin typeface="Consolas" panose="020B0609020204030204" pitchFamily="49" charset="0"/>
                        </a:rPr>
                        <a:t> </a:t>
                      </a:r>
                      <a:r>
                        <a:rPr lang="en-IN" sz="1600" b="0" i="0" dirty="0" err="1">
                          <a:effectLst/>
                          <a:latin typeface="Consolas" panose="020B0609020204030204" pitchFamily="49" charset="0"/>
                        </a:rPr>
                        <a:t>i</a:t>
                      </a:r>
                      <a:r>
                        <a:rPr lang="en-IN" sz="1600" b="0" i="0" dirty="0">
                          <a:effectLst/>
                          <a:latin typeface="Consolas" panose="020B0609020204030204" pitchFamily="49" charset="0"/>
                        </a:rPr>
                        <a:t> = 5; </a:t>
                      </a:r>
                      <a:r>
                        <a:rPr lang="en-IN" sz="1600" b="0" i="0" dirty="0" err="1">
                          <a:effectLst/>
                          <a:latin typeface="Consolas" panose="020B0609020204030204" pitchFamily="49" charset="0"/>
                        </a:rPr>
                        <a:t>i</a:t>
                      </a:r>
                      <a:r>
                        <a:rPr lang="en-IN" sz="1600" b="0" i="0" dirty="0">
                          <a:effectLst/>
                          <a:latin typeface="Consolas" panose="020B0609020204030204" pitchFamily="49" charset="0"/>
                        </a:rPr>
                        <a:t> != 0; </a:t>
                      </a:r>
                      <a:r>
                        <a:rPr lang="en-IN" sz="1600" b="0" i="0" dirty="0" err="1">
                          <a:effectLst/>
                          <a:latin typeface="Consolas" panose="020B0609020204030204" pitchFamily="49" charset="0"/>
                        </a:rPr>
                        <a:t>i</a:t>
                      </a:r>
                      <a:r>
                        <a:rPr lang="en-IN" sz="1600" b="0" i="0" dirty="0">
                          <a:effectLst/>
                          <a:latin typeface="Consolas" panose="020B0609020204030204" pitchFamily="49" charset="0"/>
                        </a:rPr>
                        <a:t> -= 2)</a:t>
                      </a:r>
                    </a:p>
                    <a:p>
                      <a:pPr algn="l" rtl="0" fontAlgn="base"/>
                      <a:r>
                        <a:rPr lang="en-IN" sz="1600" b="0" i="0" dirty="0">
                          <a:effectLst/>
                          <a:latin typeface="Consolas" panose="020B0609020204030204" pitchFamily="49" charset="0"/>
                        </a:rPr>
                        <a:t>        {</a:t>
                      </a:r>
                    </a:p>
                    <a:p>
                      <a:pPr algn="l" rtl="0" fontAlgn="base"/>
                      <a:r>
                        <a:rPr lang="en-IN" sz="1600" b="0" i="0" dirty="0">
                          <a:effectLst/>
                          <a:latin typeface="Consolas" panose="020B0609020204030204" pitchFamily="49" charset="0"/>
                        </a:rPr>
                        <a:t>            </a:t>
                      </a:r>
                      <a:r>
                        <a:rPr lang="en-IN" sz="1600" b="0" i="0" dirty="0" err="1">
                          <a:effectLst/>
                          <a:latin typeface="Consolas" panose="020B0609020204030204" pitchFamily="49" charset="0"/>
                        </a:rPr>
                        <a:t>System.out.println</a:t>
                      </a:r>
                      <a:r>
                        <a:rPr lang="en-IN" sz="1600" b="0" i="0" dirty="0">
                          <a:effectLst/>
                          <a:latin typeface="Consolas" panose="020B0609020204030204" pitchFamily="49" charset="0"/>
                        </a:rPr>
                        <a:t>(</a:t>
                      </a:r>
                      <a:r>
                        <a:rPr lang="en-IN" sz="1600" b="0" i="0" dirty="0" err="1">
                          <a:effectLst/>
                          <a:latin typeface="Consolas" panose="020B0609020204030204" pitchFamily="49" charset="0"/>
                        </a:rPr>
                        <a:t>i</a:t>
                      </a:r>
                      <a:r>
                        <a:rPr lang="en-IN" sz="1600" b="0" i="0" dirty="0">
                          <a:effectLst/>
                          <a:latin typeface="Consolas" panose="020B0609020204030204" pitchFamily="49" charset="0"/>
                        </a:rPr>
                        <a:t>);</a:t>
                      </a:r>
                    </a:p>
                    <a:p>
                      <a:pPr algn="l" rtl="0" fontAlgn="base"/>
                      <a:r>
                        <a:rPr lang="en-IN" sz="1600" b="0" i="0" dirty="0">
                          <a:effectLst/>
                          <a:latin typeface="Consolas" panose="020B0609020204030204" pitchFamily="49" charset="0"/>
                        </a:rPr>
                        <a:t>        }</a:t>
                      </a:r>
                    </a:p>
                    <a:p>
                      <a:pPr algn="l" rtl="0" fontAlgn="base"/>
                      <a:r>
                        <a:rPr lang="en-IN" sz="1600" b="0" i="0" dirty="0">
                          <a:effectLst/>
                          <a:latin typeface="Consolas" panose="020B0609020204030204" pitchFamily="49" charset="0"/>
                        </a:rPr>
                        <a:t>        </a:t>
                      </a:r>
                      <a:r>
                        <a:rPr lang="en-IN" sz="1600" b="0" i="0" dirty="0" err="1">
                          <a:effectLst/>
                          <a:latin typeface="Consolas" panose="020B0609020204030204" pitchFamily="49" charset="0"/>
                        </a:rPr>
                        <a:t>int</a:t>
                      </a:r>
                      <a:r>
                        <a:rPr lang="en-IN" sz="1600" b="0" i="0" dirty="0">
                          <a:effectLst/>
                          <a:latin typeface="Consolas" panose="020B0609020204030204" pitchFamily="49" charset="0"/>
                        </a:rPr>
                        <a:t> x = 5;</a:t>
                      </a:r>
                    </a:p>
                    <a:p>
                      <a:pPr algn="l" rtl="0" fontAlgn="base"/>
                      <a:r>
                        <a:rPr lang="en-IN" sz="1600" b="0" i="0" dirty="0" smtClean="0">
                          <a:effectLst/>
                          <a:latin typeface="Consolas" panose="020B0609020204030204" pitchFamily="49" charset="0"/>
                        </a:rPr>
                        <a:t>// </a:t>
                      </a:r>
                      <a:r>
                        <a:rPr lang="en-IN" sz="1600" b="0" i="0" dirty="0">
                          <a:effectLst/>
                          <a:latin typeface="Consolas" panose="020B0609020204030204" pitchFamily="49" charset="0"/>
                        </a:rPr>
                        <a:t>infinite loop because update </a:t>
                      </a:r>
                      <a:r>
                        <a:rPr lang="en-IN" sz="1600" b="0" i="0" dirty="0" smtClean="0">
                          <a:effectLst/>
                          <a:latin typeface="Consolas" panose="020B0609020204030204" pitchFamily="49" charset="0"/>
                        </a:rPr>
                        <a:t>statement is </a:t>
                      </a:r>
                      <a:r>
                        <a:rPr lang="en-IN" sz="1600" b="0" i="0" dirty="0">
                          <a:effectLst/>
                          <a:latin typeface="Consolas" panose="020B0609020204030204" pitchFamily="49" charset="0"/>
                        </a:rPr>
                        <a:t>not provided.</a:t>
                      </a:r>
                    </a:p>
                    <a:p>
                      <a:pPr algn="l" rtl="0" fontAlgn="base"/>
                      <a:r>
                        <a:rPr lang="en-IN" sz="1600" b="0" i="0" dirty="0">
                          <a:effectLst/>
                          <a:latin typeface="Consolas" panose="020B0609020204030204" pitchFamily="49" charset="0"/>
                        </a:rPr>
                        <a:t>        while (x == 5)</a:t>
                      </a:r>
                    </a:p>
                    <a:p>
                      <a:pPr algn="l" rtl="0" fontAlgn="base"/>
                      <a:r>
                        <a:rPr lang="en-IN" sz="1600" b="0" i="0" dirty="0">
                          <a:effectLst/>
                          <a:latin typeface="Consolas" panose="020B0609020204030204" pitchFamily="49" charset="0"/>
                        </a:rPr>
                        <a:t>        {</a:t>
                      </a:r>
                    </a:p>
                    <a:p>
                      <a:pPr algn="l" rtl="0" fontAlgn="base"/>
                      <a:r>
                        <a:rPr lang="en-IN" sz="1600" b="0" i="0" dirty="0">
                          <a:effectLst/>
                          <a:latin typeface="Consolas" panose="020B0609020204030204" pitchFamily="49" charset="0"/>
                        </a:rPr>
                        <a:t>            </a:t>
                      </a:r>
                      <a:r>
                        <a:rPr lang="en-IN" sz="1600" b="0" i="0" dirty="0" err="1">
                          <a:effectLst/>
                          <a:latin typeface="Consolas" panose="020B0609020204030204" pitchFamily="49" charset="0"/>
                        </a:rPr>
                        <a:t>System.out.println</a:t>
                      </a:r>
                      <a:r>
                        <a:rPr lang="en-IN" sz="1600" b="0" i="0" dirty="0">
                          <a:effectLst/>
                          <a:latin typeface="Consolas" panose="020B0609020204030204" pitchFamily="49" charset="0"/>
                        </a:rPr>
                        <a:t>("In the loop");</a:t>
                      </a:r>
                    </a:p>
                    <a:p>
                      <a:pPr algn="l" rtl="0" fontAlgn="base"/>
                      <a:r>
                        <a:rPr lang="en-IN" sz="1600" b="0" i="0" dirty="0">
                          <a:effectLst/>
                          <a:latin typeface="Consolas" panose="020B0609020204030204" pitchFamily="49" charset="0"/>
                        </a:rPr>
                        <a:t>        }</a:t>
                      </a:r>
                    </a:p>
                    <a:p>
                      <a:pPr algn="l" rtl="0" fontAlgn="base"/>
                      <a:r>
                        <a:rPr lang="en-IN" sz="1600" b="0" i="0" dirty="0">
                          <a:effectLst/>
                          <a:latin typeface="Consolas" panose="020B0609020204030204" pitchFamily="49" charset="0"/>
                        </a:rPr>
                        <a:t>    }</a:t>
                      </a:r>
                    </a:p>
                    <a:p>
                      <a:pPr algn="l" rtl="0" fontAlgn="base"/>
                      <a:r>
                        <a:rPr lang="en-IN" sz="1600" b="0" i="0" dirty="0">
                          <a:effectLst/>
                          <a:latin typeface="Consolas" panose="020B0609020204030204" pitchFamily="49" charset="0"/>
                        </a:rPr>
                        <a:t>}</a:t>
                      </a: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998460356"/>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79512" y="620688"/>
            <a:ext cx="8229600" cy="914400"/>
          </a:xfrm>
        </p:spPr>
        <p:txBody>
          <a:bodyPr/>
          <a:lstStyle/>
          <a:p>
            <a:r>
              <a:rPr lang="en-IN" b="1" dirty="0"/>
              <a:t>Pitfalls of Loops</a:t>
            </a:r>
            <a:endParaRPr lang="en-IN" dirty="0"/>
          </a:p>
        </p:txBody>
      </p:sp>
      <p:sp>
        <p:nvSpPr>
          <p:cNvPr id="6" name="Content Placeholder 5"/>
          <p:cNvSpPr>
            <a:spLocks noGrp="1"/>
          </p:cNvSpPr>
          <p:nvPr>
            <p:ph idx="1"/>
          </p:nvPr>
        </p:nvSpPr>
        <p:spPr>
          <a:xfrm>
            <a:off x="179512" y="1077888"/>
            <a:ext cx="3096344" cy="4297363"/>
          </a:xfrm>
        </p:spPr>
        <p:txBody>
          <a:bodyPr>
            <a:normAutofit fontScale="92500"/>
          </a:bodyPr>
          <a:lstStyle/>
          <a:p>
            <a:pPr marL="0" indent="0" algn="just">
              <a:buNone/>
            </a:pPr>
            <a:r>
              <a:rPr lang="en-IN" dirty="0"/>
              <a:t>Another pitfall is that you might be adding something into you collection object through loop and you can run out of memory. If you try and execute the below program, after some time, out of memory exception will be thrown.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655918970"/>
              </p:ext>
            </p:extLst>
          </p:nvPr>
        </p:nvGraphicFramePr>
        <p:xfrm>
          <a:off x="3491880" y="620688"/>
          <a:ext cx="5436095" cy="3677617"/>
        </p:xfrm>
        <a:graphic>
          <a:graphicData uri="http://schemas.openxmlformats.org/drawingml/2006/table">
            <a:tbl>
              <a:tblPr/>
              <a:tblGrid>
                <a:gridCol w="5436095"/>
              </a:tblGrid>
              <a:tr h="3677617">
                <a:tc>
                  <a:txBody>
                    <a:bodyPr/>
                    <a:lstStyle/>
                    <a:p>
                      <a:pPr algn="l" rtl="0" fontAlgn="base"/>
                      <a:r>
                        <a:rPr lang="en-IN" sz="1700" b="0" i="0" dirty="0">
                          <a:effectLst/>
                          <a:latin typeface="Consolas" panose="020B0609020204030204" pitchFamily="49" charset="0"/>
                        </a:rPr>
                        <a:t>//Java program for out of memory exception.</a:t>
                      </a:r>
                    </a:p>
                    <a:p>
                      <a:pPr algn="l" rtl="0" fontAlgn="base"/>
                      <a:r>
                        <a:rPr lang="en-IN" sz="1700" b="0" i="0" dirty="0">
                          <a:effectLst/>
                          <a:latin typeface="Consolas" panose="020B0609020204030204" pitchFamily="49" charset="0"/>
                        </a:rPr>
                        <a:t>import </a:t>
                      </a:r>
                      <a:r>
                        <a:rPr lang="en-IN" sz="1700" b="0" i="0" dirty="0" err="1">
                          <a:effectLst/>
                          <a:latin typeface="Consolas" panose="020B0609020204030204" pitchFamily="49" charset="0"/>
                        </a:rPr>
                        <a:t>java.util.ArrayList</a:t>
                      </a:r>
                      <a:r>
                        <a:rPr lang="en-IN" sz="1700" b="0" i="0" dirty="0">
                          <a:effectLst/>
                          <a:latin typeface="Consolas" panose="020B0609020204030204" pitchFamily="49" charset="0"/>
                        </a:rPr>
                        <a:t>;</a:t>
                      </a:r>
                    </a:p>
                    <a:p>
                      <a:pPr algn="l" rtl="0" fontAlgn="base"/>
                      <a:r>
                        <a:rPr lang="en-IN" sz="1700" b="0" i="0" dirty="0">
                          <a:effectLst/>
                          <a:latin typeface="Consolas" panose="020B0609020204030204" pitchFamily="49" charset="0"/>
                        </a:rPr>
                        <a:t>public class Integer1</a:t>
                      </a:r>
                    </a:p>
                    <a:p>
                      <a:pPr algn="l" rtl="0" fontAlgn="base"/>
                      <a:r>
                        <a:rPr lang="en-IN" sz="1700" b="0" i="0" dirty="0">
                          <a:effectLst/>
                          <a:latin typeface="Consolas" panose="020B0609020204030204" pitchFamily="49" charset="0"/>
                        </a:rPr>
                        <a:t>{</a:t>
                      </a:r>
                    </a:p>
                    <a:p>
                      <a:pPr algn="l" rtl="0" fontAlgn="base"/>
                      <a:r>
                        <a:rPr lang="en-IN" sz="1700" b="0" i="0" dirty="0">
                          <a:effectLst/>
                          <a:latin typeface="Consolas" panose="020B0609020204030204" pitchFamily="49" charset="0"/>
                        </a:rPr>
                        <a:t>    public static void main(String[] </a:t>
                      </a:r>
                      <a:r>
                        <a:rPr lang="en-IN" sz="1700" b="0" i="0" dirty="0" err="1">
                          <a:effectLst/>
                          <a:latin typeface="Consolas" panose="020B0609020204030204" pitchFamily="49" charset="0"/>
                        </a:rPr>
                        <a:t>args</a:t>
                      </a:r>
                      <a:r>
                        <a:rPr lang="en-IN" sz="1700" b="0" i="0" dirty="0">
                          <a:effectLst/>
                          <a:latin typeface="Consolas" panose="020B0609020204030204" pitchFamily="49" charset="0"/>
                        </a:rPr>
                        <a:t>)</a:t>
                      </a:r>
                    </a:p>
                    <a:p>
                      <a:pPr algn="l" rtl="0" fontAlgn="base"/>
                      <a:r>
                        <a:rPr lang="en-IN" sz="1700" b="0" i="0" dirty="0">
                          <a:effectLst/>
                          <a:latin typeface="Consolas" panose="020B0609020204030204" pitchFamily="49" charset="0"/>
                        </a:rPr>
                        <a:t>    {</a:t>
                      </a:r>
                    </a:p>
                    <a:p>
                      <a:pPr algn="l" rtl="0" fontAlgn="base"/>
                      <a:r>
                        <a:rPr lang="en-IN" sz="1700" b="0" i="0" dirty="0">
                          <a:effectLst/>
                          <a:latin typeface="Consolas" panose="020B0609020204030204" pitchFamily="49" charset="0"/>
                        </a:rPr>
                        <a:t>        </a:t>
                      </a:r>
                      <a:r>
                        <a:rPr lang="en-IN" sz="1700" b="0" i="0" dirty="0" err="1">
                          <a:effectLst/>
                          <a:latin typeface="Consolas" panose="020B0609020204030204" pitchFamily="49" charset="0"/>
                        </a:rPr>
                        <a:t>ArrayList</a:t>
                      </a:r>
                      <a:r>
                        <a:rPr lang="en-IN" sz="1700" b="0" i="0" dirty="0">
                          <a:effectLst/>
                          <a:latin typeface="Consolas" panose="020B0609020204030204" pitchFamily="49" charset="0"/>
                        </a:rPr>
                        <a:t>&lt;Integer&gt; </a:t>
                      </a:r>
                      <a:r>
                        <a:rPr lang="en-IN" sz="1700" b="0" i="0" dirty="0" err="1">
                          <a:effectLst/>
                          <a:latin typeface="Consolas" panose="020B0609020204030204" pitchFamily="49" charset="0"/>
                        </a:rPr>
                        <a:t>ar</a:t>
                      </a:r>
                      <a:r>
                        <a:rPr lang="en-IN" sz="1700" b="0" i="0" dirty="0">
                          <a:effectLst/>
                          <a:latin typeface="Consolas" panose="020B0609020204030204" pitchFamily="49" charset="0"/>
                        </a:rPr>
                        <a:t> = new </a:t>
                      </a:r>
                      <a:r>
                        <a:rPr lang="en-IN" sz="1700" b="0" i="0" dirty="0" err="1">
                          <a:effectLst/>
                          <a:latin typeface="Consolas" panose="020B0609020204030204" pitchFamily="49" charset="0"/>
                        </a:rPr>
                        <a:t>ArrayList</a:t>
                      </a:r>
                      <a:r>
                        <a:rPr lang="en-IN" sz="1700" b="0" i="0" dirty="0">
                          <a:effectLst/>
                          <a:latin typeface="Consolas" panose="020B0609020204030204" pitchFamily="49" charset="0"/>
                        </a:rPr>
                        <a:t>&lt;&gt;();</a:t>
                      </a:r>
                    </a:p>
                    <a:p>
                      <a:pPr algn="l" rtl="0" fontAlgn="base"/>
                      <a:r>
                        <a:rPr lang="en-IN" sz="1700" b="0" i="0" dirty="0">
                          <a:effectLst/>
                          <a:latin typeface="Consolas" panose="020B0609020204030204" pitchFamily="49" charset="0"/>
                        </a:rPr>
                        <a:t>        for (</a:t>
                      </a:r>
                      <a:r>
                        <a:rPr lang="en-IN" sz="1700" b="0" i="0" dirty="0" err="1">
                          <a:effectLst/>
                          <a:latin typeface="Consolas" panose="020B0609020204030204" pitchFamily="49" charset="0"/>
                        </a:rPr>
                        <a:t>int</a:t>
                      </a:r>
                      <a:r>
                        <a:rPr lang="en-IN" sz="1700" b="0" i="0" dirty="0">
                          <a:effectLst/>
                          <a:latin typeface="Consolas" panose="020B0609020204030204" pitchFamily="49" charset="0"/>
                        </a:rPr>
                        <a:t> </a:t>
                      </a:r>
                      <a:r>
                        <a:rPr lang="en-IN" sz="1700" b="0" i="0" dirty="0" err="1">
                          <a:effectLst/>
                          <a:latin typeface="Consolas" panose="020B0609020204030204" pitchFamily="49" charset="0"/>
                        </a:rPr>
                        <a:t>i</a:t>
                      </a:r>
                      <a:r>
                        <a:rPr lang="en-IN" sz="1700" b="0" i="0" dirty="0">
                          <a:effectLst/>
                          <a:latin typeface="Consolas" panose="020B0609020204030204" pitchFamily="49" charset="0"/>
                        </a:rPr>
                        <a:t> = 0; </a:t>
                      </a:r>
                      <a:r>
                        <a:rPr lang="en-IN" sz="1700" b="0" i="0" dirty="0" err="1">
                          <a:effectLst/>
                          <a:latin typeface="Consolas" panose="020B0609020204030204" pitchFamily="49" charset="0"/>
                        </a:rPr>
                        <a:t>i</a:t>
                      </a:r>
                      <a:r>
                        <a:rPr lang="en-IN" sz="1700" b="0" i="0" dirty="0">
                          <a:effectLst/>
                          <a:latin typeface="Consolas" panose="020B0609020204030204" pitchFamily="49" charset="0"/>
                        </a:rPr>
                        <a:t> &lt; </a:t>
                      </a:r>
                      <a:r>
                        <a:rPr lang="en-IN" sz="1700" b="0" i="0" dirty="0" err="1">
                          <a:effectLst/>
                          <a:latin typeface="Consolas" panose="020B0609020204030204" pitchFamily="49" charset="0"/>
                        </a:rPr>
                        <a:t>Integer.MAX_VALUE</a:t>
                      </a:r>
                      <a:r>
                        <a:rPr lang="en-IN" sz="1700" b="0" i="0" dirty="0">
                          <a:effectLst/>
                          <a:latin typeface="Consolas" panose="020B0609020204030204" pitchFamily="49" charset="0"/>
                        </a:rPr>
                        <a:t>; </a:t>
                      </a:r>
                      <a:r>
                        <a:rPr lang="en-IN" sz="1700" b="0" i="0" dirty="0" err="1">
                          <a:effectLst/>
                          <a:latin typeface="Consolas" panose="020B0609020204030204" pitchFamily="49" charset="0"/>
                        </a:rPr>
                        <a:t>i</a:t>
                      </a:r>
                      <a:r>
                        <a:rPr lang="en-IN" sz="1700" b="0" i="0" dirty="0" smtClean="0">
                          <a:effectLst/>
                          <a:latin typeface="Consolas" panose="020B0609020204030204" pitchFamily="49" charset="0"/>
                        </a:rPr>
                        <a:t>++) {</a:t>
                      </a:r>
                      <a:endParaRPr lang="en-IN" sz="1700" b="0" i="0" dirty="0">
                        <a:effectLst/>
                        <a:latin typeface="Consolas" panose="020B0609020204030204" pitchFamily="49" charset="0"/>
                      </a:endParaRPr>
                    </a:p>
                    <a:p>
                      <a:pPr algn="l" rtl="0" fontAlgn="base"/>
                      <a:r>
                        <a:rPr lang="en-IN" sz="1700" b="0" i="0" dirty="0">
                          <a:effectLst/>
                          <a:latin typeface="Consolas" panose="020B0609020204030204" pitchFamily="49" charset="0"/>
                        </a:rPr>
                        <a:t>            </a:t>
                      </a:r>
                      <a:r>
                        <a:rPr lang="en-IN" sz="1700" b="0" i="0" dirty="0" err="1">
                          <a:effectLst/>
                          <a:latin typeface="Consolas" panose="020B0609020204030204" pitchFamily="49" charset="0"/>
                        </a:rPr>
                        <a:t>ar.add</a:t>
                      </a:r>
                      <a:r>
                        <a:rPr lang="en-IN" sz="1700" b="0" i="0" dirty="0">
                          <a:effectLst/>
                          <a:latin typeface="Consolas" panose="020B0609020204030204" pitchFamily="49" charset="0"/>
                        </a:rPr>
                        <a:t>(</a:t>
                      </a:r>
                      <a:r>
                        <a:rPr lang="en-IN" sz="1700" b="0" i="0" dirty="0" err="1">
                          <a:effectLst/>
                          <a:latin typeface="Consolas" panose="020B0609020204030204" pitchFamily="49" charset="0"/>
                        </a:rPr>
                        <a:t>i</a:t>
                      </a:r>
                      <a:r>
                        <a:rPr lang="en-IN" sz="1700" b="0" i="0" dirty="0">
                          <a:effectLst/>
                          <a:latin typeface="Consolas" panose="020B0609020204030204" pitchFamily="49" charset="0"/>
                        </a:rPr>
                        <a:t>);</a:t>
                      </a:r>
                    </a:p>
                    <a:p>
                      <a:pPr algn="l" rtl="0" fontAlgn="base"/>
                      <a:r>
                        <a:rPr lang="en-IN" sz="1700" b="0" i="0" dirty="0">
                          <a:effectLst/>
                          <a:latin typeface="Consolas" panose="020B0609020204030204" pitchFamily="49" charset="0"/>
                        </a:rPr>
                        <a:t>        }</a:t>
                      </a:r>
                    </a:p>
                    <a:p>
                      <a:pPr algn="l" rtl="0" fontAlgn="base"/>
                      <a:r>
                        <a:rPr lang="en-IN" sz="1700" b="0" i="0" dirty="0">
                          <a:effectLst/>
                          <a:latin typeface="Consolas" panose="020B0609020204030204" pitchFamily="49" charset="0"/>
                        </a:rPr>
                        <a:t>    }</a:t>
                      </a:r>
                    </a:p>
                    <a:p>
                      <a:pPr algn="l" rtl="0" fontAlgn="base"/>
                      <a:r>
                        <a:rPr lang="en-IN" sz="1700" b="0" i="0" dirty="0">
                          <a:effectLst/>
                          <a:latin typeface="Consolas" panose="020B0609020204030204" pitchFamily="49" charset="0"/>
                        </a:rPr>
                        <a:t>}</a:t>
                      </a:r>
                    </a:p>
                  </a:txBody>
                  <a:tcPr marL="0" marR="0" marT="0" marB="0" anchor="ctr">
                    <a:lnL>
                      <a:noFill/>
                    </a:lnL>
                    <a:lnR>
                      <a:noFill/>
                    </a:lnR>
                    <a:lnT>
                      <a:noFill/>
                    </a:lnT>
                    <a:lnB>
                      <a:noFill/>
                    </a:lnB>
                  </a:tcPr>
                </a:tc>
              </a:tr>
            </a:tbl>
          </a:graphicData>
        </a:graphic>
      </p:graphicFrame>
      <p:pic>
        <p:nvPicPr>
          <p:cNvPr id="8" name="Picture 7"/>
          <p:cNvPicPr>
            <a:picLocks noChangeAspect="1"/>
          </p:cNvPicPr>
          <p:nvPr/>
        </p:nvPicPr>
        <p:blipFill>
          <a:blip r:embed="rId2"/>
          <a:stretch>
            <a:fillRect/>
          </a:stretch>
        </p:blipFill>
        <p:spPr>
          <a:xfrm>
            <a:off x="3485765" y="4293096"/>
            <a:ext cx="5658235" cy="1999792"/>
          </a:xfrm>
          <a:prstGeom prst="rect">
            <a:avLst/>
          </a:prstGeom>
        </p:spPr>
      </p:pic>
    </p:spTree>
    <p:extLst>
      <p:ext uri="{BB962C8B-B14F-4D97-AF65-F5344CB8AC3E}">
        <p14:creationId xmlns:p14="http://schemas.microsoft.com/office/powerpoint/2010/main" val="25883348"/>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p:cNvSpPr>
            <a:spLocks noGrp="1" noChangeArrowheads="1"/>
          </p:cNvSpPr>
          <p:nvPr>
            <p:ph type="ctrTitle"/>
          </p:nvPr>
        </p:nvSpPr>
        <p:spPr/>
        <p:txBody>
          <a:bodyPr/>
          <a:lstStyle/>
          <a:p>
            <a:pPr algn="ctr"/>
            <a:r>
              <a:rPr lang="en-US" sz="3000" b="1" dirty="0"/>
              <a:t>End of Session - </a:t>
            </a:r>
            <a:r>
              <a:rPr lang="en-US" sz="3000" b="1" dirty="0"/>
              <a:t>4</a:t>
            </a:r>
            <a:r>
              <a:rPr lang="en-US" sz="3000" b="1" dirty="0"/>
              <a:t/>
            </a:r>
            <a:br>
              <a:rPr lang="en-US" sz="3000" b="1" dirty="0"/>
            </a:br>
            <a:r>
              <a:rPr lang="en-US" sz="3000" b="1" dirty="0"/>
              <a:t>Thank You !</a:t>
            </a:r>
            <a:br>
              <a:rPr lang="en-US" sz="3000" b="1" dirty="0"/>
            </a:br>
            <a:endParaRPr lang="en-US" sz="3000" b="1"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6664073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iterate type="lt">
                                    <p:tmPct val="100000"/>
                                  </p:iterate>
                                  <p:childTnLst>
                                    <p:set>
                                      <p:cBhvr>
                                        <p:cTn id="6" dur="1" fill="hold">
                                          <p:stCondLst>
                                            <p:cond delay="0"/>
                                          </p:stCondLst>
                                        </p:cTn>
                                        <p:tgtEl>
                                          <p:spTgt spid="118786"/>
                                        </p:tgtEl>
                                        <p:attrNameLst>
                                          <p:attrName>style.visibility</p:attrName>
                                        </p:attrNameLst>
                                      </p:cBhvr>
                                      <p:to>
                                        <p:strVal val="visible"/>
                                      </p:to>
                                    </p:set>
                                    <p:animEffect transition="in" filter="slide(fromTop)">
                                      <p:cBhvr>
                                        <p:cTn id="7" dur="75"/>
                                        <p:tgtEl>
                                          <p:spTgt spid="118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268760"/>
            <a:ext cx="8507288" cy="4297363"/>
          </a:xfrm>
        </p:spPr>
        <p:txBody>
          <a:bodyPr/>
          <a:lstStyle/>
          <a:p>
            <a:pPr marL="0" indent="0">
              <a:buNone/>
            </a:pPr>
            <a:r>
              <a:rPr lang="en-IN" dirty="0"/>
              <a:t>Java </a:t>
            </a:r>
            <a:r>
              <a:rPr lang="en-IN" dirty="0" smtClean="0"/>
              <a:t>- For </a:t>
            </a:r>
            <a:r>
              <a:rPr lang="en-IN" dirty="0"/>
              <a:t>Loop</a:t>
            </a:r>
          </a:p>
          <a:p>
            <a:pPr marL="0" indent="0" algn="just">
              <a:buNone/>
            </a:pPr>
            <a:r>
              <a:rPr lang="en-IN" dirty="0"/>
              <a:t>The Java </a:t>
            </a:r>
            <a:r>
              <a:rPr lang="en-IN" i="1" dirty="0"/>
              <a:t>for loop</a:t>
            </a:r>
            <a:r>
              <a:rPr lang="en-IN" dirty="0"/>
              <a:t> is used to iterate a part of the program several times. If the number of iteration is fixed, it is recommended to use for loop.</a:t>
            </a:r>
          </a:p>
          <a:p>
            <a:pPr marL="0" indent="0">
              <a:buNone/>
            </a:pPr>
            <a:r>
              <a:rPr lang="en-IN" dirty="0"/>
              <a:t>There are three types of for loop in java.</a:t>
            </a:r>
          </a:p>
          <a:p>
            <a:pPr>
              <a:buFont typeface="Wingdings" pitchFamily="2" charset="2"/>
              <a:buChar char="Ø"/>
            </a:pPr>
            <a:r>
              <a:rPr lang="en-IN" dirty="0"/>
              <a:t>Simple For Loop</a:t>
            </a:r>
          </a:p>
          <a:p>
            <a:pPr>
              <a:buFont typeface="Wingdings" pitchFamily="2" charset="2"/>
              <a:buChar char="Ø"/>
            </a:pPr>
            <a:r>
              <a:rPr lang="en-IN" dirty="0"/>
              <a:t>For-each or Enhanced For Loop</a:t>
            </a:r>
          </a:p>
          <a:p>
            <a:pPr>
              <a:buFont typeface="Wingdings" pitchFamily="2" charset="2"/>
              <a:buChar char="Ø"/>
            </a:pPr>
            <a:r>
              <a:rPr lang="en-IN" dirty="0" err="1"/>
              <a:t>Labeled</a:t>
            </a:r>
            <a:r>
              <a:rPr lang="en-IN" dirty="0"/>
              <a:t> For Loop</a:t>
            </a:r>
          </a:p>
          <a:p>
            <a:pPr marL="0" indent="0">
              <a:buNone/>
            </a:pPr>
            <a:endParaRPr lang="en-IN" dirty="0"/>
          </a:p>
        </p:txBody>
      </p:sp>
    </p:spTree>
    <p:extLst>
      <p:ext uri="{BB962C8B-B14F-4D97-AF65-F5344CB8AC3E}">
        <p14:creationId xmlns:p14="http://schemas.microsoft.com/office/powerpoint/2010/main" val="1565558254"/>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Java Simple For Loop</a:t>
            </a:r>
            <a:br>
              <a:rPr lang="en-IN" dirty="0"/>
            </a:br>
            <a:endParaRPr lang="en-IN" dirty="0"/>
          </a:p>
        </p:txBody>
      </p:sp>
      <p:sp>
        <p:nvSpPr>
          <p:cNvPr id="3" name="Content Placeholder 2"/>
          <p:cNvSpPr>
            <a:spLocks noGrp="1"/>
          </p:cNvSpPr>
          <p:nvPr>
            <p:ph idx="1"/>
          </p:nvPr>
        </p:nvSpPr>
        <p:spPr/>
        <p:txBody>
          <a:bodyPr/>
          <a:lstStyle/>
          <a:p>
            <a:r>
              <a:rPr lang="en-IN" dirty="0"/>
              <a:t>The simple for loop is same as C/C++. We can initialize variable, check </a:t>
            </a:r>
            <a:r>
              <a:rPr lang="en-IN" dirty="0" smtClean="0"/>
              <a:t>condition </a:t>
            </a:r>
            <a:r>
              <a:rPr lang="en-IN" dirty="0"/>
              <a:t>and increment/decrement value</a:t>
            </a:r>
            <a:r>
              <a:rPr lang="en-IN" dirty="0" smtClean="0"/>
              <a:t>.</a:t>
            </a:r>
          </a:p>
          <a:p>
            <a:endParaRPr lang="en-IN" dirty="0" smtClean="0"/>
          </a:p>
          <a:p>
            <a:pPr marL="0" indent="0">
              <a:buNone/>
            </a:pPr>
            <a:r>
              <a:rPr lang="en-IN" b="1" dirty="0"/>
              <a:t>for</a:t>
            </a:r>
            <a:r>
              <a:rPr lang="en-IN" dirty="0"/>
              <a:t>(</a:t>
            </a:r>
            <a:r>
              <a:rPr lang="en-IN" dirty="0" err="1"/>
              <a:t>initialization;condition;incr</a:t>
            </a:r>
            <a:r>
              <a:rPr lang="en-IN" dirty="0"/>
              <a:t>/</a:t>
            </a:r>
            <a:r>
              <a:rPr lang="en-IN" dirty="0" err="1"/>
              <a:t>decr</a:t>
            </a:r>
            <a:r>
              <a:rPr lang="en-IN" dirty="0" smtClean="0"/>
              <a:t>)</a:t>
            </a:r>
          </a:p>
          <a:p>
            <a:pPr marL="0" indent="0">
              <a:buNone/>
            </a:pPr>
            <a:r>
              <a:rPr lang="en-IN" dirty="0" smtClean="0"/>
              <a:t>{</a:t>
            </a:r>
            <a:r>
              <a:rPr lang="en-IN" dirty="0"/>
              <a:t>  </a:t>
            </a:r>
          </a:p>
          <a:p>
            <a:pPr marL="0" indent="0">
              <a:buNone/>
            </a:pPr>
            <a:r>
              <a:rPr lang="en-IN" dirty="0"/>
              <a:t>//code to be executed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736471320"/>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467544" y="1556792"/>
            <a:ext cx="8273695" cy="4143967"/>
          </a:xfrm>
          <a:prstGeom prst="rect">
            <a:avLst/>
          </a:prstGeom>
        </p:spPr>
      </p:pic>
    </p:spTree>
    <p:extLst>
      <p:ext uri="{BB962C8B-B14F-4D97-AF65-F5344CB8AC3E}">
        <p14:creationId xmlns:p14="http://schemas.microsoft.com/office/powerpoint/2010/main" val="3620395121"/>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For </a:t>
            </a:r>
            <a:r>
              <a:rPr lang="en-IN" b="1" dirty="0" smtClean="0"/>
              <a:t>Loop</a:t>
            </a:r>
            <a:endParaRPr lang="en-IN" dirty="0"/>
          </a:p>
        </p:txBody>
      </p:sp>
      <p:sp>
        <p:nvSpPr>
          <p:cNvPr id="3" name="Content Placeholder 2"/>
          <p:cNvSpPr>
            <a:spLocks noGrp="1"/>
          </p:cNvSpPr>
          <p:nvPr>
            <p:ph idx="1"/>
          </p:nvPr>
        </p:nvSpPr>
        <p:spPr>
          <a:xfrm>
            <a:off x="457200" y="1676400"/>
            <a:ext cx="8229600" cy="4704928"/>
          </a:xfrm>
        </p:spPr>
        <p:txBody>
          <a:bodyPr>
            <a:normAutofit fontScale="92500" lnSpcReduction="20000"/>
          </a:bodyPr>
          <a:lstStyle/>
          <a:p>
            <a:pPr algn="just"/>
            <a:r>
              <a:rPr lang="en-IN" b="1" dirty="0"/>
              <a:t>Initialization condition: </a:t>
            </a:r>
            <a:r>
              <a:rPr lang="en-IN" dirty="0"/>
              <a:t>Here, we initialize the variable in use. It marks the start of a for loop. An already declared variable can be used or a variable can be declared, local to loop only.</a:t>
            </a:r>
          </a:p>
          <a:p>
            <a:pPr algn="just"/>
            <a:r>
              <a:rPr lang="en-IN" b="1" dirty="0"/>
              <a:t>Testing Condition:</a:t>
            </a:r>
            <a:r>
              <a:rPr lang="en-IN" dirty="0"/>
              <a:t> It is used for testing the exit condition for a loop. It must return a </a:t>
            </a:r>
            <a:r>
              <a:rPr lang="en-IN" dirty="0" err="1"/>
              <a:t>boolean</a:t>
            </a:r>
            <a:r>
              <a:rPr lang="en-IN" dirty="0"/>
              <a:t> value. It is also an </a:t>
            </a:r>
            <a:r>
              <a:rPr lang="en-IN" b="1" dirty="0"/>
              <a:t>Entry Control Loop</a:t>
            </a:r>
            <a:r>
              <a:rPr lang="en-IN" dirty="0"/>
              <a:t> as the condition is checked prior to the execution of the loop statements.</a:t>
            </a:r>
          </a:p>
          <a:p>
            <a:pPr algn="just"/>
            <a:r>
              <a:rPr lang="en-IN" b="1" dirty="0"/>
              <a:t>Statement execution:</a:t>
            </a:r>
            <a:r>
              <a:rPr lang="en-IN" dirty="0"/>
              <a:t> Once the condition is evaluated to true, the statements in the loop body are executed.</a:t>
            </a:r>
          </a:p>
          <a:p>
            <a:pPr algn="just"/>
            <a:r>
              <a:rPr lang="en-IN" b="1" dirty="0"/>
              <a:t>Increment/ Decrement: </a:t>
            </a:r>
            <a:r>
              <a:rPr lang="en-IN" dirty="0"/>
              <a:t>It is used for updating the variable for next iteration.</a:t>
            </a:r>
          </a:p>
          <a:p>
            <a:pPr algn="just"/>
            <a:r>
              <a:rPr lang="en-IN" b="1" dirty="0"/>
              <a:t>Loop </a:t>
            </a:r>
            <a:r>
              <a:rPr lang="en-IN" b="1" dirty="0" err="1"/>
              <a:t>termination:</a:t>
            </a:r>
            <a:r>
              <a:rPr lang="en-IN" dirty="0" err="1"/>
              <a:t>When</a:t>
            </a:r>
            <a:r>
              <a:rPr lang="en-IN" dirty="0"/>
              <a:t> the condition becomes false, the loop terminates marking the end of its life cycle.</a:t>
            </a:r>
          </a:p>
          <a:p>
            <a:pPr algn="just"/>
            <a:endParaRPr lang="en-IN" dirty="0"/>
          </a:p>
        </p:txBody>
      </p:sp>
    </p:spTree>
    <p:extLst>
      <p:ext uri="{BB962C8B-B14F-4D97-AF65-F5344CB8AC3E}">
        <p14:creationId xmlns:p14="http://schemas.microsoft.com/office/powerpoint/2010/main" val="1752794558"/>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a:t>
            </a:r>
            <a:endParaRPr lang="en-IN" dirty="0"/>
          </a:p>
        </p:txBody>
      </p:sp>
      <p:sp>
        <p:nvSpPr>
          <p:cNvPr id="5" name="Content Placeholder 4"/>
          <p:cNvSpPr>
            <a:spLocks noGrp="1"/>
          </p:cNvSpPr>
          <p:nvPr>
            <p:ph sz="half" idx="1"/>
          </p:nvPr>
        </p:nvSpPr>
        <p:spPr>
          <a:xfrm>
            <a:off x="179512" y="1628800"/>
            <a:ext cx="6480720" cy="4608512"/>
          </a:xfrm>
        </p:spPr>
        <p:txBody>
          <a:bodyPr>
            <a:normAutofit fontScale="92500" lnSpcReduction="10000"/>
          </a:bodyPr>
          <a:lstStyle/>
          <a:p>
            <a:pPr marL="0" indent="0">
              <a:buNone/>
            </a:pPr>
            <a:r>
              <a:rPr lang="en-IN" sz="2800" b="1" dirty="0">
                <a:latin typeface="Times New Roman" pitchFamily="18" charset="0"/>
                <a:cs typeface="Times New Roman" pitchFamily="18" charset="0"/>
              </a:rPr>
              <a:t>public</a:t>
            </a:r>
            <a:r>
              <a:rPr lang="en-IN" sz="2800" dirty="0">
                <a:latin typeface="Times New Roman" pitchFamily="18" charset="0"/>
                <a:cs typeface="Times New Roman" pitchFamily="18" charset="0"/>
              </a:rPr>
              <a:t> </a:t>
            </a:r>
            <a:r>
              <a:rPr lang="en-IN" sz="2800" b="1" dirty="0">
                <a:latin typeface="Times New Roman" pitchFamily="18" charset="0"/>
                <a:cs typeface="Times New Roman" pitchFamily="18" charset="0"/>
              </a:rPr>
              <a:t>class</a:t>
            </a:r>
            <a:r>
              <a:rPr lang="en-IN" sz="2800" dirty="0">
                <a:latin typeface="Times New Roman" pitchFamily="18" charset="0"/>
                <a:cs typeface="Times New Roman" pitchFamily="18" charset="0"/>
              </a:rPr>
              <a:t> </a:t>
            </a:r>
            <a:r>
              <a:rPr lang="en-IN" sz="2800" dirty="0" err="1">
                <a:latin typeface="Times New Roman" pitchFamily="18" charset="0"/>
                <a:cs typeface="Times New Roman" pitchFamily="18" charset="0"/>
              </a:rPr>
              <a:t>ForExample</a:t>
            </a:r>
            <a:r>
              <a:rPr lang="en-IN" sz="2800" dirty="0">
                <a:latin typeface="Times New Roman" pitchFamily="18" charset="0"/>
                <a:cs typeface="Times New Roman" pitchFamily="18" charset="0"/>
              </a:rPr>
              <a:t> </a:t>
            </a:r>
            <a:endParaRPr lang="en-IN" sz="2800" dirty="0" smtClean="0">
              <a:latin typeface="Times New Roman" pitchFamily="18" charset="0"/>
              <a:cs typeface="Times New Roman" pitchFamily="18" charset="0"/>
            </a:endParaRPr>
          </a:p>
          <a:p>
            <a:pPr marL="0" indent="0">
              <a:buNone/>
            </a:pPr>
            <a:r>
              <a:rPr lang="en-IN" sz="2800" dirty="0" smtClean="0">
                <a:latin typeface="Times New Roman" pitchFamily="18" charset="0"/>
                <a:cs typeface="Times New Roman" pitchFamily="18" charset="0"/>
              </a:rPr>
              <a:t>{</a:t>
            </a:r>
            <a:r>
              <a:rPr lang="en-IN" sz="2800" dirty="0">
                <a:latin typeface="Times New Roman" pitchFamily="18" charset="0"/>
                <a:cs typeface="Times New Roman" pitchFamily="18" charset="0"/>
              </a:rPr>
              <a:t>  </a:t>
            </a:r>
          </a:p>
          <a:p>
            <a:pPr marL="0" indent="0">
              <a:buNone/>
            </a:pPr>
            <a:r>
              <a:rPr lang="en-IN" sz="2800" b="1" dirty="0">
                <a:latin typeface="Times New Roman" pitchFamily="18" charset="0"/>
                <a:cs typeface="Times New Roman" pitchFamily="18" charset="0"/>
              </a:rPr>
              <a:t>public</a:t>
            </a:r>
            <a:r>
              <a:rPr lang="en-IN" sz="2800" dirty="0">
                <a:latin typeface="Times New Roman" pitchFamily="18" charset="0"/>
                <a:cs typeface="Times New Roman" pitchFamily="18" charset="0"/>
              </a:rPr>
              <a:t> </a:t>
            </a:r>
            <a:r>
              <a:rPr lang="en-IN" sz="2800" b="1" dirty="0">
                <a:latin typeface="Times New Roman" pitchFamily="18" charset="0"/>
                <a:cs typeface="Times New Roman" pitchFamily="18" charset="0"/>
              </a:rPr>
              <a:t>static</a:t>
            </a:r>
            <a:r>
              <a:rPr lang="en-IN" sz="2800" dirty="0">
                <a:latin typeface="Times New Roman" pitchFamily="18" charset="0"/>
                <a:cs typeface="Times New Roman" pitchFamily="18" charset="0"/>
              </a:rPr>
              <a:t> </a:t>
            </a:r>
            <a:r>
              <a:rPr lang="en-IN" sz="2800" b="1" dirty="0">
                <a:latin typeface="Times New Roman" pitchFamily="18" charset="0"/>
                <a:cs typeface="Times New Roman" pitchFamily="18" charset="0"/>
              </a:rPr>
              <a:t>void</a:t>
            </a:r>
            <a:r>
              <a:rPr lang="en-IN" sz="2800" dirty="0">
                <a:latin typeface="Times New Roman" pitchFamily="18" charset="0"/>
                <a:cs typeface="Times New Roman" pitchFamily="18" charset="0"/>
              </a:rPr>
              <a:t> main(String[] </a:t>
            </a:r>
            <a:r>
              <a:rPr lang="en-IN" sz="2800" dirty="0" err="1">
                <a:latin typeface="Times New Roman" pitchFamily="18" charset="0"/>
                <a:cs typeface="Times New Roman" pitchFamily="18" charset="0"/>
              </a:rPr>
              <a:t>args</a:t>
            </a:r>
            <a:r>
              <a:rPr lang="en-IN" sz="2800" dirty="0">
                <a:latin typeface="Times New Roman" pitchFamily="18" charset="0"/>
                <a:cs typeface="Times New Roman" pitchFamily="18" charset="0"/>
              </a:rPr>
              <a:t>) </a:t>
            </a:r>
            <a:endParaRPr lang="en-IN" sz="2800" dirty="0" smtClean="0">
              <a:latin typeface="Times New Roman" pitchFamily="18" charset="0"/>
              <a:cs typeface="Times New Roman" pitchFamily="18" charset="0"/>
            </a:endParaRPr>
          </a:p>
          <a:p>
            <a:pPr marL="0" indent="0">
              <a:buNone/>
            </a:pPr>
            <a:r>
              <a:rPr lang="en-IN" sz="2800" dirty="0" smtClean="0">
                <a:latin typeface="Times New Roman" pitchFamily="18" charset="0"/>
                <a:cs typeface="Times New Roman" pitchFamily="18" charset="0"/>
              </a:rPr>
              <a:t>{</a:t>
            </a:r>
            <a:r>
              <a:rPr lang="en-IN" sz="2800" dirty="0">
                <a:latin typeface="Times New Roman" pitchFamily="18" charset="0"/>
                <a:cs typeface="Times New Roman" pitchFamily="18" charset="0"/>
              </a:rPr>
              <a:t>  </a:t>
            </a:r>
          </a:p>
          <a:p>
            <a:pPr marL="0" indent="0">
              <a:buNone/>
            </a:pPr>
            <a:r>
              <a:rPr lang="en-IN" sz="2800" dirty="0">
                <a:latin typeface="Times New Roman" pitchFamily="18" charset="0"/>
                <a:cs typeface="Times New Roman" pitchFamily="18" charset="0"/>
              </a:rPr>
              <a:t>    </a:t>
            </a:r>
            <a:r>
              <a:rPr lang="en-IN" sz="2800" b="1" dirty="0">
                <a:latin typeface="Times New Roman" pitchFamily="18" charset="0"/>
                <a:cs typeface="Times New Roman" pitchFamily="18" charset="0"/>
              </a:rPr>
              <a:t>for</a:t>
            </a:r>
            <a:r>
              <a:rPr lang="en-IN" sz="2800" dirty="0">
                <a:latin typeface="Times New Roman" pitchFamily="18" charset="0"/>
                <a:cs typeface="Times New Roman" pitchFamily="18" charset="0"/>
              </a:rPr>
              <a:t>(</a:t>
            </a:r>
            <a:r>
              <a:rPr lang="en-IN" sz="2800" b="1" dirty="0" err="1">
                <a:latin typeface="Times New Roman" pitchFamily="18" charset="0"/>
                <a:cs typeface="Times New Roman" pitchFamily="18" charset="0"/>
              </a:rPr>
              <a:t>int</a:t>
            </a:r>
            <a:r>
              <a:rPr lang="en-IN" sz="2800" dirty="0">
                <a:latin typeface="Times New Roman" pitchFamily="18" charset="0"/>
                <a:cs typeface="Times New Roman" pitchFamily="18" charset="0"/>
              </a:rPr>
              <a:t> i=1;i&lt;=10;i</a:t>
            </a:r>
            <a:r>
              <a:rPr lang="en-IN" sz="2800" dirty="0" smtClean="0">
                <a:latin typeface="Times New Roman" pitchFamily="18" charset="0"/>
                <a:cs typeface="Times New Roman" pitchFamily="18" charset="0"/>
              </a:rPr>
              <a:t>++)</a:t>
            </a:r>
          </a:p>
          <a:p>
            <a:pPr marL="0" indent="0">
              <a:buNone/>
            </a:pPr>
            <a:r>
              <a:rPr lang="en-IN" sz="2800" dirty="0" smtClean="0">
                <a:latin typeface="Times New Roman" pitchFamily="18" charset="0"/>
                <a:cs typeface="Times New Roman" pitchFamily="18" charset="0"/>
              </a:rPr>
              <a:t>{</a:t>
            </a:r>
            <a:r>
              <a:rPr lang="en-IN" sz="2800" dirty="0">
                <a:latin typeface="Times New Roman" pitchFamily="18" charset="0"/>
                <a:cs typeface="Times New Roman" pitchFamily="18" charset="0"/>
              </a:rPr>
              <a:t>  </a:t>
            </a:r>
          </a:p>
          <a:p>
            <a:pPr marL="0" indent="0">
              <a:buNone/>
            </a:pPr>
            <a:r>
              <a:rPr lang="en-IN" sz="2800" dirty="0">
                <a:latin typeface="Times New Roman" pitchFamily="18" charset="0"/>
                <a:cs typeface="Times New Roman" pitchFamily="18" charset="0"/>
              </a:rPr>
              <a:t>        </a:t>
            </a:r>
            <a:r>
              <a:rPr lang="en-IN" sz="2800" dirty="0" err="1">
                <a:latin typeface="Times New Roman" pitchFamily="18" charset="0"/>
                <a:cs typeface="Times New Roman" pitchFamily="18" charset="0"/>
              </a:rPr>
              <a:t>System.out.println</a:t>
            </a:r>
            <a:r>
              <a:rPr lang="en-IN" sz="2800" dirty="0">
                <a:latin typeface="Times New Roman" pitchFamily="18" charset="0"/>
                <a:cs typeface="Times New Roman" pitchFamily="18" charset="0"/>
              </a:rPr>
              <a:t>(i);  </a:t>
            </a:r>
          </a:p>
          <a:p>
            <a:pPr marL="0" indent="0">
              <a:buNone/>
            </a:pPr>
            <a:r>
              <a:rPr lang="en-IN" sz="2800" dirty="0">
                <a:latin typeface="Times New Roman" pitchFamily="18" charset="0"/>
                <a:cs typeface="Times New Roman" pitchFamily="18" charset="0"/>
              </a:rPr>
              <a:t>    }  </a:t>
            </a:r>
          </a:p>
          <a:p>
            <a:pPr marL="0" indent="0">
              <a:buNone/>
            </a:pPr>
            <a:r>
              <a:rPr lang="en-IN" sz="2800" dirty="0">
                <a:latin typeface="Times New Roman" pitchFamily="18" charset="0"/>
                <a:cs typeface="Times New Roman" pitchFamily="18" charset="0"/>
              </a:rPr>
              <a:t>}  </a:t>
            </a:r>
          </a:p>
          <a:p>
            <a:pPr marL="0" indent="0">
              <a:buNone/>
            </a:pPr>
            <a:r>
              <a:rPr lang="en-IN" sz="2800" dirty="0">
                <a:latin typeface="Times New Roman" pitchFamily="18" charset="0"/>
                <a:cs typeface="Times New Roman" pitchFamily="18" charset="0"/>
              </a:rPr>
              <a:t>}  </a:t>
            </a:r>
          </a:p>
          <a:p>
            <a:endParaRPr lang="en-IN" sz="2000" dirty="0"/>
          </a:p>
        </p:txBody>
      </p:sp>
      <p:sp>
        <p:nvSpPr>
          <p:cNvPr id="6" name="Content Placeholder 5"/>
          <p:cNvSpPr>
            <a:spLocks noGrp="1"/>
          </p:cNvSpPr>
          <p:nvPr>
            <p:ph sz="half" idx="2"/>
          </p:nvPr>
        </p:nvSpPr>
        <p:spPr>
          <a:xfrm>
            <a:off x="6948264" y="980728"/>
            <a:ext cx="1594520" cy="4297363"/>
          </a:xfrm>
        </p:spPr>
        <p:txBody>
          <a:bodyPr>
            <a:normAutofit fontScale="92500" lnSpcReduction="10000"/>
          </a:bodyPr>
          <a:lstStyle/>
          <a:p>
            <a:pPr marL="0" indent="0">
              <a:buNone/>
            </a:pPr>
            <a:r>
              <a:rPr lang="en-US" b="1" dirty="0" smtClean="0">
                <a:solidFill>
                  <a:srgbClr val="FF0000"/>
                </a:solidFill>
              </a:rPr>
              <a:t>Output </a:t>
            </a:r>
          </a:p>
          <a:p>
            <a:pPr marL="0" indent="0">
              <a:buNone/>
            </a:pPr>
            <a:r>
              <a:rPr lang="en-US" b="1" dirty="0" smtClean="0">
                <a:solidFill>
                  <a:srgbClr val="FF0000"/>
                </a:solidFill>
              </a:rPr>
              <a:t>1</a:t>
            </a:r>
          </a:p>
          <a:p>
            <a:pPr marL="0" indent="0">
              <a:buNone/>
            </a:pPr>
            <a:r>
              <a:rPr lang="en-US" b="1" dirty="0" smtClean="0">
                <a:solidFill>
                  <a:srgbClr val="FF0000"/>
                </a:solidFill>
              </a:rPr>
              <a:t>2</a:t>
            </a:r>
          </a:p>
          <a:p>
            <a:pPr marL="0" indent="0">
              <a:buNone/>
            </a:pPr>
            <a:r>
              <a:rPr lang="en-US" b="1" dirty="0" smtClean="0">
                <a:solidFill>
                  <a:srgbClr val="FF0000"/>
                </a:solidFill>
              </a:rPr>
              <a:t>3</a:t>
            </a:r>
          </a:p>
          <a:p>
            <a:pPr marL="0" indent="0">
              <a:buNone/>
            </a:pPr>
            <a:r>
              <a:rPr lang="en-US" b="1" dirty="0" smtClean="0">
                <a:solidFill>
                  <a:srgbClr val="FF0000"/>
                </a:solidFill>
              </a:rPr>
              <a:t>4</a:t>
            </a:r>
          </a:p>
          <a:p>
            <a:pPr marL="0" indent="0">
              <a:buNone/>
            </a:pPr>
            <a:r>
              <a:rPr lang="en-US" b="1" dirty="0" smtClean="0">
                <a:solidFill>
                  <a:srgbClr val="FF0000"/>
                </a:solidFill>
              </a:rPr>
              <a:t>5</a:t>
            </a:r>
          </a:p>
          <a:p>
            <a:pPr marL="0" indent="0">
              <a:buNone/>
            </a:pPr>
            <a:r>
              <a:rPr lang="en-US" b="1" dirty="0" smtClean="0">
                <a:solidFill>
                  <a:srgbClr val="FF0000"/>
                </a:solidFill>
              </a:rPr>
              <a:t>6</a:t>
            </a:r>
          </a:p>
          <a:p>
            <a:pPr marL="0" indent="0">
              <a:buNone/>
            </a:pPr>
            <a:r>
              <a:rPr lang="en-US" b="1" dirty="0" smtClean="0">
                <a:solidFill>
                  <a:srgbClr val="FF0000"/>
                </a:solidFill>
              </a:rPr>
              <a:t>7</a:t>
            </a:r>
          </a:p>
          <a:p>
            <a:pPr marL="0" indent="0">
              <a:buNone/>
            </a:pPr>
            <a:r>
              <a:rPr lang="en-US" b="1" dirty="0" smtClean="0">
                <a:solidFill>
                  <a:srgbClr val="FF0000"/>
                </a:solidFill>
              </a:rPr>
              <a:t>8</a:t>
            </a:r>
          </a:p>
          <a:p>
            <a:pPr marL="0" indent="0">
              <a:buNone/>
            </a:pPr>
            <a:r>
              <a:rPr lang="en-US" b="1" dirty="0" smtClean="0">
                <a:solidFill>
                  <a:srgbClr val="FF0000"/>
                </a:solidFill>
              </a:rPr>
              <a:t>9</a:t>
            </a:r>
          </a:p>
          <a:p>
            <a:pPr marL="0" indent="0">
              <a:buNone/>
            </a:pPr>
            <a:r>
              <a:rPr lang="en-US" b="1" dirty="0" smtClean="0">
                <a:solidFill>
                  <a:srgbClr val="FF0000"/>
                </a:solidFill>
              </a:rPr>
              <a:t>10</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1046724666"/>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b="1" dirty="0"/>
              <a:t>Java For-each </a:t>
            </a:r>
            <a:r>
              <a:rPr lang="en-IN" b="1" dirty="0" smtClean="0"/>
              <a:t>Loop</a:t>
            </a:r>
            <a:endParaRPr lang="en-IN" b="1" dirty="0"/>
          </a:p>
        </p:txBody>
      </p:sp>
      <p:sp>
        <p:nvSpPr>
          <p:cNvPr id="6" name="Content Placeholder 5"/>
          <p:cNvSpPr>
            <a:spLocks noGrp="1"/>
          </p:cNvSpPr>
          <p:nvPr>
            <p:ph idx="1"/>
          </p:nvPr>
        </p:nvSpPr>
        <p:spPr/>
        <p:txBody>
          <a:bodyPr/>
          <a:lstStyle/>
          <a:p>
            <a:pPr algn="just"/>
            <a:r>
              <a:rPr lang="en-IN" dirty="0" smtClean="0"/>
              <a:t>The </a:t>
            </a:r>
            <a:r>
              <a:rPr lang="en-IN" dirty="0"/>
              <a:t>for-each loop is used to traverse array or collection in java. It is easier to use than simple for loop because we don't need to increment value and use subscript notation.</a:t>
            </a:r>
          </a:p>
          <a:p>
            <a:pPr algn="just"/>
            <a:r>
              <a:rPr lang="en-IN" dirty="0"/>
              <a:t>It works on elements basis not index. It returns element one by one in the defined variable.</a:t>
            </a:r>
          </a:p>
          <a:p>
            <a:pPr algn="just"/>
            <a:endParaRPr lang="en-IN" dirty="0"/>
          </a:p>
        </p:txBody>
      </p:sp>
      <p:sp>
        <p:nvSpPr>
          <p:cNvPr id="7" name="Rectangle 6"/>
          <p:cNvSpPr/>
          <p:nvPr/>
        </p:nvSpPr>
        <p:spPr>
          <a:xfrm>
            <a:off x="1907704" y="4293096"/>
            <a:ext cx="3816424" cy="1477328"/>
          </a:xfrm>
          <a:prstGeom prst="rect">
            <a:avLst/>
          </a:prstGeom>
        </p:spPr>
        <p:txBody>
          <a:bodyPr wrap="square">
            <a:spAutoFit/>
          </a:bodyPr>
          <a:lstStyle/>
          <a:p>
            <a:r>
              <a:rPr lang="en-IN" b="1" dirty="0" smtClean="0"/>
              <a:t>Syntax:</a:t>
            </a:r>
            <a:endParaRPr lang="en-IN" dirty="0" smtClean="0"/>
          </a:p>
          <a:p>
            <a:pPr lvl="0"/>
            <a:r>
              <a:rPr lang="en-IN" b="1" dirty="0" smtClean="0"/>
              <a:t>for</a:t>
            </a:r>
            <a:r>
              <a:rPr lang="en-IN" dirty="0" smtClean="0"/>
              <a:t>(Type </a:t>
            </a:r>
            <a:r>
              <a:rPr lang="en-IN" dirty="0" err="1" smtClean="0"/>
              <a:t>var:array</a:t>
            </a:r>
            <a:r>
              <a:rPr lang="en-IN" dirty="0" smtClean="0"/>
              <a:t>)</a:t>
            </a:r>
          </a:p>
          <a:p>
            <a:pPr lvl="0"/>
            <a:r>
              <a:rPr lang="en-IN" dirty="0" smtClean="0"/>
              <a:t>{  </a:t>
            </a:r>
          </a:p>
          <a:p>
            <a:pPr lvl="0"/>
            <a:r>
              <a:rPr lang="en-IN" dirty="0" smtClean="0"/>
              <a:t>//code to be executed  </a:t>
            </a:r>
          </a:p>
          <a:p>
            <a:pPr lvl="0"/>
            <a:r>
              <a:rPr lang="en-IN" dirty="0" smtClean="0"/>
              <a:t>}  </a:t>
            </a:r>
            <a:endParaRPr lang="en-IN" dirty="0"/>
          </a:p>
        </p:txBody>
      </p:sp>
    </p:spTree>
    <p:extLst>
      <p:ext uri="{BB962C8B-B14F-4D97-AF65-F5344CB8AC3E}">
        <p14:creationId xmlns:p14="http://schemas.microsoft.com/office/powerpoint/2010/main" val="1177629704"/>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a:t>
            </a:r>
            <a:endParaRPr lang="en-IN" dirty="0"/>
          </a:p>
        </p:txBody>
      </p:sp>
      <p:sp>
        <p:nvSpPr>
          <p:cNvPr id="3" name="Content Placeholder 2"/>
          <p:cNvSpPr>
            <a:spLocks noGrp="1"/>
          </p:cNvSpPr>
          <p:nvPr>
            <p:ph sz="half" idx="1"/>
          </p:nvPr>
        </p:nvSpPr>
        <p:spPr>
          <a:xfrm>
            <a:off x="457200" y="1676400"/>
            <a:ext cx="5266928" cy="4297363"/>
          </a:xfrm>
        </p:spPr>
        <p:txBody>
          <a:bodyPr>
            <a:normAutofit lnSpcReduction="10000"/>
          </a:bodyPr>
          <a:lstStyle/>
          <a:p>
            <a:pPr marL="0" indent="0">
              <a:buNone/>
            </a:pPr>
            <a:r>
              <a:rPr lang="en-IN" b="1" dirty="0" smtClean="0"/>
              <a:t>public</a:t>
            </a:r>
            <a:r>
              <a:rPr lang="en-IN" dirty="0"/>
              <a:t> </a:t>
            </a:r>
            <a:r>
              <a:rPr lang="en-IN" b="1" dirty="0"/>
              <a:t>class</a:t>
            </a:r>
            <a:r>
              <a:rPr lang="en-IN" dirty="0"/>
              <a:t> </a:t>
            </a:r>
            <a:r>
              <a:rPr lang="en-IN" dirty="0" err="1"/>
              <a:t>ForEachExample</a:t>
            </a:r>
            <a:r>
              <a:rPr lang="en-IN" dirty="0"/>
              <a:t> </a:t>
            </a:r>
            <a:endParaRPr lang="en-IN" dirty="0" smtClean="0"/>
          </a:p>
          <a:p>
            <a:pPr marL="0" indent="0">
              <a:buNone/>
            </a:pPr>
            <a:r>
              <a:rPr lang="en-IN" dirty="0" smtClean="0"/>
              <a:t>{</a:t>
            </a:r>
            <a:r>
              <a:rPr lang="en-IN" dirty="0"/>
              <a:t>  </a:t>
            </a:r>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  </a:t>
            </a:r>
          </a:p>
          <a:p>
            <a:pPr marL="0" indent="0">
              <a:buNone/>
            </a:pPr>
            <a:r>
              <a:rPr lang="en-IN" dirty="0"/>
              <a:t>    </a:t>
            </a:r>
            <a:r>
              <a:rPr lang="en-IN" b="1" dirty="0" err="1"/>
              <a:t>int</a:t>
            </a:r>
            <a:r>
              <a:rPr lang="en-IN" dirty="0"/>
              <a:t> </a:t>
            </a:r>
            <a:r>
              <a:rPr lang="en-IN" dirty="0" err="1"/>
              <a:t>arr</a:t>
            </a:r>
            <a:r>
              <a:rPr lang="en-IN" dirty="0"/>
              <a:t>[]={12,23,44,56,78};  </a:t>
            </a:r>
          </a:p>
          <a:p>
            <a:pPr marL="0" indent="0">
              <a:buNone/>
            </a:pPr>
            <a:r>
              <a:rPr lang="en-IN" dirty="0"/>
              <a:t>    </a:t>
            </a:r>
            <a:r>
              <a:rPr lang="en-IN" b="1" dirty="0"/>
              <a:t>for</a:t>
            </a:r>
            <a:r>
              <a:rPr lang="en-IN" dirty="0"/>
              <a:t>(</a:t>
            </a:r>
            <a:r>
              <a:rPr lang="en-IN" b="1" dirty="0" err="1"/>
              <a:t>int</a:t>
            </a:r>
            <a:r>
              <a:rPr lang="en-IN" dirty="0"/>
              <a:t> i:arr){  </a:t>
            </a:r>
          </a:p>
          <a:p>
            <a:pPr marL="0" indent="0">
              <a:buNone/>
            </a:pPr>
            <a:r>
              <a:rPr lang="en-IN" dirty="0"/>
              <a:t>        </a:t>
            </a:r>
            <a:r>
              <a:rPr lang="en-IN" dirty="0" err="1"/>
              <a:t>System.out.println</a:t>
            </a:r>
            <a:r>
              <a:rPr lang="en-IN" dirty="0"/>
              <a:t>(i);  </a:t>
            </a:r>
          </a:p>
          <a:p>
            <a:pPr marL="0" indent="0">
              <a:buNone/>
            </a:pPr>
            <a:r>
              <a:rPr lang="en-IN" dirty="0"/>
              <a:t>    }  </a:t>
            </a:r>
          </a:p>
          <a:p>
            <a:pPr marL="0" indent="0">
              <a:buNone/>
            </a:pPr>
            <a:r>
              <a:rPr lang="en-IN" dirty="0"/>
              <a:t>}  </a:t>
            </a:r>
          </a:p>
          <a:p>
            <a:pPr marL="0" indent="0">
              <a:buNone/>
            </a:pPr>
            <a:r>
              <a:rPr lang="en-IN" dirty="0"/>
              <a:t>} </a:t>
            </a:r>
          </a:p>
          <a:p>
            <a:pPr marL="0" indent="0">
              <a:buNone/>
            </a:pPr>
            <a:endParaRPr lang="en-IN" dirty="0"/>
          </a:p>
        </p:txBody>
      </p:sp>
      <p:sp>
        <p:nvSpPr>
          <p:cNvPr id="5" name="Content Placeholder 4"/>
          <p:cNvSpPr>
            <a:spLocks noGrp="1"/>
          </p:cNvSpPr>
          <p:nvPr>
            <p:ph sz="half" idx="2"/>
          </p:nvPr>
        </p:nvSpPr>
        <p:spPr>
          <a:xfrm>
            <a:off x="6372200" y="1676400"/>
            <a:ext cx="2314600" cy="4297363"/>
          </a:xfrm>
        </p:spPr>
        <p:txBody>
          <a:bodyPr>
            <a:normAutofit lnSpcReduction="10000"/>
          </a:bodyPr>
          <a:lstStyle/>
          <a:p>
            <a:pPr marL="0" indent="0">
              <a:buNone/>
            </a:pPr>
            <a:r>
              <a:rPr lang="en-US" b="1" dirty="0" smtClean="0">
                <a:solidFill>
                  <a:srgbClr val="FF0000"/>
                </a:solidFill>
              </a:rPr>
              <a:t>output</a:t>
            </a:r>
            <a:endParaRPr lang="en-IN" b="1" dirty="0" smtClean="0">
              <a:solidFill>
                <a:srgbClr val="FF0000"/>
              </a:solidFill>
            </a:endParaRPr>
          </a:p>
          <a:p>
            <a:pPr marL="0" indent="0">
              <a:buNone/>
            </a:pPr>
            <a:r>
              <a:rPr lang="en-IN" b="1" dirty="0" smtClean="0">
                <a:solidFill>
                  <a:srgbClr val="FF0000"/>
                </a:solidFill>
              </a:rPr>
              <a:t>12</a:t>
            </a:r>
          </a:p>
          <a:p>
            <a:pPr marL="0" indent="0">
              <a:buNone/>
            </a:pPr>
            <a:r>
              <a:rPr lang="en-IN" b="1" dirty="0" smtClean="0">
                <a:solidFill>
                  <a:srgbClr val="FF0000"/>
                </a:solidFill>
              </a:rPr>
              <a:t> 23</a:t>
            </a:r>
          </a:p>
          <a:p>
            <a:pPr marL="0" indent="0">
              <a:buNone/>
            </a:pPr>
            <a:r>
              <a:rPr lang="en-IN" b="1" dirty="0" smtClean="0">
                <a:solidFill>
                  <a:srgbClr val="FF0000"/>
                </a:solidFill>
              </a:rPr>
              <a:t> 44</a:t>
            </a:r>
          </a:p>
          <a:p>
            <a:pPr marL="0" indent="0">
              <a:buNone/>
            </a:pPr>
            <a:r>
              <a:rPr lang="en-IN" b="1" dirty="0" smtClean="0">
                <a:solidFill>
                  <a:srgbClr val="FF0000"/>
                </a:solidFill>
              </a:rPr>
              <a:t> 56</a:t>
            </a:r>
          </a:p>
          <a:p>
            <a:pPr marL="0" indent="0">
              <a:buNone/>
            </a:pPr>
            <a:r>
              <a:rPr lang="en-IN" b="1" dirty="0" smtClean="0">
                <a:solidFill>
                  <a:srgbClr val="FF0000"/>
                </a:solidFill>
              </a:rPr>
              <a:t> </a:t>
            </a:r>
            <a:r>
              <a:rPr lang="en-IN" b="1" dirty="0">
                <a:solidFill>
                  <a:srgbClr val="FF0000"/>
                </a:solidFill>
              </a:rPr>
              <a:t>78</a:t>
            </a:r>
          </a:p>
        </p:txBody>
      </p:sp>
    </p:spTree>
    <p:extLst>
      <p:ext uri="{BB962C8B-B14F-4D97-AF65-F5344CB8AC3E}">
        <p14:creationId xmlns:p14="http://schemas.microsoft.com/office/powerpoint/2010/main" val="1402189819"/>
      </p:ext>
    </p:extLst>
  </p:cSld>
  <p:clrMapOvr>
    <a:masterClrMapping/>
  </p:clrMapOvr>
  <p:transition spd="slow">
    <p:fade/>
  </p:transition>
</p:sld>
</file>

<file path=ppt/theme/theme1.xml><?xml version="1.0" encoding="utf-8"?>
<a:theme xmlns:a="http://schemas.openxmlformats.org/drawingml/2006/main" name="Smart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5FB693E4-5558-4172-814C-FE299FD77723}" vid="{2A47D8DB-B90F-4F8B-9A3C-0970E6F3C757}"/>
    </a:ext>
  </a:extLst>
</a:theme>
</file>

<file path=docProps/app.xml><?xml version="1.0" encoding="utf-8"?>
<Properties xmlns="http://schemas.openxmlformats.org/officeDocument/2006/extended-properties" xmlns:vt="http://schemas.openxmlformats.org/officeDocument/2006/docPropsVTypes">
  <Template>classobj</Template>
  <TotalTime>73</TotalTime>
  <Words>360</Words>
  <Application>Microsoft Office PowerPoint</Application>
  <PresentationFormat>On-screen Show (4:3)</PresentationFormat>
  <Paragraphs>250</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 Unicode MS</vt:lpstr>
      <vt:lpstr>Arial</vt:lpstr>
      <vt:lpstr>Cambria</vt:lpstr>
      <vt:lpstr>Consolas</vt:lpstr>
      <vt:lpstr>Courier New</vt:lpstr>
      <vt:lpstr>Georgia</vt:lpstr>
      <vt:lpstr>Times New Roman</vt:lpstr>
      <vt:lpstr>Wingdings</vt:lpstr>
      <vt:lpstr>Smart_ppt_Theme</vt:lpstr>
      <vt:lpstr>Looping statements in Java </vt:lpstr>
      <vt:lpstr>Repetition Statements</vt:lpstr>
      <vt:lpstr>PowerPoint Presentation</vt:lpstr>
      <vt:lpstr>Java Simple For Loop </vt:lpstr>
      <vt:lpstr>PowerPoint Presentation</vt:lpstr>
      <vt:lpstr>For Loop</vt:lpstr>
      <vt:lpstr>Example </vt:lpstr>
      <vt:lpstr>Java For-each Loop</vt:lpstr>
      <vt:lpstr>Example </vt:lpstr>
      <vt:lpstr>Java - While Loop </vt:lpstr>
      <vt:lpstr>PowerPoint Presentation</vt:lpstr>
      <vt:lpstr>While Loop</vt:lpstr>
      <vt:lpstr>Example </vt:lpstr>
      <vt:lpstr>Java Infinitive While Loop </vt:lpstr>
      <vt:lpstr>Java do-while Loop </vt:lpstr>
      <vt:lpstr>Flow chart</vt:lpstr>
      <vt:lpstr>Example </vt:lpstr>
      <vt:lpstr>Java Infinitive do-while Loop </vt:lpstr>
      <vt:lpstr>Java Break Statement </vt:lpstr>
      <vt:lpstr>Flow chart </vt:lpstr>
      <vt:lpstr>Java Break Statement with Loop </vt:lpstr>
      <vt:lpstr>Java Continue Statement </vt:lpstr>
      <vt:lpstr>Pitfalls of Loops</vt:lpstr>
      <vt:lpstr>Pitfalls of Loops</vt:lpstr>
      <vt:lpstr>End of Session - 4 Thank You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Looping statements in java</dc:title>
  <dc:creator>User2</dc:creator>
  <cp:lastModifiedBy>Shanthi</cp:lastModifiedBy>
  <cp:revision>16</cp:revision>
  <dcterms:created xsi:type="dcterms:W3CDTF">2017-12-27T09:07:11Z</dcterms:created>
  <dcterms:modified xsi:type="dcterms:W3CDTF">2018-01-16T07:18:56Z</dcterms:modified>
</cp:coreProperties>
</file>