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5" r:id="rId15"/>
    <p:sldId id="271" r:id="rId16"/>
    <p:sldId id="272" r:id="rId17"/>
    <p:sldId id="273" r:id="rId18"/>
    <p:sldId id="274" r:id="rId19"/>
    <p:sldId id="268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5814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685800" y="6477000"/>
            <a:ext cx="7239000" cy="365125"/>
          </a:xfrm>
        </p:spPr>
        <p:txBody>
          <a:bodyPr/>
          <a:lstStyle>
            <a:lvl1pPr>
              <a:defRPr dirty="0"/>
            </a:lvl1pPr>
          </a:lstStyle>
          <a:p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362200"/>
            <a:ext cx="8001000" cy="914400"/>
          </a:xfrm>
        </p:spPr>
        <p:txBody>
          <a:bodyPr/>
          <a:lstStyle>
            <a:lvl1pPr algn="ctr">
              <a:defRPr b="1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612026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76400"/>
            <a:ext cx="8229600" cy="4297363"/>
          </a:xfrm>
        </p:spPr>
        <p:txBody>
          <a:bodyPr vert="eaVert"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842790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211763"/>
          </a:xfrm>
        </p:spPr>
        <p:txBody>
          <a:bodyPr vert="eaVert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211763"/>
          </a:xfrm>
        </p:spPr>
        <p:txBody>
          <a:bodyPr vert="eaVert"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836874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150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4696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2173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8304" y="1905000"/>
            <a:ext cx="4994696" cy="1143001"/>
          </a:xfrm>
        </p:spPr>
        <p:txBody>
          <a:bodyPr anchor="b">
            <a:normAutofit/>
          </a:bodyPr>
          <a:lstStyle>
            <a:lvl1pPr algn="l">
              <a:defRPr sz="3600" b="0" cap="none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148013"/>
            <a:ext cx="49530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9600" y="1371600"/>
            <a:ext cx="2971800" cy="3962400"/>
          </a:xfrm>
        </p:spPr>
        <p:txBody>
          <a:bodyPr rtlCol="0">
            <a:normAutofit/>
          </a:bodyPr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453083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29736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Cambria" panose="02040503050406030204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Cambria" panose="02040503050406030204" pitchFamily="18" charset="0"/>
              </a:defRPr>
            </a:lvl2pPr>
            <a:lvl3pPr>
              <a:defRPr sz="2000">
                <a:latin typeface="Cambria" panose="02040503050406030204" pitchFamily="18" charset="0"/>
              </a:defRPr>
            </a:lvl3pPr>
            <a:lvl4pPr>
              <a:defRPr sz="2000">
                <a:latin typeface="Cambria" panose="02040503050406030204" pitchFamily="18" charset="0"/>
              </a:defRPr>
            </a:lvl4pPr>
            <a:lvl5pPr>
              <a:defRPr sz="20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930341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297363"/>
          </a:xfrm>
        </p:spPr>
        <p:txBody>
          <a:bodyPr>
            <a:normAutofit/>
          </a:bodyPr>
          <a:lstStyle>
            <a:lvl1pPr>
              <a:defRPr sz="2400">
                <a:latin typeface="Cambria" panose="02040503050406030204" pitchFamily="18" charset="0"/>
              </a:defRPr>
            </a:lvl1pPr>
            <a:lvl2pPr>
              <a:defRPr sz="2000">
                <a:latin typeface="Cambria" panose="02040503050406030204" pitchFamily="18" charset="0"/>
              </a:defRPr>
            </a:lvl2pPr>
            <a:lvl3pPr>
              <a:defRPr sz="1800">
                <a:latin typeface="Cambria" panose="02040503050406030204" pitchFamily="18" charset="0"/>
              </a:defRPr>
            </a:lvl3pPr>
            <a:lvl4pPr>
              <a:defRPr sz="1600">
                <a:latin typeface="Cambria" panose="02040503050406030204" pitchFamily="18" charset="0"/>
              </a:defRPr>
            </a:lvl4pPr>
            <a:lvl5pPr>
              <a:defRPr sz="1600">
                <a:latin typeface="Cambria" panose="020405030504060302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297363"/>
          </a:xfrm>
        </p:spPr>
        <p:txBody>
          <a:bodyPr>
            <a:normAutofit/>
          </a:bodyPr>
          <a:lstStyle>
            <a:lvl1pPr>
              <a:defRPr sz="2400">
                <a:latin typeface="Cambria" panose="02040503050406030204" pitchFamily="18" charset="0"/>
              </a:defRPr>
            </a:lvl1pPr>
            <a:lvl2pPr>
              <a:defRPr sz="2000">
                <a:latin typeface="Cambria" panose="02040503050406030204" pitchFamily="18" charset="0"/>
              </a:defRPr>
            </a:lvl2pPr>
            <a:lvl3pPr>
              <a:defRPr sz="1800">
                <a:latin typeface="Cambria" panose="02040503050406030204" pitchFamily="18" charset="0"/>
              </a:defRPr>
            </a:lvl3pPr>
            <a:lvl4pPr>
              <a:defRPr sz="1600">
                <a:latin typeface="Cambria" panose="02040503050406030204" pitchFamily="18" charset="0"/>
              </a:defRPr>
            </a:lvl4pPr>
            <a:lvl5pPr>
              <a:defRPr sz="1600">
                <a:latin typeface="Cambria" panose="020405030504060302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298187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27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mbria" panose="020405030504060302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2475"/>
            <a:ext cx="4040188" cy="3951288"/>
          </a:xfrm>
        </p:spPr>
        <p:txBody>
          <a:bodyPr>
            <a:normAutofit/>
          </a:bodyPr>
          <a:lstStyle>
            <a:lvl1pPr>
              <a:defRPr sz="2000">
                <a:latin typeface="Cambria" panose="02040503050406030204" pitchFamily="18" charset="0"/>
              </a:defRPr>
            </a:lvl1pPr>
            <a:lvl2pPr>
              <a:defRPr sz="1800">
                <a:latin typeface="Cambria" panose="02040503050406030204" pitchFamily="18" charset="0"/>
              </a:defRPr>
            </a:lvl2pPr>
            <a:lvl3pPr>
              <a:defRPr sz="1600">
                <a:latin typeface="Cambria" panose="02040503050406030204" pitchFamily="18" charset="0"/>
              </a:defRPr>
            </a:lvl3pPr>
            <a:lvl4pPr>
              <a:defRPr sz="1400">
                <a:latin typeface="Cambria" panose="02040503050406030204" pitchFamily="18" charset="0"/>
              </a:defRPr>
            </a:lvl4pPr>
            <a:lvl5pPr>
              <a:defRPr sz="1400">
                <a:latin typeface="Cambria" panose="020405030504060302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827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mbria" panose="020405030504060302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2475"/>
            <a:ext cx="4041775" cy="3951288"/>
          </a:xfrm>
        </p:spPr>
        <p:txBody>
          <a:bodyPr>
            <a:normAutofit/>
          </a:bodyPr>
          <a:lstStyle>
            <a:lvl1pPr>
              <a:defRPr sz="2000">
                <a:latin typeface="Cambria" panose="02040503050406030204" pitchFamily="18" charset="0"/>
              </a:defRPr>
            </a:lvl1pPr>
            <a:lvl2pPr>
              <a:defRPr sz="1800">
                <a:latin typeface="Cambria" panose="02040503050406030204" pitchFamily="18" charset="0"/>
              </a:defRPr>
            </a:lvl2pPr>
            <a:lvl3pPr>
              <a:defRPr sz="1600">
                <a:latin typeface="Cambria" panose="02040503050406030204" pitchFamily="18" charset="0"/>
              </a:defRPr>
            </a:lvl3pPr>
            <a:lvl4pPr>
              <a:defRPr sz="1400">
                <a:latin typeface="Cambria" panose="02040503050406030204" pitchFamily="18" charset="0"/>
              </a:defRPr>
            </a:lvl4pPr>
            <a:lvl5pPr>
              <a:defRPr sz="1400">
                <a:latin typeface="Cambria" panose="020405030504060302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281154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>
              <a:defRPr sz="2800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854703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718969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762000"/>
          </a:xfrm>
        </p:spPr>
        <p:txBody>
          <a:bodyPr anchor="b"/>
          <a:lstStyle>
            <a:lvl1pPr algn="l">
              <a:defRPr sz="2000" b="1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211763"/>
          </a:xfrm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</a:defRPr>
            </a:lvl2pPr>
            <a:lvl3pPr>
              <a:defRPr sz="2000">
                <a:latin typeface="Cambria" panose="02040503050406030204" pitchFamily="18" charset="0"/>
              </a:defRPr>
            </a:lvl3pPr>
            <a:lvl4pPr>
              <a:defRPr sz="1800">
                <a:latin typeface="Cambria" panose="02040503050406030204" pitchFamily="18" charset="0"/>
              </a:defRPr>
            </a:lvl4pPr>
            <a:lvl5pPr>
              <a:defRPr sz="1800">
                <a:latin typeface="Cambria" panose="020405030504060302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373563"/>
          </a:xfrm>
        </p:spPr>
        <p:txBody>
          <a:bodyPr/>
          <a:lstStyle>
            <a:lvl1pPr marL="0" indent="0">
              <a:buNone/>
              <a:defRPr sz="1400">
                <a:latin typeface="Cambria" panose="020405030504060302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367044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580627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97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Arrays in java 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544085516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762000"/>
            <a:ext cx="8856984" cy="914400"/>
          </a:xfrm>
        </p:spPr>
        <p:txBody>
          <a:bodyPr/>
          <a:lstStyle/>
          <a:p>
            <a:r>
              <a:rPr lang="en-IN" dirty="0"/>
              <a:t>Declaration, Instantiation and Initialization of Java Array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047" y="1556792"/>
            <a:ext cx="4038600" cy="4297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We can declare, instantiate and initialize the java </a:t>
            </a:r>
            <a:r>
              <a:rPr lang="en-IN" dirty="0" smtClean="0"/>
              <a:t>array </a:t>
            </a:r>
            <a:r>
              <a:rPr lang="en-IN" dirty="0"/>
              <a:t>together by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Syntax </a:t>
            </a:r>
            <a:endParaRPr lang="en-I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a[]={33,3,4,5};//declaration, instantiation and initialization  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6383" y="1364568"/>
            <a:ext cx="4495800" cy="49210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Testarray1{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a[]={33,3,4,5};//declaration, instantiation and initialization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//printing array  </a:t>
            </a:r>
          </a:p>
          <a:p>
            <a:pPr marL="0" indent="0">
              <a:buNone/>
            </a:pPr>
            <a:r>
              <a:rPr lang="en-IN" b="1" dirty="0"/>
              <a:t>for</a:t>
            </a:r>
            <a:r>
              <a:rPr lang="en-IN" dirty="0"/>
              <a:t>(</a:t>
            </a:r>
            <a:r>
              <a:rPr lang="en-IN" b="1" dirty="0" err="1"/>
              <a:t>int</a:t>
            </a:r>
            <a:r>
              <a:rPr lang="en-IN" dirty="0"/>
              <a:t> i=0;i&lt;</a:t>
            </a:r>
            <a:r>
              <a:rPr lang="en-IN" dirty="0" err="1"/>
              <a:t>a.length;i</a:t>
            </a:r>
            <a:r>
              <a:rPr lang="en-IN" dirty="0"/>
              <a:t>++)//length is the property of array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(a[i]);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dirty="0" smtClean="0"/>
              <a:t>}}</a:t>
            </a:r>
            <a:r>
              <a:rPr lang="en-IN" dirty="0"/>
              <a:t>  </a:t>
            </a:r>
            <a:endParaRPr lang="en-IN" dirty="0" smtClean="0"/>
          </a:p>
          <a:p>
            <a:pPr marL="0" indent="0">
              <a:buNone/>
            </a:pPr>
            <a:endParaRPr lang="en-I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Output:33 </a:t>
            </a:r>
            <a:r>
              <a:rPr lang="en-IN" b="1" dirty="0">
                <a:solidFill>
                  <a:srgbClr val="FF0000"/>
                </a:solidFill>
              </a:rPr>
              <a:t>3 4 </a:t>
            </a:r>
            <a:r>
              <a:rPr lang="en-IN" b="1" dirty="0" smtClean="0">
                <a:solidFill>
                  <a:srgbClr val="FF0000"/>
                </a:solidFill>
              </a:rPr>
              <a:t>5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6851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Passing Array to method in java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Testarray2{  </a:t>
            </a:r>
          </a:p>
          <a:p>
            <a:pPr marL="0" indent="0">
              <a:buNone/>
            </a:pP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min(</a:t>
            </a: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arr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min=</a:t>
            </a:r>
            <a:r>
              <a:rPr lang="en-IN" dirty="0" err="1"/>
              <a:t>arr</a:t>
            </a:r>
            <a:r>
              <a:rPr lang="en-IN" dirty="0"/>
              <a:t>[0];  </a:t>
            </a:r>
          </a:p>
          <a:p>
            <a:pPr marL="0" indent="0">
              <a:buNone/>
            </a:pPr>
            <a:r>
              <a:rPr lang="en-IN" b="1" dirty="0"/>
              <a:t>for</a:t>
            </a:r>
            <a:r>
              <a:rPr lang="en-IN" dirty="0"/>
              <a:t>(</a:t>
            </a:r>
            <a:r>
              <a:rPr lang="en-IN" b="1" dirty="0" err="1"/>
              <a:t>int</a:t>
            </a:r>
            <a:r>
              <a:rPr lang="en-IN" dirty="0"/>
              <a:t> i=1;i&lt;</a:t>
            </a:r>
            <a:r>
              <a:rPr lang="en-IN" dirty="0" err="1"/>
              <a:t>arr.length;i</a:t>
            </a:r>
            <a:r>
              <a:rPr lang="en-IN" dirty="0"/>
              <a:t>++)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b="1" dirty="0"/>
              <a:t>if</a:t>
            </a:r>
            <a:r>
              <a:rPr lang="en-IN" dirty="0"/>
              <a:t>(min&gt;</a:t>
            </a:r>
            <a:r>
              <a:rPr lang="en-IN" dirty="0" err="1"/>
              <a:t>arr</a:t>
            </a:r>
            <a:r>
              <a:rPr lang="en-IN" dirty="0"/>
              <a:t>[i])  </a:t>
            </a:r>
          </a:p>
          <a:p>
            <a:pPr marL="0" indent="0">
              <a:buNone/>
            </a:pPr>
            <a:r>
              <a:rPr lang="en-IN" dirty="0"/>
              <a:t>  min=</a:t>
            </a:r>
            <a:r>
              <a:rPr lang="en-IN" dirty="0" err="1"/>
              <a:t>arr</a:t>
            </a:r>
            <a:r>
              <a:rPr lang="en-IN" dirty="0"/>
              <a:t>[i];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(min);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a[]={33,3,4,5};  </a:t>
            </a:r>
          </a:p>
          <a:p>
            <a:pPr marL="0" indent="0">
              <a:buNone/>
            </a:pPr>
            <a:r>
              <a:rPr lang="en-IN" dirty="0"/>
              <a:t>min(a);//passing array to method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}}  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8537821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0" y="620688"/>
            <a:ext cx="8229600" cy="914400"/>
          </a:xfrm>
        </p:spPr>
        <p:txBody>
          <a:bodyPr/>
          <a:lstStyle/>
          <a:p>
            <a:r>
              <a:rPr lang="en-IN" dirty="0"/>
              <a:t>Multidimensional array in java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1628800"/>
            <a:ext cx="4176464" cy="4297363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Syntax to Declare Multidimensional Array in java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IN" dirty="0" err="1"/>
              <a:t>dataType</a:t>
            </a:r>
            <a:r>
              <a:rPr lang="en-IN" dirty="0"/>
              <a:t>[][] </a:t>
            </a:r>
            <a:r>
              <a:rPr lang="en-IN" dirty="0" err="1"/>
              <a:t>arrayRefVar</a:t>
            </a:r>
            <a:r>
              <a:rPr lang="en-IN" dirty="0"/>
              <a:t>; (or)  </a:t>
            </a:r>
          </a:p>
          <a:p>
            <a:pPr marL="0" indent="0">
              <a:buNone/>
            </a:pPr>
            <a:r>
              <a:rPr lang="en-IN" dirty="0" err="1"/>
              <a:t>dataType</a:t>
            </a:r>
            <a:r>
              <a:rPr lang="en-IN" dirty="0"/>
              <a:t> [][]</a:t>
            </a:r>
            <a:r>
              <a:rPr lang="en-IN" dirty="0" err="1"/>
              <a:t>arrayRefVar</a:t>
            </a:r>
            <a:r>
              <a:rPr lang="en-IN" dirty="0"/>
              <a:t>; (or)  </a:t>
            </a:r>
          </a:p>
          <a:p>
            <a:pPr marL="0" indent="0">
              <a:buNone/>
            </a:pPr>
            <a:r>
              <a:rPr lang="en-IN" dirty="0" err="1"/>
              <a:t>dataType</a:t>
            </a:r>
            <a:r>
              <a:rPr lang="en-IN" dirty="0"/>
              <a:t> </a:t>
            </a:r>
            <a:r>
              <a:rPr lang="en-IN" dirty="0" err="1"/>
              <a:t>arrayRefVar</a:t>
            </a:r>
            <a:r>
              <a:rPr lang="en-IN" dirty="0"/>
              <a:t>[][]; (or)  </a:t>
            </a:r>
          </a:p>
          <a:p>
            <a:pPr marL="0" indent="0">
              <a:buNone/>
            </a:pPr>
            <a:r>
              <a:rPr lang="en-IN" dirty="0" err="1"/>
              <a:t>dataType</a:t>
            </a:r>
            <a:r>
              <a:rPr lang="en-IN" dirty="0"/>
              <a:t> []</a:t>
            </a:r>
            <a:r>
              <a:rPr lang="en-IN" dirty="0" err="1"/>
              <a:t>arrayRefVar</a:t>
            </a:r>
            <a:r>
              <a:rPr lang="en-IN" dirty="0"/>
              <a:t>[];   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7888"/>
            <a:ext cx="4495800" cy="58326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Example of Multidimensional java </a:t>
            </a:r>
            <a:r>
              <a:rPr lang="en-IN" dirty="0" smtClean="0"/>
              <a:t>array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Testarray3{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  </a:t>
            </a:r>
          </a:p>
          <a:p>
            <a:pPr marL="0" indent="0">
              <a:buNone/>
            </a:pPr>
            <a:r>
              <a:rPr lang="en-IN" dirty="0"/>
              <a:t>//declaring and initializing 2D array  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arr</a:t>
            </a:r>
            <a:r>
              <a:rPr lang="en-IN" dirty="0"/>
              <a:t>[][]={{1,2,3},{2,4,5},{4,4,5}};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//printing 2D array  </a:t>
            </a:r>
          </a:p>
          <a:p>
            <a:pPr marL="0" indent="0">
              <a:buNone/>
            </a:pPr>
            <a:r>
              <a:rPr lang="en-IN" b="1" dirty="0"/>
              <a:t>for</a:t>
            </a:r>
            <a:r>
              <a:rPr lang="en-IN" dirty="0"/>
              <a:t>(</a:t>
            </a:r>
            <a:r>
              <a:rPr lang="en-IN" b="1" dirty="0" err="1"/>
              <a:t>int</a:t>
            </a:r>
            <a:r>
              <a:rPr lang="en-IN" dirty="0"/>
              <a:t> i=0;i&lt;3;i++){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b="1" dirty="0"/>
              <a:t>for</a:t>
            </a:r>
            <a:r>
              <a:rPr lang="en-IN" dirty="0"/>
              <a:t>(</a:t>
            </a:r>
            <a:r>
              <a:rPr lang="en-IN" b="1" dirty="0" err="1"/>
              <a:t>int</a:t>
            </a:r>
            <a:r>
              <a:rPr lang="en-IN" dirty="0"/>
              <a:t> j=0;j&lt;3;j++){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dirty="0" err="1"/>
              <a:t>System.out.print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[i][j]+" ");  </a:t>
            </a:r>
          </a:p>
          <a:p>
            <a:pPr marL="0" indent="0">
              <a:buNone/>
            </a:pPr>
            <a:r>
              <a:rPr lang="en-IN" dirty="0"/>
              <a:t> }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dirty="0" err="1"/>
              <a:t>System.out.println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}}  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2076149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 of 2 matrices in java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Testarray5{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//creating two matrices  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a[][]={{1,3,4},{3,4,5}};  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b[][]={{1,3,4},{3,4,5}};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//creating another matrix to store the sum of two matrices  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c[][]=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b="1" dirty="0" err="1"/>
              <a:t>int</a:t>
            </a:r>
            <a:r>
              <a:rPr lang="en-IN" dirty="0"/>
              <a:t>[2][3];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//adding and printing addition of 2 matrices  </a:t>
            </a:r>
          </a:p>
          <a:p>
            <a:pPr marL="0" indent="0">
              <a:buNone/>
            </a:pPr>
            <a:r>
              <a:rPr lang="en-IN" b="1" dirty="0"/>
              <a:t>for</a:t>
            </a:r>
            <a:r>
              <a:rPr lang="en-IN" dirty="0"/>
              <a:t>(</a:t>
            </a:r>
            <a:r>
              <a:rPr lang="en-IN" b="1" dirty="0" err="1"/>
              <a:t>int</a:t>
            </a:r>
            <a:r>
              <a:rPr lang="en-IN" dirty="0"/>
              <a:t> i=0;i&lt;2;i++){  </a:t>
            </a:r>
          </a:p>
          <a:p>
            <a:pPr marL="0" indent="0">
              <a:buNone/>
            </a:pPr>
            <a:r>
              <a:rPr lang="en-IN" b="1" dirty="0"/>
              <a:t>for</a:t>
            </a:r>
            <a:r>
              <a:rPr lang="en-IN" dirty="0"/>
              <a:t>(</a:t>
            </a:r>
            <a:r>
              <a:rPr lang="en-IN" b="1" dirty="0" err="1"/>
              <a:t>int</a:t>
            </a:r>
            <a:r>
              <a:rPr lang="en-IN" dirty="0"/>
              <a:t> j=0;j&lt;3;j++){  </a:t>
            </a:r>
          </a:p>
          <a:p>
            <a:pPr marL="0" indent="0">
              <a:buNone/>
            </a:pPr>
            <a:r>
              <a:rPr lang="en-IN" dirty="0"/>
              <a:t>c[i][j]=a[i][j]+b[i][j];  </a:t>
            </a:r>
          </a:p>
          <a:p>
            <a:pPr marL="0" indent="0">
              <a:buNone/>
            </a:pPr>
            <a:r>
              <a:rPr lang="en-IN" dirty="0" err="1"/>
              <a:t>System.out.print</a:t>
            </a:r>
            <a:r>
              <a:rPr lang="en-IN" dirty="0"/>
              <a:t>(c[i][j]+" ");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();//new line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dirty="0" smtClean="0"/>
              <a:t>}}</a:t>
            </a:r>
            <a:r>
              <a:rPr lang="en-IN" dirty="0"/>
              <a:t>  </a:t>
            </a:r>
            <a:endParaRPr lang="en-IN" dirty="0" smtClean="0"/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Output:2 </a:t>
            </a:r>
            <a:r>
              <a:rPr lang="en-IN" b="1" dirty="0">
                <a:solidFill>
                  <a:srgbClr val="FF0000"/>
                </a:solidFill>
              </a:rPr>
              <a:t>6 </a:t>
            </a:r>
            <a:r>
              <a:rPr lang="en-IN" b="1" dirty="0" smtClean="0">
                <a:solidFill>
                  <a:srgbClr val="FF0000"/>
                </a:solidFill>
              </a:rPr>
              <a:t>8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smtClean="0">
                <a:solidFill>
                  <a:srgbClr val="FF0000"/>
                </a:solidFill>
              </a:rPr>
              <a:t>              </a:t>
            </a:r>
            <a:r>
              <a:rPr lang="en-IN" b="1" dirty="0" smtClean="0">
                <a:solidFill>
                  <a:srgbClr val="FF0000"/>
                </a:solidFill>
              </a:rPr>
              <a:t> 6 </a:t>
            </a:r>
            <a:r>
              <a:rPr lang="en-IN" b="1" dirty="0">
                <a:solidFill>
                  <a:srgbClr val="FF0000"/>
                </a:solidFill>
              </a:rPr>
              <a:t>8 10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501600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Array Members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Now as you know that arrays are object of a class and direct superclass of arrays is class Object</a:t>
            </a:r>
            <a:r>
              <a:rPr lang="en-IN" dirty="0" smtClean="0"/>
              <a:t>. The </a:t>
            </a:r>
            <a:r>
              <a:rPr lang="en-IN" dirty="0"/>
              <a:t>members of an array type are all of the following:</a:t>
            </a:r>
          </a:p>
          <a:p>
            <a:pPr lvl="1" algn="just"/>
            <a:r>
              <a:rPr lang="en-IN" dirty="0" smtClean="0"/>
              <a:t>The </a:t>
            </a:r>
            <a:r>
              <a:rPr lang="en-IN" dirty="0"/>
              <a:t>public final field length, which contains the number of components of the array. length may be positive or zero.</a:t>
            </a:r>
          </a:p>
          <a:p>
            <a:pPr lvl="1" algn="just"/>
            <a:r>
              <a:rPr lang="en-IN" dirty="0"/>
              <a:t>All the members inherited from class Object; the only method of Object that is not inherited is its clone method.</a:t>
            </a:r>
          </a:p>
          <a:p>
            <a:pPr lvl="1" algn="just"/>
            <a:r>
              <a:rPr lang="en-IN" dirty="0"/>
              <a:t>The public method clone(), which overrides clone method in class Object and throws no checked exceptions.</a:t>
            </a:r>
          </a:p>
        </p:txBody>
      </p:sp>
    </p:spTree>
    <p:extLst>
      <p:ext uri="{BB962C8B-B14F-4D97-AF65-F5344CB8AC3E}">
        <p14:creationId xmlns:p14="http://schemas.microsoft.com/office/powerpoint/2010/main" val="1480501378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Cloning of arrays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84784"/>
            <a:ext cx="2818656" cy="429736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When you clone a </a:t>
            </a:r>
            <a:r>
              <a:rPr lang="en-IN" b="1" dirty="0"/>
              <a:t>single dimensional array, </a:t>
            </a:r>
            <a:r>
              <a:rPr lang="en-IN" dirty="0"/>
              <a:t>such as Object[], a "deep copy" is performed with the new array containing copies of the original array's elements as opposed to references.</a:t>
            </a:r>
            <a:endParaRPr lang="en-IN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651373"/>
              </p:ext>
            </p:extLst>
          </p:nvPr>
        </p:nvGraphicFramePr>
        <p:xfrm>
          <a:off x="4499992" y="980728"/>
          <a:ext cx="3761436" cy="4389120"/>
        </p:xfrm>
        <a:graphic>
          <a:graphicData uri="http://schemas.openxmlformats.org/drawingml/2006/table">
            <a:tbl>
              <a:tblPr/>
              <a:tblGrid>
                <a:gridCol w="3761436"/>
              </a:tblGrid>
              <a:tr h="405364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200" b="0" i="0" dirty="0">
                          <a:effectLst/>
                          <a:latin typeface="Consolas" panose="020B0609020204030204" pitchFamily="49" charset="0"/>
                        </a:rPr>
                        <a:t>// Java program to demonstrate </a:t>
                      </a:r>
                    </a:p>
                    <a:p>
                      <a:pPr algn="l" rtl="0" fontAlgn="base"/>
                      <a:r>
                        <a:rPr lang="en-IN" sz="1200" b="0" i="0" dirty="0">
                          <a:effectLst/>
                          <a:latin typeface="Consolas" panose="020B0609020204030204" pitchFamily="49" charset="0"/>
                        </a:rPr>
                        <a:t>// cloning of one-dimensional arrays</a:t>
                      </a:r>
                    </a:p>
                    <a:p>
                      <a:pPr algn="l" rtl="0" fontAlgn="base"/>
                      <a:r>
                        <a:rPr lang="en-IN" sz="12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IN" sz="1200" b="0" i="0" dirty="0">
                          <a:effectLst/>
                          <a:latin typeface="Consolas" panose="020B0609020204030204" pitchFamily="49" charset="0"/>
                        </a:rPr>
                        <a:t>class Test</a:t>
                      </a:r>
                    </a:p>
                    <a:p>
                      <a:pPr algn="l" rtl="0" fontAlgn="base"/>
                      <a:r>
                        <a:rPr lang="en-IN" sz="1200" b="0" i="0" dirty="0">
                          <a:effectLst/>
                          <a:latin typeface="Consolas" panose="020B0609020204030204" pitchFamily="49" charset="0"/>
                        </a:rPr>
                        <a:t>{   </a:t>
                      </a:r>
                    </a:p>
                    <a:p>
                      <a:pPr algn="l" rtl="0" fontAlgn="base"/>
                      <a:r>
                        <a:rPr lang="en-IN" sz="1200" b="0" i="0" dirty="0">
                          <a:effectLst/>
                          <a:latin typeface="Consolas" panose="020B0609020204030204" pitchFamily="49" charset="0"/>
                        </a:rPr>
                        <a:t>    public static void main(String </a:t>
                      </a:r>
                      <a:r>
                        <a:rPr lang="en-IN" sz="1200" b="0" i="0" dirty="0" err="1">
                          <a:effectLst/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IN" sz="1200" b="0" i="0" dirty="0">
                          <a:effectLst/>
                          <a:latin typeface="Consolas" panose="020B0609020204030204" pitchFamily="49" charset="0"/>
                        </a:rPr>
                        <a:t>[]) </a:t>
                      </a:r>
                    </a:p>
                    <a:p>
                      <a:pPr algn="l" rtl="0" fontAlgn="base"/>
                      <a:r>
                        <a:rPr lang="en-IN" sz="1200" b="0" i="0" dirty="0">
                          <a:effectLst/>
                          <a:latin typeface="Consolas" panose="020B0609020204030204" pitchFamily="49" charset="0"/>
                        </a:rPr>
                        <a:t>    {</a:t>
                      </a:r>
                    </a:p>
                    <a:p>
                      <a:pPr algn="l" rtl="0" fontAlgn="base"/>
                      <a:r>
                        <a:rPr lang="en-IN" sz="1200" b="0" i="0" dirty="0"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IN" sz="1200" b="0" i="0" dirty="0" err="1"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IN" sz="12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N" sz="1200" b="0" i="0" dirty="0" err="1">
                          <a:effectLst/>
                          <a:latin typeface="Consolas" panose="020B0609020204030204" pitchFamily="49" charset="0"/>
                        </a:rPr>
                        <a:t>intArray</a:t>
                      </a:r>
                      <a:r>
                        <a:rPr lang="en-IN" sz="1200" b="0" i="0" dirty="0">
                          <a:effectLst/>
                          <a:latin typeface="Consolas" panose="020B0609020204030204" pitchFamily="49" charset="0"/>
                        </a:rPr>
                        <a:t>[] = {1,2,3};</a:t>
                      </a:r>
                    </a:p>
                    <a:p>
                      <a:pPr algn="l" rtl="0" fontAlgn="base"/>
                      <a:r>
                        <a:rPr lang="en-IN" sz="1200" b="0" i="0" dirty="0">
                          <a:effectLst/>
                          <a:latin typeface="Consolas" panose="020B0609020204030204" pitchFamily="49" charset="0"/>
                        </a:rPr>
                        <a:t>         </a:t>
                      </a:r>
                    </a:p>
                    <a:p>
                      <a:pPr algn="l" rtl="0" fontAlgn="base"/>
                      <a:r>
                        <a:rPr lang="en-IN" sz="1200" b="0" i="0" dirty="0"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IN" sz="1200" b="0" i="0" dirty="0" err="1"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IN" sz="12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N" sz="1200" b="0" i="0" dirty="0" err="1">
                          <a:effectLst/>
                          <a:latin typeface="Consolas" panose="020B0609020204030204" pitchFamily="49" charset="0"/>
                        </a:rPr>
                        <a:t>cloneArray</a:t>
                      </a:r>
                      <a:r>
                        <a:rPr lang="en-IN" sz="1200" b="0" i="0" dirty="0">
                          <a:effectLst/>
                          <a:latin typeface="Consolas" panose="020B0609020204030204" pitchFamily="49" charset="0"/>
                        </a:rPr>
                        <a:t>[] = </a:t>
                      </a:r>
                      <a:r>
                        <a:rPr lang="en-IN" sz="1200" b="0" i="0" dirty="0" err="1">
                          <a:effectLst/>
                          <a:latin typeface="Consolas" panose="020B0609020204030204" pitchFamily="49" charset="0"/>
                        </a:rPr>
                        <a:t>intArray.clone</a:t>
                      </a:r>
                      <a:r>
                        <a:rPr lang="en-IN" sz="1200" b="0" i="0" dirty="0"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algn="l" rtl="0" fontAlgn="base"/>
                      <a:r>
                        <a:rPr lang="en-IN" sz="1200" b="0" i="0" dirty="0">
                          <a:effectLst/>
                          <a:latin typeface="Consolas" panose="020B0609020204030204" pitchFamily="49" charset="0"/>
                        </a:rPr>
                        <a:t>         </a:t>
                      </a:r>
                    </a:p>
                    <a:p>
                      <a:pPr algn="l" rtl="0" fontAlgn="base"/>
                      <a:r>
                        <a:rPr lang="en-IN" sz="1200" b="0" i="0" dirty="0">
                          <a:effectLst/>
                          <a:latin typeface="Consolas" panose="020B0609020204030204" pitchFamily="49" charset="0"/>
                        </a:rPr>
                        <a:t>        // will print false as deep copy is created</a:t>
                      </a:r>
                    </a:p>
                    <a:p>
                      <a:pPr algn="l" rtl="0" fontAlgn="base"/>
                      <a:r>
                        <a:rPr lang="en-IN" sz="1200" b="0" i="0" dirty="0">
                          <a:effectLst/>
                          <a:latin typeface="Consolas" panose="020B0609020204030204" pitchFamily="49" charset="0"/>
                        </a:rPr>
                        <a:t>        // for one-dimensional array</a:t>
                      </a:r>
                    </a:p>
                    <a:p>
                      <a:pPr algn="l" rtl="0" fontAlgn="base"/>
                      <a:r>
                        <a:rPr lang="en-IN" sz="1200" b="0" i="0" dirty="0"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IN" sz="1200" b="0" i="0" dirty="0" err="1">
                          <a:effectLst/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en-IN" sz="1200" b="0" i="0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N" sz="1200" b="0" i="0" dirty="0" err="1">
                          <a:effectLst/>
                          <a:latin typeface="Consolas" panose="020B0609020204030204" pitchFamily="49" charset="0"/>
                        </a:rPr>
                        <a:t>intArray</a:t>
                      </a:r>
                      <a:r>
                        <a:rPr lang="en-IN" sz="1200" b="0" i="0" dirty="0">
                          <a:effectLst/>
                          <a:latin typeface="Consolas" panose="020B0609020204030204" pitchFamily="49" charset="0"/>
                        </a:rPr>
                        <a:t> == </a:t>
                      </a:r>
                      <a:r>
                        <a:rPr lang="en-IN" sz="1200" b="0" i="0" dirty="0" err="1">
                          <a:effectLst/>
                          <a:latin typeface="Consolas" panose="020B0609020204030204" pitchFamily="49" charset="0"/>
                        </a:rPr>
                        <a:t>cloneArray</a:t>
                      </a:r>
                      <a:r>
                        <a:rPr lang="en-IN" sz="1200" b="0" i="0" dirty="0"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 rtl="0" fontAlgn="base"/>
                      <a:r>
                        <a:rPr lang="en-IN" sz="1200" b="0" i="0" dirty="0">
                          <a:effectLst/>
                          <a:latin typeface="Consolas" panose="020B0609020204030204" pitchFamily="49" charset="0"/>
                        </a:rPr>
                        <a:t>         </a:t>
                      </a:r>
                    </a:p>
                    <a:p>
                      <a:pPr algn="l" rtl="0" fontAlgn="base"/>
                      <a:r>
                        <a:rPr lang="en-IN" sz="1200" b="0" i="0" dirty="0">
                          <a:effectLst/>
                          <a:latin typeface="Consolas" panose="020B0609020204030204" pitchFamily="49" charset="0"/>
                        </a:rPr>
                        <a:t>        for (</a:t>
                      </a:r>
                      <a:r>
                        <a:rPr lang="en-IN" sz="1200" b="0" i="0" dirty="0" err="1"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IN" sz="12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N" sz="1200" b="0" i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IN" sz="1200" b="0" i="0" dirty="0"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IN" sz="1200" b="0" i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IN" sz="1200" b="0" i="0" dirty="0">
                          <a:effectLst/>
                          <a:latin typeface="Consolas" panose="020B0609020204030204" pitchFamily="49" charset="0"/>
                        </a:rPr>
                        <a:t> &lt; </a:t>
                      </a:r>
                      <a:r>
                        <a:rPr lang="en-IN" sz="1200" b="0" i="0" dirty="0" err="1">
                          <a:effectLst/>
                          <a:latin typeface="Consolas" panose="020B0609020204030204" pitchFamily="49" charset="0"/>
                        </a:rPr>
                        <a:t>cloneArray.length</a:t>
                      </a:r>
                      <a:r>
                        <a:rPr lang="en-IN" sz="1200" b="0" i="0" dirty="0">
                          <a:effectLst/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IN" sz="1200" b="0" i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IN" sz="1200" b="0" i="0" dirty="0">
                          <a:effectLst/>
                          <a:latin typeface="Consolas" panose="020B0609020204030204" pitchFamily="49" charset="0"/>
                        </a:rPr>
                        <a:t>++) {</a:t>
                      </a:r>
                    </a:p>
                    <a:p>
                      <a:pPr algn="l" rtl="0" fontAlgn="base"/>
                      <a:r>
                        <a:rPr lang="en-IN" sz="1200" b="0" i="0" dirty="0"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IN" sz="1200" b="0" i="0" dirty="0" err="1">
                          <a:effectLst/>
                          <a:latin typeface="Consolas" panose="020B0609020204030204" pitchFamily="49" charset="0"/>
                        </a:rPr>
                        <a:t>System.out.print</a:t>
                      </a:r>
                      <a:r>
                        <a:rPr lang="en-IN" sz="1200" b="0" i="0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N" sz="1200" b="0" i="0" dirty="0" err="1">
                          <a:effectLst/>
                          <a:latin typeface="Consolas" panose="020B0609020204030204" pitchFamily="49" charset="0"/>
                        </a:rPr>
                        <a:t>cloneArray</a:t>
                      </a:r>
                      <a:r>
                        <a:rPr lang="en-IN" sz="1200" b="0" i="0" dirty="0"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200" b="0" i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IN" sz="1200" b="0" i="0" dirty="0">
                          <a:effectLst/>
                          <a:latin typeface="Consolas" panose="020B0609020204030204" pitchFamily="49" charset="0"/>
                        </a:rPr>
                        <a:t>]+" ");</a:t>
                      </a:r>
                    </a:p>
                    <a:p>
                      <a:pPr algn="l" rtl="0" fontAlgn="base"/>
                      <a:r>
                        <a:rPr lang="en-IN" sz="1200" b="0" i="0" dirty="0">
                          <a:effectLst/>
                          <a:latin typeface="Consolas" panose="020B0609020204030204" pitchFamily="49" charset="0"/>
                        </a:rPr>
                        <a:t>        }</a:t>
                      </a:r>
                    </a:p>
                    <a:p>
                      <a:pPr algn="l" rtl="0" fontAlgn="base"/>
                      <a:r>
                        <a:rPr lang="en-IN" sz="1200" b="0" i="0" dirty="0"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pPr algn="l" rtl="0" fontAlgn="base"/>
                      <a:r>
                        <a:rPr lang="en-IN" sz="1200" b="0" i="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5148064" y="5696078"/>
            <a:ext cx="2880320" cy="612960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Open Sans"/>
              </a:rPr>
              <a:t>Output: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 1 2 3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7802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733954"/>
            <a:ext cx="7056784" cy="554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53676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Cloning of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1516"/>
            <a:ext cx="3538736" cy="4297363"/>
          </a:xfrm>
        </p:spPr>
        <p:txBody>
          <a:bodyPr>
            <a:normAutofit fontScale="92500"/>
          </a:bodyPr>
          <a:lstStyle/>
          <a:p>
            <a:r>
              <a:rPr lang="en-IN" dirty="0"/>
              <a:t>A clone of a </a:t>
            </a:r>
            <a:r>
              <a:rPr lang="en-IN" b="1" dirty="0"/>
              <a:t>multidimensional array</a:t>
            </a:r>
            <a:r>
              <a:rPr lang="en-IN" dirty="0"/>
              <a:t> (like Object[][]) is a "shallow copy" however, which is to say that it creates only a single new array with each element array a reference to an original element array but </a:t>
            </a:r>
            <a:r>
              <a:rPr lang="en-IN" dirty="0" err="1"/>
              <a:t>subarrays</a:t>
            </a:r>
            <a:r>
              <a:rPr lang="en-IN" dirty="0"/>
              <a:t> are shared.</a:t>
            </a:r>
            <a:endParaRPr lang="en-IN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555573"/>
              </p:ext>
            </p:extLst>
          </p:nvPr>
        </p:nvGraphicFramePr>
        <p:xfrm>
          <a:off x="4222304" y="892656"/>
          <a:ext cx="4464496" cy="4480560"/>
        </p:xfrm>
        <a:graphic>
          <a:graphicData uri="http://schemas.openxmlformats.org/drawingml/2006/table">
            <a:tbl>
              <a:tblPr/>
              <a:tblGrid>
                <a:gridCol w="4464496"/>
              </a:tblGrid>
              <a:tr h="429736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400" b="0" i="0" dirty="0">
                          <a:effectLst/>
                          <a:latin typeface="Consolas" panose="020B0609020204030204" pitchFamily="49" charset="0"/>
                        </a:rPr>
                        <a:t>// Java program to demonstrate </a:t>
                      </a:r>
                    </a:p>
                    <a:p>
                      <a:pPr algn="l" rtl="0" fontAlgn="base"/>
                      <a:r>
                        <a:rPr lang="en-IN" sz="1400" b="0" i="0" dirty="0">
                          <a:effectLst/>
                          <a:latin typeface="Consolas" panose="020B0609020204030204" pitchFamily="49" charset="0"/>
                        </a:rPr>
                        <a:t>// cloning of multi-dimensional arrays</a:t>
                      </a:r>
                    </a:p>
                    <a:p>
                      <a:pPr algn="l" rtl="0" fontAlgn="base"/>
                      <a:r>
                        <a:rPr lang="en-IN" sz="1400" b="0" i="0" dirty="0" smtClean="0">
                          <a:effectLst/>
                          <a:latin typeface="Consolas" panose="020B0609020204030204" pitchFamily="49" charset="0"/>
                        </a:rPr>
                        <a:t>class </a:t>
                      </a:r>
                      <a:r>
                        <a:rPr lang="en-IN" sz="1400" b="0" i="0" dirty="0">
                          <a:effectLst/>
                          <a:latin typeface="Consolas" panose="020B0609020204030204" pitchFamily="49" charset="0"/>
                        </a:rPr>
                        <a:t>Test</a:t>
                      </a:r>
                    </a:p>
                    <a:p>
                      <a:pPr algn="l" rtl="0" fontAlgn="base"/>
                      <a:r>
                        <a:rPr lang="en-IN" sz="1400" b="0" i="0" dirty="0">
                          <a:effectLst/>
                          <a:latin typeface="Consolas" panose="020B0609020204030204" pitchFamily="49" charset="0"/>
                        </a:rPr>
                        <a:t>{   </a:t>
                      </a:r>
                    </a:p>
                    <a:p>
                      <a:pPr algn="l" rtl="0" fontAlgn="base"/>
                      <a:r>
                        <a:rPr lang="en-IN" sz="1400" b="0" i="0" dirty="0">
                          <a:effectLst/>
                          <a:latin typeface="Consolas" panose="020B0609020204030204" pitchFamily="49" charset="0"/>
                        </a:rPr>
                        <a:t>    public static void main(String </a:t>
                      </a:r>
                      <a:r>
                        <a:rPr lang="en-IN" sz="1400" b="0" i="0" dirty="0" err="1">
                          <a:effectLst/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IN" sz="1400" b="0" i="0" dirty="0">
                          <a:effectLst/>
                          <a:latin typeface="Consolas" panose="020B0609020204030204" pitchFamily="49" charset="0"/>
                        </a:rPr>
                        <a:t>[]) </a:t>
                      </a:r>
                    </a:p>
                    <a:p>
                      <a:pPr algn="l" rtl="0" fontAlgn="base"/>
                      <a:r>
                        <a:rPr lang="en-IN" sz="1400" b="0" i="0" dirty="0">
                          <a:effectLst/>
                          <a:latin typeface="Consolas" panose="020B0609020204030204" pitchFamily="49" charset="0"/>
                        </a:rPr>
                        <a:t>    {</a:t>
                      </a:r>
                    </a:p>
                    <a:p>
                      <a:pPr algn="l" rtl="0" fontAlgn="base"/>
                      <a:r>
                        <a:rPr lang="en-IN" sz="1400" b="0" i="0" dirty="0"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IN" sz="1400" b="0" i="0" dirty="0" err="1"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IN" sz="14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N" sz="1400" b="0" i="0" dirty="0" err="1">
                          <a:effectLst/>
                          <a:latin typeface="Consolas" panose="020B0609020204030204" pitchFamily="49" charset="0"/>
                        </a:rPr>
                        <a:t>intArray</a:t>
                      </a:r>
                      <a:r>
                        <a:rPr lang="en-IN" sz="1400" b="0" i="0" dirty="0">
                          <a:effectLst/>
                          <a:latin typeface="Consolas" panose="020B0609020204030204" pitchFamily="49" charset="0"/>
                        </a:rPr>
                        <a:t>[][] = {{1,2,3},{4,5}};</a:t>
                      </a:r>
                    </a:p>
                    <a:p>
                      <a:pPr algn="l" rtl="0" fontAlgn="base"/>
                      <a:r>
                        <a:rPr lang="en-IN" sz="1400" b="0" i="0" dirty="0">
                          <a:effectLst/>
                          <a:latin typeface="Consolas" panose="020B0609020204030204" pitchFamily="49" charset="0"/>
                        </a:rPr>
                        <a:t>       </a:t>
                      </a:r>
                      <a:r>
                        <a:rPr lang="en-IN" sz="1400" b="0" i="0" dirty="0" err="1"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IN" sz="14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N" sz="1400" b="0" i="0" dirty="0" err="1">
                          <a:effectLst/>
                          <a:latin typeface="Consolas" panose="020B0609020204030204" pitchFamily="49" charset="0"/>
                        </a:rPr>
                        <a:t>cloneArray</a:t>
                      </a:r>
                      <a:r>
                        <a:rPr lang="en-IN" sz="1400" b="0" i="0" dirty="0">
                          <a:effectLst/>
                          <a:latin typeface="Consolas" panose="020B0609020204030204" pitchFamily="49" charset="0"/>
                        </a:rPr>
                        <a:t>[][] = </a:t>
                      </a:r>
                      <a:r>
                        <a:rPr lang="en-IN" sz="1400" b="0" i="0" dirty="0" err="1">
                          <a:effectLst/>
                          <a:latin typeface="Consolas" panose="020B0609020204030204" pitchFamily="49" charset="0"/>
                        </a:rPr>
                        <a:t>intArray.clone</a:t>
                      </a:r>
                      <a:r>
                        <a:rPr lang="en-IN" sz="1400" b="0" i="0" dirty="0"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algn="l" rtl="0" fontAlgn="base"/>
                      <a:r>
                        <a:rPr lang="en-IN" sz="1400" b="0" i="0" dirty="0">
                          <a:effectLst/>
                          <a:latin typeface="Consolas" panose="020B0609020204030204" pitchFamily="49" charset="0"/>
                        </a:rPr>
                        <a:t>         </a:t>
                      </a:r>
                    </a:p>
                    <a:p>
                      <a:pPr algn="l" rtl="0" fontAlgn="base"/>
                      <a:r>
                        <a:rPr lang="en-IN" sz="1400" b="0" i="0" dirty="0">
                          <a:effectLst/>
                          <a:latin typeface="Consolas" panose="020B0609020204030204" pitchFamily="49" charset="0"/>
                        </a:rPr>
                        <a:t>        // will print false</a:t>
                      </a:r>
                    </a:p>
                    <a:p>
                      <a:pPr algn="l" rtl="0" fontAlgn="base"/>
                      <a:r>
                        <a:rPr lang="en-IN" sz="1400" b="0" i="0" dirty="0"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IN" sz="1400" b="0" i="0" dirty="0" err="1">
                          <a:effectLst/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en-IN" sz="1400" b="0" i="0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N" sz="1400" b="0" i="0" dirty="0" err="1">
                          <a:effectLst/>
                          <a:latin typeface="Consolas" panose="020B0609020204030204" pitchFamily="49" charset="0"/>
                        </a:rPr>
                        <a:t>intArray</a:t>
                      </a:r>
                      <a:r>
                        <a:rPr lang="en-IN" sz="1400" b="0" i="0" dirty="0">
                          <a:effectLst/>
                          <a:latin typeface="Consolas" panose="020B0609020204030204" pitchFamily="49" charset="0"/>
                        </a:rPr>
                        <a:t> == </a:t>
                      </a:r>
                      <a:r>
                        <a:rPr lang="en-IN" sz="1400" b="0" i="0" dirty="0" err="1">
                          <a:effectLst/>
                          <a:latin typeface="Consolas" panose="020B0609020204030204" pitchFamily="49" charset="0"/>
                        </a:rPr>
                        <a:t>cloneArray</a:t>
                      </a:r>
                      <a:r>
                        <a:rPr lang="en-IN" sz="1400" b="0" i="0" dirty="0"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 rtl="0" fontAlgn="base"/>
                      <a:r>
                        <a:rPr lang="en-IN" sz="1400" b="0" i="0" dirty="0" smtClean="0">
                          <a:effectLst/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IN" sz="1400" b="0" i="0" dirty="0">
                          <a:effectLst/>
                          <a:latin typeface="Consolas" panose="020B0609020204030204" pitchFamily="49" charset="0"/>
                        </a:rPr>
                        <a:t>will print true as shallow copy is created</a:t>
                      </a:r>
                    </a:p>
                    <a:p>
                      <a:pPr algn="l" rtl="0" fontAlgn="base"/>
                      <a:r>
                        <a:rPr lang="en-IN" sz="1400" b="0" i="0" dirty="0" smtClean="0">
                          <a:effectLst/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IN" sz="1400" b="0" i="0" dirty="0">
                          <a:effectLst/>
                          <a:latin typeface="Consolas" panose="020B0609020204030204" pitchFamily="49" charset="0"/>
                        </a:rPr>
                        <a:t>i.e. sub-arrays are shared</a:t>
                      </a:r>
                    </a:p>
                    <a:p>
                      <a:pPr algn="l" rtl="0" fontAlgn="base"/>
                      <a:r>
                        <a:rPr lang="en-IN" sz="1400" b="0" i="0" dirty="0"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IN" sz="1400" b="0" i="0" dirty="0" err="1">
                          <a:effectLst/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en-IN" sz="1400" b="0" i="0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N" sz="1400" b="0" i="0" dirty="0" err="1">
                          <a:effectLst/>
                          <a:latin typeface="Consolas" panose="020B0609020204030204" pitchFamily="49" charset="0"/>
                        </a:rPr>
                        <a:t>intArray</a:t>
                      </a:r>
                      <a:r>
                        <a:rPr lang="en-IN" sz="1400" b="0" i="0" dirty="0">
                          <a:effectLst/>
                          <a:latin typeface="Consolas" panose="020B0609020204030204" pitchFamily="49" charset="0"/>
                        </a:rPr>
                        <a:t>[0] == </a:t>
                      </a:r>
                      <a:r>
                        <a:rPr lang="en-IN" sz="1400" b="0" i="0" dirty="0" err="1">
                          <a:effectLst/>
                          <a:latin typeface="Consolas" panose="020B0609020204030204" pitchFamily="49" charset="0"/>
                        </a:rPr>
                        <a:t>cloneArray</a:t>
                      </a:r>
                      <a:r>
                        <a:rPr lang="en-IN" sz="1400" b="0" i="0" dirty="0">
                          <a:effectLst/>
                          <a:latin typeface="Consolas" panose="020B0609020204030204" pitchFamily="49" charset="0"/>
                        </a:rPr>
                        <a:t>[0]);</a:t>
                      </a:r>
                    </a:p>
                    <a:p>
                      <a:pPr algn="l" rtl="0" fontAlgn="base"/>
                      <a:r>
                        <a:rPr lang="en-IN" sz="1400" b="0" i="0" dirty="0"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IN" sz="1400" b="0" i="0" dirty="0" err="1">
                          <a:effectLst/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en-IN" sz="1400" b="0" i="0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N" sz="1400" b="0" i="0" dirty="0" err="1">
                          <a:effectLst/>
                          <a:latin typeface="Consolas" panose="020B0609020204030204" pitchFamily="49" charset="0"/>
                        </a:rPr>
                        <a:t>intArray</a:t>
                      </a:r>
                      <a:r>
                        <a:rPr lang="en-IN" sz="1400" b="0" i="0" dirty="0">
                          <a:effectLst/>
                          <a:latin typeface="Consolas" panose="020B0609020204030204" pitchFamily="49" charset="0"/>
                        </a:rPr>
                        <a:t>[1] == </a:t>
                      </a:r>
                      <a:r>
                        <a:rPr lang="en-IN" sz="1400" b="0" i="0" dirty="0" err="1">
                          <a:effectLst/>
                          <a:latin typeface="Consolas" panose="020B0609020204030204" pitchFamily="49" charset="0"/>
                        </a:rPr>
                        <a:t>cloneArray</a:t>
                      </a:r>
                      <a:r>
                        <a:rPr lang="en-IN" sz="1400" b="0" i="0" dirty="0">
                          <a:effectLst/>
                          <a:latin typeface="Consolas" panose="020B0609020204030204" pitchFamily="49" charset="0"/>
                        </a:rPr>
                        <a:t>[1]);</a:t>
                      </a:r>
                    </a:p>
                    <a:p>
                      <a:pPr algn="l" rtl="0" fontAlgn="base"/>
                      <a:r>
                        <a:rPr lang="en-IN" sz="1400" b="0" i="0" dirty="0">
                          <a:effectLst/>
                          <a:latin typeface="Consolas" panose="020B0609020204030204" pitchFamily="49" charset="0"/>
                        </a:rPr>
                        <a:t>         </a:t>
                      </a:r>
                    </a:p>
                    <a:p>
                      <a:pPr algn="l" rtl="0" fontAlgn="base"/>
                      <a:r>
                        <a:rPr lang="en-IN" sz="1400" b="0" i="0" dirty="0"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pPr algn="l" rtl="0" fontAlgn="base"/>
                      <a:r>
                        <a:rPr lang="en-IN" sz="1400" b="0" i="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211960" y="5373216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FF0000"/>
                </a:solidFill>
                <a:latin typeface="Open Sans"/>
              </a:rPr>
              <a:t>Output:</a:t>
            </a:r>
            <a:endParaRPr lang="en-US" sz="22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 true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endParaRPr lang="en-US" sz="44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164178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615" y="1219200"/>
            <a:ext cx="822960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16518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questions 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IN" dirty="0"/>
              <a:t>Iterating over Arrays in </a:t>
            </a:r>
            <a:r>
              <a:rPr lang="en-IN" dirty="0" smtClean="0"/>
              <a:t>Java</a:t>
            </a:r>
          </a:p>
          <a:p>
            <a:r>
              <a:rPr lang="en-US" dirty="0" smtClean="0"/>
              <a:t>What is </a:t>
            </a:r>
            <a:r>
              <a:rPr lang="en-IN" dirty="0"/>
              <a:t>Anonymous array in </a:t>
            </a:r>
            <a:r>
              <a:rPr lang="en-IN" dirty="0" smtClean="0"/>
              <a:t>Java</a:t>
            </a:r>
          </a:p>
          <a:p>
            <a:r>
              <a:rPr lang="en-US" b="1" dirty="0" smtClean="0"/>
              <a:t>Difference </a:t>
            </a:r>
            <a:r>
              <a:rPr lang="en-IN" dirty="0"/>
              <a:t>Array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ArrayList</a:t>
            </a:r>
            <a:r>
              <a:rPr lang="en-IN" dirty="0"/>
              <a:t> in Java</a:t>
            </a:r>
            <a:endParaRPr lang="en-IN" b="1" dirty="0"/>
          </a:p>
          <a:p>
            <a:r>
              <a:rPr lang="en-IN" b="1" dirty="0"/>
              <a:t> How to copy an array into another array</a:t>
            </a:r>
            <a:r>
              <a:rPr lang="en-IN" b="1" dirty="0" smtClean="0"/>
              <a:t>?(4 types )</a:t>
            </a:r>
          </a:p>
          <a:p>
            <a:r>
              <a:rPr lang="en-IN" b="1" dirty="0"/>
              <a:t>What are “jagged” arrays in java</a:t>
            </a:r>
            <a:r>
              <a:rPr lang="en-IN" b="1" dirty="0" smtClean="0"/>
              <a:t>?</a:t>
            </a:r>
          </a:p>
          <a:p>
            <a:r>
              <a:rPr lang="en-IN" b="1" dirty="0"/>
              <a:t>When </a:t>
            </a:r>
            <a:r>
              <a:rPr lang="en-IN" b="1" dirty="0" err="1"/>
              <a:t>ArrayIndexOutOfBoundsException</a:t>
            </a:r>
            <a:r>
              <a:rPr lang="en-IN" b="1" dirty="0"/>
              <a:t> occurs</a:t>
            </a:r>
            <a:r>
              <a:rPr lang="en-IN" b="1" dirty="0" smtClean="0"/>
              <a:t>?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b="1" dirty="0"/>
              <a:t>Can you store String in an array of Integer in Java? compile time error or runtime exception</a:t>
            </a:r>
            <a:r>
              <a:rPr lang="en-IN" b="1" dirty="0" smtClean="0"/>
              <a:t>?</a:t>
            </a:r>
          </a:p>
          <a:p>
            <a:r>
              <a:rPr lang="en-IN" b="1" dirty="0" smtClean="0"/>
              <a:t>Difference </a:t>
            </a:r>
            <a:r>
              <a:rPr lang="en-IN" b="1" dirty="0"/>
              <a:t>between a[] and []a in Java?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042894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Java Array</a:t>
            </a:r>
            <a:br>
              <a:rPr lang="en-IN" dirty="0"/>
            </a:b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60912"/>
          </a:xfrm>
        </p:spPr>
        <p:txBody>
          <a:bodyPr/>
          <a:lstStyle/>
          <a:p>
            <a:pPr algn="just"/>
            <a:r>
              <a:rPr lang="en-IN" dirty="0"/>
              <a:t>Normally, array is a collection of similar type of elements that have contiguous memory location.</a:t>
            </a:r>
          </a:p>
          <a:p>
            <a:pPr algn="just"/>
            <a:r>
              <a:rPr lang="en-IN" b="1" dirty="0"/>
              <a:t>Java array</a:t>
            </a:r>
            <a:r>
              <a:rPr lang="en-IN" dirty="0"/>
              <a:t> is an object </a:t>
            </a:r>
            <a:r>
              <a:rPr lang="en-IN" dirty="0" smtClean="0"/>
              <a:t>that </a:t>
            </a:r>
            <a:r>
              <a:rPr lang="en-IN" dirty="0"/>
              <a:t>contains elements of similar data type. It is a data structure where we store similar elements. We can store only fixed set of elements in a java array.</a:t>
            </a:r>
          </a:p>
          <a:p>
            <a:pPr algn="just"/>
            <a:r>
              <a:rPr lang="en-IN" dirty="0"/>
              <a:t>Array in java is index based, first element of the array is stored at 0 index.</a:t>
            </a:r>
          </a:p>
          <a:p>
            <a:pPr algn="just"/>
            <a:r>
              <a:rPr lang="en-IN" dirty="0"/>
              <a:t>Arrays in Java work differently than they do in C/C++.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412096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000" b="1" dirty="0"/>
              <a:t>End of Session - </a:t>
            </a:r>
            <a:r>
              <a:rPr lang="en-US" sz="3000" b="1" dirty="0"/>
              <a:t>5</a:t>
            </a:r>
            <a:r>
              <a:rPr lang="en-US" sz="3000" b="1" dirty="0"/>
              <a:t/>
            </a:r>
            <a:br>
              <a:rPr lang="en-US" sz="3000" b="1" dirty="0"/>
            </a:br>
            <a:r>
              <a:rPr lang="en-US" sz="3000" b="1" dirty="0"/>
              <a:t>Thank You !</a:t>
            </a:r>
            <a:br>
              <a:rPr lang="en-US" sz="3000" b="1" dirty="0"/>
            </a:br>
            <a:endParaRPr lang="en-US" sz="3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086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75"/>
                                        <p:tgtEl>
                                          <p:spTgt spid="11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</a:t>
            </a:r>
            <a:r>
              <a:rPr lang="en-IN" dirty="0" smtClean="0"/>
              <a:t>ome </a:t>
            </a:r>
            <a:r>
              <a:rPr lang="en-IN" dirty="0"/>
              <a:t>important point about Java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8640960" cy="4297363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IN" sz="1900" dirty="0"/>
              <a:t>In Java all arrays are dynamically allocated.(discussed below)</a:t>
            </a:r>
          </a:p>
          <a:p>
            <a:pPr algn="just">
              <a:lnSpc>
                <a:spcPct val="120000"/>
              </a:lnSpc>
            </a:pPr>
            <a:r>
              <a:rPr lang="en-IN" sz="1900" dirty="0"/>
              <a:t>Since arrays are objects in Java, we can find their length using member length. This is different from C/C++ where we find length using </a:t>
            </a:r>
            <a:r>
              <a:rPr lang="en-IN" sz="1900" dirty="0" err="1"/>
              <a:t>sizeof</a:t>
            </a:r>
            <a:r>
              <a:rPr lang="en-IN" sz="1900" dirty="0"/>
              <a:t>.</a:t>
            </a:r>
          </a:p>
          <a:p>
            <a:pPr algn="just">
              <a:lnSpc>
                <a:spcPct val="120000"/>
              </a:lnSpc>
            </a:pPr>
            <a:r>
              <a:rPr lang="en-IN" sz="1900" dirty="0"/>
              <a:t>A Java array variable can also be declared like other variables with [] after the data type.</a:t>
            </a:r>
          </a:p>
          <a:p>
            <a:pPr algn="just">
              <a:lnSpc>
                <a:spcPct val="120000"/>
              </a:lnSpc>
            </a:pPr>
            <a:r>
              <a:rPr lang="en-IN" sz="1900" dirty="0"/>
              <a:t>The variables in the array are ordered and each have an index beginning from 0.</a:t>
            </a:r>
          </a:p>
          <a:p>
            <a:pPr algn="just">
              <a:lnSpc>
                <a:spcPct val="120000"/>
              </a:lnSpc>
            </a:pPr>
            <a:r>
              <a:rPr lang="en-IN" sz="1900" dirty="0"/>
              <a:t>Java array can be also be used as a static field, a local variable or a method parameter.</a:t>
            </a:r>
          </a:p>
          <a:p>
            <a:pPr algn="just">
              <a:lnSpc>
                <a:spcPct val="120000"/>
              </a:lnSpc>
            </a:pPr>
            <a:r>
              <a:rPr lang="en-IN" sz="1900" dirty="0"/>
              <a:t>The size of an array must be specified by an </a:t>
            </a:r>
            <a:r>
              <a:rPr lang="en-IN" sz="1900" dirty="0" err="1"/>
              <a:t>int</a:t>
            </a:r>
            <a:r>
              <a:rPr lang="en-IN" sz="1900" dirty="0"/>
              <a:t> value and not long or short.</a:t>
            </a:r>
          </a:p>
          <a:p>
            <a:pPr algn="just">
              <a:lnSpc>
                <a:spcPct val="120000"/>
              </a:lnSpc>
            </a:pPr>
            <a:r>
              <a:rPr lang="en-IN" sz="1900" dirty="0"/>
              <a:t>The direct superclass of an array type is Object.</a:t>
            </a:r>
          </a:p>
          <a:p>
            <a:pPr algn="just">
              <a:lnSpc>
                <a:spcPct val="120000"/>
              </a:lnSpc>
            </a:pPr>
            <a:r>
              <a:rPr lang="en-IN" sz="1900" dirty="0"/>
              <a:t>Every array type implements the interfaces </a:t>
            </a:r>
            <a:r>
              <a:rPr lang="en-IN" sz="1900" dirty="0" err="1"/>
              <a:t>Cloneable</a:t>
            </a:r>
            <a:r>
              <a:rPr lang="en-IN" sz="1900" dirty="0"/>
              <a:t> and </a:t>
            </a:r>
            <a:r>
              <a:rPr lang="en-IN" sz="1900" dirty="0" err="1"/>
              <a:t>java.io.Serializable</a:t>
            </a:r>
            <a:r>
              <a:rPr lang="en-IN" sz="1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073056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420888"/>
            <a:ext cx="5832648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6968313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Advantage of Java Array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 smtClean="0"/>
              <a:t>Code </a:t>
            </a:r>
            <a:r>
              <a:rPr lang="en-IN" b="1" dirty="0"/>
              <a:t>Optimization:</a:t>
            </a:r>
            <a:r>
              <a:rPr lang="en-IN" dirty="0"/>
              <a:t> It makes the code optimized, we can retrieve or sort the data easily.</a:t>
            </a:r>
          </a:p>
          <a:p>
            <a:pPr algn="just"/>
            <a:r>
              <a:rPr lang="en-IN" b="1" dirty="0"/>
              <a:t>Random access:</a:t>
            </a:r>
            <a:r>
              <a:rPr lang="en-IN" dirty="0"/>
              <a:t> We can get any data located at any index position.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1834084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Disadvantage of Java Array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 smtClean="0"/>
              <a:t>Size </a:t>
            </a:r>
            <a:r>
              <a:rPr lang="en-IN" b="1" dirty="0"/>
              <a:t>Limit:</a:t>
            </a:r>
            <a:r>
              <a:rPr lang="en-IN" dirty="0"/>
              <a:t> We can store only fixed size of elements in the array. It doesn't grow its size at runtime. To solve this problem, collection framework is used in java.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1751077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Types of Array in java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There </a:t>
            </a:r>
            <a:r>
              <a:rPr lang="en-IN" dirty="0"/>
              <a:t>are two types of </a:t>
            </a:r>
            <a:r>
              <a:rPr lang="en-IN" dirty="0" smtClean="0"/>
              <a:t>arrays:</a:t>
            </a:r>
            <a:endParaRPr lang="en-IN" dirty="0"/>
          </a:p>
          <a:p>
            <a:r>
              <a:rPr lang="en-IN" dirty="0"/>
              <a:t>Single Dimensional Array</a:t>
            </a:r>
          </a:p>
          <a:p>
            <a:r>
              <a:rPr lang="en-IN" dirty="0"/>
              <a:t>Multidimensional Array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6831685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Single Dimensional Array in java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Syntax to Declare an Array in java</a:t>
            </a:r>
          </a:p>
          <a:p>
            <a:r>
              <a:rPr lang="en-IN" dirty="0" err="1"/>
              <a:t>dataType</a:t>
            </a:r>
            <a:r>
              <a:rPr lang="en-IN" dirty="0"/>
              <a:t>[] </a:t>
            </a:r>
            <a:r>
              <a:rPr lang="en-IN" dirty="0" err="1"/>
              <a:t>arr</a:t>
            </a:r>
            <a:r>
              <a:rPr lang="en-IN" dirty="0"/>
              <a:t>; (or)  </a:t>
            </a:r>
          </a:p>
          <a:p>
            <a:r>
              <a:rPr lang="en-IN" dirty="0" err="1"/>
              <a:t>dataType</a:t>
            </a:r>
            <a:r>
              <a:rPr lang="en-IN" dirty="0"/>
              <a:t> []</a:t>
            </a:r>
            <a:r>
              <a:rPr lang="en-IN" dirty="0" err="1"/>
              <a:t>arr</a:t>
            </a:r>
            <a:r>
              <a:rPr lang="en-IN" dirty="0"/>
              <a:t>; (or)  </a:t>
            </a:r>
          </a:p>
          <a:p>
            <a:r>
              <a:rPr lang="en-IN" dirty="0" err="1"/>
              <a:t>dataType</a:t>
            </a:r>
            <a:r>
              <a:rPr lang="en-IN" dirty="0"/>
              <a:t> </a:t>
            </a:r>
            <a:r>
              <a:rPr lang="en-IN" dirty="0" err="1"/>
              <a:t>arr</a:t>
            </a:r>
            <a:r>
              <a:rPr lang="en-IN" dirty="0"/>
              <a:t>[];  </a:t>
            </a:r>
            <a:endParaRPr lang="en-IN" dirty="0" smtClean="0"/>
          </a:p>
          <a:p>
            <a:endParaRPr lang="en-US" dirty="0"/>
          </a:p>
          <a:p>
            <a:pPr marL="0" indent="0">
              <a:buNone/>
            </a:pPr>
            <a:r>
              <a:rPr lang="en-IN" b="1" u="sng" dirty="0"/>
              <a:t>Instantiation of an Array in java</a:t>
            </a:r>
          </a:p>
          <a:p>
            <a:pPr marL="0" indent="0" algn="ctr">
              <a:buNone/>
            </a:pPr>
            <a:r>
              <a:rPr lang="en-IN" dirty="0" err="1"/>
              <a:t>arrayRefVar</a:t>
            </a:r>
            <a:r>
              <a:rPr lang="en-IN" dirty="0"/>
              <a:t>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datatype</a:t>
            </a:r>
            <a:r>
              <a:rPr lang="en-IN" dirty="0"/>
              <a:t>[size];  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2535476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Example of single dimensional java array</a:t>
            </a:r>
            <a:br>
              <a:rPr lang="en-IN" dirty="0"/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11560" y="1412776"/>
            <a:ext cx="5724128" cy="506504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Testarray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 smtClean="0"/>
              <a:t>[])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{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a[]=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b="1" dirty="0" err="1"/>
              <a:t>int</a:t>
            </a:r>
            <a:r>
              <a:rPr lang="en-IN" dirty="0"/>
              <a:t>[5];//declaration and instantiation  </a:t>
            </a:r>
          </a:p>
          <a:p>
            <a:pPr marL="0" indent="0">
              <a:buNone/>
            </a:pPr>
            <a:r>
              <a:rPr lang="en-IN" dirty="0"/>
              <a:t>a[0]=10;//initialization  </a:t>
            </a:r>
          </a:p>
          <a:p>
            <a:pPr marL="0" indent="0">
              <a:buNone/>
            </a:pPr>
            <a:r>
              <a:rPr lang="en-IN" dirty="0"/>
              <a:t>a[1]=20;  </a:t>
            </a:r>
          </a:p>
          <a:p>
            <a:pPr marL="0" indent="0">
              <a:buNone/>
            </a:pPr>
            <a:r>
              <a:rPr lang="en-IN" dirty="0"/>
              <a:t>a[2]=70;  </a:t>
            </a:r>
          </a:p>
          <a:p>
            <a:pPr marL="0" indent="0">
              <a:buNone/>
            </a:pPr>
            <a:r>
              <a:rPr lang="en-IN" dirty="0"/>
              <a:t>a[3]=40;  </a:t>
            </a:r>
          </a:p>
          <a:p>
            <a:pPr marL="0" indent="0">
              <a:buNone/>
            </a:pPr>
            <a:r>
              <a:rPr lang="en-IN" dirty="0"/>
              <a:t>a[4]=50;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//printing array  </a:t>
            </a:r>
          </a:p>
          <a:p>
            <a:pPr marL="0" indent="0">
              <a:buNone/>
            </a:pPr>
            <a:r>
              <a:rPr lang="en-IN" b="1" dirty="0"/>
              <a:t>for</a:t>
            </a:r>
            <a:r>
              <a:rPr lang="en-IN" dirty="0"/>
              <a:t>(</a:t>
            </a:r>
            <a:r>
              <a:rPr lang="en-IN" b="1" dirty="0" err="1"/>
              <a:t>int</a:t>
            </a:r>
            <a:r>
              <a:rPr lang="en-IN" dirty="0"/>
              <a:t> i=0;i&lt;</a:t>
            </a:r>
            <a:r>
              <a:rPr lang="en-IN" dirty="0" err="1"/>
              <a:t>a.length;i</a:t>
            </a:r>
            <a:r>
              <a:rPr lang="en-IN" dirty="0"/>
              <a:t>++)//length is the property of array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(a[i]);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}}  </a:t>
            </a:r>
          </a:p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51984" y="2492933"/>
            <a:ext cx="3318520" cy="158417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Output: 10 20 70 40 50 </a:t>
            </a:r>
          </a:p>
        </p:txBody>
      </p:sp>
    </p:spTree>
    <p:extLst>
      <p:ext uri="{BB962C8B-B14F-4D97-AF65-F5344CB8AC3E}">
        <p14:creationId xmlns:p14="http://schemas.microsoft.com/office/powerpoint/2010/main" val="3084464578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mart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FB693E4-5558-4172-814C-FE299FD77723}" vid="{2A47D8DB-B90F-4F8B-9A3C-0970E6F3C75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classobj</Template>
  <TotalTime>98</TotalTime>
  <Words>525</Words>
  <Application>Microsoft Office PowerPoint</Application>
  <PresentationFormat>On-screen Show (4:3)</PresentationFormat>
  <Paragraphs>188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Cambria</vt:lpstr>
      <vt:lpstr>Consolas</vt:lpstr>
      <vt:lpstr>Courier New</vt:lpstr>
      <vt:lpstr>Georgia</vt:lpstr>
      <vt:lpstr>Open Sans</vt:lpstr>
      <vt:lpstr>Smart_ppt_Theme</vt:lpstr>
      <vt:lpstr>Arrays in java </vt:lpstr>
      <vt:lpstr>Java Array </vt:lpstr>
      <vt:lpstr>Some important point about Java arrays</vt:lpstr>
      <vt:lpstr>PowerPoint Presentation</vt:lpstr>
      <vt:lpstr>Advantage of Java Array </vt:lpstr>
      <vt:lpstr>Disadvantage of Java Array </vt:lpstr>
      <vt:lpstr>Types of Array in java </vt:lpstr>
      <vt:lpstr>Single Dimensional Array in java </vt:lpstr>
      <vt:lpstr>Example of single dimensional java array </vt:lpstr>
      <vt:lpstr>Declaration, Instantiation and Initialization of Java Array </vt:lpstr>
      <vt:lpstr>Passing Array to method in java </vt:lpstr>
      <vt:lpstr>Multidimensional array in java </vt:lpstr>
      <vt:lpstr>Addition of 2 matrices in java </vt:lpstr>
      <vt:lpstr>Array Members</vt:lpstr>
      <vt:lpstr>Cloning of arrays</vt:lpstr>
      <vt:lpstr>PowerPoint Presentation</vt:lpstr>
      <vt:lpstr>Cloning of arrays</vt:lpstr>
      <vt:lpstr>PowerPoint Presentation</vt:lpstr>
      <vt:lpstr>Interview questions </vt:lpstr>
      <vt:lpstr>End of Session - 5 Thank You 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in java </dc:title>
  <dc:creator>User2</dc:creator>
  <cp:lastModifiedBy>Shanthi</cp:lastModifiedBy>
  <cp:revision>15</cp:revision>
  <dcterms:created xsi:type="dcterms:W3CDTF">2017-12-27T09:33:23Z</dcterms:created>
  <dcterms:modified xsi:type="dcterms:W3CDTF">2018-01-16T08:31:39Z</dcterms:modified>
</cp:coreProperties>
</file>