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8" r:id="rId11"/>
    <p:sldId id="281" r:id="rId12"/>
    <p:sldId id="279" r:id="rId13"/>
    <p:sldId id="280"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6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Footer Placeholder 4"/>
          <p:cNvSpPr>
            <a:spLocks noGrp="1"/>
          </p:cNvSpPr>
          <p:nvPr>
            <p:ph type="ftr" sz="quarter" idx="15"/>
          </p:nvPr>
        </p:nvSpPr>
        <p:spPr>
          <a:xfrm>
            <a:off x="685800" y="6477000"/>
            <a:ext cx="7239000" cy="365125"/>
          </a:xfrm>
        </p:spPr>
        <p:txBody>
          <a:bodyPr/>
          <a:lstStyle>
            <a:lvl1pPr>
              <a:defRPr dirty="0"/>
            </a:lvl1pPr>
          </a:lstStyle>
          <a:p>
            <a:endParaRPr lang="en-IN"/>
          </a:p>
        </p:txBody>
      </p:sp>
      <p:sp>
        <p:nvSpPr>
          <p:cNvPr id="5" name="Title 4"/>
          <p:cNvSpPr>
            <a:spLocks noGrp="1"/>
          </p:cNvSpPr>
          <p:nvPr>
            <p:ph type="title"/>
          </p:nvPr>
        </p:nvSpPr>
        <p:spPr>
          <a:xfrm>
            <a:off x="838200" y="2362200"/>
            <a:ext cx="8001000" cy="914400"/>
          </a:xfrm>
        </p:spPr>
        <p:txBody>
          <a:bodyPr/>
          <a:lstStyle>
            <a:lvl1pPr algn="ctr">
              <a:defRPr b="1">
                <a:latin typeface="Cambria" panose="0204050305040603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03612026"/>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76400"/>
            <a:ext cx="8229600" cy="42973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6438427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211763"/>
          </a:xfrm>
        </p:spPr>
        <p:txBody>
          <a:bodyPr vert="eaVert"/>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0"/>
            <a:ext cx="6019800" cy="52117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946836874"/>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Cambria" panose="02040503050406030204" pitchFamily="18"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3677150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1143000" y="1905000"/>
            <a:ext cx="5105400" cy="1143001"/>
          </a:xfrm>
        </p:spPr>
        <p:txBody>
          <a:bodyPr anchor="b" anchorCtr="0">
            <a:normAutofit/>
          </a:bodyPr>
          <a:lstStyle>
            <a:lvl1pPr algn="l">
              <a:defRPr sz="3600" b="0" cap="none">
                <a:latin typeface="Cambria" panose="020405030504060302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184696" y="3048000"/>
            <a:ext cx="5105400" cy="1500187"/>
          </a:xfrm>
        </p:spPr>
        <p:txBody>
          <a:bodyPr anchor="t"/>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753217320"/>
      </p:ext>
    </p:extLst>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0"/>
            <a:ext cx="4994696" cy="1143001"/>
          </a:xfrm>
        </p:spPr>
        <p:txBody>
          <a:bodyPr anchor="b">
            <a:normAutofit/>
          </a:bodyPr>
          <a:lstStyle>
            <a:lvl1pPr algn="l">
              <a:defRPr sz="3600" b="0" cap="none">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lvl1pPr>
              <a:defRPr>
                <a:latin typeface="Cambria" panose="02040503050406030204" pitchFamily="18" charset="0"/>
              </a:defRPr>
            </a:lvl1pPr>
          </a:lstStyle>
          <a:p>
            <a:pPr lvl="0"/>
            <a:r>
              <a:rPr lang="en-US" noProof="0" smtClean="0"/>
              <a:t>Click icon to add picture</a:t>
            </a:r>
            <a:endParaRPr lang="en-US" noProof="0"/>
          </a:p>
        </p:txBody>
      </p:sp>
      <p:sp>
        <p:nvSpPr>
          <p:cNvPr id="13"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3302453083"/>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lgn="l">
              <a:defRPr sz="2800">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76400"/>
            <a:ext cx="8229600" cy="4297363"/>
          </a:xfrm>
        </p:spPr>
        <p:txBody>
          <a:bodyPr>
            <a:normAutofit/>
          </a:bodyPr>
          <a:lstStyle>
            <a:lvl1pPr marL="342900" indent="-342900">
              <a:lnSpc>
                <a:spcPct val="150000"/>
              </a:lnSpc>
              <a:spcBef>
                <a:spcPts val="0"/>
              </a:spcBef>
              <a:buSzPct val="130000"/>
              <a:buFont typeface="Arial" pitchFamily="34" charset="0"/>
              <a:buChar char="•"/>
              <a:defRPr sz="2000">
                <a:latin typeface="Cambria" panose="02040503050406030204" pitchFamily="18" charset="0"/>
              </a:defRPr>
            </a:lvl1pPr>
            <a:lvl2pPr marL="571500" indent="-228600">
              <a:lnSpc>
                <a:spcPct val="150000"/>
              </a:lnSpc>
              <a:spcBef>
                <a:spcPts val="0"/>
              </a:spcBef>
              <a:buSzPct val="60000"/>
              <a:buFont typeface="Courier New" pitchFamily="49" charset="0"/>
              <a:buChar char="o"/>
              <a:defRPr sz="1800">
                <a:latin typeface="Cambria" panose="02040503050406030204" pitchFamily="18" charset="0"/>
              </a:defRPr>
            </a:lvl2pPr>
            <a:lvl3pPr>
              <a:defRPr sz="2000">
                <a:latin typeface="Cambria" panose="02040503050406030204" pitchFamily="18" charset="0"/>
              </a:defRPr>
            </a:lvl3pPr>
            <a:lvl4pPr>
              <a:defRPr sz="2000">
                <a:latin typeface="Cambria" panose="02040503050406030204" pitchFamily="18" charset="0"/>
              </a:defRPr>
            </a:lvl4pPr>
            <a:lvl5pPr>
              <a:defRPr sz="2000">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4230930341"/>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0"/>
            <a:ext cx="40386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2565298187"/>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382713"/>
            <a:ext cx="4040188"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382713"/>
            <a:ext cx="4041775"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022475"/>
            <a:ext cx="4041775"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843281154"/>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atin typeface="Cambria" panose="02040503050406030204" pitchFamily="18" charset="0"/>
              </a:defRPr>
            </a:lvl1pPr>
          </a:lstStyle>
          <a:p>
            <a:r>
              <a:rPr lang="en-US" smtClean="0"/>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220985470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553718969"/>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atin typeface="Cambria" panose="02040503050406030204" pitchFamily="18" charset="0"/>
              </a:defRPr>
            </a:lvl1pPr>
          </a:lstStyle>
          <a:p>
            <a:r>
              <a:rPr lang="en-US" smtClean="0"/>
              <a:t>Click to edit Master title style</a:t>
            </a:r>
            <a:endParaRPr lang="en-US"/>
          </a:p>
        </p:txBody>
      </p:sp>
      <p:sp>
        <p:nvSpPr>
          <p:cNvPr id="3" name="Content Placeholder 2"/>
          <p:cNvSpPr>
            <a:spLocks noGrp="1"/>
          </p:cNvSpPr>
          <p:nvPr>
            <p:ph idx="1"/>
          </p:nvPr>
        </p:nvSpPr>
        <p:spPr>
          <a:xfrm>
            <a:off x="3575050" y="762000"/>
            <a:ext cx="5111750" cy="5211763"/>
          </a:xfrm>
        </p:spPr>
        <p:txBody>
          <a:bodyPr>
            <a:normAutofit/>
          </a:bodyPr>
          <a:lstStyle>
            <a:lvl1pPr>
              <a:defRPr sz="2800">
                <a:latin typeface="Cambria" panose="02040503050406030204" pitchFamily="18" charset="0"/>
              </a:defRPr>
            </a:lvl1pPr>
            <a:lvl2pPr>
              <a:defRPr sz="2400">
                <a:latin typeface="Cambria" panose="02040503050406030204" pitchFamily="18" charset="0"/>
              </a:defRPr>
            </a:lvl2pPr>
            <a:lvl3pPr>
              <a:defRPr sz="2000">
                <a:latin typeface="Cambria" panose="02040503050406030204" pitchFamily="18" charset="0"/>
              </a:defRPr>
            </a:lvl3pPr>
            <a:lvl4pPr>
              <a:defRPr sz="1800">
                <a:latin typeface="Cambria" panose="02040503050406030204" pitchFamily="18" charset="0"/>
              </a:defRPr>
            </a:lvl4pPr>
            <a:lvl5pPr>
              <a:defRPr sz="1800">
                <a:latin typeface="Cambria" panose="02040503050406030204" pitchFamily="18"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373563"/>
          </a:xfrm>
        </p:spPr>
        <p:txBody>
          <a:bodyPr/>
          <a:lstStyle>
            <a:lvl1pPr marL="0" indent="0">
              <a:buNone/>
              <a:defRPr sz="1400">
                <a:latin typeface="Cambria" panose="020405030504060302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95936704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214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63058062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76400"/>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3970978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slow">
    <p:fade/>
  </p:transition>
  <p:timing>
    <p:tnLst>
      <p:par>
        <p:cTn id="1" dur="indefinite" restart="never" nodeType="tmRoot"/>
      </p:par>
    </p:tnLst>
  </p:timing>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a:p>
        </p:txBody>
      </p:sp>
      <p:sp>
        <p:nvSpPr>
          <p:cNvPr id="2" name="Title 1"/>
          <p:cNvSpPr>
            <a:spLocks noGrp="1"/>
          </p:cNvSpPr>
          <p:nvPr>
            <p:ph type="title"/>
          </p:nvPr>
        </p:nvSpPr>
        <p:spPr/>
        <p:txBody>
          <a:bodyPr/>
          <a:lstStyle/>
          <a:p>
            <a:r>
              <a:rPr lang="en-US" sz="4000" dirty="0" smtClean="0"/>
              <a:t>Class &amp; objects </a:t>
            </a:r>
            <a:endParaRPr lang="en-IN" sz="4000" dirty="0"/>
          </a:p>
        </p:txBody>
      </p:sp>
    </p:spTree>
    <p:extLst>
      <p:ext uri="{BB962C8B-B14F-4D97-AF65-F5344CB8AC3E}">
        <p14:creationId xmlns:p14="http://schemas.microsoft.com/office/powerpoint/2010/main" val="10120474"/>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Object class in Java</a:t>
            </a:r>
            <a:br>
              <a:rPr lang="en-IN" b="1" dirty="0"/>
            </a:br>
            <a:endParaRPr lang="en-IN" b="1" dirty="0"/>
          </a:p>
        </p:txBody>
      </p:sp>
      <p:sp>
        <p:nvSpPr>
          <p:cNvPr id="3" name="Content Placeholder 2"/>
          <p:cNvSpPr>
            <a:spLocks noGrp="1"/>
          </p:cNvSpPr>
          <p:nvPr>
            <p:ph idx="1"/>
          </p:nvPr>
        </p:nvSpPr>
        <p:spPr/>
        <p:txBody>
          <a:bodyPr/>
          <a:lstStyle/>
          <a:p>
            <a:pPr algn="just"/>
            <a:r>
              <a:rPr lang="en-IN" dirty="0"/>
              <a:t>The </a:t>
            </a:r>
            <a:r>
              <a:rPr lang="en-IN" b="1" dirty="0"/>
              <a:t>Object class</a:t>
            </a:r>
            <a:r>
              <a:rPr lang="en-IN" dirty="0"/>
              <a:t> is the parent class of all the classes in java by default. In other words, it is the topmost class of java.</a:t>
            </a:r>
          </a:p>
          <a:p>
            <a:pPr algn="just"/>
            <a:r>
              <a:rPr lang="en-IN" dirty="0"/>
              <a:t>The Object class is beneficial if you want to refer any object whose type you don't know. Notice that parent class reference variable can refer the child class object, know as </a:t>
            </a:r>
            <a:r>
              <a:rPr lang="en-IN" dirty="0" err="1"/>
              <a:t>upcasting</a:t>
            </a:r>
            <a:r>
              <a:rPr lang="en-IN" dirty="0"/>
              <a:t>.</a:t>
            </a:r>
          </a:p>
          <a:p>
            <a:pPr algn="just"/>
            <a:r>
              <a:rPr lang="en-IN" dirty="0"/>
              <a:t>Let's take an example, there is </a:t>
            </a:r>
            <a:r>
              <a:rPr lang="en-IN" dirty="0" err="1"/>
              <a:t>getObject</a:t>
            </a:r>
            <a:r>
              <a:rPr lang="en-IN" dirty="0"/>
              <a:t>() method that returns an object but it can be of any type like Employee</a:t>
            </a:r>
            <a:r>
              <a:rPr lang="en-IN" dirty="0" smtClean="0"/>
              <a:t>, Student </a:t>
            </a:r>
            <a:r>
              <a:rPr lang="en-IN" dirty="0" err="1"/>
              <a:t>etc</a:t>
            </a:r>
            <a:r>
              <a:rPr lang="en-IN" dirty="0"/>
              <a:t>, we can use Object class reference to refer that object. </a:t>
            </a:r>
          </a:p>
        </p:txBody>
      </p:sp>
    </p:spTree>
    <p:extLst>
      <p:ext uri="{BB962C8B-B14F-4D97-AF65-F5344CB8AC3E}">
        <p14:creationId xmlns:p14="http://schemas.microsoft.com/office/powerpoint/2010/main" val="946787569"/>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Ways to create object of a class</a:t>
            </a:r>
            <a:endParaRPr lang="en-IN" dirty="0"/>
          </a:p>
        </p:txBody>
      </p:sp>
      <p:sp>
        <p:nvSpPr>
          <p:cNvPr id="3" name="Content Placeholder 2"/>
          <p:cNvSpPr>
            <a:spLocks noGrp="1"/>
          </p:cNvSpPr>
          <p:nvPr>
            <p:ph idx="1"/>
          </p:nvPr>
        </p:nvSpPr>
        <p:spPr/>
        <p:txBody>
          <a:bodyPr/>
          <a:lstStyle/>
          <a:p>
            <a:pPr algn="just"/>
            <a:r>
              <a:rPr lang="en-IN" dirty="0"/>
              <a:t>There are four ways to create objects in </a:t>
            </a:r>
            <a:r>
              <a:rPr lang="en-IN" dirty="0" smtClean="0"/>
              <a:t>java. Strictly </a:t>
            </a:r>
            <a:r>
              <a:rPr lang="en-IN" dirty="0"/>
              <a:t>speaking there is only one way(by using </a:t>
            </a:r>
            <a:r>
              <a:rPr lang="en-IN" i="1" dirty="0"/>
              <a:t>new</a:t>
            </a:r>
            <a:r>
              <a:rPr lang="en-IN" dirty="0"/>
              <a:t> keyword),and the rest </a:t>
            </a:r>
            <a:r>
              <a:rPr lang="en-IN" dirty="0" smtClean="0"/>
              <a:t>internally use  </a:t>
            </a:r>
            <a:r>
              <a:rPr lang="en-IN" i="1" dirty="0" smtClean="0"/>
              <a:t>new</a:t>
            </a:r>
            <a:r>
              <a:rPr lang="en-IN" dirty="0"/>
              <a:t> keyword</a:t>
            </a:r>
            <a:r>
              <a:rPr lang="en-IN" dirty="0" smtClean="0"/>
              <a:t>.</a:t>
            </a:r>
          </a:p>
          <a:p>
            <a:pPr lvl="1"/>
            <a:r>
              <a:rPr lang="en-IN" dirty="0"/>
              <a:t>By new keyword</a:t>
            </a:r>
          </a:p>
          <a:p>
            <a:pPr lvl="1"/>
            <a:r>
              <a:rPr lang="en-IN" dirty="0"/>
              <a:t>By </a:t>
            </a:r>
            <a:r>
              <a:rPr lang="en-IN" dirty="0" err="1"/>
              <a:t>newInstance</a:t>
            </a:r>
            <a:r>
              <a:rPr lang="en-IN" dirty="0"/>
              <a:t>() method</a:t>
            </a:r>
          </a:p>
          <a:p>
            <a:pPr lvl="1"/>
            <a:r>
              <a:rPr lang="en-IN" dirty="0"/>
              <a:t>By clone() method</a:t>
            </a:r>
          </a:p>
          <a:p>
            <a:pPr lvl="1"/>
            <a:r>
              <a:rPr lang="en-IN" dirty="0"/>
              <a:t>By deserialization</a:t>
            </a:r>
          </a:p>
          <a:p>
            <a:endParaRPr lang="en-IN" dirty="0"/>
          </a:p>
        </p:txBody>
      </p:sp>
    </p:spTree>
    <p:extLst>
      <p:ext uri="{BB962C8B-B14F-4D97-AF65-F5344CB8AC3E}">
        <p14:creationId xmlns:p14="http://schemas.microsoft.com/office/powerpoint/2010/main" val="433813978"/>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For example:</a:t>
            </a:r>
            <a:br>
              <a:rPr lang="en-IN" dirty="0"/>
            </a:br>
            <a:endParaRPr lang="en-IN" dirty="0"/>
          </a:p>
        </p:txBody>
      </p:sp>
      <p:sp>
        <p:nvSpPr>
          <p:cNvPr id="3" name="Content Placeholder 2"/>
          <p:cNvSpPr>
            <a:spLocks noGrp="1"/>
          </p:cNvSpPr>
          <p:nvPr>
            <p:ph idx="1"/>
          </p:nvPr>
        </p:nvSpPr>
        <p:spPr/>
        <p:txBody>
          <a:bodyPr/>
          <a:lstStyle/>
          <a:p>
            <a:pPr algn="just"/>
            <a:r>
              <a:rPr lang="en-IN" dirty="0"/>
              <a:t>Object </a:t>
            </a:r>
            <a:r>
              <a:rPr lang="en-IN" dirty="0" err="1"/>
              <a:t>obj</a:t>
            </a:r>
            <a:r>
              <a:rPr lang="en-IN" dirty="0"/>
              <a:t>=</a:t>
            </a:r>
            <a:r>
              <a:rPr lang="en-IN" dirty="0" err="1"/>
              <a:t>getObject</a:t>
            </a:r>
            <a:r>
              <a:rPr lang="en-IN" dirty="0"/>
              <a:t>();//we don't know what object will be returned </a:t>
            </a:r>
            <a:r>
              <a:rPr lang="en-IN" dirty="0" smtClean="0"/>
              <a:t>  from</a:t>
            </a:r>
            <a:r>
              <a:rPr lang="en-IN" dirty="0"/>
              <a:t> this method  </a:t>
            </a:r>
          </a:p>
          <a:p>
            <a:pPr algn="just"/>
            <a:r>
              <a:rPr lang="en-IN" dirty="0"/>
              <a:t>The Object class provides some common </a:t>
            </a:r>
            <a:r>
              <a:rPr lang="en-IN" dirty="0" err="1"/>
              <a:t>behaviors</a:t>
            </a:r>
            <a:r>
              <a:rPr lang="en-IN" dirty="0"/>
              <a:t> to all the objects such as object can be compared, object can be cloned, object can be notified etc</a:t>
            </a:r>
            <a:r>
              <a:rPr lang="en-IN" dirty="0" smtClean="0"/>
              <a:t>.</a:t>
            </a:r>
          </a:p>
          <a:p>
            <a:pPr algn="just"/>
            <a:endParaRPr lang="en-IN" dirty="0"/>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5912" y="3717032"/>
            <a:ext cx="4896544" cy="25122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07504" y="4150670"/>
            <a:ext cx="4231713" cy="1824683"/>
          </a:xfrm>
          <a:prstGeom prst="rect">
            <a:avLst/>
          </a:prstGeom>
        </p:spPr>
      </p:pic>
    </p:spTree>
    <p:extLst>
      <p:ext uri="{BB962C8B-B14F-4D97-AF65-F5344CB8AC3E}">
        <p14:creationId xmlns:p14="http://schemas.microsoft.com/office/powerpoint/2010/main" val="1034919563"/>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6307693"/>
              </p:ext>
            </p:extLst>
          </p:nvPr>
        </p:nvGraphicFramePr>
        <p:xfrm>
          <a:off x="611560" y="980728"/>
          <a:ext cx="7488832" cy="4332950"/>
        </p:xfrm>
        <a:graphic>
          <a:graphicData uri="http://schemas.openxmlformats.org/drawingml/2006/table">
            <a:tbl>
              <a:tblPr/>
              <a:tblGrid>
                <a:gridCol w="3744416"/>
                <a:gridCol w="3744416"/>
              </a:tblGrid>
              <a:tr h="461931">
                <a:tc>
                  <a:txBody>
                    <a:bodyPr/>
                    <a:lstStyle/>
                    <a:p>
                      <a:pPr algn="l" fontAlgn="t"/>
                      <a:r>
                        <a:rPr lang="en-IN" sz="1700" dirty="0">
                          <a:solidFill>
                            <a:srgbClr val="000000"/>
                          </a:solidFill>
                          <a:effectLst/>
                          <a:latin typeface="times new roman"/>
                        </a:rPr>
                        <a:t>Method</a:t>
                      </a:r>
                    </a:p>
                  </a:txBody>
                  <a:tcPr marL="104984" marR="104984" marT="104984" marB="104984">
                    <a:lnL w="9525" cap="flat" cmpd="sng" algn="ctr">
                      <a:solidFill>
                        <a:srgbClr val="50AB30"/>
                      </a:solidFill>
                      <a:prstDash val="solid"/>
                      <a:round/>
                      <a:headEnd type="none" w="med" len="med"/>
                      <a:tailEnd type="none" w="med" len="med"/>
                    </a:lnL>
                    <a:lnR w="9525" cap="flat" cmpd="sng" algn="ctr">
                      <a:solidFill>
                        <a:srgbClr val="50AB30"/>
                      </a:solidFill>
                      <a:prstDash val="solid"/>
                      <a:round/>
                      <a:headEnd type="none" w="med" len="med"/>
                      <a:tailEnd type="none" w="med" len="med"/>
                    </a:lnR>
                    <a:lnT w="9525" cap="flat" cmpd="sng" algn="ctr">
                      <a:solidFill>
                        <a:srgbClr val="50AB3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700">
                          <a:solidFill>
                            <a:srgbClr val="000000"/>
                          </a:solidFill>
                          <a:effectLst/>
                          <a:latin typeface="times new roman"/>
                        </a:rPr>
                        <a:t>Description</a:t>
                      </a:r>
                    </a:p>
                  </a:txBody>
                  <a:tcPr marL="104984" marR="104984" marT="104984" marB="104984">
                    <a:lnL w="9525" cap="flat" cmpd="sng" algn="ctr">
                      <a:solidFill>
                        <a:srgbClr val="50AB30"/>
                      </a:solidFill>
                      <a:prstDash val="solid"/>
                      <a:round/>
                      <a:headEnd type="none" w="med" len="med"/>
                      <a:tailEnd type="none" w="med" len="med"/>
                    </a:lnL>
                    <a:lnR w="9525" cap="flat" cmpd="sng" algn="ctr">
                      <a:solidFill>
                        <a:srgbClr val="50AB30"/>
                      </a:solidFill>
                      <a:prstDash val="solid"/>
                      <a:round/>
                      <a:headEnd type="none" w="med" len="med"/>
                      <a:tailEnd type="none" w="med" len="med"/>
                    </a:lnR>
                    <a:lnT w="9525" cap="flat" cmpd="sng" algn="ctr">
                      <a:solidFill>
                        <a:srgbClr val="50AB3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399792">
                <a:tc>
                  <a:txBody>
                    <a:bodyPr/>
                    <a:lstStyle/>
                    <a:p>
                      <a:pPr algn="just" fontAlgn="t"/>
                      <a:r>
                        <a:rPr lang="en-IN" sz="1700" b="0" i="0" dirty="0">
                          <a:solidFill>
                            <a:srgbClr val="000000"/>
                          </a:solidFill>
                          <a:effectLst/>
                          <a:latin typeface="verdana"/>
                        </a:rPr>
                        <a:t>public final Class </a:t>
                      </a:r>
                      <a:r>
                        <a:rPr lang="en-IN" sz="1700" b="0" i="0" dirty="0" err="1">
                          <a:solidFill>
                            <a:srgbClr val="000000"/>
                          </a:solidFill>
                          <a:effectLst/>
                          <a:latin typeface="verdana"/>
                        </a:rPr>
                        <a:t>getClass</a:t>
                      </a:r>
                      <a:r>
                        <a:rPr lang="en-IN" sz="1700" b="0" i="0" dirty="0">
                          <a:solidFill>
                            <a:srgbClr val="000000"/>
                          </a:solidFill>
                          <a:effectLst/>
                          <a:latin typeface="verdana"/>
                        </a:rPr>
                        <a:t>()</a:t>
                      </a:r>
                    </a:p>
                  </a:txBody>
                  <a:tcPr marL="69990" marR="69990" marT="69990" marB="69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b="0" i="0">
                          <a:solidFill>
                            <a:srgbClr val="000000"/>
                          </a:solidFill>
                          <a:effectLst/>
                          <a:latin typeface="verdana"/>
                        </a:rPr>
                        <a:t>returns the Class class object of this object. The Class class can further be used to get the metadata of this class.</a:t>
                      </a:r>
                    </a:p>
                  </a:txBody>
                  <a:tcPr marL="69990" marR="69990" marT="69990" marB="69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43904">
                <a:tc>
                  <a:txBody>
                    <a:bodyPr/>
                    <a:lstStyle/>
                    <a:p>
                      <a:pPr algn="just" fontAlgn="t"/>
                      <a:r>
                        <a:rPr lang="en-IN" sz="1700" b="0" i="0">
                          <a:solidFill>
                            <a:srgbClr val="000000"/>
                          </a:solidFill>
                          <a:effectLst/>
                          <a:latin typeface="verdana"/>
                        </a:rPr>
                        <a:t>public int hashCode()</a:t>
                      </a:r>
                    </a:p>
                  </a:txBody>
                  <a:tcPr marL="69990" marR="69990" marT="69990" marB="69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b="0" i="0" dirty="0">
                          <a:solidFill>
                            <a:srgbClr val="000000"/>
                          </a:solidFill>
                          <a:effectLst/>
                          <a:latin typeface="verdana"/>
                        </a:rPr>
                        <a:t>returns the </a:t>
                      </a:r>
                      <a:r>
                        <a:rPr lang="en-IN" sz="1700" b="0" i="0" dirty="0" err="1">
                          <a:solidFill>
                            <a:srgbClr val="000000"/>
                          </a:solidFill>
                          <a:effectLst/>
                          <a:latin typeface="verdana"/>
                        </a:rPr>
                        <a:t>hashcode</a:t>
                      </a:r>
                      <a:r>
                        <a:rPr lang="en-IN" sz="1700" b="0" i="0" dirty="0">
                          <a:solidFill>
                            <a:srgbClr val="000000"/>
                          </a:solidFill>
                          <a:effectLst/>
                          <a:latin typeface="verdana"/>
                        </a:rPr>
                        <a:t> number for this object.</a:t>
                      </a:r>
                    </a:p>
                  </a:txBody>
                  <a:tcPr marL="69990" marR="69990" marT="69990" marB="69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43904">
                <a:tc>
                  <a:txBody>
                    <a:bodyPr/>
                    <a:lstStyle/>
                    <a:p>
                      <a:pPr algn="just" fontAlgn="t"/>
                      <a:r>
                        <a:rPr lang="en-IN" sz="1700" b="0" i="0">
                          <a:solidFill>
                            <a:srgbClr val="000000"/>
                          </a:solidFill>
                          <a:effectLst/>
                          <a:latin typeface="verdana"/>
                        </a:rPr>
                        <a:t>public boolean equals(Object obj)</a:t>
                      </a:r>
                    </a:p>
                  </a:txBody>
                  <a:tcPr marL="69990" marR="69990" marT="69990" marB="69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b="0" i="0">
                          <a:solidFill>
                            <a:srgbClr val="000000"/>
                          </a:solidFill>
                          <a:effectLst/>
                          <a:latin typeface="verdana"/>
                        </a:rPr>
                        <a:t>compares the given object to this object.</a:t>
                      </a:r>
                    </a:p>
                  </a:txBody>
                  <a:tcPr marL="69990" marR="69990" marT="69990" marB="69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147830">
                <a:tc>
                  <a:txBody>
                    <a:bodyPr/>
                    <a:lstStyle/>
                    <a:p>
                      <a:pPr algn="just" fontAlgn="t"/>
                      <a:r>
                        <a:rPr lang="en-IN" sz="1700" b="0" i="0">
                          <a:solidFill>
                            <a:srgbClr val="000000"/>
                          </a:solidFill>
                          <a:effectLst/>
                          <a:latin typeface="verdana"/>
                        </a:rPr>
                        <a:t>protected Object clone() throws CloneNotSupportedException</a:t>
                      </a:r>
                    </a:p>
                  </a:txBody>
                  <a:tcPr marL="69990" marR="69990" marT="69990" marB="69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b="0" i="0" dirty="0">
                          <a:solidFill>
                            <a:srgbClr val="000000"/>
                          </a:solidFill>
                          <a:effectLst/>
                          <a:latin typeface="verdana"/>
                        </a:rPr>
                        <a:t>creates and returns the exact copy (clone) of this object.</a:t>
                      </a:r>
                    </a:p>
                  </a:txBody>
                  <a:tcPr marL="69990" marR="69990" marT="69990" marB="69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092754465"/>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Methods in Java</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a:t>Method describe </a:t>
            </a:r>
            <a:r>
              <a:rPr lang="en-IN" dirty="0" err="1"/>
              <a:t>behavior</a:t>
            </a:r>
            <a:r>
              <a:rPr lang="en-IN" dirty="0"/>
              <a:t> of an object. A method is a collection of statements that are group together to perform an operation.</a:t>
            </a:r>
          </a:p>
          <a:p>
            <a:r>
              <a:rPr lang="en-IN" b="1" dirty="0"/>
              <a:t>Syntax :</a:t>
            </a:r>
            <a:endParaRPr lang="en-IN" dirty="0"/>
          </a:p>
          <a:p>
            <a:pPr marL="0" indent="0">
              <a:buNone/>
            </a:pPr>
            <a:r>
              <a:rPr lang="en-IN" dirty="0" smtClean="0"/>
              <a:t>return-type </a:t>
            </a:r>
            <a:r>
              <a:rPr lang="en-IN" dirty="0" err="1"/>
              <a:t>methodName</a:t>
            </a:r>
            <a:r>
              <a:rPr lang="en-IN" dirty="0"/>
              <a:t>(parameter-list) </a:t>
            </a:r>
            <a:endParaRPr lang="en-IN" dirty="0" smtClean="0"/>
          </a:p>
          <a:p>
            <a:pPr marL="0" indent="0">
              <a:buNone/>
            </a:pPr>
            <a:r>
              <a:rPr lang="en-IN" dirty="0" smtClean="0"/>
              <a:t>{</a:t>
            </a:r>
          </a:p>
          <a:p>
            <a:pPr marL="0" indent="0">
              <a:buNone/>
            </a:pPr>
            <a:r>
              <a:rPr lang="en-IN" dirty="0" smtClean="0"/>
              <a:t> </a:t>
            </a:r>
            <a:r>
              <a:rPr lang="en-IN" dirty="0"/>
              <a:t>//body of </a:t>
            </a:r>
            <a:r>
              <a:rPr lang="en-IN" dirty="0" smtClean="0"/>
              <a:t>method</a:t>
            </a:r>
          </a:p>
          <a:p>
            <a:pPr marL="0" indent="0">
              <a:buNone/>
            </a:pPr>
            <a:r>
              <a:rPr lang="en-IN" dirty="0" smtClean="0"/>
              <a:t> </a:t>
            </a:r>
            <a:r>
              <a:rPr lang="en-IN" dirty="0" smtClean="0"/>
              <a:t>}</a:t>
            </a:r>
          </a:p>
          <a:p>
            <a:r>
              <a:rPr lang="en-IN" dirty="0"/>
              <a:t>Advantage of Method</a:t>
            </a:r>
          </a:p>
          <a:p>
            <a:pPr lvl="1"/>
            <a:r>
              <a:rPr lang="en-IN" dirty="0"/>
              <a:t>Code Reusability</a:t>
            </a:r>
          </a:p>
          <a:p>
            <a:pPr lvl="1"/>
            <a:r>
              <a:rPr lang="en-IN" dirty="0"/>
              <a:t>Code Optimization</a:t>
            </a:r>
          </a:p>
          <a:p>
            <a:pPr marL="0" indent="0">
              <a:buNone/>
            </a:pPr>
            <a:endParaRPr lang="en-IN" dirty="0"/>
          </a:p>
        </p:txBody>
      </p:sp>
    </p:spTree>
    <p:extLst>
      <p:ext uri="{BB962C8B-B14F-4D97-AF65-F5344CB8AC3E}">
        <p14:creationId xmlns:p14="http://schemas.microsoft.com/office/powerpoint/2010/main" val="231164912"/>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Example of a Method</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a:t>public String </a:t>
            </a:r>
            <a:r>
              <a:rPr lang="en-IN" dirty="0" err="1"/>
              <a:t>getName</a:t>
            </a:r>
            <a:r>
              <a:rPr lang="en-IN" dirty="0"/>
              <a:t>(String </a:t>
            </a:r>
            <a:r>
              <a:rPr lang="en-IN" dirty="0" err="1"/>
              <a:t>st</a:t>
            </a:r>
            <a:r>
              <a:rPr lang="en-IN" dirty="0" smtClean="0"/>
              <a:t>)</a:t>
            </a:r>
          </a:p>
          <a:p>
            <a:pPr marL="0" indent="0">
              <a:buNone/>
            </a:pPr>
            <a:r>
              <a:rPr lang="en-IN" dirty="0" smtClean="0"/>
              <a:t> {</a:t>
            </a:r>
          </a:p>
          <a:p>
            <a:pPr marL="0" indent="0">
              <a:buNone/>
            </a:pPr>
            <a:r>
              <a:rPr lang="en-IN" dirty="0" smtClean="0"/>
              <a:t> </a:t>
            </a:r>
            <a:r>
              <a:rPr lang="en-IN" dirty="0"/>
              <a:t>String name="</a:t>
            </a:r>
            <a:r>
              <a:rPr lang="en-IN" dirty="0" err="1"/>
              <a:t>StudyTonight</a:t>
            </a:r>
            <a:r>
              <a:rPr lang="en-IN" dirty="0" smtClean="0"/>
              <a:t>";</a:t>
            </a:r>
          </a:p>
          <a:p>
            <a:pPr marL="0" indent="0">
              <a:buNone/>
            </a:pPr>
            <a:r>
              <a:rPr lang="en-IN" dirty="0" smtClean="0"/>
              <a:t> </a:t>
            </a:r>
            <a:r>
              <a:rPr lang="en-IN" dirty="0"/>
              <a:t>name=</a:t>
            </a:r>
            <a:r>
              <a:rPr lang="en-IN" dirty="0" err="1"/>
              <a:t>name+st</a:t>
            </a:r>
            <a:r>
              <a:rPr lang="en-IN" dirty="0" smtClean="0"/>
              <a:t>;</a:t>
            </a:r>
          </a:p>
          <a:p>
            <a:pPr marL="0" indent="0">
              <a:buNone/>
            </a:pPr>
            <a:r>
              <a:rPr lang="en-IN" dirty="0" smtClean="0"/>
              <a:t> </a:t>
            </a:r>
            <a:r>
              <a:rPr lang="en-IN" dirty="0"/>
              <a:t>return name; </a:t>
            </a:r>
            <a:endParaRPr lang="en-IN" dirty="0" smtClean="0"/>
          </a:p>
          <a:p>
            <a:pPr marL="0" indent="0">
              <a:buNone/>
            </a:pPr>
            <a:r>
              <a:rPr lang="en-IN" dirty="0" smtClean="0"/>
              <a:t>}</a:t>
            </a:r>
            <a:endParaRPr lang="en-IN" dirty="0"/>
          </a:p>
        </p:txBody>
      </p:sp>
    </p:spTree>
    <p:extLst>
      <p:ext uri="{BB962C8B-B14F-4D97-AF65-F5344CB8AC3E}">
        <p14:creationId xmlns:p14="http://schemas.microsoft.com/office/powerpoint/2010/main" val="2184202376"/>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680" y="2204864"/>
            <a:ext cx="5795764"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1629838"/>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Modifier :</a:t>
            </a:r>
            <a:r>
              <a:rPr lang="en-IN" dirty="0"/>
              <a:t> Modifier are access type of method. We will discuss it in detail later.</a:t>
            </a:r>
          </a:p>
          <a:p>
            <a:r>
              <a:rPr lang="en-IN" b="1" dirty="0"/>
              <a:t>Return Type :</a:t>
            </a:r>
            <a:r>
              <a:rPr lang="en-IN" dirty="0"/>
              <a:t> A method may return value. Data type of value return by a method is declare in method heading.</a:t>
            </a:r>
          </a:p>
          <a:p>
            <a:r>
              <a:rPr lang="en-IN" b="1" dirty="0"/>
              <a:t>Method name :</a:t>
            </a:r>
            <a:r>
              <a:rPr lang="en-IN" dirty="0"/>
              <a:t> Actual name of the method.</a:t>
            </a:r>
          </a:p>
          <a:p>
            <a:r>
              <a:rPr lang="en-IN" b="1" dirty="0"/>
              <a:t>Parameter :</a:t>
            </a:r>
            <a:r>
              <a:rPr lang="en-IN" dirty="0"/>
              <a:t> Value passed to a method.</a:t>
            </a:r>
          </a:p>
          <a:p>
            <a:r>
              <a:rPr lang="en-IN" b="1" dirty="0"/>
              <a:t>Method body :</a:t>
            </a:r>
            <a:r>
              <a:rPr lang="en-IN" dirty="0"/>
              <a:t> collection of statement that defines what method does.</a:t>
            </a:r>
          </a:p>
          <a:p>
            <a:endParaRPr lang="en-IN" dirty="0"/>
          </a:p>
        </p:txBody>
      </p:sp>
    </p:spTree>
    <p:extLst>
      <p:ext uri="{BB962C8B-B14F-4D97-AF65-F5344CB8AC3E}">
        <p14:creationId xmlns:p14="http://schemas.microsoft.com/office/powerpoint/2010/main" val="1456141124"/>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Parameter Vs. Argument</a:t>
            </a:r>
            <a:br>
              <a:rPr lang="en-IN" b="1" dirty="0"/>
            </a:br>
            <a:endParaRPr lang="en-IN" dirty="0"/>
          </a:p>
        </p:txBody>
      </p:sp>
      <p:sp>
        <p:nvSpPr>
          <p:cNvPr id="3" name="Content Placeholder 2"/>
          <p:cNvSpPr>
            <a:spLocks noGrp="1"/>
          </p:cNvSpPr>
          <p:nvPr>
            <p:ph idx="1"/>
          </p:nvPr>
        </p:nvSpPr>
        <p:spPr/>
        <p:txBody>
          <a:bodyPr/>
          <a:lstStyle/>
          <a:p>
            <a:r>
              <a:rPr lang="en-IN" dirty="0"/>
              <a:t>While talking about method, it is important to know the difference between two terms </a:t>
            </a:r>
            <a:r>
              <a:rPr lang="en-IN" b="1" dirty="0"/>
              <a:t>parameter</a:t>
            </a:r>
            <a:r>
              <a:rPr lang="en-IN" dirty="0"/>
              <a:t> and </a:t>
            </a:r>
            <a:r>
              <a:rPr lang="en-IN" b="1" dirty="0"/>
              <a:t>argument</a:t>
            </a:r>
            <a:r>
              <a:rPr lang="en-IN" dirty="0"/>
              <a:t>.</a:t>
            </a:r>
          </a:p>
          <a:p>
            <a:r>
              <a:rPr lang="en-IN" b="1" dirty="0"/>
              <a:t>Parameter</a:t>
            </a:r>
            <a:r>
              <a:rPr lang="en-IN" dirty="0"/>
              <a:t> is variable defined by a method that receives value when the method is called. Parameter are always local to the method they </a:t>
            </a:r>
            <a:r>
              <a:rPr lang="en-IN" dirty="0" err="1"/>
              <a:t>dont</a:t>
            </a:r>
            <a:r>
              <a:rPr lang="en-IN" dirty="0"/>
              <a:t> have scope outside the method. While </a:t>
            </a:r>
            <a:r>
              <a:rPr lang="en-IN" b="1" dirty="0"/>
              <a:t>argument</a:t>
            </a:r>
            <a:r>
              <a:rPr lang="en-IN" dirty="0"/>
              <a:t> is a value that is passed to a method when it is called.</a:t>
            </a:r>
          </a:p>
          <a:p>
            <a:endParaRPr lang="en-IN" dirty="0"/>
          </a:p>
        </p:txBody>
      </p:sp>
    </p:spTree>
    <p:extLst>
      <p:ext uri="{BB962C8B-B14F-4D97-AF65-F5344CB8AC3E}">
        <p14:creationId xmlns:p14="http://schemas.microsoft.com/office/powerpoint/2010/main" val="1064997499"/>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2124869"/>
            <a:ext cx="6624736"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4382142"/>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Object and Classes</a:t>
            </a:r>
            <a:br>
              <a:rPr lang="en-IN" b="1" dirty="0"/>
            </a:br>
            <a:endParaRPr lang="en-IN" dirty="0"/>
          </a:p>
        </p:txBody>
      </p:sp>
      <p:sp>
        <p:nvSpPr>
          <p:cNvPr id="3" name="Content Placeholder 2"/>
          <p:cNvSpPr>
            <a:spLocks noGrp="1"/>
          </p:cNvSpPr>
          <p:nvPr>
            <p:ph idx="1"/>
          </p:nvPr>
        </p:nvSpPr>
        <p:spPr/>
        <p:txBody>
          <a:bodyPr/>
          <a:lstStyle/>
          <a:p>
            <a:pPr algn="just"/>
            <a:r>
              <a:rPr lang="en-IN" dirty="0"/>
              <a:t>Since Java is an object oriented language, complete java language is build on classes and object. Java is also known as a strong </a:t>
            </a:r>
            <a:r>
              <a:rPr lang="en-IN" b="1" dirty="0"/>
              <a:t>Object oriented programming language</a:t>
            </a:r>
            <a:r>
              <a:rPr lang="en-IN" dirty="0"/>
              <a:t>(OOPS).</a:t>
            </a:r>
          </a:p>
          <a:p>
            <a:pPr algn="just"/>
            <a:r>
              <a:rPr lang="en-IN" dirty="0"/>
              <a:t>OOPS is a programming approach which provides solution to problems with the help of algorithms based on real world. It uses real world approach to solve a problem. So object oriented technique offers better and easy way to write program then procedural programming model such as C, ALGOL, PASCAL.</a:t>
            </a:r>
          </a:p>
          <a:p>
            <a:pPr algn="just"/>
            <a:endParaRPr lang="en-IN" dirty="0"/>
          </a:p>
        </p:txBody>
      </p:sp>
    </p:spTree>
    <p:extLst>
      <p:ext uri="{BB962C8B-B14F-4D97-AF65-F5344CB8AC3E}">
        <p14:creationId xmlns:p14="http://schemas.microsoft.com/office/powerpoint/2010/main" val="2001859027"/>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call-by-value and call-by-reference</a:t>
            </a:r>
            <a:br>
              <a:rPr lang="en-IN" b="1" dirty="0"/>
            </a:br>
            <a:endParaRPr lang="en-IN" dirty="0"/>
          </a:p>
        </p:txBody>
      </p:sp>
      <p:sp>
        <p:nvSpPr>
          <p:cNvPr id="3" name="Content Placeholder 2"/>
          <p:cNvSpPr>
            <a:spLocks noGrp="1"/>
          </p:cNvSpPr>
          <p:nvPr>
            <p:ph idx="1"/>
          </p:nvPr>
        </p:nvSpPr>
        <p:spPr/>
        <p:txBody>
          <a:bodyPr>
            <a:normAutofit/>
          </a:bodyPr>
          <a:lstStyle/>
          <a:p>
            <a:pPr marL="0" indent="0" algn="just">
              <a:buNone/>
            </a:pPr>
            <a:r>
              <a:rPr lang="en-IN" dirty="0"/>
              <a:t>There are two ways to pass an argument to a </a:t>
            </a:r>
            <a:r>
              <a:rPr lang="en-IN" dirty="0" smtClean="0"/>
              <a:t>method:</a:t>
            </a:r>
            <a:endParaRPr lang="en-IN" dirty="0"/>
          </a:p>
          <a:p>
            <a:pPr marL="0" indent="0" algn="just">
              <a:buNone/>
            </a:pPr>
            <a:r>
              <a:rPr lang="en-IN" b="1" dirty="0" smtClean="0"/>
              <a:t>call-by-value:</a:t>
            </a:r>
            <a:r>
              <a:rPr lang="en-IN" dirty="0"/>
              <a:t> In this approach copy of an argument value is pass to a method. Changes made to the argument value inside the method will have no effect on the arguments.</a:t>
            </a:r>
          </a:p>
          <a:p>
            <a:pPr marL="0" indent="0" algn="just">
              <a:buNone/>
            </a:pPr>
            <a:r>
              <a:rPr lang="en-IN" b="1" dirty="0" smtClean="0"/>
              <a:t>call-by-reference:</a:t>
            </a:r>
            <a:r>
              <a:rPr lang="en-IN" dirty="0"/>
              <a:t> In this reference of an argument is </a:t>
            </a:r>
            <a:r>
              <a:rPr lang="en-IN" dirty="0" smtClean="0"/>
              <a:t>passed </a:t>
            </a:r>
            <a:r>
              <a:rPr lang="en-IN" dirty="0"/>
              <a:t>to a method. Any changes made inside the method will affect the </a:t>
            </a:r>
            <a:r>
              <a:rPr lang="en-IN" dirty="0" smtClean="0"/>
              <a:t>argument </a:t>
            </a:r>
            <a:r>
              <a:rPr lang="en-IN" dirty="0"/>
              <a:t>value.</a:t>
            </a:r>
          </a:p>
          <a:p>
            <a:pPr marL="0" indent="0" algn="just">
              <a:buNone/>
            </a:pPr>
            <a:r>
              <a:rPr lang="en-IN" b="1" dirty="0"/>
              <a:t>NOTE :</a:t>
            </a:r>
            <a:r>
              <a:rPr lang="en-IN" dirty="0"/>
              <a:t>There is only call by value in java, not call by reference.</a:t>
            </a:r>
          </a:p>
          <a:p>
            <a:pPr marL="0" indent="0" algn="just">
              <a:buNone/>
            </a:pPr>
            <a:r>
              <a:rPr lang="en-IN" dirty="0"/>
              <a:t/>
            </a:r>
            <a:br>
              <a:rPr lang="en-IN" dirty="0"/>
            </a:br>
            <a:endParaRPr lang="en-IN" dirty="0"/>
          </a:p>
        </p:txBody>
      </p:sp>
    </p:spTree>
    <p:extLst>
      <p:ext uri="{BB962C8B-B14F-4D97-AF65-F5344CB8AC3E}">
        <p14:creationId xmlns:p14="http://schemas.microsoft.com/office/powerpoint/2010/main" val="1995482584"/>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Example of call-by-value</a:t>
            </a:r>
            <a:br>
              <a:rPr lang="en-IN" b="1" dirty="0"/>
            </a:br>
            <a:endParaRPr lang="en-IN" dirty="0"/>
          </a:p>
        </p:txBody>
      </p:sp>
      <p:sp>
        <p:nvSpPr>
          <p:cNvPr id="3" name="Content Placeholder 2"/>
          <p:cNvSpPr>
            <a:spLocks noGrp="1"/>
          </p:cNvSpPr>
          <p:nvPr>
            <p:ph idx="1"/>
          </p:nvPr>
        </p:nvSpPr>
        <p:spPr>
          <a:xfrm>
            <a:off x="457200" y="1268760"/>
            <a:ext cx="8229600" cy="4705003"/>
          </a:xfrm>
        </p:spPr>
        <p:txBody>
          <a:bodyPr>
            <a:normAutofit fontScale="85000" lnSpcReduction="20000"/>
          </a:bodyPr>
          <a:lstStyle/>
          <a:p>
            <a:pPr marL="0" indent="0">
              <a:buNone/>
            </a:pPr>
            <a:r>
              <a:rPr lang="en-IN" dirty="0"/>
              <a:t>public class Test </a:t>
            </a:r>
            <a:endParaRPr lang="en-IN" dirty="0" smtClean="0"/>
          </a:p>
          <a:p>
            <a:pPr marL="0" indent="0">
              <a:buNone/>
            </a:pPr>
            <a:r>
              <a:rPr lang="en-IN" dirty="0" smtClean="0"/>
              <a:t>{</a:t>
            </a:r>
          </a:p>
          <a:p>
            <a:pPr marL="0" indent="0">
              <a:buNone/>
            </a:pPr>
            <a:r>
              <a:rPr lang="en-IN" dirty="0" smtClean="0"/>
              <a:t> </a:t>
            </a:r>
            <a:r>
              <a:rPr lang="en-IN" dirty="0"/>
              <a:t>public void </a:t>
            </a:r>
            <a:r>
              <a:rPr lang="en-IN" dirty="0" err="1"/>
              <a:t>callByValue</a:t>
            </a:r>
            <a:r>
              <a:rPr lang="en-IN" dirty="0"/>
              <a:t>(</a:t>
            </a:r>
            <a:r>
              <a:rPr lang="en-IN" dirty="0" err="1"/>
              <a:t>int</a:t>
            </a:r>
            <a:r>
              <a:rPr lang="en-IN" dirty="0"/>
              <a:t> x</a:t>
            </a:r>
            <a:r>
              <a:rPr lang="en-IN" dirty="0" smtClean="0"/>
              <a:t>)</a:t>
            </a:r>
          </a:p>
          <a:p>
            <a:pPr marL="0" indent="0">
              <a:buNone/>
            </a:pPr>
            <a:r>
              <a:rPr lang="en-IN" dirty="0" smtClean="0"/>
              <a:t> {</a:t>
            </a:r>
          </a:p>
          <a:p>
            <a:pPr marL="0" indent="0">
              <a:buNone/>
            </a:pPr>
            <a:r>
              <a:rPr lang="en-IN" dirty="0" smtClean="0"/>
              <a:t> </a:t>
            </a:r>
            <a:r>
              <a:rPr lang="en-IN" dirty="0"/>
              <a:t>x=100; </a:t>
            </a:r>
            <a:endParaRPr lang="en-IN" dirty="0" smtClean="0"/>
          </a:p>
          <a:p>
            <a:pPr marL="0" indent="0">
              <a:buNone/>
            </a:pPr>
            <a:r>
              <a:rPr lang="en-IN" dirty="0" smtClean="0"/>
              <a:t>} </a:t>
            </a:r>
          </a:p>
          <a:p>
            <a:pPr marL="0" indent="0">
              <a:buNone/>
            </a:pPr>
            <a:r>
              <a:rPr lang="en-IN" dirty="0" smtClean="0"/>
              <a:t>public </a:t>
            </a:r>
            <a:r>
              <a:rPr lang="en-IN" dirty="0"/>
              <a:t>static void main(String[] </a:t>
            </a:r>
            <a:r>
              <a:rPr lang="en-IN" dirty="0" err="1"/>
              <a:t>args</a:t>
            </a:r>
            <a:r>
              <a:rPr lang="en-IN" dirty="0" smtClean="0"/>
              <a:t>)</a:t>
            </a:r>
          </a:p>
          <a:p>
            <a:pPr marL="0" indent="0">
              <a:buNone/>
            </a:pPr>
            <a:r>
              <a:rPr lang="en-IN" dirty="0" smtClean="0"/>
              <a:t> {</a:t>
            </a:r>
          </a:p>
          <a:p>
            <a:pPr marL="0" indent="0">
              <a:buNone/>
            </a:pPr>
            <a:r>
              <a:rPr lang="en-IN" dirty="0" smtClean="0"/>
              <a:t> </a:t>
            </a:r>
            <a:r>
              <a:rPr lang="en-IN" dirty="0" err="1"/>
              <a:t>int</a:t>
            </a:r>
            <a:r>
              <a:rPr lang="en-IN" dirty="0"/>
              <a:t> x=50</a:t>
            </a:r>
            <a:r>
              <a:rPr lang="en-IN" dirty="0" smtClean="0"/>
              <a:t>;</a:t>
            </a:r>
          </a:p>
          <a:p>
            <a:pPr marL="0" indent="0">
              <a:buNone/>
            </a:pPr>
            <a:r>
              <a:rPr lang="en-IN" dirty="0" smtClean="0"/>
              <a:t> </a:t>
            </a:r>
            <a:r>
              <a:rPr lang="en-IN" dirty="0"/>
              <a:t>Test t = new Test(); </a:t>
            </a:r>
            <a:r>
              <a:rPr lang="en-IN" dirty="0" err="1"/>
              <a:t>t.callByValue</a:t>
            </a:r>
            <a:r>
              <a:rPr lang="en-IN" dirty="0"/>
              <a:t>(x</a:t>
            </a:r>
            <a:r>
              <a:rPr lang="en-IN" dirty="0" smtClean="0"/>
              <a:t>);</a:t>
            </a:r>
          </a:p>
          <a:p>
            <a:pPr marL="0" indent="0">
              <a:buNone/>
            </a:pPr>
            <a:r>
              <a:rPr lang="en-IN" dirty="0" smtClean="0"/>
              <a:t> </a:t>
            </a:r>
            <a:r>
              <a:rPr lang="en-IN" dirty="0"/>
              <a:t>//function call </a:t>
            </a:r>
            <a:r>
              <a:rPr lang="en-IN" dirty="0" err="1"/>
              <a:t>System.out.println</a:t>
            </a:r>
            <a:r>
              <a:rPr lang="en-IN" dirty="0"/>
              <a:t>(x</a:t>
            </a:r>
            <a:r>
              <a:rPr lang="en-IN" dirty="0" smtClean="0"/>
              <a:t>);</a:t>
            </a:r>
          </a:p>
          <a:p>
            <a:pPr marL="0" indent="0">
              <a:buNone/>
            </a:pPr>
            <a:r>
              <a:rPr lang="en-IN" dirty="0" smtClean="0"/>
              <a:t> }</a:t>
            </a:r>
          </a:p>
          <a:p>
            <a:pPr marL="0" indent="0">
              <a:buNone/>
            </a:pPr>
            <a:r>
              <a:rPr lang="en-IN" dirty="0" smtClean="0"/>
              <a:t> </a:t>
            </a:r>
            <a:r>
              <a:rPr lang="en-IN" dirty="0"/>
              <a:t>}</a:t>
            </a:r>
          </a:p>
        </p:txBody>
      </p:sp>
    </p:spTree>
    <p:extLst>
      <p:ext uri="{BB962C8B-B14F-4D97-AF65-F5344CB8AC3E}">
        <p14:creationId xmlns:p14="http://schemas.microsoft.com/office/powerpoint/2010/main" val="1242374991"/>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Method overloading</a:t>
            </a:r>
            <a:br>
              <a:rPr lang="en-IN" b="1" dirty="0"/>
            </a:br>
            <a:endParaRPr lang="en-IN" dirty="0"/>
          </a:p>
        </p:txBody>
      </p:sp>
      <p:sp>
        <p:nvSpPr>
          <p:cNvPr id="3" name="Content Placeholder 2"/>
          <p:cNvSpPr>
            <a:spLocks noGrp="1"/>
          </p:cNvSpPr>
          <p:nvPr>
            <p:ph idx="1"/>
          </p:nvPr>
        </p:nvSpPr>
        <p:spPr/>
        <p:txBody>
          <a:bodyPr>
            <a:normAutofit/>
          </a:bodyPr>
          <a:lstStyle/>
          <a:p>
            <a:pPr algn="just"/>
            <a:r>
              <a:rPr lang="en-IN" dirty="0" smtClean="0"/>
              <a:t>If </a:t>
            </a:r>
            <a:r>
              <a:rPr lang="en-IN" dirty="0"/>
              <a:t>two or more method in a class have same name but different parameters, it is known as method overloading. Overloading always occur in the same class(unlike method overriding).</a:t>
            </a:r>
          </a:p>
          <a:p>
            <a:pPr algn="just"/>
            <a:r>
              <a:rPr lang="en-IN" dirty="0"/>
              <a:t>Method overloading is one of the ways through which java supports polymorphism. Method overloading can be done by changing number of arguments or by changing the data type of arguments. If two or more method have same name and same parameter list </a:t>
            </a:r>
            <a:r>
              <a:rPr lang="en-IN" b="1" dirty="0"/>
              <a:t>but differs in return type are not</a:t>
            </a:r>
            <a:r>
              <a:rPr lang="en-IN" dirty="0"/>
              <a:t> said to be overloaded method</a:t>
            </a:r>
          </a:p>
          <a:p>
            <a:pPr algn="just"/>
            <a:r>
              <a:rPr lang="en-IN" b="1" dirty="0"/>
              <a:t>Note:</a:t>
            </a:r>
            <a:r>
              <a:rPr lang="en-IN" dirty="0"/>
              <a:t> Overloaded method can have different access modifiers.</a:t>
            </a:r>
          </a:p>
          <a:p>
            <a:pPr algn="just"/>
            <a:endParaRPr lang="en-IN" dirty="0"/>
          </a:p>
        </p:txBody>
      </p:sp>
    </p:spTree>
    <p:extLst>
      <p:ext uri="{BB962C8B-B14F-4D97-AF65-F5344CB8AC3E}">
        <p14:creationId xmlns:p14="http://schemas.microsoft.com/office/powerpoint/2010/main" val="1644982061"/>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Different ways of Method overloading</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a:t>There are two different ways of method overloading</a:t>
            </a:r>
          </a:p>
          <a:p>
            <a:r>
              <a:rPr lang="en-IN" b="1" dirty="0"/>
              <a:t>Method overloading by changing data type of </a:t>
            </a:r>
            <a:r>
              <a:rPr lang="en-IN" b="1" dirty="0" smtClean="0"/>
              <a:t>a</a:t>
            </a:r>
            <a:r>
              <a:rPr lang="en-IN" b="1" dirty="0" smtClean="0"/>
              <a:t>rguments.</a:t>
            </a:r>
            <a:endParaRPr lang="en-IN" b="1" dirty="0" smtClean="0"/>
          </a:p>
          <a:p>
            <a:endParaRPr lang="en-IN" b="1" dirty="0"/>
          </a:p>
          <a:p>
            <a:r>
              <a:rPr lang="en-IN" b="1" dirty="0"/>
              <a:t>Method overloading by changing </a:t>
            </a:r>
            <a:r>
              <a:rPr lang="en-IN" b="1" dirty="0" smtClean="0"/>
              <a:t>number </a:t>
            </a:r>
            <a:r>
              <a:rPr lang="en-IN" b="1" dirty="0"/>
              <a:t>of </a:t>
            </a:r>
            <a:r>
              <a:rPr lang="en-IN" b="1" dirty="0" smtClean="0"/>
              <a:t>arguments.</a:t>
            </a:r>
            <a:endParaRPr lang="en-IN" b="1" dirty="0"/>
          </a:p>
          <a:p>
            <a:endParaRPr lang="en-US" dirty="0" smtClean="0"/>
          </a:p>
          <a:p>
            <a:pPr marL="0" indent="0">
              <a:buNone/>
            </a:pPr>
            <a:r>
              <a:rPr lang="en-IN" dirty="0"/>
              <a:t>Advantage of method overloading</a:t>
            </a:r>
          </a:p>
          <a:p>
            <a:r>
              <a:rPr lang="en-IN" dirty="0"/>
              <a:t>Method overloading </a:t>
            </a:r>
            <a:r>
              <a:rPr lang="en-IN" i="1" dirty="0"/>
              <a:t>increases the readability of the program</a:t>
            </a:r>
            <a:r>
              <a:rPr lang="en-IN" dirty="0"/>
              <a:t>.</a:t>
            </a:r>
          </a:p>
          <a:p>
            <a:endParaRPr lang="en-IN" dirty="0"/>
          </a:p>
        </p:txBody>
      </p:sp>
    </p:spTree>
    <p:extLst>
      <p:ext uri="{BB962C8B-B14F-4D97-AF65-F5344CB8AC3E}">
        <p14:creationId xmlns:p14="http://schemas.microsoft.com/office/powerpoint/2010/main" val="166204455"/>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t>Method overloading by changing data type of Arguments</a:t>
            </a:r>
            <a:br>
              <a:rPr lang="en-IN" sz="2400" b="1" dirty="0"/>
            </a:br>
            <a:endParaRPr lang="en-IN" sz="2400" dirty="0"/>
          </a:p>
        </p:txBody>
      </p:sp>
      <p:sp>
        <p:nvSpPr>
          <p:cNvPr id="3" name="Content Placeholder 2"/>
          <p:cNvSpPr>
            <a:spLocks noGrp="1"/>
          </p:cNvSpPr>
          <p:nvPr>
            <p:ph sz="half" idx="1"/>
          </p:nvPr>
        </p:nvSpPr>
        <p:spPr/>
        <p:txBody>
          <a:bodyPr>
            <a:normAutofit fontScale="92500" lnSpcReduction="20000"/>
          </a:bodyPr>
          <a:lstStyle/>
          <a:p>
            <a:pPr marL="0" indent="0">
              <a:buNone/>
            </a:pPr>
            <a:r>
              <a:rPr lang="en-IN" dirty="0"/>
              <a:t>class </a:t>
            </a:r>
            <a:r>
              <a:rPr lang="en-IN" dirty="0" smtClean="0"/>
              <a:t>Calculate</a:t>
            </a:r>
          </a:p>
          <a:p>
            <a:pPr marL="0" indent="0">
              <a:buNone/>
            </a:pPr>
            <a:r>
              <a:rPr lang="en-IN" dirty="0" smtClean="0"/>
              <a:t> </a:t>
            </a:r>
            <a:r>
              <a:rPr lang="en-IN" dirty="0"/>
              <a:t>{ </a:t>
            </a:r>
            <a:endParaRPr lang="en-IN" dirty="0" smtClean="0"/>
          </a:p>
          <a:p>
            <a:pPr marL="0" indent="0">
              <a:buNone/>
            </a:pPr>
            <a:r>
              <a:rPr lang="en-IN" dirty="0" smtClean="0"/>
              <a:t>void </a:t>
            </a:r>
            <a:r>
              <a:rPr lang="en-IN" dirty="0"/>
              <a:t>sum (</a:t>
            </a:r>
            <a:r>
              <a:rPr lang="en-IN" dirty="0" err="1"/>
              <a:t>int</a:t>
            </a:r>
            <a:r>
              <a:rPr lang="en-IN" dirty="0"/>
              <a:t> a, </a:t>
            </a:r>
            <a:r>
              <a:rPr lang="en-IN" dirty="0" err="1"/>
              <a:t>int</a:t>
            </a:r>
            <a:r>
              <a:rPr lang="en-IN" dirty="0"/>
              <a:t> b</a:t>
            </a:r>
            <a:r>
              <a:rPr lang="en-IN" dirty="0" smtClean="0"/>
              <a:t>)</a:t>
            </a:r>
          </a:p>
          <a:p>
            <a:pPr marL="0" indent="0">
              <a:buNone/>
            </a:pPr>
            <a:r>
              <a:rPr lang="en-IN" dirty="0" smtClean="0"/>
              <a:t> {</a:t>
            </a:r>
          </a:p>
          <a:p>
            <a:pPr marL="0" indent="0">
              <a:buNone/>
            </a:pPr>
            <a:r>
              <a:rPr lang="en-IN" dirty="0" smtClean="0"/>
              <a:t> </a:t>
            </a:r>
            <a:r>
              <a:rPr lang="en-IN" dirty="0" err="1"/>
              <a:t>System.out.println</a:t>
            </a:r>
            <a:r>
              <a:rPr lang="en-IN" dirty="0"/>
              <a:t>("sum is"+(</a:t>
            </a:r>
            <a:r>
              <a:rPr lang="en-IN" dirty="0" err="1"/>
              <a:t>a+b</a:t>
            </a:r>
            <a:r>
              <a:rPr lang="en-IN" dirty="0"/>
              <a:t>)) </a:t>
            </a:r>
            <a:r>
              <a:rPr lang="en-IN" dirty="0" smtClean="0"/>
              <a:t>;</a:t>
            </a:r>
          </a:p>
          <a:p>
            <a:pPr marL="0" indent="0">
              <a:buNone/>
            </a:pPr>
            <a:r>
              <a:rPr lang="en-IN" dirty="0" smtClean="0"/>
              <a:t> }</a:t>
            </a:r>
          </a:p>
          <a:p>
            <a:pPr marL="0" indent="0">
              <a:buNone/>
            </a:pPr>
            <a:r>
              <a:rPr lang="en-IN" dirty="0" smtClean="0"/>
              <a:t> </a:t>
            </a:r>
            <a:r>
              <a:rPr lang="en-IN" dirty="0"/>
              <a:t>void sum (float a, float b) </a:t>
            </a:r>
            <a:endParaRPr lang="en-IN" dirty="0" smtClean="0"/>
          </a:p>
          <a:p>
            <a:pPr marL="0" indent="0">
              <a:buNone/>
            </a:pPr>
            <a:r>
              <a:rPr lang="en-IN" dirty="0" smtClean="0"/>
              <a:t>{</a:t>
            </a:r>
          </a:p>
          <a:p>
            <a:pPr marL="0" indent="0">
              <a:buNone/>
            </a:pPr>
            <a:r>
              <a:rPr lang="en-IN" dirty="0" smtClean="0"/>
              <a:t> </a:t>
            </a:r>
            <a:r>
              <a:rPr lang="en-IN" dirty="0" err="1"/>
              <a:t>System.out.println</a:t>
            </a:r>
            <a:r>
              <a:rPr lang="en-IN" dirty="0"/>
              <a:t>("sum is"+(</a:t>
            </a:r>
            <a:r>
              <a:rPr lang="en-IN" dirty="0" err="1"/>
              <a:t>a+b</a:t>
            </a:r>
            <a:r>
              <a:rPr lang="en-IN" dirty="0"/>
              <a:t>)); </a:t>
            </a:r>
            <a:endParaRPr lang="en-IN" dirty="0" smtClean="0"/>
          </a:p>
          <a:p>
            <a:pPr marL="0" indent="0">
              <a:buNone/>
            </a:pPr>
            <a:r>
              <a:rPr lang="en-IN" dirty="0" smtClean="0"/>
              <a:t>}x</a:t>
            </a:r>
          </a:p>
        </p:txBody>
      </p:sp>
      <p:sp>
        <p:nvSpPr>
          <p:cNvPr id="4" name="Content Placeholder 3"/>
          <p:cNvSpPr>
            <a:spLocks noGrp="1"/>
          </p:cNvSpPr>
          <p:nvPr>
            <p:ph sz="half" idx="2"/>
          </p:nvPr>
        </p:nvSpPr>
        <p:spPr>
          <a:xfrm>
            <a:off x="4067944" y="1676400"/>
            <a:ext cx="4824536" cy="4297363"/>
          </a:xfrm>
        </p:spPr>
        <p:txBody>
          <a:bodyPr>
            <a:normAutofit fontScale="92500" lnSpcReduction="20000"/>
          </a:bodyPr>
          <a:lstStyle/>
          <a:p>
            <a:pPr marL="0" indent="0">
              <a:buNone/>
            </a:pPr>
            <a:r>
              <a:rPr lang="en-IN" dirty="0"/>
              <a:t> Public static void main (String[] </a:t>
            </a:r>
            <a:r>
              <a:rPr lang="en-IN" dirty="0" err="1"/>
              <a:t>args</a:t>
            </a:r>
            <a:r>
              <a:rPr lang="en-IN" dirty="0"/>
              <a:t>) </a:t>
            </a:r>
          </a:p>
          <a:p>
            <a:pPr marL="0" indent="0">
              <a:buNone/>
            </a:pPr>
            <a:r>
              <a:rPr lang="en-IN" dirty="0"/>
              <a:t>{</a:t>
            </a:r>
          </a:p>
          <a:p>
            <a:pPr marL="0" indent="0">
              <a:buNone/>
            </a:pPr>
            <a:r>
              <a:rPr lang="en-IN" dirty="0"/>
              <a:t> Calculate </a:t>
            </a:r>
            <a:r>
              <a:rPr lang="en-IN" dirty="0" err="1"/>
              <a:t>cal</a:t>
            </a:r>
            <a:r>
              <a:rPr lang="en-IN" dirty="0"/>
              <a:t> = new Calculate();</a:t>
            </a:r>
          </a:p>
          <a:p>
            <a:pPr marL="0" indent="0">
              <a:buNone/>
            </a:pPr>
            <a:r>
              <a:rPr lang="en-IN" dirty="0"/>
              <a:t> </a:t>
            </a:r>
            <a:r>
              <a:rPr lang="en-IN" dirty="0" err="1"/>
              <a:t>cal.sum</a:t>
            </a:r>
            <a:r>
              <a:rPr lang="en-IN" dirty="0"/>
              <a:t> (8,5);</a:t>
            </a:r>
          </a:p>
          <a:p>
            <a:pPr marL="0" indent="0">
              <a:buNone/>
            </a:pPr>
            <a:r>
              <a:rPr lang="en-IN" dirty="0"/>
              <a:t> //sum(</a:t>
            </a:r>
            <a:r>
              <a:rPr lang="en-IN" dirty="0" err="1"/>
              <a:t>int</a:t>
            </a:r>
            <a:r>
              <a:rPr lang="en-IN" dirty="0"/>
              <a:t> a, </a:t>
            </a:r>
            <a:r>
              <a:rPr lang="en-IN" dirty="0" err="1"/>
              <a:t>int</a:t>
            </a:r>
            <a:r>
              <a:rPr lang="en-IN" dirty="0"/>
              <a:t> b) is method is called. </a:t>
            </a:r>
            <a:r>
              <a:rPr lang="en-IN" dirty="0" err="1"/>
              <a:t>cal.sum</a:t>
            </a:r>
            <a:r>
              <a:rPr lang="en-IN" dirty="0"/>
              <a:t> (4.6f, 3.8f);</a:t>
            </a:r>
          </a:p>
          <a:p>
            <a:pPr marL="0" indent="0">
              <a:buNone/>
            </a:pPr>
            <a:r>
              <a:rPr lang="en-IN" dirty="0"/>
              <a:t> //sum(float a, float b) is called.</a:t>
            </a:r>
          </a:p>
          <a:p>
            <a:pPr marL="0" indent="0">
              <a:buNone/>
            </a:pPr>
            <a:r>
              <a:rPr lang="en-IN" dirty="0"/>
              <a:t> } }</a:t>
            </a:r>
            <a:br>
              <a:rPr lang="en-IN" dirty="0"/>
            </a:br>
            <a:endParaRPr lang="en-IN" dirty="0"/>
          </a:p>
          <a:p>
            <a:endParaRPr lang="en-IN" dirty="0" smtClean="0"/>
          </a:p>
          <a:p>
            <a:pPr marL="0" indent="0">
              <a:buNone/>
            </a:pPr>
            <a:r>
              <a:rPr lang="en-IN" b="1" dirty="0" smtClean="0">
                <a:solidFill>
                  <a:srgbClr val="FF0000"/>
                </a:solidFill>
              </a:rPr>
              <a:t>Output :: Sum </a:t>
            </a:r>
            <a:r>
              <a:rPr lang="en-IN" b="1" dirty="0">
                <a:solidFill>
                  <a:srgbClr val="FF0000"/>
                </a:solidFill>
              </a:rPr>
              <a:t>is 13 Sum is 8.4</a:t>
            </a:r>
          </a:p>
        </p:txBody>
      </p:sp>
    </p:spTree>
    <p:extLst>
      <p:ext uri="{BB962C8B-B14F-4D97-AF65-F5344CB8AC3E}">
        <p14:creationId xmlns:p14="http://schemas.microsoft.com/office/powerpoint/2010/main" val="3850032416"/>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t>Method overloading by changing </a:t>
            </a:r>
            <a:r>
              <a:rPr lang="en-IN" sz="2400" b="1" dirty="0" smtClean="0"/>
              <a:t>number </a:t>
            </a:r>
            <a:r>
              <a:rPr lang="en-IN" sz="2400" b="1" dirty="0"/>
              <a:t>of </a:t>
            </a:r>
            <a:r>
              <a:rPr lang="en-IN" sz="2400" b="1" dirty="0" smtClean="0"/>
              <a:t>arguments</a:t>
            </a:r>
            <a:r>
              <a:rPr lang="en-IN" sz="2400" b="1" dirty="0"/>
              <a:t/>
            </a:r>
            <a:br>
              <a:rPr lang="en-IN" sz="2400" b="1" dirty="0"/>
            </a:br>
            <a:endParaRPr lang="en-IN" sz="2400" dirty="0"/>
          </a:p>
        </p:txBody>
      </p:sp>
      <p:sp>
        <p:nvSpPr>
          <p:cNvPr id="3" name="Content Placeholder 2"/>
          <p:cNvSpPr>
            <a:spLocks noGrp="1"/>
          </p:cNvSpPr>
          <p:nvPr>
            <p:ph sz="half" idx="1"/>
          </p:nvPr>
        </p:nvSpPr>
        <p:spPr/>
        <p:txBody>
          <a:bodyPr>
            <a:normAutofit fontScale="92500" lnSpcReduction="20000"/>
          </a:bodyPr>
          <a:lstStyle/>
          <a:p>
            <a:pPr marL="0" indent="0">
              <a:buNone/>
            </a:pPr>
            <a:r>
              <a:rPr lang="en-IN" dirty="0"/>
              <a:t>class Area </a:t>
            </a:r>
            <a:endParaRPr lang="en-IN" dirty="0" smtClean="0"/>
          </a:p>
          <a:p>
            <a:pPr marL="0" indent="0">
              <a:buNone/>
            </a:pPr>
            <a:r>
              <a:rPr lang="en-IN" dirty="0" smtClean="0"/>
              <a:t>{</a:t>
            </a:r>
          </a:p>
          <a:p>
            <a:pPr marL="0" indent="0">
              <a:buNone/>
            </a:pPr>
            <a:r>
              <a:rPr lang="en-IN" dirty="0" smtClean="0"/>
              <a:t> </a:t>
            </a:r>
            <a:r>
              <a:rPr lang="en-IN" dirty="0"/>
              <a:t>void find(</a:t>
            </a:r>
            <a:r>
              <a:rPr lang="en-IN" dirty="0" err="1"/>
              <a:t>int</a:t>
            </a:r>
            <a:r>
              <a:rPr lang="en-IN" dirty="0"/>
              <a:t> l, </a:t>
            </a:r>
            <a:r>
              <a:rPr lang="en-IN" dirty="0" err="1"/>
              <a:t>int</a:t>
            </a:r>
            <a:r>
              <a:rPr lang="en-IN" dirty="0"/>
              <a:t> b) </a:t>
            </a:r>
            <a:endParaRPr lang="en-IN" dirty="0" smtClean="0"/>
          </a:p>
          <a:p>
            <a:pPr marL="0" indent="0">
              <a:buNone/>
            </a:pPr>
            <a:r>
              <a:rPr lang="en-IN" dirty="0" smtClean="0"/>
              <a:t>{ </a:t>
            </a:r>
          </a:p>
          <a:p>
            <a:pPr marL="0" indent="0">
              <a:buNone/>
            </a:pPr>
            <a:r>
              <a:rPr lang="en-IN" dirty="0" err="1" smtClean="0"/>
              <a:t>System.out.println</a:t>
            </a:r>
            <a:r>
              <a:rPr lang="en-IN" dirty="0"/>
              <a:t>("Area is"+(l*b)) </a:t>
            </a:r>
            <a:r>
              <a:rPr lang="en-IN" dirty="0" smtClean="0"/>
              <a:t>;</a:t>
            </a:r>
          </a:p>
          <a:p>
            <a:pPr marL="0" indent="0">
              <a:buNone/>
            </a:pPr>
            <a:r>
              <a:rPr lang="en-IN" dirty="0" smtClean="0"/>
              <a:t> }</a:t>
            </a:r>
          </a:p>
          <a:p>
            <a:pPr marL="0" indent="0">
              <a:buNone/>
            </a:pPr>
            <a:r>
              <a:rPr lang="en-IN" dirty="0" smtClean="0"/>
              <a:t> </a:t>
            </a:r>
            <a:r>
              <a:rPr lang="en-IN" dirty="0"/>
              <a:t>void find(</a:t>
            </a:r>
            <a:r>
              <a:rPr lang="en-IN" dirty="0" err="1"/>
              <a:t>int</a:t>
            </a:r>
            <a:r>
              <a:rPr lang="en-IN" dirty="0"/>
              <a:t> l, </a:t>
            </a:r>
            <a:r>
              <a:rPr lang="en-IN" dirty="0" err="1"/>
              <a:t>int</a:t>
            </a:r>
            <a:r>
              <a:rPr lang="en-IN" dirty="0"/>
              <a:t> </a:t>
            </a:r>
            <a:r>
              <a:rPr lang="en-IN" dirty="0" err="1"/>
              <a:t>b,int</a:t>
            </a:r>
            <a:r>
              <a:rPr lang="en-IN" dirty="0"/>
              <a:t> h</a:t>
            </a:r>
            <a:r>
              <a:rPr lang="en-IN" dirty="0" smtClean="0"/>
              <a:t>)</a:t>
            </a:r>
          </a:p>
          <a:p>
            <a:pPr marL="0" indent="0">
              <a:buNone/>
            </a:pPr>
            <a:r>
              <a:rPr lang="en-IN" dirty="0" smtClean="0"/>
              <a:t> {</a:t>
            </a:r>
          </a:p>
          <a:p>
            <a:pPr marL="0" indent="0">
              <a:buNone/>
            </a:pPr>
            <a:r>
              <a:rPr lang="en-IN" dirty="0" smtClean="0"/>
              <a:t> </a:t>
            </a:r>
            <a:r>
              <a:rPr lang="en-IN" dirty="0" err="1"/>
              <a:t>System.out.println</a:t>
            </a:r>
            <a:r>
              <a:rPr lang="en-IN" dirty="0"/>
              <a:t>("Area is"+(l*b*h</a:t>
            </a:r>
            <a:r>
              <a:rPr lang="en-IN" dirty="0" smtClean="0"/>
              <a:t>));</a:t>
            </a:r>
          </a:p>
          <a:p>
            <a:pPr marL="0" indent="0">
              <a:buNone/>
            </a:pPr>
            <a:r>
              <a:rPr lang="en-IN" dirty="0" smtClean="0"/>
              <a:t> </a:t>
            </a:r>
            <a:r>
              <a:rPr lang="en-IN" dirty="0"/>
              <a:t>}</a:t>
            </a:r>
          </a:p>
        </p:txBody>
      </p:sp>
      <p:sp>
        <p:nvSpPr>
          <p:cNvPr id="4" name="Content Placeholder 3"/>
          <p:cNvSpPr>
            <a:spLocks noGrp="1"/>
          </p:cNvSpPr>
          <p:nvPr>
            <p:ph sz="half" idx="2"/>
          </p:nvPr>
        </p:nvSpPr>
        <p:spPr/>
        <p:txBody>
          <a:bodyPr>
            <a:normAutofit fontScale="92500" lnSpcReduction="20000"/>
          </a:bodyPr>
          <a:lstStyle/>
          <a:p>
            <a:pPr marL="0" indent="0">
              <a:buNone/>
            </a:pPr>
            <a:r>
              <a:rPr lang="en-IN" dirty="0"/>
              <a:t>public static void main (String[] </a:t>
            </a:r>
            <a:r>
              <a:rPr lang="en-IN" dirty="0" err="1"/>
              <a:t>args</a:t>
            </a:r>
            <a:r>
              <a:rPr lang="en-IN" dirty="0"/>
              <a:t>) </a:t>
            </a:r>
            <a:endParaRPr lang="en-IN" dirty="0" smtClean="0"/>
          </a:p>
          <a:p>
            <a:pPr marL="0" indent="0">
              <a:buNone/>
            </a:pPr>
            <a:r>
              <a:rPr lang="en-IN" dirty="0" smtClean="0"/>
              <a:t>{</a:t>
            </a:r>
          </a:p>
          <a:p>
            <a:pPr marL="0" indent="0">
              <a:buNone/>
            </a:pPr>
            <a:r>
              <a:rPr lang="en-IN" dirty="0" smtClean="0"/>
              <a:t> </a:t>
            </a:r>
            <a:r>
              <a:rPr lang="en-IN" dirty="0"/>
              <a:t>Area </a:t>
            </a:r>
            <a:r>
              <a:rPr lang="en-IN" dirty="0" err="1"/>
              <a:t>ar</a:t>
            </a:r>
            <a:r>
              <a:rPr lang="en-IN" dirty="0"/>
              <a:t> = new Area(); </a:t>
            </a:r>
            <a:r>
              <a:rPr lang="en-IN" dirty="0" err="1"/>
              <a:t>ar.find</a:t>
            </a:r>
            <a:r>
              <a:rPr lang="en-IN" dirty="0"/>
              <a:t>(8,5); </a:t>
            </a:r>
            <a:endParaRPr lang="en-IN" dirty="0" smtClean="0"/>
          </a:p>
          <a:p>
            <a:pPr marL="0" indent="0">
              <a:buNone/>
            </a:pPr>
            <a:r>
              <a:rPr lang="en-IN" dirty="0" smtClean="0"/>
              <a:t>//</a:t>
            </a:r>
            <a:r>
              <a:rPr lang="en-IN" dirty="0"/>
              <a:t>find(</a:t>
            </a:r>
            <a:r>
              <a:rPr lang="en-IN" dirty="0" err="1"/>
              <a:t>int</a:t>
            </a:r>
            <a:r>
              <a:rPr lang="en-IN" dirty="0"/>
              <a:t> l, </a:t>
            </a:r>
            <a:r>
              <a:rPr lang="en-IN" dirty="0" err="1"/>
              <a:t>int</a:t>
            </a:r>
            <a:r>
              <a:rPr lang="en-IN" dirty="0"/>
              <a:t> b) is method is called</a:t>
            </a:r>
            <a:r>
              <a:rPr lang="en-IN" dirty="0" smtClean="0"/>
              <a:t>.</a:t>
            </a:r>
          </a:p>
          <a:p>
            <a:pPr marL="0" indent="0">
              <a:buNone/>
            </a:pPr>
            <a:r>
              <a:rPr lang="en-IN" dirty="0" smtClean="0"/>
              <a:t> </a:t>
            </a:r>
            <a:r>
              <a:rPr lang="en-IN" dirty="0" err="1"/>
              <a:t>ar.find</a:t>
            </a:r>
            <a:r>
              <a:rPr lang="en-IN" dirty="0"/>
              <a:t>(4,6,2); </a:t>
            </a:r>
            <a:endParaRPr lang="en-IN" dirty="0" smtClean="0"/>
          </a:p>
          <a:p>
            <a:pPr marL="0" indent="0">
              <a:buNone/>
            </a:pPr>
            <a:r>
              <a:rPr lang="en-IN" dirty="0" smtClean="0"/>
              <a:t>//</a:t>
            </a:r>
            <a:r>
              <a:rPr lang="en-IN" dirty="0"/>
              <a:t>find(</a:t>
            </a:r>
            <a:r>
              <a:rPr lang="en-IN" dirty="0" err="1"/>
              <a:t>int</a:t>
            </a:r>
            <a:r>
              <a:rPr lang="en-IN" dirty="0"/>
              <a:t> l, </a:t>
            </a:r>
            <a:r>
              <a:rPr lang="en-IN" dirty="0" err="1"/>
              <a:t>int</a:t>
            </a:r>
            <a:r>
              <a:rPr lang="en-IN" dirty="0"/>
              <a:t> </a:t>
            </a:r>
            <a:r>
              <a:rPr lang="en-IN" dirty="0" err="1"/>
              <a:t>b,int</a:t>
            </a:r>
            <a:r>
              <a:rPr lang="en-IN" dirty="0"/>
              <a:t> h) is called. </a:t>
            </a:r>
            <a:endParaRPr lang="en-IN" dirty="0" smtClean="0"/>
          </a:p>
          <a:p>
            <a:pPr marL="0" indent="0">
              <a:buNone/>
            </a:pPr>
            <a:r>
              <a:rPr lang="en-IN" dirty="0" smtClean="0"/>
              <a:t>} </a:t>
            </a:r>
          </a:p>
          <a:p>
            <a:pPr marL="0" indent="0">
              <a:buNone/>
            </a:pPr>
            <a:r>
              <a:rPr lang="en-IN" dirty="0" smtClean="0"/>
              <a:t>}</a:t>
            </a:r>
          </a:p>
          <a:p>
            <a:pPr marL="0" indent="0">
              <a:buNone/>
            </a:pPr>
            <a:r>
              <a:rPr lang="en-US" b="1" dirty="0" smtClean="0">
                <a:solidFill>
                  <a:srgbClr val="FF0000"/>
                </a:solidFill>
              </a:rPr>
              <a:t>Output :: </a:t>
            </a:r>
            <a:r>
              <a:rPr lang="en-IN" b="1" dirty="0">
                <a:solidFill>
                  <a:srgbClr val="FF0000"/>
                </a:solidFill>
              </a:rPr>
              <a:t>Area is 40 Area is 48</a:t>
            </a:r>
          </a:p>
        </p:txBody>
      </p:sp>
    </p:spTree>
    <p:extLst>
      <p:ext uri="{BB962C8B-B14F-4D97-AF65-F5344CB8AC3E}">
        <p14:creationId xmlns:p14="http://schemas.microsoft.com/office/powerpoint/2010/main" val="1823966096"/>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Interview questions </a:t>
            </a:r>
            <a:endParaRPr lang="en-IN" dirty="0"/>
          </a:p>
        </p:txBody>
      </p:sp>
      <p:sp>
        <p:nvSpPr>
          <p:cNvPr id="6" name="Content Placeholder 5"/>
          <p:cNvSpPr>
            <a:spLocks noGrp="1"/>
          </p:cNvSpPr>
          <p:nvPr>
            <p:ph idx="1"/>
          </p:nvPr>
        </p:nvSpPr>
        <p:spPr>
          <a:xfrm>
            <a:off x="457200" y="1676400"/>
            <a:ext cx="8229600" cy="4632920"/>
          </a:xfrm>
        </p:spPr>
        <p:txBody>
          <a:bodyPr>
            <a:normAutofit/>
          </a:bodyPr>
          <a:lstStyle/>
          <a:p>
            <a:r>
              <a:rPr lang="en-IN" b="1" dirty="0"/>
              <a:t>Can a top-level class be private or protected</a:t>
            </a:r>
            <a:r>
              <a:rPr lang="en-IN" b="1" dirty="0" smtClean="0"/>
              <a:t>?</a:t>
            </a:r>
          </a:p>
          <a:p>
            <a:r>
              <a:rPr lang="en-IN" b="1" dirty="0" smtClean="0"/>
              <a:t>Differentiate </a:t>
            </a:r>
            <a:r>
              <a:rPr lang="en-IN" b="1" dirty="0"/>
              <a:t>between a Class and an Object</a:t>
            </a:r>
            <a:r>
              <a:rPr lang="en-IN" b="1" dirty="0" smtClean="0"/>
              <a:t>?</a:t>
            </a:r>
          </a:p>
          <a:p>
            <a:r>
              <a:rPr lang="en-IN" b="1" dirty="0"/>
              <a:t>What is a singleton </a:t>
            </a:r>
            <a:r>
              <a:rPr lang="en-IN" b="1" dirty="0" smtClean="0"/>
              <a:t>class?</a:t>
            </a:r>
            <a:endParaRPr lang="en-IN" dirty="0" smtClean="0"/>
          </a:p>
          <a:p>
            <a:pPr marL="342900" lvl="1" indent="0">
              <a:buNone/>
            </a:pPr>
            <a:r>
              <a:rPr lang="en-IN" b="1" dirty="0" smtClean="0"/>
              <a:t>	Or</a:t>
            </a:r>
            <a:endParaRPr lang="en-IN" dirty="0" smtClean="0"/>
          </a:p>
          <a:p>
            <a:r>
              <a:rPr lang="en-IN" b="1" dirty="0" smtClean="0"/>
              <a:t>What </a:t>
            </a:r>
            <a:r>
              <a:rPr lang="en-IN" b="1" dirty="0"/>
              <a:t>is singleton pattern?</a:t>
            </a:r>
            <a:endParaRPr lang="en-IN" dirty="0"/>
          </a:p>
          <a:p>
            <a:r>
              <a:rPr lang="en-IN" b="1" dirty="0"/>
              <a:t>If a class is declared without any access modifiers, where may the class be accessed</a:t>
            </a:r>
            <a:r>
              <a:rPr lang="en-IN" b="1" dirty="0" smtClean="0"/>
              <a:t>?</a:t>
            </a:r>
          </a:p>
          <a:p>
            <a:r>
              <a:rPr lang="en-IN" b="1" dirty="0"/>
              <a:t>What is the purpose of the Runtime class</a:t>
            </a:r>
            <a:r>
              <a:rPr lang="en-IN" b="1" dirty="0" smtClean="0"/>
              <a:t>?</a:t>
            </a:r>
          </a:p>
          <a:p>
            <a:r>
              <a:rPr lang="en-IN" b="1" dirty="0"/>
              <a:t>What is the purpose of the System class</a:t>
            </a:r>
            <a:r>
              <a:rPr lang="en-IN" b="1" dirty="0" smtClean="0"/>
              <a:t>?</a:t>
            </a:r>
          </a:p>
          <a:p>
            <a:r>
              <a:rPr lang="en-IN" b="1" dirty="0"/>
              <a:t>What is the functionality of </a:t>
            </a:r>
            <a:r>
              <a:rPr lang="en-IN" b="1" dirty="0" err="1"/>
              <a:t>instanceOf</a:t>
            </a:r>
            <a:r>
              <a:rPr lang="en-IN" b="1" dirty="0"/>
              <a:t>() ?</a:t>
            </a:r>
            <a:endParaRPr lang="en-IN" b="1" dirty="0" smtClean="0"/>
          </a:p>
          <a:p>
            <a:endParaRPr lang="en-IN" dirty="0"/>
          </a:p>
        </p:txBody>
      </p:sp>
    </p:spTree>
    <p:extLst>
      <p:ext uri="{BB962C8B-B14F-4D97-AF65-F5344CB8AC3E}">
        <p14:creationId xmlns:p14="http://schemas.microsoft.com/office/powerpoint/2010/main" val="1637665574"/>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ctrTitle"/>
          </p:nvPr>
        </p:nvSpPr>
        <p:spPr/>
        <p:txBody>
          <a:bodyPr/>
          <a:lstStyle/>
          <a:p>
            <a:pPr algn="ctr"/>
            <a:r>
              <a:rPr lang="en-US" sz="3000" b="1" dirty="0"/>
              <a:t>End of Session - </a:t>
            </a:r>
            <a:r>
              <a:rPr lang="en-US" sz="3000" b="1" dirty="0" smtClean="0"/>
              <a:t>6</a:t>
            </a:r>
            <a:r>
              <a:rPr lang="en-US" sz="3000" b="1" dirty="0"/>
              <a:t/>
            </a:r>
            <a:br>
              <a:rPr lang="en-US" sz="3000" b="1" dirty="0"/>
            </a:br>
            <a:r>
              <a:rPr lang="en-US" sz="3000" b="1" dirty="0"/>
              <a:t>Thank You !</a:t>
            </a:r>
            <a:br>
              <a:rPr lang="en-US" sz="3000" b="1" dirty="0"/>
            </a:br>
            <a:endParaRPr lang="en-US" sz="3000" b="1"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294846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iterate type="lt">
                                    <p:tmPct val="100000"/>
                                  </p:iterate>
                                  <p:childTnLst>
                                    <p:set>
                                      <p:cBhvr>
                                        <p:cTn id="6" dur="1" fill="hold">
                                          <p:stCondLst>
                                            <p:cond delay="0"/>
                                          </p:stCondLst>
                                        </p:cTn>
                                        <p:tgtEl>
                                          <p:spTgt spid="118786"/>
                                        </p:tgtEl>
                                        <p:attrNameLst>
                                          <p:attrName>style.visibility</p:attrName>
                                        </p:attrNameLst>
                                      </p:cBhvr>
                                      <p:to>
                                        <p:strVal val="visible"/>
                                      </p:to>
                                    </p:set>
                                    <p:animEffect transition="in" filter="slide(fromTop)">
                                      <p:cBhvr>
                                        <p:cTn id="7" dur="75"/>
                                        <p:tgtEl>
                                          <p:spTgt spid="118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Class</a:t>
            </a:r>
            <a:br>
              <a:rPr lang="en-IN" b="1" dirty="0"/>
            </a:br>
            <a:endParaRPr lang="en-IN" dirty="0"/>
          </a:p>
        </p:txBody>
      </p:sp>
      <p:sp>
        <p:nvSpPr>
          <p:cNvPr id="3" name="Content Placeholder 2"/>
          <p:cNvSpPr>
            <a:spLocks noGrp="1"/>
          </p:cNvSpPr>
          <p:nvPr>
            <p:ph idx="1"/>
          </p:nvPr>
        </p:nvSpPr>
        <p:spPr>
          <a:xfrm>
            <a:off x="457200" y="1196752"/>
            <a:ext cx="8229600" cy="4777011"/>
          </a:xfrm>
        </p:spPr>
        <p:txBody>
          <a:bodyPr>
            <a:normAutofit fontScale="85000" lnSpcReduction="20000"/>
          </a:bodyPr>
          <a:lstStyle/>
          <a:p>
            <a:pPr algn="just"/>
            <a:r>
              <a:rPr lang="en-IN" dirty="0"/>
              <a:t>In Java everything is encapsulated under classes. Class is the core of Java language. Class can be defined as a template/ blueprint that describe the </a:t>
            </a:r>
            <a:r>
              <a:rPr lang="en-IN" dirty="0" err="1"/>
              <a:t>behaviors</a:t>
            </a:r>
            <a:r>
              <a:rPr lang="en-IN" dirty="0"/>
              <a:t> /states of a particular entity. A class defines new data type. Once defined this new type can be used to create object of that type. Object is an instance of class. You may also call it as physical existence of a logical template class.</a:t>
            </a:r>
          </a:p>
          <a:p>
            <a:pPr algn="just"/>
            <a:r>
              <a:rPr lang="en-IN" dirty="0"/>
              <a:t>A class is declared using </a:t>
            </a:r>
            <a:r>
              <a:rPr lang="en-IN" b="1" dirty="0"/>
              <a:t>class</a:t>
            </a:r>
            <a:r>
              <a:rPr lang="en-IN" dirty="0"/>
              <a:t> keyword. A class contain both data and code that operate on that data. The data or variables defined within a </a:t>
            </a:r>
            <a:r>
              <a:rPr lang="en-IN" b="1" dirty="0"/>
              <a:t>class</a:t>
            </a:r>
            <a:r>
              <a:rPr lang="en-IN" dirty="0"/>
              <a:t> are called </a:t>
            </a:r>
            <a:r>
              <a:rPr lang="en-IN" b="1" dirty="0"/>
              <a:t>instance variables</a:t>
            </a:r>
            <a:r>
              <a:rPr lang="en-IN" dirty="0"/>
              <a:t> and the code that operates on this data is known as </a:t>
            </a:r>
            <a:r>
              <a:rPr lang="en-IN" b="1" dirty="0"/>
              <a:t>methods</a:t>
            </a:r>
            <a:r>
              <a:rPr lang="en-IN" dirty="0"/>
              <a:t>. Thus, the instance variables and methods are known as class members. </a:t>
            </a:r>
            <a:r>
              <a:rPr lang="en-IN" b="1" dirty="0"/>
              <a:t>class</a:t>
            </a:r>
            <a:r>
              <a:rPr lang="en-IN" dirty="0"/>
              <a:t> is also known as a user defined </a:t>
            </a:r>
            <a:r>
              <a:rPr lang="en-IN" dirty="0" err="1"/>
              <a:t>datatype</a:t>
            </a:r>
            <a:r>
              <a:rPr lang="en-IN" dirty="0"/>
              <a:t>.</a:t>
            </a:r>
          </a:p>
          <a:p>
            <a:pPr algn="just"/>
            <a:r>
              <a:rPr lang="en-IN" b="1" dirty="0"/>
              <a:t>A class and an object can be related as follows:</a:t>
            </a:r>
            <a:r>
              <a:rPr lang="en-IN" dirty="0"/>
              <a:t> Consider an ice tray(like of cube shape) as a class. Then ice cubes can be considered as the objects which is a blueprint of its class </a:t>
            </a:r>
            <a:r>
              <a:rPr lang="en-IN" dirty="0" err="1"/>
              <a:t>i.e</a:t>
            </a:r>
            <a:r>
              <a:rPr lang="en-IN" dirty="0"/>
              <a:t> of ice tray.</a:t>
            </a:r>
          </a:p>
          <a:p>
            <a:pPr algn="just"/>
            <a:endParaRPr lang="en-IN" dirty="0"/>
          </a:p>
        </p:txBody>
      </p:sp>
    </p:spTree>
    <p:extLst>
      <p:ext uri="{BB962C8B-B14F-4D97-AF65-F5344CB8AC3E}">
        <p14:creationId xmlns:p14="http://schemas.microsoft.com/office/powerpoint/2010/main" val="490436800"/>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Rules for Java Class</a:t>
            </a:r>
            <a:br>
              <a:rPr lang="en-IN" b="1" dirty="0"/>
            </a:br>
            <a:endParaRPr lang="en-IN" dirty="0"/>
          </a:p>
        </p:txBody>
      </p:sp>
      <p:sp>
        <p:nvSpPr>
          <p:cNvPr id="3" name="Content Placeholder 2"/>
          <p:cNvSpPr>
            <a:spLocks noGrp="1"/>
          </p:cNvSpPr>
          <p:nvPr>
            <p:ph idx="1"/>
          </p:nvPr>
        </p:nvSpPr>
        <p:spPr/>
        <p:txBody>
          <a:bodyPr>
            <a:normAutofit fontScale="85000" lnSpcReduction="10000"/>
          </a:bodyPr>
          <a:lstStyle/>
          <a:p>
            <a:pPr algn="just"/>
            <a:r>
              <a:rPr lang="en-IN" dirty="0"/>
              <a:t>A class can have only public or default(no modifier) access </a:t>
            </a:r>
            <a:r>
              <a:rPr lang="en-IN" dirty="0" err="1"/>
              <a:t>specifier</a:t>
            </a:r>
            <a:r>
              <a:rPr lang="en-IN" dirty="0"/>
              <a:t>.</a:t>
            </a:r>
          </a:p>
          <a:p>
            <a:pPr algn="just"/>
            <a:r>
              <a:rPr lang="en-IN" dirty="0"/>
              <a:t>It can be either abstract, final or concrete (normal class).</a:t>
            </a:r>
          </a:p>
          <a:p>
            <a:pPr algn="just"/>
            <a:r>
              <a:rPr lang="en-IN" dirty="0"/>
              <a:t>It must have the class keyword, and class must be followed by a legal identifier.</a:t>
            </a:r>
          </a:p>
          <a:p>
            <a:pPr algn="just"/>
            <a:r>
              <a:rPr lang="en-IN" dirty="0"/>
              <a:t>It may optionally extend one parent class. By default, it will extend </a:t>
            </a:r>
            <a:r>
              <a:rPr lang="en-IN" dirty="0" err="1"/>
              <a:t>java.lang.Object</a:t>
            </a:r>
            <a:r>
              <a:rPr lang="en-IN" dirty="0"/>
              <a:t>.</a:t>
            </a:r>
          </a:p>
          <a:p>
            <a:pPr algn="just"/>
            <a:r>
              <a:rPr lang="en-IN" dirty="0"/>
              <a:t>It may optionally implement any number of comma-separated interfaces.</a:t>
            </a:r>
          </a:p>
          <a:p>
            <a:pPr algn="just"/>
            <a:r>
              <a:rPr lang="en-IN" dirty="0"/>
              <a:t>The class's variables and methods are declared within a set of curly braces {}.</a:t>
            </a:r>
          </a:p>
          <a:p>
            <a:pPr algn="just"/>
            <a:r>
              <a:rPr lang="en-IN" dirty="0"/>
              <a:t>Each </a:t>
            </a:r>
            <a:r>
              <a:rPr lang="en-IN" b="1" dirty="0"/>
              <a:t>.java</a:t>
            </a:r>
            <a:r>
              <a:rPr lang="en-IN" dirty="0"/>
              <a:t> source file may contain only one public class. A source file may contain any number of default visible classes.</a:t>
            </a:r>
          </a:p>
          <a:p>
            <a:pPr algn="just"/>
            <a:r>
              <a:rPr lang="en-IN" dirty="0"/>
              <a:t>Finally, the source file name must match the public class name and it must have a .java suffix.</a:t>
            </a:r>
          </a:p>
          <a:p>
            <a:pPr algn="just"/>
            <a:endParaRPr lang="en-IN" dirty="0"/>
          </a:p>
        </p:txBody>
      </p:sp>
    </p:spTree>
    <p:extLst>
      <p:ext uri="{BB962C8B-B14F-4D97-AF65-F5344CB8AC3E}">
        <p14:creationId xmlns:p14="http://schemas.microsoft.com/office/powerpoint/2010/main" val="1484213620"/>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 simple class example</a:t>
            </a:r>
            <a:br>
              <a:rPr lang="en-IN" b="1" dirty="0"/>
            </a:br>
            <a:endParaRPr lang="en-IN" dirty="0"/>
          </a:p>
        </p:txBody>
      </p:sp>
      <p:sp>
        <p:nvSpPr>
          <p:cNvPr id="3" name="Content Placeholder 2"/>
          <p:cNvSpPr>
            <a:spLocks noGrp="1"/>
          </p:cNvSpPr>
          <p:nvPr>
            <p:ph idx="1"/>
          </p:nvPr>
        </p:nvSpPr>
        <p:spPr/>
        <p:txBody>
          <a:bodyPr/>
          <a:lstStyle/>
          <a:p>
            <a:r>
              <a:rPr lang="en-IN" dirty="0"/>
              <a:t>Suppose, Student is a </a:t>
            </a:r>
            <a:r>
              <a:rPr lang="en-IN" b="1" dirty="0"/>
              <a:t>class</a:t>
            </a:r>
            <a:r>
              <a:rPr lang="en-IN" dirty="0"/>
              <a:t> and student's name, roll number, age will be its property. Lets see this in Java </a:t>
            </a:r>
            <a:r>
              <a:rPr lang="en-IN" dirty="0" smtClean="0"/>
              <a:t>syntax</a:t>
            </a:r>
          </a:p>
          <a:p>
            <a:pPr marL="0" indent="0">
              <a:buNone/>
            </a:pPr>
            <a:r>
              <a:rPr lang="en-IN" dirty="0"/>
              <a:t>class Student. </a:t>
            </a:r>
            <a:endParaRPr lang="en-IN" dirty="0" smtClean="0"/>
          </a:p>
          <a:p>
            <a:pPr marL="0" indent="0">
              <a:buNone/>
            </a:pPr>
            <a:r>
              <a:rPr lang="en-IN" dirty="0" smtClean="0"/>
              <a:t>{ </a:t>
            </a:r>
          </a:p>
          <a:p>
            <a:pPr marL="0" indent="0">
              <a:buNone/>
            </a:pPr>
            <a:r>
              <a:rPr lang="en-IN" dirty="0" smtClean="0"/>
              <a:t>String </a:t>
            </a:r>
            <a:r>
              <a:rPr lang="en-IN" dirty="0"/>
              <a:t>name</a:t>
            </a:r>
            <a:r>
              <a:rPr lang="en-IN" dirty="0" smtClean="0"/>
              <a:t>;</a:t>
            </a:r>
          </a:p>
          <a:p>
            <a:pPr marL="0" indent="0">
              <a:buNone/>
            </a:pPr>
            <a:r>
              <a:rPr lang="en-IN" dirty="0" smtClean="0"/>
              <a:t> </a:t>
            </a:r>
            <a:r>
              <a:rPr lang="en-IN" dirty="0" err="1"/>
              <a:t>int</a:t>
            </a:r>
            <a:r>
              <a:rPr lang="en-IN" dirty="0"/>
              <a:t> </a:t>
            </a:r>
            <a:r>
              <a:rPr lang="en-IN" dirty="0" err="1"/>
              <a:t>rollno</a:t>
            </a:r>
            <a:r>
              <a:rPr lang="en-IN" dirty="0" smtClean="0"/>
              <a:t>;</a:t>
            </a:r>
          </a:p>
          <a:p>
            <a:pPr marL="0" indent="0">
              <a:buNone/>
            </a:pPr>
            <a:r>
              <a:rPr lang="en-IN" dirty="0" smtClean="0"/>
              <a:t> </a:t>
            </a:r>
            <a:r>
              <a:rPr lang="en-IN" dirty="0" err="1"/>
              <a:t>int</a:t>
            </a:r>
            <a:r>
              <a:rPr lang="en-IN" dirty="0"/>
              <a:t> age; </a:t>
            </a:r>
            <a:endParaRPr lang="en-IN" dirty="0" smtClean="0"/>
          </a:p>
          <a:p>
            <a:pPr marL="0" indent="0">
              <a:buNone/>
            </a:pPr>
            <a:r>
              <a:rPr lang="en-IN" dirty="0" smtClean="0"/>
              <a:t>}</a:t>
            </a:r>
            <a:endParaRPr lang="en-IN" dirty="0"/>
          </a:p>
        </p:txBody>
      </p:sp>
    </p:spTree>
    <p:extLst>
      <p:ext uri="{BB962C8B-B14F-4D97-AF65-F5344CB8AC3E}">
        <p14:creationId xmlns:p14="http://schemas.microsoft.com/office/powerpoint/2010/main" val="3330586693"/>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IN" dirty="0"/>
          </a:p>
        </p:txBody>
      </p:sp>
      <p:sp>
        <p:nvSpPr>
          <p:cNvPr id="3" name="Content Placeholder 2"/>
          <p:cNvSpPr>
            <a:spLocks noGrp="1"/>
          </p:cNvSpPr>
          <p:nvPr>
            <p:ph idx="1"/>
          </p:nvPr>
        </p:nvSpPr>
        <p:spPr/>
        <p:txBody>
          <a:bodyPr/>
          <a:lstStyle/>
          <a:p>
            <a:pPr algn="just"/>
            <a:r>
              <a:rPr lang="en-IN" dirty="0"/>
              <a:t>When a reference is made to a particular student with its property then it becomes an </a:t>
            </a:r>
            <a:r>
              <a:rPr lang="en-IN" b="1" dirty="0"/>
              <a:t>object</a:t>
            </a:r>
            <a:r>
              <a:rPr lang="en-IN" dirty="0"/>
              <a:t>, physical existence of Student class</a:t>
            </a:r>
            <a:r>
              <a:rPr lang="en-IN" dirty="0" smtClean="0"/>
              <a:t>.</a:t>
            </a:r>
          </a:p>
          <a:p>
            <a:pPr algn="just"/>
            <a:endParaRPr lang="en-IN" dirty="0" smtClean="0"/>
          </a:p>
          <a:p>
            <a:pPr marL="0" indent="0" algn="just">
              <a:buNone/>
            </a:pPr>
            <a:r>
              <a:rPr lang="en-IN" dirty="0"/>
              <a:t>Student </a:t>
            </a:r>
            <a:r>
              <a:rPr lang="en-IN" dirty="0" err="1"/>
              <a:t>std</a:t>
            </a:r>
            <a:r>
              <a:rPr lang="en-IN" dirty="0"/>
              <a:t>=new Student</a:t>
            </a:r>
            <a:r>
              <a:rPr lang="en-IN" dirty="0" smtClean="0"/>
              <a:t>();</a:t>
            </a:r>
          </a:p>
          <a:p>
            <a:pPr marL="0" indent="0" algn="just">
              <a:buNone/>
            </a:pPr>
            <a:r>
              <a:rPr lang="en-IN" dirty="0" smtClean="0"/>
              <a:t>The </a:t>
            </a:r>
            <a:r>
              <a:rPr lang="en-IN" dirty="0"/>
              <a:t>above statement </a:t>
            </a:r>
            <a:r>
              <a:rPr lang="en-IN" b="1" dirty="0" err="1"/>
              <a:t>std</a:t>
            </a:r>
            <a:r>
              <a:rPr lang="en-IN" dirty="0"/>
              <a:t> is instance/object of Student class. Here the </a:t>
            </a:r>
            <a:r>
              <a:rPr lang="en-IN" b="1" dirty="0"/>
              <a:t>new</a:t>
            </a:r>
            <a:r>
              <a:rPr lang="en-IN" dirty="0"/>
              <a:t> keyword creates an actual physical copy of the object and assign it to the </a:t>
            </a:r>
            <a:r>
              <a:rPr lang="en-IN" b="1" dirty="0" err="1"/>
              <a:t>std</a:t>
            </a:r>
            <a:r>
              <a:rPr lang="en-IN" dirty="0"/>
              <a:t> variable. It will have physical existence and get memory in heap area. </a:t>
            </a:r>
            <a:r>
              <a:rPr lang="en-IN" b="1" dirty="0"/>
              <a:t>The new operator dynamically allocates memory for an object</a:t>
            </a:r>
            <a:endParaRPr lang="en-IN" dirty="0"/>
          </a:p>
        </p:txBody>
      </p:sp>
    </p:spTree>
    <p:extLst>
      <p:ext uri="{BB962C8B-B14F-4D97-AF65-F5344CB8AC3E}">
        <p14:creationId xmlns:p14="http://schemas.microsoft.com/office/powerpoint/2010/main" val="3405016637"/>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196752"/>
            <a:ext cx="6624736" cy="4676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9212969"/>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How a class is initialized in java?</a:t>
            </a:r>
            <a:br>
              <a:rPr lang="en-IN" b="1" dirty="0"/>
            </a:br>
            <a:endParaRPr lang="en-IN" dirty="0"/>
          </a:p>
        </p:txBody>
      </p:sp>
      <p:sp>
        <p:nvSpPr>
          <p:cNvPr id="3" name="Content Placeholder 2"/>
          <p:cNvSpPr>
            <a:spLocks noGrp="1"/>
          </p:cNvSpPr>
          <p:nvPr>
            <p:ph idx="1"/>
          </p:nvPr>
        </p:nvSpPr>
        <p:spPr/>
        <p:txBody>
          <a:bodyPr/>
          <a:lstStyle/>
          <a:p>
            <a:pPr algn="just"/>
            <a:r>
              <a:rPr lang="en-IN" dirty="0"/>
              <a:t>A Class is initialized in Java when an instance of class is created using either </a:t>
            </a:r>
            <a:r>
              <a:rPr lang="en-IN" b="1" dirty="0"/>
              <a:t>new</a:t>
            </a:r>
            <a:r>
              <a:rPr lang="en-IN" dirty="0"/>
              <a:t> operator or using reflection using </a:t>
            </a:r>
            <a:r>
              <a:rPr lang="en-IN" dirty="0" err="1"/>
              <a:t>class.forName</a:t>
            </a:r>
            <a:r>
              <a:rPr lang="en-IN" dirty="0"/>
              <a:t>(). </a:t>
            </a:r>
            <a:endParaRPr lang="en-IN" dirty="0" smtClean="0"/>
          </a:p>
          <a:p>
            <a:pPr algn="just"/>
            <a:r>
              <a:rPr lang="en-IN" dirty="0" smtClean="0"/>
              <a:t>A </a:t>
            </a:r>
            <a:r>
              <a:rPr lang="en-IN" dirty="0"/>
              <a:t>class is also said to be initialized when a static method of </a:t>
            </a:r>
            <a:r>
              <a:rPr lang="en-IN" b="1" dirty="0"/>
              <a:t>Class</a:t>
            </a:r>
            <a:r>
              <a:rPr lang="en-IN" dirty="0"/>
              <a:t> is invoked or a static field of </a:t>
            </a:r>
            <a:r>
              <a:rPr lang="en-IN" b="1" dirty="0"/>
              <a:t>Class</a:t>
            </a:r>
            <a:r>
              <a:rPr lang="en-IN" dirty="0"/>
              <a:t> is assigned.</a:t>
            </a:r>
          </a:p>
          <a:p>
            <a:pPr marL="0" indent="0" algn="just">
              <a:buNone/>
            </a:pPr>
            <a:r>
              <a:rPr lang="en-IN" dirty="0"/>
              <a:t/>
            </a:r>
            <a:br>
              <a:rPr lang="en-IN" dirty="0"/>
            </a:br>
            <a:endParaRPr lang="en-IN" dirty="0"/>
          </a:p>
        </p:txBody>
      </p:sp>
    </p:spTree>
    <p:extLst>
      <p:ext uri="{BB962C8B-B14F-4D97-AF65-F5344CB8AC3E}">
        <p14:creationId xmlns:p14="http://schemas.microsoft.com/office/powerpoint/2010/main" val="2256952145"/>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How would you make a copy of an entire Java object with its state?</a:t>
            </a:r>
            <a:br>
              <a:rPr lang="en-IN" b="1" dirty="0"/>
            </a:br>
            <a:endParaRPr lang="en-IN" dirty="0"/>
          </a:p>
        </p:txBody>
      </p:sp>
      <p:sp>
        <p:nvSpPr>
          <p:cNvPr id="3" name="Content Placeholder 2"/>
          <p:cNvSpPr>
            <a:spLocks noGrp="1"/>
          </p:cNvSpPr>
          <p:nvPr>
            <p:ph idx="1"/>
          </p:nvPr>
        </p:nvSpPr>
        <p:spPr/>
        <p:txBody>
          <a:bodyPr/>
          <a:lstStyle/>
          <a:p>
            <a:pPr algn="just"/>
            <a:r>
              <a:rPr lang="en-IN" dirty="0"/>
              <a:t>Make that class implement </a:t>
            </a:r>
            <a:r>
              <a:rPr lang="en-IN" b="1" dirty="0" err="1"/>
              <a:t>Cloneable</a:t>
            </a:r>
            <a:r>
              <a:rPr lang="en-IN" dirty="0"/>
              <a:t> interface </a:t>
            </a:r>
            <a:r>
              <a:rPr lang="en-IN" dirty="0" smtClean="0"/>
              <a:t>and call </a:t>
            </a:r>
            <a:r>
              <a:rPr lang="en-IN" b="1" dirty="0" smtClean="0"/>
              <a:t>clone()</a:t>
            </a:r>
            <a:r>
              <a:rPr lang="en-IN" dirty="0" smtClean="0"/>
              <a:t> method </a:t>
            </a:r>
            <a:r>
              <a:rPr lang="en-IN" dirty="0"/>
              <a:t>on its object. </a:t>
            </a:r>
            <a:endParaRPr lang="en-IN" dirty="0" smtClean="0"/>
          </a:p>
          <a:p>
            <a:pPr algn="just"/>
            <a:r>
              <a:rPr lang="en-IN" b="1" dirty="0" smtClean="0"/>
              <a:t>clone</a:t>
            </a:r>
            <a:r>
              <a:rPr lang="en-IN" b="1" dirty="0"/>
              <a:t>()</a:t>
            </a:r>
            <a:r>
              <a:rPr lang="en-IN" dirty="0"/>
              <a:t> method is defined in </a:t>
            </a:r>
            <a:r>
              <a:rPr lang="en-IN" b="1" dirty="0"/>
              <a:t>Object</a:t>
            </a:r>
            <a:r>
              <a:rPr lang="en-IN" dirty="0"/>
              <a:t> class which is parent of all java class by default.</a:t>
            </a:r>
          </a:p>
        </p:txBody>
      </p:sp>
    </p:spTree>
    <p:extLst>
      <p:ext uri="{BB962C8B-B14F-4D97-AF65-F5344CB8AC3E}">
        <p14:creationId xmlns:p14="http://schemas.microsoft.com/office/powerpoint/2010/main" val="2498733313"/>
      </p:ext>
    </p:extLst>
  </p:cSld>
  <p:clrMapOvr>
    <a:masterClrMapping/>
  </p:clrMapOvr>
  <p:transition spd="slow">
    <p:fade/>
  </p:transition>
</p:sld>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5FB693E4-5558-4172-814C-FE299FD77723}" vid="{2A47D8DB-B90F-4F8B-9A3C-0970E6F3C757}"/>
    </a:ext>
  </a:extLst>
</a:theme>
</file>

<file path=docProps/app.xml><?xml version="1.0" encoding="utf-8"?>
<Properties xmlns="http://schemas.openxmlformats.org/officeDocument/2006/extended-properties" xmlns:vt="http://schemas.openxmlformats.org/officeDocument/2006/docPropsVTypes">
  <Template>classobj</Template>
  <TotalTime>69</TotalTime>
  <Words>896</Words>
  <Application>Microsoft Office PowerPoint</Application>
  <PresentationFormat>On-screen Show (4:3)</PresentationFormat>
  <Paragraphs>168</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Cambria</vt:lpstr>
      <vt:lpstr>Courier New</vt:lpstr>
      <vt:lpstr>Georgia</vt:lpstr>
      <vt:lpstr>Times New Roman</vt:lpstr>
      <vt:lpstr>Verdana</vt:lpstr>
      <vt:lpstr>Smart_ppt_Theme</vt:lpstr>
      <vt:lpstr>Class &amp; objects </vt:lpstr>
      <vt:lpstr>Object and Classes </vt:lpstr>
      <vt:lpstr>Class </vt:lpstr>
      <vt:lpstr>Rules for Java Class </vt:lpstr>
      <vt:lpstr>A simple class example </vt:lpstr>
      <vt:lpstr>Reference</vt:lpstr>
      <vt:lpstr>PowerPoint Presentation</vt:lpstr>
      <vt:lpstr>How a class is initialized in java? </vt:lpstr>
      <vt:lpstr>How would you make a copy of an entire Java object with its state? </vt:lpstr>
      <vt:lpstr>Object class in Java </vt:lpstr>
      <vt:lpstr>Ways to create object of a class</vt:lpstr>
      <vt:lpstr>For example: </vt:lpstr>
      <vt:lpstr>PowerPoint Presentation</vt:lpstr>
      <vt:lpstr>Methods in Java </vt:lpstr>
      <vt:lpstr>Example of a Method </vt:lpstr>
      <vt:lpstr>PowerPoint Presentation</vt:lpstr>
      <vt:lpstr>PowerPoint Presentation</vt:lpstr>
      <vt:lpstr>Parameter Vs. Argument </vt:lpstr>
      <vt:lpstr>PowerPoint Presentation</vt:lpstr>
      <vt:lpstr>call-by-value and call-by-reference </vt:lpstr>
      <vt:lpstr>Example of call-by-value </vt:lpstr>
      <vt:lpstr>Method overloading </vt:lpstr>
      <vt:lpstr>Different ways of Method overloading </vt:lpstr>
      <vt:lpstr>Method overloading by changing data type of Arguments </vt:lpstr>
      <vt:lpstr>Method overloading by changing number of arguments </vt:lpstr>
      <vt:lpstr>Interview questions </vt:lpstr>
      <vt:lpstr>End of Session - 6 Thank You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User2</dc:creator>
  <cp:lastModifiedBy>Shanthi</cp:lastModifiedBy>
  <cp:revision>12</cp:revision>
  <dcterms:created xsi:type="dcterms:W3CDTF">2017-12-27T10:08:43Z</dcterms:created>
  <dcterms:modified xsi:type="dcterms:W3CDTF">2018-01-16T09:11:59Z</dcterms:modified>
</cp:coreProperties>
</file>