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D515A-DAC6-45F1-8D95-C83DF2C34AB9}" type="datetimeFigureOut">
              <a:rPr lang="en-IN" smtClean="0"/>
              <a:t>16-01-2018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7F37C-EC5A-487A-902C-E91420D1F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14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85800" y="6477000"/>
            <a:ext cx="72390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12026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4279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3687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50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217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5308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Cambria" panose="02040503050406030204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93034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9818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28115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5470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71896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670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58062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97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Encapsulation in Java</a:t>
            </a:r>
            <a:br>
              <a:rPr lang="en-IN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4013214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A{  </a:t>
            </a:r>
          </a:p>
          <a:p>
            <a:pPr marL="0" indent="0">
              <a:buNone/>
            </a:pPr>
            <a:r>
              <a:rPr lang="en-IN" b="1" dirty="0"/>
              <a:t>private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data=40;  </a:t>
            </a:r>
          </a:p>
          <a:p>
            <a:pPr marL="0" indent="0">
              <a:buNone/>
            </a:pPr>
            <a:r>
              <a:rPr lang="en-IN" b="1" dirty="0"/>
              <a:t>private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("Hello java");}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Simple{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A </a:t>
            </a:r>
            <a:r>
              <a:rPr lang="en-IN" dirty="0" err="1"/>
              <a:t>obj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A();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obj.data</a:t>
            </a:r>
            <a:r>
              <a:rPr lang="en-IN" dirty="0"/>
              <a:t>);//Compile Time Error  </a:t>
            </a:r>
          </a:p>
          <a:p>
            <a:pPr marL="0" indent="0">
              <a:buNone/>
            </a:pPr>
            <a:r>
              <a:rPr lang="en-IN" dirty="0"/>
              <a:t>   obj.msg();//Compile Time Error  </a:t>
            </a:r>
          </a:p>
          <a:p>
            <a:pPr marL="0" indent="0">
              <a:buNone/>
            </a:pPr>
            <a:r>
              <a:rPr lang="en-IN" dirty="0"/>
              <a:t>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24070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Role of Private Constructor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If you make any class constructor private, you cannot create the instance of that class from outside the class. For example</a:t>
            </a:r>
            <a:r>
              <a:rPr lang="en-IN" dirty="0" smtClean="0"/>
              <a:t>:</a:t>
            </a:r>
          </a:p>
          <a:p>
            <a:pPr marL="228600" lvl="1" indent="0">
              <a:buNone/>
            </a:pPr>
            <a:r>
              <a:rPr lang="en-IN" sz="1900" b="1" dirty="0"/>
              <a:t>class</a:t>
            </a:r>
            <a:r>
              <a:rPr lang="en-IN" sz="1900" dirty="0"/>
              <a:t> A{  </a:t>
            </a:r>
          </a:p>
          <a:p>
            <a:pPr marL="228600" lvl="1" indent="0">
              <a:buNone/>
            </a:pPr>
            <a:r>
              <a:rPr lang="en-IN" sz="1900" b="1" dirty="0"/>
              <a:t>private</a:t>
            </a:r>
            <a:r>
              <a:rPr lang="en-IN" sz="1900" dirty="0"/>
              <a:t> A(){}//private constructor  </a:t>
            </a:r>
          </a:p>
          <a:p>
            <a:pPr marL="228600" lvl="1" indent="0">
              <a:buNone/>
            </a:pPr>
            <a:r>
              <a:rPr lang="en-IN" sz="1900" b="1" dirty="0"/>
              <a:t>void</a:t>
            </a:r>
            <a:r>
              <a:rPr lang="en-IN" sz="1900" dirty="0"/>
              <a:t> </a:t>
            </a:r>
            <a:r>
              <a:rPr lang="en-IN" sz="1900" dirty="0" err="1"/>
              <a:t>msg</a:t>
            </a:r>
            <a:r>
              <a:rPr lang="en-IN" sz="1900" dirty="0"/>
              <a:t>(){</a:t>
            </a:r>
            <a:r>
              <a:rPr lang="en-IN" sz="1900" dirty="0" err="1"/>
              <a:t>System.out.println</a:t>
            </a:r>
            <a:r>
              <a:rPr lang="en-IN" sz="1900" dirty="0"/>
              <a:t>("Hello java");}  </a:t>
            </a:r>
          </a:p>
          <a:p>
            <a:pPr marL="228600" lvl="1" indent="0">
              <a:buNone/>
            </a:pPr>
            <a:r>
              <a:rPr lang="en-IN" sz="1900" dirty="0"/>
              <a:t>}  </a:t>
            </a:r>
          </a:p>
          <a:p>
            <a:pPr marL="228600" lvl="1" indent="0">
              <a:buNone/>
            </a:pPr>
            <a:r>
              <a:rPr lang="en-IN" sz="1900" b="1" dirty="0"/>
              <a:t>public</a:t>
            </a:r>
            <a:r>
              <a:rPr lang="en-IN" sz="1900" dirty="0"/>
              <a:t> </a:t>
            </a:r>
            <a:r>
              <a:rPr lang="en-IN" sz="1900" b="1" dirty="0"/>
              <a:t>class</a:t>
            </a:r>
            <a:r>
              <a:rPr lang="en-IN" sz="1900" dirty="0"/>
              <a:t> Simple{  </a:t>
            </a:r>
          </a:p>
          <a:p>
            <a:pPr marL="228600" lvl="1" indent="0">
              <a:buNone/>
            </a:pPr>
            <a:r>
              <a:rPr lang="en-IN" sz="1900" dirty="0"/>
              <a:t> </a:t>
            </a:r>
            <a:r>
              <a:rPr lang="en-IN" sz="1900" b="1" dirty="0"/>
              <a:t>public</a:t>
            </a:r>
            <a:r>
              <a:rPr lang="en-IN" sz="1900" dirty="0"/>
              <a:t> </a:t>
            </a:r>
            <a:r>
              <a:rPr lang="en-IN" sz="1900" b="1" dirty="0"/>
              <a:t>static</a:t>
            </a:r>
            <a:r>
              <a:rPr lang="en-IN" sz="1900" dirty="0"/>
              <a:t> </a:t>
            </a:r>
            <a:r>
              <a:rPr lang="en-IN" sz="1900" b="1" dirty="0"/>
              <a:t>void</a:t>
            </a:r>
            <a:r>
              <a:rPr lang="en-IN" sz="1900" dirty="0"/>
              <a:t> main(String </a:t>
            </a:r>
            <a:r>
              <a:rPr lang="en-IN" sz="1900" dirty="0" err="1"/>
              <a:t>args</a:t>
            </a:r>
            <a:r>
              <a:rPr lang="en-IN" sz="1900" dirty="0"/>
              <a:t>[]){  </a:t>
            </a:r>
          </a:p>
          <a:p>
            <a:pPr marL="228600" lvl="1" indent="0">
              <a:buNone/>
            </a:pPr>
            <a:r>
              <a:rPr lang="en-IN" sz="1900" dirty="0"/>
              <a:t>   A </a:t>
            </a:r>
            <a:r>
              <a:rPr lang="en-IN" sz="1900" dirty="0" err="1"/>
              <a:t>obj</a:t>
            </a:r>
            <a:r>
              <a:rPr lang="en-IN" sz="1900" dirty="0"/>
              <a:t>=</a:t>
            </a:r>
            <a:r>
              <a:rPr lang="en-IN" sz="1900" b="1" dirty="0"/>
              <a:t>new</a:t>
            </a:r>
            <a:r>
              <a:rPr lang="en-IN" sz="1900" dirty="0"/>
              <a:t> A();//Compile Time Error  </a:t>
            </a:r>
          </a:p>
          <a:p>
            <a:pPr marL="228600" lvl="1" indent="0">
              <a:buNone/>
            </a:pPr>
            <a:r>
              <a:rPr lang="en-IN" sz="1900" dirty="0"/>
              <a:t> }  </a:t>
            </a:r>
          </a:p>
          <a:p>
            <a:pPr marL="228600" lvl="1" indent="0">
              <a:buNone/>
            </a:pPr>
            <a:r>
              <a:rPr lang="en-IN" sz="1900" dirty="0"/>
              <a:t>}  </a:t>
            </a:r>
          </a:p>
          <a:p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371995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 default access modifier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If you don't use any modifier, it is treated as </a:t>
            </a:r>
            <a:r>
              <a:rPr lang="en-IN" b="1" dirty="0"/>
              <a:t>default</a:t>
            </a:r>
            <a:r>
              <a:rPr lang="en-IN" dirty="0"/>
              <a:t> </a:t>
            </a:r>
            <a:r>
              <a:rPr lang="en-IN" dirty="0" smtClean="0"/>
              <a:t>by default</a:t>
            </a:r>
            <a:r>
              <a:rPr lang="en-IN" dirty="0"/>
              <a:t>. The default modifier is accessible only within package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947798"/>
              </p:ext>
            </p:extLst>
          </p:nvPr>
        </p:nvGraphicFramePr>
        <p:xfrm>
          <a:off x="611560" y="2852936"/>
          <a:ext cx="8229600" cy="2111251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2111251">
                <a:tc>
                  <a:txBody>
                    <a:bodyPr/>
                    <a:lstStyle/>
                    <a:p>
                      <a:pPr algn="just"/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 this example, we have created two packages pack and </a:t>
                      </a:r>
                      <a:r>
                        <a:rPr lang="en-IN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mypack</a:t>
                      </a: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 We are accessing the A class from outside its package, since A class is not public, so it cannot be accessed from outside the package.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67470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/save by A.java  </a:t>
            </a:r>
          </a:p>
          <a:p>
            <a:pPr marL="0" indent="0">
              <a:buNone/>
            </a:pPr>
            <a:r>
              <a:rPr lang="en-IN" b="1" dirty="0"/>
              <a:t>package</a:t>
            </a:r>
            <a:r>
              <a:rPr lang="en-IN" dirty="0"/>
              <a:t> pack;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("Hello");}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316288" cy="4297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//save by B.java  </a:t>
            </a:r>
          </a:p>
          <a:p>
            <a:pPr marL="0" indent="0">
              <a:buNone/>
            </a:pPr>
            <a:r>
              <a:rPr lang="en-IN" b="1" dirty="0"/>
              <a:t>package</a:t>
            </a:r>
            <a:r>
              <a:rPr lang="en-IN" dirty="0"/>
              <a:t> </a:t>
            </a:r>
            <a:r>
              <a:rPr lang="en-IN" dirty="0" err="1"/>
              <a:t>mypack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pack.*;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B{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A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A();//Compile Time Error  </a:t>
            </a:r>
          </a:p>
          <a:p>
            <a:pPr marL="0" indent="0">
              <a:buNone/>
            </a:pPr>
            <a:r>
              <a:rPr lang="en-IN" dirty="0"/>
              <a:t>   obj.msg();//Compile Time Error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50646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Protected </a:t>
            </a:r>
            <a:r>
              <a:rPr lang="en-IN" b="1" dirty="0"/>
              <a:t>access modifier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3826768" cy="42973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The </a:t>
            </a:r>
            <a:r>
              <a:rPr lang="en-IN" b="1" dirty="0"/>
              <a:t>protected access modifier</a:t>
            </a:r>
            <a:r>
              <a:rPr lang="en-IN" dirty="0"/>
              <a:t> is accessible within package and outside the package but through inheritance only.</a:t>
            </a:r>
          </a:p>
          <a:p>
            <a:pPr algn="just"/>
            <a:r>
              <a:rPr lang="en-IN" dirty="0"/>
              <a:t>The protected access modifier can be applied on the data member, method and constructor. It can't be applied on the class.</a:t>
            </a:r>
          </a:p>
          <a:p>
            <a:pPr algn="just"/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040" y="1676400"/>
            <a:ext cx="3754760" cy="42973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Example of protected access modifier</a:t>
            </a:r>
          </a:p>
          <a:p>
            <a:pPr algn="just"/>
            <a:r>
              <a:rPr lang="en-IN" dirty="0" smtClean="0"/>
              <a:t>In </a:t>
            </a:r>
            <a:r>
              <a:rPr lang="en-IN" dirty="0"/>
              <a:t>this example, we have created the two packages pack and </a:t>
            </a:r>
            <a:r>
              <a:rPr lang="en-IN" dirty="0" err="1"/>
              <a:t>mypack</a:t>
            </a:r>
            <a:r>
              <a:rPr lang="en-IN" dirty="0"/>
              <a:t>. The A class of pack package is public, so can be accessed from outside the package. But </a:t>
            </a:r>
            <a:r>
              <a:rPr lang="en-IN" dirty="0" err="1"/>
              <a:t>msg</a:t>
            </a:r>
            <a:r>
              <a:rPr lang="en-IN" dirty="0"/>
              <a:t> method of this package is declared as protected, so it can be accessed from outside the class only through inheritance.</a:t>
            </a:r>
          </a:p>
        </p:txBody>
      </p:sp>
    </p:spTree>
    <p:extLst>
      <p:ext uri="{BB962C8B-B14F-4D97-AF65-F5344CB8AC3E}">
        <p14:creationId xmlns:p14="http://schemas.microsoft.com/office/powerpoint/2010/main" val="3012623028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//save by A.java  </a:t>
            </a:r>
          </a:p>
          <a:p>
            <a:pPr marL="0" indent="0">
              <a:buNone/>
            </a:pPr>
            <a:r>
              <a:rPr lang="en-IN" b="1" dirty="0"/>
              <a:t>package</a:t>
            </a:r>
            <a:r>
              <a:rPr lang="en-IN" dirty="0"/>
              <a:t> pack;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A{  </a:t>
            </a:r>
          </a:p>
          <a:p>
            <a:pPr marL="0" indent="0">
              <a:buNone/>
            </a:pPr>
            <a:r>
              <a:rPr lang="en-IN" b="1" dirty="0"/>
              <a:t>protected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("Hello");}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/save by B.java  </a:t>
            </a:r>
          </a:p>
          <a:p>
            <a:pPr marL="0" indent="0">
              <a:buNone/>
            </a:pPr>
            <a:r>
              <a:rPr lang="en-IN" b="1" dirty="0"/>
              <a:t>package</a:t>
            </a:r>
            <a:r>
              <a:rPr lang="en-IN" dirty="0"/>
              <a:t> </a:t>
            </a:r>
            <a:r>
              <a:rPr lang="en-IN" dirty="0" err="1"/>
              <a:t>mypack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pack.*;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B </a:t>
            </a:r>
            <a:r>
              <a:rPr lang="en-IN" b="1" dirty="0"/>
              <a:t>extends</a:t>
            </a:r>
            <a:r>
              <a:rPr lang="en-IN" dirty="0"/>
              <a:t> A{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B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B();  </a:t>
            </a:r>
          </a:p>
          <a:p>
            <a:pPr marL="0" indent="0">
              <a:buNone/>
            </a:pPr>
            <a:r>
              <a:rPr lang="en-IN" dirty="0"/>
              <a:t>   obj.msg();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}  </a:t>
            </a:r>
            <a:endParaRPr lang="en-IN" dirty="0" smtClean="0"/>
          </a:p>
          <a:p>
            <a:pPr marL="0" indent="0"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Output:Hello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55623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</a:t>
            </a:r>
            <a:r>
              <a:rPr lang="en-IN" b="1" dirty="0" smtClean="0"/>
              <a:t>ublic </a:t>
            </a:r>
            <a:r>
              <a:rPr lang="en-IN" b="1" dirty="0"/>
              <a:t>access modifier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3682752" cy="4297363"/>
          </a:xfrm>
        </p:spPr>
        <p:txBody>
          <a:bodyPr/>
          <a:lstStyle/>
          <a:p>
            <a:pPr algn="just"/>
            <a:r>
              <a:rPr lang="en-IN" dirty="0"/>
              <a:t>The </a:t>
            </a:r>
            <a:r>
              <a:rPr lang="en-IN" b="1" dirty="0"/>
              <a:t>public access modifier</a:t>
            </a:r>
            <a:r>
              <a:rPr lang="en-IN" dirty="0"/>
              <a:t> is accessible everywhere. It has the widest scope among all other modifiers.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//save by A.java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package</a:t>
            </a:r>
            <a:r>
              <a:rPr lang="en-IN" dirty="0"/>
              <a:t> pack;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A{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("Hello");}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562402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//save by B.java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package</a:t>
            </a:r>
            <a:r>
              <a:rPr lang="en-IN" dirty="0"/>
              <a:t> </a:t>
            </a:r>
            <a:r>
              <a:rPr lang="en-IN" dirty="0" err="1"/>
              <a:t>mypack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pack.*;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B{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A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A();  </a:t>
            </a:r>
          </a:p>
          <a:p>
            <a:pPr marL="0" indent="0">
              <a:buNone/>
            </a:pPr>
            <a:r>
              <a:rPr lang="en-IN" dirty="0"/>
              <a:t>   obj.msg();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0205" y="2708920"/>
            <a:ext cx="4038600" cy="5284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Output:Hello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361770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Understanding all java access modifiers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586551"/>
              </p:ext>
            </p:extLst>
          </p:nvPr>
        </p:nvGraphicFramePr>
        <p:xfrm>
          <a:off x="827583" y="1916832"/>
          <a:ext cx="7818860" cy="2758440"/>
        </p:xfrm>
        <a:graphic>
          <a:graphicData uri="http://schemas.openxmlformats.org/drawingml/2006/table">
            <a:tbl>
              <a:tblPr/>
              <a:tblGrid>
                <a:gridCol w="1563772"/>
                <a:gridCol w="1563772"/>
                <a:gridCol w="1563772"/>
                <a:gridCol w="1563772"/>
                <a:gridCol w="1563772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Access Modifier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FA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A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A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within class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FA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A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A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within package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FA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A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A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outside package by subclass only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FA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A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A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outside package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FA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A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A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Private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Default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Protected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Public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976271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access modifiers with method overriding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297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A{  </a:t>
            </a:r>
          </a:p>
          <a:p>
            <a:pPr marL="0" indent="0">
              <a:buNone/>
            </a:pPr>
            <a:r>
              <a:rPr lang="en-IN" b="1" dirty="0"/>
              <a:t>protected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("Hello java");}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Simple </a:t>
            </a:r>
            <a:r>
              <a:rPr lang="en-IN" b="1" dirty="0"/>
              <a:t>extends</a:t>
            </a:r>
            <a:r>
              <a:rPr lang="en-IN" dirty="0"/>
              <a:t> A{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("Hello java");}//</a:t>
            </a:r>
            <a:r>
              <a:rPr lang="en-IN" dirty="0" err="1"/>
              <a:t>C.T.Error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Simple </a:t>
            </a:r>
            <a:r>
              <a:rPr lang="en-IN" dirty="0" err="1"/>
              <a:t>obj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Simple();  </a:t>
            </a:r>
          </a:p>
          <a:p>
            <a:pPr marL="0" indent="0">
              <a:buNone/>
            </a:pPr>
            <a:r>
              <a:rPr lang="en-IN" dirty="0"/>
              <a:t>   obj.msg();  </a:t>
            </a:r>
          </a:p>
          <a:p>
            <a:pPr marL="0" indent="0">
              <a:buNone/>
            </a:pPr>
            <a:r>
              <a:rPr lang="en-IN" dirty="0"/>
              <a:t>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46654"/>
              </p:ext>
            </p:extLst>
          </p:nvPr>
        </p:nvGraphicFramePr>
        <p:xfrm>
          <a:off x="1403648" y="5325912"/>
          <a:ext cx="7571184" cy="640080"/>
        </p:xfrm>
        <a:graphic>
          <a:graphicData uri="http://schemas.openxmlformats.org/drawingml/2006/table">
            <a:tbl>
              <a:tblPr/>
              <a:tblGrid>
                <a:gridCol w="7571184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The default modifier is more restrictive than protected. That is why there is compile time error.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34888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Encapsulation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35280" cy="4297363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Encapsulation in java</a:t>
            </a:r>
            <a:r>
              <a:rPr lang="en-IN" dirty="0"/>
              <a:t> is a </a:t>
            </a:r>
            <a:r>
              <a:rPr lang="en-IN" i="1" dirty="0"/>
              <a:t>process of wrapping code and data together into a single unit</a:t>
            </a:r>
            <a:r>
              <a:rPr lang="en-IN" dirty="0"/>
              <a:t>, for example capsule i.e. mixed of several medicines.</a:t>
            </a:r>
          </a:p>
          <a:p>
            <a:pPr algn="just"/>
            <a:r>
              <a:rPr lang="en-IN" dirty="0"/>
              <a:t>We can create a fully encapsulated class in java by making all the data members of the class private. Now we can use setter and </a:t>
            </a:r>
            <a:r>
              <a:rPr lang="en-IN" dirty="0" smtClean="0"/>
              <a:t>getter </a:t>
            </a:r>
            <a:r>
              <a:rPr lang="en-IN" dirty="0"/>
              <a:t>methods to set and get the data in it.</a:t>
            </a:r>
          </a:p>
          <a:p>
            <a:pPr algn="just"/>
            <a:r>
              <a:rPr lang="en-IN" dirty="0"/>
              <a:t>The </a:t>
            </a:r>
            <a:r>
              <a:rPr lang="en-IN" b="1" dirty="0"/>
              <a:t>Java Bean</a:t>
            </a:r>
            <a:r>
              <a:rPr lang="en-IN" dirty="0"/>
              <a:t> class is the example of fully encapsulated class.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133909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Constructor in Java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48897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/>
              <a:t>Constructor in java</a:t>
            </a:r>
            <a:r>
              <a:rPr lang="en-IN" dirty="0"/>
              <a:t> is a </a:t>
            </a:r>
            <a:r>
              <a:rPr lang="en-IN" i="1" dirty="0"/>
              <a:t>special type of method</a:t>
            </a:r>
            <a:r>
              <a:rPr lang="en-IN" dirty="0"/>
              <a:t> that is used to initialize the object.</a:t>
            </a:r>
          </a:p>
          <a:p>
            <a:pPr algn="just"/>
            <a:r>
              <a:rPr lang="en-IN" dirty="0"/>
              <a:t>Java constructor is </a:t>
            </a:r>
            <a:r>
              <a:rPr lang="en-IN" i="1" dirty="0"/>
              <a:t>invoked at the time of object </a:t>
            </a:r>
            <a:r>
              <a:rPr lang="en-IN" i="1" dirty="0" smtClean="0"/>
              <a:t>creation </a:t>
            </a:r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</a:rPr>
              <a:t>new</a:t>
            </a:r>
            <a:r>
              <a:rPr lang="en-US" dirty="0"/>
              <a:t> </a:t>
            </a:r>
            <a:r>
              <a:rPr lang="en-US" dirty="0" smtClean="0"/>
              <a:t>operator</a:t>
            </a:r>
            <a:r>
              <a:rPr lang="en-IN" dirty="0" smtClean="0"/>
              <a:t>. </a:t>
            </a:r>
            <a:r>
              <a:rPr lang="en-IN" dirty="0"/>
              <a:t>It constructs the values i.e. provides data for the object that is why it is known as constructor.</a:t>
            </a:r>
          </a:p>
          <a:p>
            <a:pPr>
              <a:spcBef>
                <a:spcPct val="25000"/>
              </a:spcBef>
            </a:pPr>
            <a:r>
              <a:rPr lang="en-US" dirty="0"/>
              <a:t>Restrictions on constructors</a:t>
            </a:r>
          </a:p>
          <a:p>
            <a:pPr lvl="1">
              <a:spcBef>
                <a:spcPct val="25000"/>
              </a:spcBef>
            </a:pPr>
            <a:r>
              <a:rPr lang="en-US" sz="2400" dirty="0"/>
              <a:t>constructor name must be the same as the class name</a:t>
            </a:r>
          </a:p>
          <a:p>
            <a:pPr lvl="1">
              <a:spcBef>
                <a:spcPct val="25000"/>
              </a:spcBef>
            </a:pPr>
            <a:r>
              <a:rPr lang="en-US" sz="2400" dirty="0"/>
              <a:t>constructor cannot return a value, not even </a:t>
            </a:r>
            <a:r>
              <a:rPr lang="en-US" sz="2400" dirty="0">
                <a:latin typeface="Courier New" panose="02070309020205020404" pitchFamily="49" charset="0"/>
              </a:rPr>
              <a:t>void</a:t>
            </a:r>
          </a:p>
          <a:p>
            <a:pPr lvl="1">
              <a:spcBef>
                <a:spcPct val="25000"/>
              </a:spcBef>
            </a:pPr>
            <a:r>
              <a:rPr lang="en-US" sz="2400" dirty="0"/>
              <a:t>only an access modifier is allowed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908070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Rules for creating java constructor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There </a:t>
            </a:r>
            <a:r>
              <a:rPr lang="en-IN" dirty="0"/>
              <a:t>are basically two rules defined for the constructor.</a:t>
            </a:r>
          </a:p>
          <a:p>
            <a:r>
              <a:rPr lang="en-IN" dirty="0"/>
              <a:t>Constructor name must be same as its class name</a:t>
            </a:r>
          </a:p>
          <a:p>
            <a:r>
              <a:rPr lang="en-IN" dirty="0"/>
              <a:t>Constructor must have no explicit return 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295096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Types of java constructors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There </a:t>
            </a:r>
            <a:r>
              <a:rPr lang="en-IN" dirty="0"/>
              <a:t>are two types of constructors: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Default constructor (no-</a:t>
            </a:r>
            <a:r>
              <a:rPr lang="en-IN" dirty="0" err="1"/>
              <a:t>arg</a:t>
            </a:r>
            <a:r>
              <a:rPr lang="en-IN" dirty="0"/>
              <a:t> constructor)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Parameterized constructor</a:t>
            </a:r>
          </a:p>
          <a:p>
            <a:endParaRPr lang="en-IN" dirty="0"/>
          </a:p>
        </p:txBody>
      </p:sp>
      <p:pic>
        <p:nvPicPr>
          <p:cNvPr id="7171" name="Picture 3" descr="C:\Users\User2\Desktop\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861048"/>
            <a:ext cx="5688632" cy="201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249047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Default Constructor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525954"/>
              </p:ext>
            </p:extLst>
          </p:nvPr>
        </p:nvGraphicFramePr>
        <p:xfrm>
          <a:off x="457200" y="1412777"/>
          <a:ext cx="8229600" cy="1080119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1080119">
                <a:tc>
                  <a:txBody>
                    <a:bodyPr/>
                    <a:lstStyle/>
                    <a:p>
                      <a:pPr algn="just"/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 constructor that have no parameter is known as default constructor.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780436"/>
            <a:ext cx="3699274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Syntax of default constructor: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44740" y="4011542"/>
            <a:ext cx="33874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&lt;</a:t>
            </a:r>
            <a:r>
              <a:rPr lang="en-IN" sz="2800" dirty="0" err="1"/>
              <a:t>class_name</a:t>
            </a:r>
            <a:r>
              <a:rPr lang="en-IN" sz="2800" dirty="0" smtClean="0"/>
              <a:t>&gt;()</a:t>
            </a:r>
          </a:p>
          <a:p>
            <a:r>
              <a:rPr lang="en-IN" sz="2800" dirty="0" smtClean="0"/>
              <a:t>{}</a:t>
            </a:r>
            <a:r>
              <a:rPr lang="en-IN" sz="28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988524689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of default constructor</a:t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316288" cy="4525963"/>
          </a:xfrm>
        </p:spPr>
        <p:txBody>
          <a:bodyPr/>
          <a:lstStyle/>
          <a:p>
            <a:r>
              <a:rPr lang="en-IN" dirty="0"/>
              <a:t>In this example, we are creating the no-</a:t>
            </a:r>
            <a:r>
              <a:rPr lang="en-IN" dirty="0" err="1"/>
              <a:t>arg</a:t>
            </a:r>
            <a:r>
              <a:rPr lang="en-IN" dirty="0"/>
              <a:t> constructor in the Bike class. It will be invoked at the time of object creation.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Bike1{  </a:t>
            </a:r>
          </a:p>
          <a:p>
            <a:pPr marL="0" indent="0">
              <a:buNone/>
            </a:pPr>
            <a:r>
              <a:rPr lang="en-IN" dirty="0"/>
              <a:t>Bike1(){</a:t>
            </a:r>
            <a:r>
              <a:rPr lang="en-IN" dirty="0" err="1"/>
              <a:t>System.out.println</a:t>
            </a:r>
            <a:r>
              <a:rPr lang="en-IN" dirty="0"/>
              <a:t>("Bike is created");}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Bike1 b=</a:t>
            </a:r>
            <a:r>
              <a:rPr lang="en-IN" b="1" dirty="0"/>
              <a:t>new</a:t>
            </a:r>
            <a:r>
              <a:rPr lang="en-IN" dirty="0"/>
              <a:t> Bike1();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Output :: Bike is created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495013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b="1" dirty="0"/>
          </a:p>
          <a:p>
            <a:pPr algn="ctr"/>
            <a:endParaRPr lang="en-IN" b="1" dirty="0" smtClean="0"/>
          </a:p>
          <a:p>
            <a:pPr algn="ctr"/>
            <a:r>
              <a:rPr lang="en-IN" b="1" dirty="0" smtClean="0"/>
              <a:t>Rule</a:t>
            </a:r>
            <a:r>
              <a:rPr lang="en-IN" b="1" dirty="0"/>
              <a:t>: If there is no constructor in a class, compiler automatically creates a default constructor.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264584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parameterized constructor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616576"/>
              </p:ext>
            </p:extLst>
          </p:nvPr>
        </p:nvGraphicFramePr>
        <p:xfrm>
          <a:off x="467544" y="1340768"/>
          <a:ext cx="8229600" cy="64008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 constructor that have parameters is known as parameterized constructor.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51751"/>
              </p:ext>
            </p:extLst>
          </p:nvPr>
        </p:nvGraphicFramePr>
        <p:xfrm>
          <a:off x="323528" y="3162837"/>
          <a:ext cx="8229600" cy="64008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Parameterized constructor is used to provide different values to the distinct objects.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2424173"/>
            <a:ext cx="459035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Why use parameterized constructor?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69838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6563072" cy="5793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Student4{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id;  </a:t>
            </a:r>
          </a:p>
          <a:p>
            <a:pPr marL="0" indent="0">
              <a:buNone/>
            </a:pPr>
            <a:r>
              <a:rPr lang="en-IN" dirty="0"/>
              <a:t>    String name;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</a:p>
          <a:p>
            <a:pPr marL="0" indent="0">
              <a:buNone/>
            </a:pPr>
            <a:r>
              <a:rPr lang="en-IN" dirty="0"/>
              <a:t>    Student4(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i,String</a:t>
            </a:r>
            <a:r>
              <a:rPr lang="en-IN" dirty="0"/>
              <a:t> n){  </a:t>
            </a:r>
          </a:p>
          <a:p>
            <a:pPr marL="0" indent="0">
              <a:buNone/>
            </a:pPr>
            <a:r>
              <a:rPr lang="en-IN" dirty="0"/>
              <a:t>    id = i;  </a:t>
            </a:r>
          </a:p>
          <a:p>
            <a:pPr marL="0" indent="0">
              <a:buNone/>
            </a:pPr>
            <a:r>
              <a:rPr lang="en-IN" dirty="0"/>
              <a:t>    name = n;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void</a:t>
            </a:r>
            <a:r>
              <a:rPr lang="en-IN" dirty="0"/>
              <a:t> display(){</a:t>
            </a:r>
            <a:r>
              <a:rPr lang="en-IN" dirty="0" err="1"/>
              <a:t>System.out.println</a:t>
            </a:r>
            <a:r>
              <a:rPr lang="en-IN" dirty="0"/>
              <a:t>(id+" "+name);}  </a:t>
            </a:r>
          </a:p>
          <a:p>
            <a:pPr marL="0" indent="0">
              <a:buNone/>
            </a:pPr>
            <a:r>
              <a:rPr lang="en-IN" dirty="0"/>
              <a:t>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 Student4 s1 = </a:t>
            </a:r>
            <a:r>
              <a:rPr lang="en-IN" b="1" dirty="0"/>
              <a:t>new</a:t>
            </a:r>
            <a:r>
              <a:rPr lang="en-IN" dirty="0"/>
              <a:t> Student4(111,"Karan");  </a:t>
            </a:r>
          </a:p>
          <a:p>
            <a:pPr marL="0" indent="0">
              <a:buNone/>
            </a:pPr>
            <a:r>
              <a:rPr lang="en-IN" dirty="0"/>
              <a:t>    Student4 s2 = </a:t>
            </a:r>
            <a:r>
              <a:rPr lang="en-IN" b="1" dirty="0"/>
              <a:t>new</a:t>
            </a:r>
            <a:r>
              <a:rPr lang="en-IN" dirty="0"/>
              <a:t> Student4(222,"Aryan");  </a:t>
            </a:r>
          </a:p>
          <a:p>
            <a:pPr marL="0" indent="0">
              <a:buNone/>
            </a:pPr>
            <a:r>
              <a:rPr lang="en-IN" dirty="0"/>
              <a:t>    s1.display();  </a:t>
            </a:r>
          </a:p>
          <a:p>
            <a:pPr marL="0" indent="0">
              <a:buNone/>
            </a:pPr>
            <a:r>
              <a:rPr lang="en-IN" dirty="0"/>
              <a:t>    s2.display();  </a:t>
            </a:r>
          </a:p>
          <a:p>
            <a:pPr marL="0" indent="0">
              <a:buNone/>
            </a:pPr>
            <a:r>
              <a:rPr lang="en-IN" dirty="0"/>
              <a:t>   }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32240" y="2636912"/>
            <a:ext cx="190770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Output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111 Karan 222 Aryan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2631921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95536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dirty="0"/>
              <a:t>Java Copy Constructor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4594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There is no copy constructor in java. But, we can copy the values of one object to another like copy constructor in C++.</a:t>
            </a:r>
          </a:p>
          <a:p>
            <a:pPr marL="0" indent="0">
              <a:buNone/>
            </a:pPr>
            <a:r>
              <a:rPr lang="en-IN" dirty="0"/>
              <a:t>There are many ways to copy the values of one object into another in java. They are:</a:t>
            </a:r>
          </a:p>
          <a:p>
            <a:r>
              <a:rPr lang="en-IN" dirty="0"/>
              <a:t>By constructor</a:t>
            </a:r>
          </a:p>
          <a:p>
            <a:r>
              <a:rPr lang="en-IN" dirty="0"/>
              <a:t>By assigning the values of one object into another</a:t>
            </a:r>
          </a:p>
          <a:p>
            <a:r>
              <a:rPr lang="en-IN" dirty="0"/>
              <a:t>By clone() method of Object class</a:t>
            </a:r>
          </a:p>
          <a:p>
            <a:pPr marL="0" indent="0">
              <a:buNone/>
            </a:pPr>
            <a:r>
              <a:rPr lang="en-IN" dirty="0"/>
              <a:t>In this example, we are going to copy the values of one object into another using java constructor.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6387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59375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Student6{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id;  </a:t>
            </a:r>
          </a:p>
          <a:p>
            <a:pPr marL="0" indent="0">
              <a:buNone/>
            </a:pPr>
            <a:r>
              <a:rPr lang="en-IN" dirty="0"/>
              <a:t>    String name;  </a:t>
            </a:r>
          </a:p>
          <a:p>
            <a:pPr marL="0" indent="0">
              <a:buNone/>
            </a:pPr>
            <a:r>
              <a:rPr lang="en-IN" dirty="0"/>
              <a:t>    Student6(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i,String</a:t>
            </a:r>
            <a:r>
              <a:rPr lang="en-IN" dirty="0"/>
              <a:t> n){  </a:t>
            </a:r>
          </a:p>
          <a:p>
            <a:pPr marL="0" indent="0">
              <a:buNone/>
            </a:pPr>
            <a:r>
              <a:rPr lang="en-IN" dirty="0"/>
              <a:t>    id = i;  </a:t>
            </a:r>
          </a:p>
          <a:p>
            <a:pPr marL="0" indent="0">
              <a:buNone/>
            </a:pPr>
            <a:r>
              <a:rPr lang="en-IN" dirty="0"/>
              <a:t>    name = n;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</a:p>
          <a:p>
            <a:pPr marL="0" indent="0">
              <a:buNone/>
            </a:pPr>
            <a:r>
              <a:rPr lang="en-IN" dirty="0"/>
              <a:t>    Student6(Student6 s){  </a:t>
            </a:r>
          </a:p>
          <a:p>
            <a:pPr marL="0" indent="0">
              <a:buNone/>
            </a:pPr>
            <a:r>
              <a:rPr lang="en-IN" dirty="0"/>
              <a:t>    id = s.id;  </a:t>
            </a:r>
          </a:p>
          <a:p>
            <a:pPr marL="0" indent="0">
              <a:buNone/>
            </a:pPr>
            <a:r>
              <a:rPr lang="en-IN" dirty="0"/>
              <a:t>    name =s.name;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212738779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Advantage of Encapsulation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Advantage of Encapsulation in java</a:t>
            </a:r>
          </a:p>
          <a:p>
            <a:pPr algn="just"/>
            <a:r>
              <a:rPr lang="en-IN" dirty="0"/>
              <a:t>By providing only setter or getter method, you can make </a:t>
            </a:r>
            <a:r>
              <a:rPr lang="en-IN" dirty="0" smtClean="0"/>
              <a:t>the class </a:t>
            </a:r>
            <a:r>
              <a:rPr lang="en-IN" b="1" dirty="0" smtClean="0"/>
              <a:t>read-only </a:t>
            </a:r>
            <a:r>
              <a:rPr lang="en-IN" b="1" dirty="0"/>
              <a:t>or write-only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It provides you the </a:t>
            </a:r>
            <a:r>
              <a:rPr lang="en-IN" b="1" dirty="0"/>
              <a:t>control over the data</a:t>
            </a:r>
            <a:r>
              <a:rPr lang="en-IN" dirty="0"/>
              <a:t>. Suppose you want to set the value of id i.e. greater than 100 only, you can write the logic inside the setter method.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829206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display(){</a:t>
            </a:r>
            <a:r>
              <a:rPr lang="en-IN" dirty="0" err="1"/>
              <a:t>System.out.println</a:t>
            </a:r>
            <a:r>
              <a:rPr lang="en-IN" dirty="0"/>
              <a:t>(id+" "+name);}  </a:t>
            </a:r>
          </a:p>
          <a:p>
            <a:pPr marL="0" indent="0">
              <a:buNone/>
            </a:pPr>
            <a:r>
              <a:rPr lang="en-IN" dirty="0"/>
              <a:t>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 Student6 s1 = </a:t>
            </a:r>
            <a:r>
              <a:rPr lang="en-IN" b="1" dirty="0"/>
              <a:t>new</a:t>
            </a:r>
            <a:r>
              <a:rPr lang="en-IN" dirty="0"/>
              <a:t> Student6(111,"Karan");  </a:t>
            </a:r>
          </a:p>
          <a:p>
            <a:pPr marL="0" indent="0">
              <a:buNone/>
            </a:pPr>
            <a:r>
              <a:rPr lang="en-IN" dirty="0"/>
              <a:t>    Student6 s2 = </a:t>
            </a:r>
            <a:r>
              <a:rPr lang="en-IN" b="1" dirty="0"/>
              <a:t>new</a:t>
            </a:r>
            <a:r>
              <a:rPr lang="en-IN" dirty="0"/>
              <a:t> Student6(s1);  </a:t>
            </a:r>
          </a:p>
          <a:p>
            <a:pPr marL="0" indent="0">
              <a:buNone/>
            </a:pPr>
            <a:r>
              <a:rPr lang="en-IN" dirty="0"/>
              <a:t>    s1.display();  </a:t>
            </a:r>
          </a:p>
          <a:p>
            <a:pPr marL="0" indent="0">
              <a:buNone/>
            </a:pPr>
            <a:r>
              <a:rPr lang="en-IN" dirty="0"/>
              <a:t>    s2.display();  </a:t>
            </a:r>
          </a:p>
          <a:p>
            <a:pPr marL="0" indent="0">
              <a:buNone/>
            </a:pPr>
            <a:r>
              <a:rPr lang="en-IN" dirty="0"/>
              <a:t>   }  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40152" y="3069540"/>
            <a:ext cx="216024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Output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111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Karan 111 Karan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3769110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000" b="1" dirty="0"/>
              <a:t>End of Session - </a:t>
            </a:r>
            <a:r>
              <a:rPr lang="en-US" sz="3000" b="1" dirty="0"/>
              <a:t>7</a:t>
            </a: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3000" b="1" dirty="0"/>
              <a:t>Thank You !</a:t>
            </a:r>
            <a:br>
              <a:rPr lang="en-US" sz="3000" b="1" dirty="0"/>
            </a:b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1356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75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1899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IN" dirty="0"/>
              <a:t>Simple example of encapsulation in java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001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/save as Student.java  </a:t>
            </a:r>
          </a:p>
          <a:p>
            <a:pPr marL="0" indent="0">
              <a:buNone/>
            </a:pPr>
            <a:r>
              <a:rPr lang="en-IN" b="1" dirty="0"/>
              <a:t>package</a:t>
            </a:r>
            <a:r>
              <a:rPr lang="en-IN" dirty="0"/>
              <a:t> </a:t>
            </a:r>
            <a:r>
              <a:rPr lang="en-IN" dirty="0" err="1"/>
              <a:t>com.javatpoint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Student{  </a:t>
            </a:r>
          </a:p>
          <a:p>
            <a:pPr marL="0" indent="0">
              <a:buNone/>
            </a:pPr>
            <a:r>
              <a:rPr lang="en-IN" b="1" dirty="0"/>
              <a:t>private</a:t>
            </a:r>
            <a:r>
              <a:rPr lang="en-IN" dirty="0"/>
              <a:t> String name;  </a:t>
            </a:r>
          </a:p>
          <a:p>
            <a:pPr marL="0" indent="0">
              <a:buNone/>
            </a:pPr>
            <a:r>
              <a:rPr lang="en-IN" dirty="0"/>
              <a:t> 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String </a:t>
            </a:r>
            <a:r>
              <a:rPr lang="en-IN" dirty="0" err="1"/>
              <a:t>getName</a:t>
            </a:r>
            <a:r>
              <a:rPr lang="en-IN" dirty="0"/>
              <a:t>(){  </a:t>
            </a:r>
          </a:p>
          <a:p>
            <a:pPr marL="0" indent="0">
              <a:buNone/>
            </a:pPr>
            <a:r>
              <a:rPr lang="en-IN" b="1" dirty="0"/>
              <a:t>return</a:t>
            </a:r>
            <a:r>
              <a:rPr lang="en-IN" dirty="0"/>
              <a:t> name;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setName</a:t>
            </a:r>
            <a:r>
              <a:rPr lang="en-IN" dirty="0"/>
              <a:t>(String name){  </a:t>
            </a:r>
          </a:p>
          <a:p>
            <a:pPr marL="0" indent="0">
              <a:buNone/>
            </a:pPr>
            <a:r>
              <a:rPr lang="en-IN" b="1" dirty="0"/>
              <a:t>this</a:t>
            </a:r>
            <a:r>
              <a:rPr lang="en-IN" dirty="0"/>
              <a:t>.name=name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688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/save as Test.java  </a:t>
            </a:r>
          </a:p>
          <a:p>
            <a:pPr marL="0" indent="0">
              <a:buNone/>
            </a:pPr>
            <a:r>
              <a:rPr lang="en-IN" b="1" dirty="0"/>
              <a:t>package</a:t>
            </a:r>
            <a:r>
              <a:rPr lang="en-IN" dirty="0"/>
              <a:t> </a:t>
            </a:r>
            <a:r>
              <a:rPr lang="en-IN" dirty="0" err="1"/>
              <a:t>com.javatpoint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){  </a:t>
            </a:r>
          </a:p>
          <a:p>
            <a:pPr marL="0" indent="0">
              <a:buNone/>
            </a:pPr>
            <a:r>
              <a:rPr lang="en-IN" dirty="0"/>
              <a:t>Student s=</a:t>
            </a:r>
            <a:r>
              <a:rPr lang="en-IN" b="1" dirty="0"/>
              <a:t>new</a:t>
            </a:r>
            <a:r>
              <a:rPr lang="en-IN" dirty="0"/>
              <a:t> Student();  </a:t>
            </a:r>
          </a:p>
          <a:p>
            <a:pPr marL="0" indent="0">
              <a:buNone/>
            </a:pPr>
            <a:r>
              <a:rPr lang="en-IN" dirty="0" err="1"/>
              <a:t>s.setName</a:t>
            </a:r>
            <a:r>
              <a:rPr lang="en-IN" dirty="0" smtClean="0"/>
              <a:t>(“</a:t>
            </a:r>
            <a:r>
              <a:rPr lang="en-IN" dirty="0" smtClean="0"/>
              <a:t>V</a:t>
            </a:r>
            <a:r>
              <a:rPr lang="en-IN" dirty="0" smtClean="0"/>
              <a:t>ijay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s.getName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r>
              <a:rPr lang="en-IN" dirty="0" smtClean="0"/>
              <a:t>Compile By: </a:t>
            </a:r>
            <a:r>
              <a:rPr lang="en-IN" dirty="0" err="1" smtClean="0"/>
              <a:t>javac</a:t>
            </a:r>
            <a:r>
              <a:rPr lang="en-IN" dirty="0" smtClean="0"/>
              <a:t> -d . Test.java Run By: java </a:t>
            </a:r>
            <a:r>
              <a:rPr lang="en-IN" dirty="0" err="1" smtClean="0"/>
              <a:t>com.javatpoint.Test</a:t>
            </a:r>
            <a:endParaRPr lang="en-IN" dirty="0" smtClean="0"/>
          </a:p>
          <a:p>
            <a:r>
              <a:rPr lang="en-IN" b="1" dirty="0" smtClean="0">
                <a:solidFill>
                  <a:srgbClr val="FF0000"/>
                </a:solidFill>
              </a:rPr>
              <a:t>Output</a:t>
            </a:r>
            <a:r>
              <a:rPr lang="en-IN" b="1" dirty="0" smtClean="0">
                <a:solidFill>
                  <a:srgbClr val="FF0000"/>
                </a:solidFill>
              </a:rPr>
              <a:t>: </a:t>
            </a:r>
            <a:r>
              <a:rPr lang="en-IN" b="1" dirty="0" smtClean="0">
                <a:solidFill>
                  <a:srgbClr val="FF0000"/>
                </a:solidFill>
              </a:rPr>
              <a:t>Vijay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9977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30" y="476672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 of Encapsulation in Java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124744"/>
            <a:ext cx="4316288" cy="55446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classEncapsulationDemo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private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ssn</a:t>
            </a:r>
            <a:r>
              <a:rPr lang="en-IN" dirty="0"/>
              <a:t>; </a:t>
            </a:r>
          </a:p>
          <a:p>
            <a:pPr marL="0" indent="0">
              <a:buNone/>
            </a:pPr>
            <a:r>
              <a:rPr lang="en-IN" dirty="0" smtClean="0"/>
              <a:t>private </a:t>
            </a:r>
            <a:r>
              <a:rPr lang="en-IN" dirty="0"/>
              <a:t>String </a:t>
            </a:r>
            <a:r>
              <a:rPr lang="en-IN" dirty="0" err="1"/>
              <a:t>empName</a:t>
            </a:r>
            <a:r>
              <a:rPr lang="en-IN" dirty="0"/>
              <a:t>; private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empAge</a:t>
            </a:r>
            <a:r>
              <a:rPr lang="en-IN" dirty="0"/>
              <a:t>; //Getter and Setter methods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getEmpSSN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return </a:t>
            </a:r>
            <a:r>
              <a:rPr lang="en-IN" dirty="0" err="1"/>
              <a:t>ssn</a:t>
            </a:r>
            <a:r>
              <a:rPr lang="en-IN" dirty="0"/>
              <a:t>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 </a:t>
            </a:r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String </a:t>
            </a:r>
            <a:r>
              <a:rPr lang="en-IN" dirty="0" err="1"/>
              <a:t>getEmpName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  <a:r>
              <a:rPr lang="en-IN" dirty="0"/>
              <a:t>return </a:t>
            </a:r>
            <a:r>
              <a:rPr lang="en-IN" dirty="0" err="1"/>
              <a:t>empName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1960" y="1196752"/>
            <a:ext cx="4474840" cy="55446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getEmpAge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return </a:t>
            </a:r>
            <a:r>
              <a:rPr lang="en-IN" dirty="0" err="1"/>
              <a:t>empAge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public </a:t>
            </a:r>
            <a:r>
              <a:rPr lang="en-IN" dirty="0" err="1" smtClean="0"/>
              <a:t>voidsetEmpAge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newValue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err="1" smtClean="0"/>
              <a:t>empAge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newValue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publicvoidsetEmpName</a:t>
            </a:r>
            <a:r>
              <a:rPr lang="en-IN" dirty="0" smtClean="0"/>
              <a:t>(String </a:t>
            </a:r>
            <a:r>
              <a:rPr lang="en-IN" dirty="0" err="1"/>
              <a:t>newValue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/>
              <a:t>empName</a:t>
            </a:r>
            <a:r>
              <a:rPr lang="en-IN" dirty="0"/>
              <a:t> = </a:t>
            </a:r>
            <a:r>
              <a:rPr lang="en-IN" dirty="0" err="1"/>
              <a:t>newValue</a:t>
            </a:r>
            <a:r>
              <a:rPr lang="en-IN" dirty="0"/>
              <a:t>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public void </a:t>
            </a:r>
            <a:r>
              <a:rPr lang="en-IN" dirty="0" err="1"/>
              <a:t>setEmpSSN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newValue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/>
              <a:t>ssn</a:t>
            </a:r>
            <a:r>
              <a:rPr lang="en-IN" dirty="0"/>
              <a:t> = </a:t>
            </a:r>
            <a:r>
              <a:rPr lang="en-IN" dirty="0" err="1"/>
              <a:t>newValue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362659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688" y="1562100"/>
            <a:ext cx="47880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}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 smtClean="0"/>
              <a:t>EncapsTest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 smtClean="0"/>
              <a:t>[])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err="1" smtClean="0"/>
              <a:t>EncapsulationDemo</a:t>
            </a:r>
            <a:r>
              <a:rPr lang="en-IN" dirty="0" smtClean="0"/>
              <a:t> </a:t>
            </a:r>
            <a:r>
              <a:rPr lang="en-IN" dirty="0" err="1"/>
              <a:t>obj</a:t>
            </a:r>
            <a:r>
              <a:rPr lang="en-IN" dirty="0"/>
              <a:t> = </a:t>
            </a:r>
            <a:r>
              <a:rPr lang="en-IN" dirty="0" err="1" smtClean="0"/>
              <a:t>newEncapsulationDemo</a:t>
            </a:r>
            <a:r>
              <a:rPr lang="en-IN" dirty="0"/>
              <a:t>(); </a:t>
            </a:r>
            <a:r>
              <a:rPr lang="en-IN" dirty="0" err="1"/>
              <a:t>obj.setEmpName</a:t>
            </a:r>
            <a:r>
              <a:rPr lang="en-IN" dirty="0"/>
              <a:t>("Mario"); </a:t>
            </a:r>
            <a:r>
              <a:rPr lang="en-IN" dirty="0" err="1"/>
              <a:t>obj.setEmpAge</a:t>
            </a:r>
            <a:r>
              <a:rPr lang="en-IN" dirty="0"/>
              <a:t>(32); </a:t>
            </a:r>
            <a:r>
              <a:rPr lang="en-IN" dirty="0" err="1"/>
              <a:t>obj.setEmpSSN</a:t>
            </a:r>
            <a:r>
              <a:rPr lang="en-IN" dirty="0"/>
              <a:t>(112233);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("Employee Name: " + </a:t>
            </a:r>
            <a:r>
              <a:rPr lang="en-IN" dirty="0" err="1" smtClean="0"/>
              <a:t>obj.getEmpName</a:t>
            </a:r>
            <a:r>
              <a:rPr lang="en-IN" dirty="0" smtClean="0"/>
              <a:t>()); </a:t>
            </a:r>
            <a:r>
              <a:rPr lang="en-IN" dirty="0" err="1" smtClean="0"/>
              <a:t>System.out.println</a:t>
            </a:r>
            <a:r>
              <a:rPr lang="en-IN" dirty="0" smtClean="0"/>
              <a:t>("Employee SSN: " + </a:t>
            </a:r>
            <a:r>
              <a:rPr lang="en-IN" dirty="0" err="1" smtClean="0"/>
              <a:t>obj.getEmpSSN</a:t>
            </a:r>
            <a:r>
              <a:rPr lang="en-IN" dirty="0" smtClean="0"/>
              <a:t>()); </a:t>
            </a:r>
            <a:r>
              <a:rPr lang="en-IN" dirty="0" err="1" smtClean="0"/>
              <a:t>System.out.println</a:t>
            </a:r>
            <a:r>
              <a:rPr lang="en-IN" dirty="0" smtClean="0"/>
              <a:t>("Employee Age: " + </a:t>
            </a:r>
            <a:r>
              <a:rPr lang="en-IN" dirty="0" err="1" smtClean="0"/>
              <a:t>obj.getEmpAge</a:t>
            </a:r>
            <a:r>
              <a:rPr lang="en-IN" dirty="0" smtClean="0"/>
              <a:t>()); 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88978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Employee Name: Mario Employee SSN: 112233 Employee Age: 32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Encapsulation is also known as “</a:t>
            </a:r>
            <a:r>
              <a:rPr lang="en-IN" b="1" dirty="0"/>
              <a:t>data Hiding</a:t>
            </a:r>
            <a:r>
              <a:rPr lang="en-IN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2171169311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Access Modifiers in java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8363272" cy="42973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dirty="0"/>
              <a:t>T</a:t>
            </a:r>
            <a:r>
              <a:rPr lang="en-IN" dirty="0" smtClean="0"/>
              <a:t>here </a:t>
            </a:r>
            <a:r>
              <a:rPr lang="en-IN" dirty="0"/>
              <a:t>are two types of modifiers in java: </a:t>
            </a:r>
            <a:r>
              <a:rPr lang="en-IN" b="1" dirty="0"/>
              <a:t>access modifiers</a:t>
            </a:r>
            <a:r>
              <a:rPr lang="en-IN" dirty="0"/>
              <a:t> and </a:t>
            </a:r>
            <a:r>
              <a:rPr lang="en-IN" b="1" dirty="0"/>
              <a:t>non-access modifiers</a:t>
            </a:r>
            <a:r>
              <a:rPr lang="en-IN" dirty="0"/>
              <a:t>.</a:t>
            </a:r>
          </a:p>
          <a:p>
            <a:pPr marL="0" indent="0" algn="just">
              <a:buNone/>
            </a:pPr>
            <a:r>
              <a:rPr lang="en-IN" dirty="0"/>
              <a:t>The access modifiers in java specifies accessibility (scope) of a data member, method, constructor or class.</a:t>
            </a:r>
          </a:p>
          <a:p>
            <a:pPr marL="0" indent="0" algn="just">
              <a:buNone/>
            </a:pPr>
            <a:r>
              <a:rPr lang="en-IN" dirty="0"/>
              <a:t>There are 4 types of java access modifiers: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private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default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protected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public</a:t>
            </a:r>
          </a:p>
          <a:p>
            <a:pPr algn="just"/>
            <a:r>
              <a:rPr lang="en-IN" dirty="0"/>
              <a:t>There are many non-access modifiers such as static, abstract, synchronized, native, volatile, transient etc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69655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805689"/>
              </p:ext>
            </p:extLst>
          </p:nvPr>
        </p:nvGraphicFramePr>
        <p:xfrm>
          <a:off x="107504" y="2060848"/>
          <a:ext cx="7920880" cy="426720"/>
        </p:xfrm>
        <a:graphic>
          <a:graphicData uri="http://schemas.openxmlformats.org/drawingml/2006/table">
            <a:tbl>
              <a:tblPr/>
              <a:tblGrid>
                <a:gridCol w="7920880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22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private access modifier is accessible only within class.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83736"/>
              </p:ext>
            </p:extLst>
          </p:nvPr>
        </p:nvGraphicFramePr>
        <p:xfrm>
          <a:off x="395536" y="2852936"/>
          <a:ext cx="7834064" cy="2651760"/>
        </p:xfrm>
        <a:graphic>
          <a:graphicData uri="http://schemas.openxmlformats.org/drawingml/2006/table">
            <a:tbl>
              <a:tblPr/>
              <a:tblGrid>
                <a:gridCol w="7834064"/>
              </a:tblGrid>
              <a:tr h="2569096">
                <a:tc>
                  <a:txBody>
                    <a:bodyPr/>
                    <a:lstStyle/>
                    <a:p>
                      <a:pPr algn="just"/>
                      <a:r>
                        <a:rPr lang="en-IN" sz="2800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 </a:t>
                      </a:r>
                      <a:r>
                        <a:rPr lang="en-IN" sz="28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this example, we have created two classes A and </a:t>
                      </a:r>
                      <a:r>
                        <a:rPr lang="en-IN" sz="2800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Simple</a:t>
                      </a:r>
                      <a:r>
                        <a:rPr lang="en-IN" sz="28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 A class contains private data member and private method. We are accessing these private members from outside the class, so there is compile time error.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5536" y="808112"/>
            <a:ext cx="6192688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private access modifier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610B38"/>
              </a:solidFill>
              <a:effectLst/>
              <a:latin typeface="erdan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Simple example of private access modifier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5011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B693E4-5558-4172-814C-FE299FD77723}" vid="{2A47D8DB-B90F-4F8B-9A3C-0970E6F3C7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classobj</Template>
  <TotalTime>75</TotalTime>
  <Words>786</Words>
  <Application>Microsoft Office PowerPoint</Application>
  <PresentationFormat>On-screen Show (4:3)</PresentationFormat>
  <Paragraphs>297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 Unicode MS</vt:lpstr>
      <vt:lpstr>Arial</vt:lpstr>
      <vt:lpstr>Calibri</vt:lpstr>
      <vt:lpstr>Cambria</vt:lpstr>
      <vt:lpstr>Courier New</vt:lpstr>
      <vt:lpstr>erdana</vt:lpstr>
      <vt:lpstr>Georgia</vt:lpstr>
      <vt:lpstr>Times New Roman</vt:lpstr>
      <vt:lpstr>Times New Roman</vt:lpstr>
      <vt:lpstr>Verdana</vt:lpstr>
      <vt:lpstr>Wingdings</vt:lpstr>
      <vt:lpstr>Smart_ppt_Theme</vt:lpstr>
      <vt:lpstr>Encapsulation in Java </vt:lpstr>
      <vt:lpstr>Encapsulation</vt:lpstr>
      <vt:lpstr>Advantage of Encapsulation in java</vt:lpstr>
      <vt:lpstr>Simple example of encapsulation in java </vt:lpstr>
      <vt:lpstr>Example of Encapsulation in Java </vt:lpstr>
      <vt:lpstr>Cont….</vt:lpstr>
      <vt:lpstr>PowerPoint Presentation</vt:lpstr>
      <vt:lpstr>Access Modifiers in java </vt:lpstr>
      <vt:lpstr>PowerPoint Presentation</vt:lpstr>
      <vt:lpstr>Example</vt:lpstr>
      <vt:lpstr>Role of Private Constructor </vt:lpstr>
      <vt:lpstr> default access modifier </vt:lpstr>
      <vt:lpstr>Example </vt:lpstr>
      <vt:lpstr>Protected access modifier </vt:lpstr>
      <vt:lpstr>Example</vt:lpstr>
      <vt:lpstr>Public access modifier </vt:lpstr>
      <vt:lpstr>PowerPoint Presentation</vt:lpstr>
      <vt:lpstr>Understanding all java access modifiers </vt:lpstr>
      <vt:lpstr>Java access modifiers with method overriding </vt:lpstr>
      <vt:lpstr>Constructor in Java </vt:lpstr>
      <vt:lpstr>Rules for creating java constructor </vt:lpstr>
      <vt:lpstr>Types of java constructors </vt:lpstr>
      <vt:lpstr>Java Default Constructor </vt:lpstr>
      <vt:lpstr>Example of default constructor  </vt:lpstr>
      <vt:lpstr>PowerPoint Presentation</vt:lpstr>
      <vt:lpstr>Java parameterized constructor </vt:lpstr>
      <vt:lpstr>PowerPoint Presentation</vt:lpstr>
      <vt:lpstr>Java Copy Constructor </vt:lpstr>
      <vt:lpstr>PowerPoint Presentation</vt:lpstr>
      <vt:lpstr>PowerPoint Presentation</vt:lpstr>
      <vt:lpstr>End of Session - 7 Thank You 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User2</dc:creator>
  <cp:lastModifiedBy>Shanthi</cp:lastModifiedBy>
  <cp:revision>17</cp:revision>
  <dcterms:created xsi:type="dcterms:W3CDTF">2017-12-27T10:34:49Z</dcterms:created>
  <dcterms:modified xsi:type="dcterms:W3CDTF">2018-01-16T09:29:38Z</dcterms:modified>
</cp:coreProperties>
</file>