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814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685800" y="6477000"/>
            <a:ext cx="7239000" cy="365125"/>
          </a:xfrm>
        </p:spPr>
        <p:txBody>
          <a:bodyPr/>
          <a:lstStyle>
            <a:lvl1pPr>
              <a:defRPr dirty="0"/>
            </a:lvl1pPr>
          </a:lstStyle>
          <a:p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362200"/>
            <a:ext cx="8001000" cy="914400"/>
          </a:xfrm>
        </p:spPr>
        <p:txBody>
          <a:bodyPr/>
          <a:lstStyle>
            <a:lvl1pPr algn="ctr">
              <a:defRPr b="1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12026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297363"/>
          </a:xfrm>
        </p:spPr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842790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211763"/>
          </a:xfrm>
        </p:spPr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211763"/>
          </a:xfrm>
        </p:spPr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836874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150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4696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217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304" y="1905000"/>
            <a:ext cx="4994696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148013"/>
            <a:ext cx="4953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" y="1371600"/>
            <a:ext cx="2971800" cy="3962400"/>
          </a:xfrm>
        </p:spPr>
        <p:txBody>
          <a:bodyPr rtlCol="0">
            <a:normAutofit/>
          </a:bodyPr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453083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97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Cambria" panose="02040503050406030204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 sz="2000">
                <a:latin typeface="Cambria" panose="02040503050406030204" pitchFamily="18" charset="0"/>
              </a:defRPr>
            </a:lvl4pPr>
            <a:lvl5pPr>
              <a:defRPr sz="20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93034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297363"/>
          </a:xfrm>
        </p:spPr>
        <p:txBody>
          <a:bodyPr>
            <a:normAutofit/>
          </a:bodyPr>
          <a:lstStyle>
            <a:lvl1pPr>
              <a:defRPr sz="2400">
                <a:latin typeface="Cambria" panose="02040503050406030204" pitchFamily="18" charset="0"/>
              </a:defRPr>
            </a:lvl1pPr>
            <a:lvl2pPr>
              <a:defRPr sz="2000">
                <a:latin typeface="Cambria" panose="02040503050406030204" pitchFamily="18" charset="0"/>
              </a:defRPr>
            </a:lvl2pPr>
            <a:lvl3pPr>
              <a:defRPr sz="1800">
                <a:latin typeface="Cambria" panose="02040503050406030204" pitchFamily="18" charset="0"/>
              </a:defRPr>
            </a:lvl3pPr>
            <a:lvl4pPr>
              <a:defRPr sz="1600">
                <a:latin typeface="Cambria" panose="02040503050406030204" pitchFamily="18" charset="0"/>
              </a:defRPr>
            </a:lvl4pPr>
            <a:lvl5pPr>
              <a:defRPr sz="1600"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297363"/>
          </a:xfrm>
        </p:spPr>
        <p:txBody>
          <a:bodyPr>
            <a:normAutofit/>
          </a:bodyPr>
          <a:lstStyle>
            <a:lvl1pPr>
              <a:defRPr sz="2400">
                <a:latin typeface="Cambria" panose="02040503050406030204" pitchFamily="18" charset="0"/>
              </a:defRPr>
            </a:lvl1pPr>
            <a:lvl2pPr>
              <a:defRPr sz="2000">
                <a:latin typeface="Cambria" panose="02040503050406030204" pitchFamily="18" charset="0"/>
              </a:defRPr>
            </a:lvl2pPr>
            <a:lvl3pPr>
              <a:defRPr sz="1800">
                <a:latin typeface="Cambria" panose="02040503050406030204" pitchFamily="18" charset="0"/>
              </a:defRPr>
            </a:lvl3pPr>
            <a:lvl4pPr>
              <a:defRPr sz="1600">
                <a:latin typeface="Cambria" panose="02040503050406030204" pitchFamily="18" charset="0"/>
              </a:defRPr>
            </a:lvl4pPr>
            <a:lvl5pPr>
              <a:defRPr sz="1600"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29818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7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mbria" panose="0204050305040603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2475"/>
            <a:ext cx="4040188" cy="3951288"/>
          </a:xfrm>
        </p:spPr>
        <p:txBody>
          <a:bodyPr>
            <a:normAutofit/>
          </a:bodyPr>
          <a:lstStyle>
            <a:lvl1pPr>
              <a:defRPr sz="2000">
                <a:latin typeface="Cambria" panose="02040503050406030204" pitchFamily="18" charset="0"/>
              </a:defRPr>
            </a:lvl1pPr>
            <a:lvl2pPr>
              <a:defRPr sz="1800">
                <a:latin typeface="Cambria" panose="02040503050406030204" pitchFamily="18" charset="0"/>
              </a:defRPr>
            </a:lvl2pPr>
            <a:lvl3pPr>
              <a:defRPr sz="1600">
                <a:latin typeface="Cambria" panose="02040503050406030204" pitchFamily="18" charset="0"/>
              </a:defRPr>
            </a:lvl3pPr>
            <a:lvl4pPr>
              <a:defRPr sz="1400">
                <a:latin typeface="Cambria" panose="02040503050406030204" pitchFamily="18" charset="0"/>
              </a:defRPr>
            </a:lvl4pPr>
            <a:lvl5pPr>
              <a:defRPr sz="1400"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827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mbria" panose="0204050305040603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2475"/>
            <a:ext cx="4041775" cy="3951288"/>
          </a:xfrm>
        </p:spPr>
        <p:txBody>
          <a:bodyPr>
            <a:normAutofit/>
          </a:bodyPr>
          <a:lstStyle>
            <a:lvl1pPr>
              <a:defRPr sz="2000">
                <a:latin typeface="Cambria" panose="02040503050406030204" pitchFamily="18" charset="0"/>
              </a:defRPr>
            </a:lvl1pPr>
            <a:lvl2pPr>
              <a:defRPr sz="1800">
                <a:latin typeface="Cambria" panose="02040503050406030204" pitchFamily="18" charset="0"/>
              </a:defRPr>
            </a:lvl2pPr>
            <a:lvl3pPr>
              <a:defRPr sz="1600">
                <a:latin typeface="Cambria" panose="02040503050406030204" pitchFamily="18" charset="0"/>
              </a:defRPr>
            </a:lvl3pPr>
            <a:lvl4pPr>
              <a:defRPr sz="1400">
                <a:latin typeface="Cambria" panose="02040503050406030204" pitchFamily="18" charset="0"/>
              </a:defRPr>
            </a:lvl4pPr>
            <a:lvl5pPr>
              <a:defRPr sz="1400"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281154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>
              <a:defRPr sz="2800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85470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718969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211763"/>
          </a:xfrm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 sz="1800">
                <a:latin typeface="Cambria" panose="02040503050406030204" pitchFamily="18" charset="0"/>
              </a:defRPr>
            </a:lvl4pPr>
            <a:lvl5pPr>
              <a:defRPr sz="1800">
                <a:latin typeface="Cambria" panose="020405030504060302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373563"/>
          </a:xfrm>
        </p:spPr>
        <p:txBody>
          <a:bodyPr/>
          <a:lstStyle>
            <a:lvl1pPr marL="0" indent="0">
              <a:buNone/>
              <a:defRPr sz="1400">
                <a:latin typeface="Cambria" panose="020405030504060302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36704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58062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97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Relationship </a:t>
            </a:r>
            <a:r>
              <a:rPr lang="en-US" sz="3600" dirty="0" smtClean="0"/>
              <a:t>in </a:t>
            </a:r>
            <a:r>
              <a:rPr lang="en-US" sz="3600" dirty="0"/>
              <a:t>J</a:t>
            </a:r>
            <a:r>
              <a:rPr lang="en-US" sz="3600" dirty="0" smtClean="0"/>
              <a:t>ava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06513327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640875"/>
            <a:ext cx="4332618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package relationships; class Car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// Methods implementation and </a:t>
            </a:r>
            <a:r>
              <a:rPr lang="en-IN" dirty="0" smtClean="0"/>
              <a:t>class</a:t>
            </a:r>
          </a:p>
          <a:p>
            <a:pPr marL="0" indent="0">
              <a:buNone/>
            </a:pPr>
            <a:r>
              <a:rPr lang="en-IN" dirty="0"/>
              <a:t>/</a:t>
            </a:r>
            <a:r>
              <a:rPr lang="en-IN" dirty="0" smtClean="0"/>
              <a:t>/</a:t>
            </a:r>
            <a:r>
              <a:rPr lang="en-IN" dirty="0"/>
              <a:t>Instance members private String </a:t>
            </a:r>
            <a:r>
              <a:rPr lang="en-IN" dirty="0" err="1"/>
              <a:t>color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private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maxSpeed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public void </a:t>
            </a:r>
            <a:r>
              <a:rPr lang="en-IN" dirty="0" err="1"/>
              <a:t>carInfo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{ </a:t>
            </a:r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("Car </a:t>
            </a:r>
            <a:r>
              <a:rPr lang="en-IN" dirty="0" err="1"/>
              <a:t>Color</a:t>
            </a:r>
            <a:r>
              <a:rPr lang="en-IN" dirty="0"/>
              <a:t>= "+</a:t>
            </a:r>
            <a:r>
              <a:rPr lang="en-IN" dirty="0" err="1"/>
              <a:t>color</a:t>
            </a:r>
            <a:r>
              <a:rPr lang="en-IN" dirty="0"/>
              <a:t> + " Max Speed= " + </a:t>
            </a:r>
            <a:r>
              <a:rPr lang="en-IN" dirty="0" err="1"/>
              <a:t>maxSpeed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}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98416" y="708544"/>
            <a:ext cx="4244280" cy="5353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public void </a:t>
            </a:r>
            <a:r>
              <a:rPr lang="en-IN" dirty="0" err="1"/>
              <a:t>setColor</a:t>
            </a:r>
            <a:r>
              <a:rPr lang="en-IN" dirty="0"/>
              <a:t>(String </a:t>
            </a:r>
            <a:r>
              <a:rPr lang="en-IN" dirty="0" err="1"/>
              <a:t>color</a:t>
            </a:r>
            <a:r>
              <a:rPr lang="en-IN" dirty="0"/>
              <a:t>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/>
              <a:t>this.color</a:t>
            </a:r>
            <a:r>
              <a:rPr lang="en-IN" dirty="0"/>
              <a:t> = </a:t>
            </a:r>
            <a:r>
              <a:rPr lang="en-IN" dirty="0" err="1"/>
              <a:t>color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}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public void </a:t>
            </a:r>
            <a:r>
              <a:rPr lang="en-IN" dirty="0" err="1"/>
              <a:t>setMaxSpeed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maxSpeed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 {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/>
              <a:t>this.maxSpeed</a:t>
            </a:r>
            <a:r>
              <a:rPr lang="en-IN" dirty="0"/>
              <a:t> = </a:t>
            </a:r>
            <a:r>
              <a:rPr lang="en-IN" dirty="0" err="1"/>
              <a:t>maxSpeed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}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057849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836713"/>
            <a:ext cx="3384376" cy="3096344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As shown above, Car class has a couple of instance variable and few methods. </a:t>
            </a:r>
            <a:r>
              <a:rPr lang="en-IN" dirty="0" err="1"/>
              <a:t>Maruti</a:t>
            </a:r>
            <a:r>
              <a:rPr lang="en-IN" dirty="0"/>
              <a:t> is a specific type of Car which extends Car class means </a:t>
            </a:r>
            <a:r>
              <a:rPr lang="en-IN" dirty="0" err="1"/>
              <a:t>Maruti</a:t>
            </a:r>
            <a:r>
              <a:rPr lang="en-IN" dirty="0"/>
              <a:t> IS-A Car.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23928" y="764704"/>
            <a:ext cx="4762872" cy="52090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class </a:t>
            </a:r>
            <a:r>
              <a:rPr lang="en-IN" dirty="0" err="1"/>
              <a:t>Maruti</a:t>
            </a:r>
            <a:r>
              <a:rPr lang="en-IN" dirty="0"/>
              <a:t> extends </a:t>
            </a:r>
            <a:r>
              <a:rPr lang="en-IN" dirty="0" smtClean="0"/>
              <a:t>Car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//</a:t>
            </a:r>
            <a:r>
              <a:rPr lang="en-IN" dirty="0" err="1"/>
              <a:t>Maruti</a:t>
            </a:r>
            <a:r>
              <a:rPr lang="en-IN" dirty="0"/>
              <a:t> extends Car and thus inherits all methods from Car (except final and static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//</a:t>
            </a:r>
            <a:r>
              <a:rPr lang="en-IN" dirty="0" err="1"/>
              <a:t>Maruti</a:t>
            </a:r>
            <a:r>
              <a:rPr lang="en-IN" dirty="0"/>
              <a:t> can also define all its specific functionality public void </a:t>
            </a:r>
            <a:r>
              <a:rPr lang="en-IN" dirty="0" err="1"/>
              <a:t>MarutiStartDemo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{ </a:t>
            </a:r>
          </a:p>
          <a:p>
            <a:pPr marL="0" indent="0">
              <a:buNone/>
            </a:pPr>
            <a:r>
              <a:rPr lang="en-IN" dirty="0" smtClean="0"/>
              <a:t>Engine </a:t>
            </a:r>
            <a:r>
              <a:rPr lang="en-IN" dirty="0" err="1"/>
              <a:t>MarutiEngine</a:t>
            </a:r>
            <a:r>
              <a:rPr lang="en-IN" dirty="0"/>
              <a:t> = new Engine(); </a:t>
            </a:r>
            <a:r>
              <a:rPr lang="en-IN" dirty="0" err="1"/>
              <a:t>MarutiEngine.start</a:t>
            </a:r>
            <a:r>
              <a:rPr lang="en-IN" dirty="0"/>
              <a:t>();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0879544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052736"/>
            <a:ext cx="3672408" cy="25922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 err="1"/>
              <a:t>Maruti</a:t>
            </a:r>
            <a:r>
              <a:rPr lang="en-IN" dirty="0"/>
              <a:t> class uses Engine object’s start() method via composition. We can say that </a:t>
            </a:r>
            <a:r>
              <a:rPr lang="en-IN" dirty="0" err="1"/>
              <a:t>Maruti</a:t>
            </a:r>
            <a:r>
              <a:rPr lang="en-IN" dirty="0"/>
              <a:t> class HAS-A Engine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712"/>
            <a:ext cx="4038600" cy="5137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package relationships; public class </a:t>
            </a:r>
            <a:r>
              <a:rPr lang="en-IN" dirty="0" smtClean="0"/>
              <a:t>Engine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{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public </a:t>
            </a:r>
            <a:r>
              <a:rPr lang="en-IN" dirty="0"/>
              <a:t>void start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{ </a:t>
            </a:r>
            <a:r>
              <a:rPr lang="en-IN" dirty="0" err="1"/>
              <a:t>System.out.println</a:t>
            </a:r>
            <a:r>
              <a:rPr lang="en-IN" dirty="0"/>
              <a:t>("Engine Started</a:t>
            </a:r>
            <a:r>
              <a:rPr lang="en-IN" dirty="0" smtClean="0"/>
              <a:t>:");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}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public </a:t>
            </a:r>
            <a:r>
              <a:rPr lang="en-IN" dirty="0"/>
              <a:t>void stop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{ </a:t>
            </a:r>
            <a:r>
              <a:rPr lang="en-IN" dirty="0" err="1"/>
              <a:t>System.out.println</a:t>
            </a:r>
            <a:r>
              <a:rPr lang="en-IN" dirty="0"/>
              <a:t>("Engine Stopped:");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7897949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Relations Demo </a:t>
            </a:r>
            <a:r>
              <a:rPr lang="en-IN" dirty="0"/>
              <a:t>class is making object of </a:t>
            </a:r>
            <a:r>
              <a:rPr lang="en-IN" dirty="0" err="1"/>
              <a:t>Maruti</a:t>
            </a:r>
            <a:r>
              <a:rPr lang="en-IN" dirty="0"/>
              <a:t> class and initialized it. </a:t>
            </a:r>
            <a:endParaRPr lang="en-IN" dirty="0" smtClean="0"/>
          </a:p>
          <a:p>
            <a:pPr algn="just"/>
            <a:r>
              <a:rPr lang="en-IN" dirty="0" smtClean="0"/>
              <a:t>Though </a:t>
            </a:r>
            <a:r>
              <a:rPr lang="en-IN" dirty="0" err="1"/>
              <a:t>Maruti</a:t>
            </a:r>
            <a:r>
              <a:rPr lang="en-IN" dirty="0"/>
              <a:t> class does not have </a:t>
            </a:r>
            <a:r>
              <a:rPr lang="en-IN" dirty="0" err="1"/>
              <a:t>setColor</a:t>
            </a:r>
            <a:r>
              <a:rPr lang="en-IN" dirty="0"/>
              <a:t>(), </a:t>
            </a:r>
            <a:r>
              <a:rPr lang="en-IN" dirty="0" err="1"/>
              <a:t>setMaxSpeed</a:t>
            </a:r>
            <a:r>
              <a:rPr lang="en-IN" dirty="0"/>
              <a:t>() and </a:t>
            </a:r>
            <a:r>
              <a:rPr lang="en-IN" dirty="0" err="1"/>
              <a:t>carInfo</a:t>
            </a:r>
            <a:r>
              <a:rPr lang="en-IN" dirty="0"/>
              <a:t>() methods still we can use it due to IS-A relationship of </a:t>
            </a:r>
            <a:r>
              <a:rPr lang="en-IN" dirty="0" err="1"/>
              <a:t>Maruti</a:t>
            </a:r>
            <a:r>
              <a:rPr lang="en-IN" dirty="0"/>
              <a:t> class with Car class.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009840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4762872" cy="50650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package relationships</a:t>
            </a:r>
            <a:r>
              <a:rPr lang="en-IN" b="1" dirty="0" smtClean="0"/>
              <a:t>;</a:t>
            </a:r>
          </a:p>
          <a:p>
            <a:pPr marL="0" indent="0">
              <a:buNone/>
            </a:pPr>
            <a:r>
              <a:rPr lang="en-IN" b="1" dirty="0" smtClean="0"/>
              <a:t> </a:t>
            </a:r>
            <a:r>
              <a:rPr lang="en-IN" b="1" dirty="0"/>
              <a:t>public class </a:t>
            </a:r>
            <a:r>
              <a:rPr lang="en-IN" b="1" dirty="0" err="1"/>
              <a:t>RelationsDemo</a:t>
            </a:r>
            <a:r>
              <a:rPr lang="en-IN" b="1" dirty="0"/>
              <a:t> 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{ </a:t>
            </a:r>
          </a:p>
          <a:p>
            <a:pPr marL="0" indent="0">
              <a:buNone/>
            </a:pPr>
            <a:r>
              <a:rPr lang="en-IN" b="1" dirty="0" smtClean="0"/>
              <a:t>public </a:t>
            </a:r>
            <a:r>
              <a:rPr lang="en-IN" b="1" dirty="0"/>
              <a:t>static void main(String[] </a:t>
            </a:r>
            <a:r>
              <a:rPr lang="en-IN" b="1" dirty="0" err="1"/>
              <a:t>args</a:t>
            </a:r>
            <a:r>
              <a:rPr lang="en-IN" b="1" dirty="0" smtClean="0"/>
              <a:t>)</a:t>
            </a:r>
          </a:p>
          <a:p>
            <a:pPr marL="0" indent="0">
              <a:buNone/>
            </a:pPr>
            <a:r>
              <a:rPr lang="en-IN" b="1" dirty="0" smtClean="0"/>
              <a:t> </a:t>
            </a:r>
            <a:r>
              <a:rPr lang="en-IN" b="1" dirty="0"/>
              <a:t>{ 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err="1" smtClean="0"/>
              <a:t>Maruti</a:t>
            </a:r>
            <a:r>
              <a:rPr lang="en-IN" b="1" dirty="0" smtClean="0"/>
              <a:t> </a:t>
            </a:r>
            <a:r>
              <a:rPr lang="en-IN" b="1" dirty="0" err="1"/>
              <a:t>myMaruti</a:t>
            </a:r>
            <a:r>
              <a:rPr lang="en-IN" b="1" dirty="0"/>
              <a:t> = new </a:t>
            </a:r>
            <a:r>
              <a:rPr lang="en-IN" b="1" dirty="0" err="1"/>
              <a:t>Maruti</a:t>
            </a:r>
            <a:r>
              <a:rPr lang="en-IN" b="1" dirty="0" smtClean="0"/>
              <a:t>();</a:t>
            </a:r>
          </a:p>
          <a:p>
            <a:pPr marL="0" indent="0">
              <a:buNone/>
            </a:pPr>
            <a:r>
              <a:rPr lang="en-IN" b="1" dirty="0" err="1"/>
              <a:t>myMaruti.setColor</a:t>
            </a:r>
            <a:r>
              <a:rPr lang="en-IN" b="1" dirty="0"/>
              <a:t>("RED"); 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err="1" smtClean="0"/>
              <a:t>myMaruti.setMaxSpeed</a:t>
            </a:r>
            <a:r>
              <a:rPr lang="en-IN" b="1" dirty="0" smtClean="0"/>
              <a:t>(180);</a:t>
            </a:r>
          </a:p>
          <a:p>
            <a:pPr marL="0" indent="0">
              <a:buNone/>
            </a:pPr>
            <a:r>
              <a:rPr lang="en-IN" b="1" dirty="0" smtClean="0"/>
              <a:t> </a:t>
            </a:r>
            <a:r>
              <a:rPr lang="en-IN" b="1" dirty="0" err="1"/>
              <a:t>myMaruti.carInfo</a:t>
            </a:r>
            <a:r>
              <a:rPr lang="en-IN" b="1" dirty="0" smtClean="0"/>
              <a:t>();</a:t>
            </a:r>
          </a:p>
          <a:p>
            <a:pPr marL="0" indent="0">
              <a:buNone/>
            </a:pPr>
            <a:r>
              <a:rPr lang="en-IN" b="1" dirty="0" smtClean="0"/>
              <a:t> </a:t>
            </a:r>
            <a:r>
              <a:rPr lang="en-IN" b="1" dirty="0" err="1"/>
              <a:t>myMaruti.MarutiStartDemo</a:t>
            </a:r>
            <a:r>
              <a:rPr lang="en-IN" b="1" dirty="0" smtClean="0"/>
              <a:t>();</a:t>
            </a:r>
          </a:p>
          <a:p>
            <a:pPr marL="0" indent="0">
              <a:buNone/>
            </a:pPr>
            <a:r>
              <a:rPr lang="en-IN" b="1" dirty="0" smtClean="0"/>
              <a:t> }</a:t>
            </a:r>
          </a:p>
          <a:p>
            <a:pPr marL="0" indent="0">
              <a:buNone/>
            </a:pPr>
            <a:r>
              <a:rPr lang="en-IN" b="1" dirty="0" smtClean="0"/>
              <a:t> </a:t>
            </a:r>
            <a:r>
              <a:rPr lang="en-IN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8952186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If we run </a:t>
            </a:r>
            <a:r>
              <a:rPr lang="en-IN" dirty="0" smtClean="0"/>
              <a:t>Relations Demo </a:t>
            </a:r>
            <a:r>
              <a:rPr lang="en-IN" dirty="0"/>
              <a:t>class we can see output like below.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640960" cy="307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158128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Uses-A relationship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89" y="1412776"/>
            <a:ext cx="8229600" cy="4297363"/>
          </a:xfrm>
        </p:spPr>
        <p:txBody>
          <a:bodyPr/>
          <a:lstStyle/>
          <a:p>
            <a:pPr algn="just"/>
            <a:r>
              <a:rPr lang="en-IN" dirty="0"/>
              <a:t>A method of one class is using an object of another class the relationship between these two classes is known as Uses-A relationship.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708920"/>
            <a:ext cx="4680520" cy="348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1385549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Uses-A </a:t>
            </a:r>
            <a:r>
              <a:rPr lang="en-IN" b="1" dirty="0" smtClean="0"/>
              <a:t>relationship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As long as the method is execution the object space (o1) exists and once the method execution is completed automatically object memory space will be destroyed.</a:t>
            </a:r>
          </a:p>
        </p:txBody>
      </p:sp>
    </p:spTree>
    <p:extLst>
      <p:ext uri="{BB962C8B-B14F-4D97-AF65-F5344CB8AC3E}">
        <p14:creationId xmlns:p14="http://schemas.microsoft.com/office/powerpoint/2010/main" val="2441359463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Example of Uses-A Relation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88032" y="1393745"/>
            <a:ext cx="3923928" cy="49685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 Employee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b="1" dirty="0"/>
              <a:t>float</a:t>
            </a:r>
            <a:r>
              <a:rPr lang="en-IN" dirty="0"/>
              <a:t> salary=30000;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b="1" dirty="0"/>
              <a:t>class</a:t>
            </a:r>
            <a:r>
              <a:rPr lang="en-IN" dirty="0"/>
              <a:t> Salary </a:t>
            </a:r>
            <a:r>
              <a:rPr lang="en-IN" b="1" dirty="0"/>
              <a:t>extends</a:t>
            </a:r>
            <a:r>
              <a:rPr lang="en-IN" dirty="0"/>
              <a:t> </a:t>
            </a:r>
            <a:r>
              <a:rPr lang="en-IN" dirty="0" smtClean="0"/>
              <a:t>Employee</a:t>
            </a:r>
          </a:p>
          <a:p>
            <a:pPr marL="0" indent="0">
              <a:buNone/>
            </a:pPr>
            <a:r>
              <a:rPr lang="en-IN" dirty="0" smtClean="0"/>
              <a:t> {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b="1" dirty="0"/>
              <a:t>void</a:t>
            </a:r>
            <a:r>
              <a:rPr lang="en-IN" dirty="0"/>
              <a:t> </a:t>
            </a:r>
            <a:r>
              <a:rPr lang="en-IN" dirty="0" err="1"/>
              <a:t>disp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 {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b="1" dirty="0"/>
              <a:t>float</a:t>
            </a:r>
            <a:r>
              <a:rPr lang="en-IN" dirty="0"/>
              <a:t> </a:t>
            </a:r>
            <a:r>
              <a:rPr lang="en-IN" dirty="0" err="1"/>
              <a:t>bonous</a:t>
            </a:r>
            <a:r>
              <a:rPr lang="en-IN" dirty="0"/>
              <a:t>=1000; Employee </a:t>
            </a:r>
            <a:r>
              <a:rPr lang="en-IN" dirty="0" err="1"/>
              <a:t>obj</a:t>
            </a:r>
            <a:r>
              <a:rPr lang="en-IN" dirty="0"/>
              <a:t>=</a:t>
            </a:r>
            <a:r>
              <a:rPr lang="en-IN" b="1" dirty="0"/>
              <a:t>new</a:t>
            </a:r>
            <a:r>
              <a:rPr lang="en-IN" dirty="0"/>
              <a:t> Employee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b="1" dirty="0"/>
              <a:t>float</a:t>
            </a:r>
            <a:r>
              <a:rPr lang="en-IN" dirty="0"/>
              <a:t> Total=</a:t>
            </a:r>
            <a:r>
              <a:rPr lang="en-IN" dirty="0" err="1"/>
              <a:t>obj.salary+bonous</a:t>
            </a:r>
            <a:r>
              <a:rPr lang="en-IN" dirty="0"/>
              <a:t>;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11960" y="1268760"/>
            <a:ext cx="4644008" cy="49210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err="1"/>
              <a:t>System.</a:t>
            </a:r>
            <a:r>
              <a:rPr lang="en-IN" b="1" dirty="0" err="1"/>
              <a:t>out</a:t>
            </a:r>
            <a:r>
              <a:rPr lang="en-IN" dirty="0" err="1"/>
              <a:t>.println</a:t>
            </a:r>
            <a:r>
              <a:rPr lang="en-IN" dirty="0"/>
              <a:t>("Total Salary is:"+Total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}</a:t>
            </a:r>
          </a:p>
          <a:p>
            <a:pPr marL="0" indent="0">
              <a:buNone/>
            </a:pPr>
            <a:r>
              <a:rPr lang="en-IN" dirty="0" smtClean="0"/>
              <a:t> }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b="1" dirty="0"/>
              <a:t>class</a:t>
            </a:r>
            <a:r>
              <a:rPr lang="en-IN" dirty="0"/>
              <a:t> </a:t>
            </a:r>
            <a:r>
              <a:rPr lang="en-IN" dirty="0" smtClean="0"/>
              <a:t>Developer</a:t>
            </a:r>
          </a:p>
          <a:p>
            <a:pPr marL="0" indent="0">
              <a:buNone/>
            </a:pPr>
            <a:r>
              <a:rPr lang="en-IN" dirty="0" smtClean="0"/>
              <a:t> {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b="1" dirty="0"/>
              <a:t>public</a:t>
            </a:r>
            <a:r>
              <a:rPr lang="en-IN" dirty="0"/>
              <a:t> </a:t>
            </a:r>
            <a:r>
              <a:rPr lang="en-IN" b="1" dirty="0"/>
              <a:t>static</a:t>
            </a:r>
            <a:r>
              <a:rPr lang="en-IN" dirty="0"/>
              <a:t> </a:t>
            </a:r>
            <a:r>
              <a:rPr lang="en-IN" b="1" dirty="0"/>
              <a:t>void</a:t>
            </a:r>
            <a:r>
              <a:rPr lang="en-IN" dirty="0"/>
              <a:t> main(String </a:t>
            </a:r>
            <a:r>
              <a:rPr lang="en-IN" dirty="0" err="1"/>
              <a:t>args</a:t>
            </a:r>
            <a:r>
              <a:rPr lang="en-IN" dirty="0" smtClean="0"/>
              <a:t>[])</a:t>
            </a:r>
          </a:p>
          <a:p>
            <a:pPr marL="0" indent="0">
              <a:buNone/>
            </a:pPr>
            <a:r>
              <a:rPr lang="en-IN" dirty="0" smtClean="0"/>
              <a:t> {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Salary s=</a:t>
            </a:r>
            <a:r>
              <a:rPr lang="en-IN" b="1" dirty="0"/>
              <a:t>new</a:t>
            </a:r>
            <a:r>
              <a:rPr lang="en-IN" dirty="0"/>
              <a:t> Salary(); </a:t>
            </a:r>
            <a:r>
              <a:rPr lang="en-IN" dirty="0" err="1"/>
              <a:t>s.disp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/>
              <a:t> } 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output </a:t>
            </a:r>
            <a:r>
              <a:rPr lang="en-IN" b="1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Total </a:t>
            </a:r>
            <a:r>
              <a:rPr lang="en-IN" b="1" dirty="0">
                <a:solidFill>
                  <a:srgbClr val="FF0000"/>
                </a:solidFill>
              </a:rPr>
              <a:t>Salary is: 31000.0</a:t>
            </a:r>
            <a:endParaRPr lang="en-I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/>
              <a:t> 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710976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b="1" dirty="0"/>
              <a:t>Note 1:</a:t>
            </a:r>
            <a:r>
              <a:rPr lang="en-IN" dirty="0"/>
              <a:t> The default relationship in java is Is-A because for each and every class in java there exist an implicit predefined super class is </a:t>
            </a:r>
            <a:r>
              <a:rPr lang="en-IN" dirty="0" err="1"/>
              <a:t>java.lang.Object</a:t>
            </a:r>
            <a:r>
              <a:rPr lang="en-IN" dirty="0"/>
              <a:t>.</a:t>
            </a:r>
          </a:p>
          <a:p>
            <a:pPr algn="just"/>
            <a:r>
              <a:rPr lang="en-IN" b="1" dirty="0"/>
              <a:t>Note 2:</a:t>
            </a:r>
            <a:r>
              <a:rPr lang="en-IN" dirty="0"/>
              <a:t> The universal example for Has-A relationship is </a:t>
            </a:r>
            <a:r>
              <a:rPr lang="en-IN" dirty="0" err="1"/>
              <a:t>System.out</a:t>
            </a:r>
            <a:r>
              <a:rPr lang="en-IN" dirty="0"/>
              <a:t> (in </a:t>
            </a:r>
            <a:r>
              <a:rPr lang="en-IN" dirty="0" err="1"/>
              <a:t>System.out</a:t>
            </a:r>
            <a:r>
              <a:rPr lang="en-IN" dirty="0"/>
              <a:t> statement, out is an object of </a:t>
            </a:r>
            <a:r>
              <a:rPr lang="en-IN" dirty="0" err="1"/>
              <a:t>printStream</a:t>
            </a:r>
            <a:r>
              <a:rPr lang="en-IN" dirty="0"/>
              <a:t> class created as static data member in another system class and </a:t>
            </a:r>
            <a:r>
              <a:rPr lang="en-IN" dirty="0" err="1"/>
              <a:t>printStream</a:t>
            </a:r>
            <a:r>
              <a:rPr lang="en-IN" dirty="0"/>
              <a:t> class is known as Has-A relationship).</a:t>
            </a:r>
          </a:p>
          <a:p>
            <a:pPr algn="just"/>
            <a:r>
              <a:rPr lang="en-IN" b="1" dirty="0"/>
              <a:t>Note 3:</a:t>
            </a:r>
            <a:r>
              <a:rPr lang="en-IN" dirty="0"/>
              <a:t> Every execution logic method (main</a:t>
            </a:r>
            <a:r>
              <a:rPr lang="en-IN" dirty="0" smtClean="0"/>
              <a:t>()) </a:t>
            </a:r>
            <a:r>
              <a:rPr lang="en-IN" dirty="0"/>
              <a:t>of execution logic is making use of an object of business logic class and business logic class is known as Uses-A relationship.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575860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Relationship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Type of relationship always makes to understand how to reuse the feature from one class to another class. </a:t>
            </a:r>
            <a:endParaRPr lang="en-IN" dirty="0" smtClean="0"/>
          </a:p>
          <a:p>
            <a:pPr algn="just"/>
            <a:r>
              <a:rPr lang="en-IN" dirty="0" smtClean="0"/>
              <a:t>Based </a:t>
            </a:r>
            <a:r>
              <a:rPr lang="en-IN" dirty="0"/>
              <a:t>on reusing the data members from one class to another class in JAVA we have three types of relationships. </a:t>
            </a:r>
            <a:endParaRPr lang="en-IN" dirty="0" smtClean="0"/>
          </a:p>
          <a:p>
            <a:pPr algn="just"/>
            <a:r>
              <a:rPr lang="en-IN" dirty="0" smtClean="0"/>
              <a:t>They </a:t>
            </a:r>
            <a:r>
              <a:rPr lang="en-IN" dirty="0"/>
              <a:t>are </a:t>
            </a:r>
            <a:endParaRPr lang="en-IN" dirty="0" smtClean="0"/>
          </a:p>
          <a:p>
            <a:pPr lvl="1"/>
            <a:r>
              <a:rPr lang="en-IN" dirty="0"/>
              <a:t>Is-A Relationship</a:t>
            </a:r>
          </a:p>
          <a:p>
            <a:pPr lvl="1"/>
            <a:r>
              <a:rPr lang="en-IN" dirty="0"/>
              <a:t>Has-A Relationship</a:t>
            </a:r>
          </a:p>
          <a:p>
            <a:pPr lvl="1"/>
            <a:r>
              <a:rPr lang="en-IN" dirty="0"/>
              <a:t>Uses-A Relationship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745104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Association, Composition and Aggregation in Java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56792"/>
            <a:ext cx="4730864" cy="475252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Association is relation between two separate classes which establishes through their Objects. Association can be one-to-one, one-to-many, many-to-one, many-to-many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In </a:t>
            </a:r>
            <a:r>
              <a:rPr lang="en-IN" dirty="0"/>
              <a:t>Object-Oriented programming, an Object communicates to other Object to use functionality and services provided by that </a:t>
            </a:r>
            <a:r>
              <a:rPr lang="en-IN" dirty="0" smtClean="0"/>
              <a:t>object. </a:t>
            </a:r>
            <a:r>
              <a:rPr lang="en-IN" b="1" dirty="0" smtClean="0"/>
              <a:t>Composition </a:t>
            </a:r>
            <a:r>
              <a:rPr lang="en-IN" dirty="0" smtClean="0"/>
              <a:t>and </a:t>
            </a:r>
            <a:r>
              <a:rPr lang="en-IN" b="1" dirty="0" smtClean="0"/>
              <a:t>Aggregation</a:t>
            </a:r>
            <a:r>
              <a:rPr lang="en-IN" dirty="0"/>
              <a:t> are the two forms of </a:t>
            </a:r>
            <a:r>
              <a:rPr lang="en-IN" dirty="0" smtClean="0"/>
              <a:t> association</a:t>
            </a:r>
            <a:r>
              <a:rPr lang="en-IN" dirty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88840"/>
            <a:ext cx="3885485" cy="276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9770282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952" y="667544"/>
            <a:ext cx="9036496" cy="914400"/>
          </a:xfrm>
        </p:spPr>
        <p:txBody>
          <a:bodyPr/>
          <a:lstStyle/>
          <a:p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Java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program to illustrate the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concept of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Association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442671" y="1372619"/>
            <a:ext cx="4089769" cy="52565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// employee class </a:t>
            </a:r>
          </a:p>
          <a:p>
            <a:pPr marL="0" indent="0">
              <a:buNone/>
            </a:pPr>
            <a:r>
              <a:rPr lang="en-IN" dirty="0"/>
              <a:t>class Employee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    private String name;</a:t>
            </a:r>
          </a:p>
          <a:p>
            <a:pPr marL="0" indent="0">
              <a:buNone/>
            </a:pPr>
            <a:r>
              <a:rPr lang="en-IN" dirty="0"/>
              <a:t>     </a:t>
            </a:r>
          </a:p>
          <a:p>
            <a:pPr marL="0" indent="0">
              <a:buNone/>
            </a:pPr>
            <a:r>
              <a:rPr lang="en-IN" dirty="0"/>
              <a:t>    // employee name </a:t>
            </a:r>
          </a:p>
          <a:p>
            <a:pPr marL="0" indent="0">
              <a:buNone/>
            </a:pPr>
            <a:r>
              <a:rPr lang="en-IN" dirty="0"/>
              <a:t>    Employee(String name) </a:t>
            </a:r>
          </a:p>
          <a:p>
            <a:pPr marL="0" indent="0">
              <a:buNone/>
            </a:pPr>
            <a:r>
              <a:rPr lang="en-IN" dirty="0"/>
              <a:t>    {</a:t>
            </a:r>
          </a:p>
          <a:p>
            <a:pPr marL="0" indent="0">
              <a:buNone/>
            </a:pPr>
            <a:r>
              <a:rPr lang="en-IN" dirty="0"/>
              <a:t>        this.name = name;</a:t>
            </a:r>
          </a:p>
          <a:p>
            <a:pPr marL="0" indent="0">
              <a:buNone/>
            </a:pPr>
            <a:r>
              <a:rPr lang="en-IN" dirty="0"/>
              <a:t>    }</a:t>
            </a:r>
          </a:p>
          <a:p>
            <a:pPr marL="0" indent="0">
              <a:buNone/>
            </a:pPr>
            <a:r>
              <a:rPr lang="en-IN" dirty="0"/>
              <a:t>     </a:t>
            </a:r>
          </a:p>
          <a:p>
            <a:pPr marL="0" indent="0">
              <a:buNone/>
            </a:pPr>
            <a:r>
              <a:rPr lang="en-IN" dirty="0"/>
              <a:t>    public String </a:t>
            </a:r>
            <a:r>
              <a:rPr lang="en-IN" dirty="0" err="1"/>
              <a:t>getEmployeeName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    {</a:t>
            </a:r>
          </a:p>
          <a:p>
            <a:pPr marL="0" indent="0">
              <a:buNone/>
            </a:pPr>
            <a:r>
              <a:rPr lang="en-IN" dirty="0"/>
              <a:t>        return this.name;</a:t>
            </a:r>
          </a:p>
          <a:p>
            <a:pPr marL="0" indent="0">
              <a:buNone/>
            </a:pPr>
            <a:r>
              <a:rPr lang="en-IN" dirty="0"/>
              <a:t>    }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306498" y="1412776"/>
            <a:ext cx="3761446" cy="49685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// class bank</a:t>
            </a:r>
          </a:p>
          <a:p>
            <a:pPr marL="0" indent="0">
              <a:buNone/>
            </a:pPr>
            <a:r>
              <a:rPr lang="en-IN" dirty="0"/>
              <a:t>class Bank 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    private String name;</a:t>
            </a:r>
          </a:p>
          <a:p>
            <a:pPr marL="0" indent="0">
              <a:buNone/>
            </a:pPr>
            <a:r>
              <a:rPr lang="en-IN" dirty="0"/>
              <a:t>     </a:t>
            </a:r>
          </a:p>
          <a:p>
            <a:pPr marL="0" indent="0">
              <a:buNone/>
            </a:pPr>
            <a:r>
              <a:rPr lang="en-IN" dirty="0"/>
              <a:t>    // bank name</a:t>
            </a:r>
          </a:p>
          <a:p>
            <a:pPr marL="0" indent="0">
              <a:buNone/>
            </a:pPr>
            <a:r>
              <a:rPr lang="en-IN" dirty="0"/>
              <a:t>    Bank(String name)</a:t>
            </a:r>
          </a:p>
          <a:p>
            <a:pPr marL="0" indent="0">
              <a:buNone/>
            </a:pPr>
            <a:r>
              <a:rPr lang="en-IN" dirty="0"/>
              <a:t>    {</a:t>
            </a:r>
          </a:p>
          <a:p>
            <a:pPr marL="0" indent="0">
              <a:buNone/>
            </a:pPr>
            <a:r>
              <a:rPr lang="en-IN" dirty="0"/>
              <a:t>        this.name = name;</a:t>
            </a:r>
          </a:p>
          <a:p>
            <a:pPr marL="0" indent="0">
              <a:buNone/>
            </a:pPr>
            <a:r>
              <a:rPr lang="en-IN" dirty="0"/>
              <a:t>    }</a:t>
            </a:r>
          </a:p>
          <a:p>
            <a:pPr marL="0" indent="0">
              <a:buNone/>
            </a:pPr>
            <a:r>
              <a:rPr lang="en-IN" dirty="0"/>
              <a:t>     </a:t>
            </a:r>
          </a:p>
          <a:p>
            <a:pPr marL="0" indent="0">
              <a:buNone/>
            </a:pPr>
            <a:r>
              <a:rPr lang="en-IN" dirty="0"/>
              <a:t>    public String </a:t>
            </a:r>
            <a:r>
              <a:rPr lang="en-IN" dirty="0" err="1"/>
              <a:t>getBankName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    {</a:t>
            </a:r>
          </a:p>
          <a:p>
            <a:pPr marL="0" indent="0">
              <a:buNone/>
            </a:pPr>
            <a:r>
              <a:rPr lang="en-IN" dirty="0"/>
              <a:t>        return this.name;</a:t>
            </a:r>
          </a:p>
          <a:p>
            <a:pPr marL="0" indent="0">
              <a:buNone/>
            </a:pPr>
            <a:r>
              <a:rPr lang="en-IN" dirty="0"/>
              <a:t>    }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2329720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6712"/>
            <a:ext cx="4038600" cy="554461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// Association between both the </a:t>
            </a:r>
          </a:p>
          <a:p>
            <a:pPr marL="0" indent="0">
              <a:buNone/>
            </a:pPr>
            <a:r>
              <a:rPr lang="en-IN" dirty="0"/>
              <a:t>// classes in main method</a:t>
            </a:r>
          </a:p>
          <a:p>
            <a:pPr marL="0" indent="0">
              <a:buNone/>
            </a:pPr>
            <a:r>
              <a:rPr lang="en-IN" dirty="0"/>
              <a:t>class Association 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    public static void main (String[] </a:t>
            </a:r>
            <a:r>
              <a:rPr lang="en-IN" dirty="0" err="1"/>
              <a:t>args</a:t>
            </a:r>
            <a:r>
              <a:rPr lang="en-IN" dirty="0"/>
              <a:t>) </a:t>
            </a:r>
          </a:p>
          <a:p>
            <a:pPr marL="0" indent="0">
              <a:buNone/>
            </a:pPr>
            <a:r>
              <a:rPr lang="en-IN" dirty="0"/>
              <a:t>    {</a:t>
            </a:r>
          </a:p>
          <a:p>
            <a:pPr marL="0" indent="0">
              <a:buNone/>
            </a:pPr>
            <a:r>
              <a:rPr lang="en-IN" dirty="0"/>
              <a:t>        Bank </a:t>
            </a:r>
            <a:r>
              <a:rPr lang="en-IN" dirty="0" err="1"/>
              <a:t>bank</a:t>
            </a:r>
            <a:r>
              <a:rPr lang="en-IN" dirty="0"/>
              <a:t> = new Bank("Axis");</a:t>
            </a:r>
          </a:p>
          <a:p>
            <a:pPr marL="0" indent="0">
              <a:buNone/>
            </a:pPr>
            <a:r>
              <a:rPr lang="en-IN" dirty="0"/>
              <a:t>        Employee </a:t>
            </a:r>
            <a:r>
              <a:rPr lang="en-IN" dirty="0" err="1"/>
              <a:t>emp</a:t>
            </a:r>
            <a:r>
              <a:rPr lang="en-IN" dirty="0"/>
              <a:t> = new Employee("</a:t>
            </a:r>
            <a:r>
              <a:rPr lang="en-IN" dirty="0" err="1"/>
              <a:t>Neha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       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emp.getEmployeeName</a:t>
            </a:r>
            <a:r>
              <a:rPr lang="en-IN" dirty="0"/>
              <a:t>() + </a:t>
            </a:r>
          </a:p>
          <a:p>
            <a:pPr marL="0" indent="0">
              <a:buNone/>
            </a:pPr>
            <a:r>
              <a:rPr lang="en-IN" dirty="0"/>
              <a:t>               " is employee of " + </a:t>
            </a:r>
            <a:r>
              <a:rPr lang="en-IN" dirty="0" err="1"/>
              <a:t>bank.getBankName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/>
              <a:t>    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Output </a:t>
            </a:r>
            <a:endParaRPr lang="en-I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 err="1" smtClean="0">
                <a:solidFill>
                  <a:srgbClr val="FF0000"/>
                </a:solidFill>
              </a:rPr>
              <a:t>Neha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is employee of </a:t>
            </a:r>
            <a:r>
              <a:rPr lang="en-IN" b="1" dirty="0" smtClean="0">
                <a:solidFill>
                  <a:srgbClr val="FF0000"/>
                </a:solidFill>
              </a:rPr>
              <a:t>Axis</a:t>
            </a:r>
          </a:p>
          <a:p>
            <a:endParaRPr lang="en-US" dirty="0"/>
          </a:p>
          <a:p>
            <a:pPr marL="0" indent="0" algn="just">
              <a:buNone/>
            </a:pPr>
            <a:r>
              <a:rPr lang="en-IN" dirty="0"/>
              <a:t>In above example two separate classes Bank and Employee are associated through their Objects. Bank can have many employees, So it is a one-to-many relationship.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343400"/>
            <a:ext cx="36766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326771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Aggregation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 is a special form of Association where:</a:t>
            </a:r>
          </a:p>
          <a:p>
            <a:pPr algn="just"/>
            <a:r>
              <a:rPr lang="en-IN" dirty="0"/>
              <a:t>It represents </a:t>
            </a:r>
            <a:r>
              <a:rPr lang="en-IN" b="1" dirty="0"/>
              <a:t>Has-A</a:t>
            </a:r>
            <a:r>
              <a:rPr lang="en-IN" dirty="0"/>
              <a:t> relationship.</a:t>
            </a:r>
          </a:p>
          <a:p>
            <a:pPr algn="just"/>
            <a:r>
              <a:rPr lang="en-IN" dirty="0"/>
              <a:t>It is a </a:t>
            </a:r>
            <a:r>
              <a:rPr lang="en-IN" b="1" dirty="0"/>
              <a:t>unidirectional association</a:t>
            </a:r>
            <a:r>
              <a:rPr lang="en-IN" dirty="0"/>
              <a:t> i.e. a one way relationship. For example, department can have students but vice versa is not possible and thus unidirectional in nature.</a:t>
            </a:r>
          </a:p>
          <a:p>
            <a:pPr algn="just"/>
            <a:r>
              <a:rPr lang="en-IN" dirty="0"/>
              <a:t>In Aggregation,</a:t>
            </a:r>
            <a:r>
              <a:rPr lang="en-IN" b="1" dirty="0"/>
              <a:t> both the entries can survive individually</a:t>
            </a:r>
            <a:r>
              <a:rPr lang="en-IN" dirty="0"/>
              <a:t> which means ending one entity will not effect the other entity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848000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9712" y="404664"/>
            <a:ext cx="8229600" cy="914400"/>
          </a:xfrm>
        </p:spPr>
        <p:txBody>
          <a:bodyPr/>
          <a:lstStyle/>
          <a:p>
            <a:r>
              <a:rPr lang="en-US" dirty="0" smtClean="0"/>
              <a:t>Example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11560" y="1234146"/>
            <a:ext cx="3816424" cy="48245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/ Java program to illustrate</a:t>
            </a:r>
          </a:p>
          <a:p>
            <a:pPr marL="0" indent="0">
              <a:buNone/>
            </a:pPr>
            <a:r>
              <a:rPr lang="en-IN" dirty="0"/>
              <a:t>//the concept of Aggregation.</a:t>
            </a:r>
          </a:p>
          <a:p>
            <a:pPr marL="0" indent="0">
              <a:buNone/>
            </a:pPr>
            <a:r>
              <a:rPr lang="en-IN" dirty="0"/>
              <a:t>import java.io.*;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// student class</a:t>
            </a:r>
          </a:p>
          <a:p>
            <a:pPr marL="0" indent="0">
              <a:buNone/>
            </a:pPr>
            <a:r>
              <a:rPr lang="en-IN" dirty="0"/>
              <a:t>class Student 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    String name;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int</a:t>
            </a:r>
            <a:r>
              <a:rPr lang="en-IN" dirty="0"/>
              <a:t> id ;</a:t>
            </a:r>
          </a:p>
          <a:p>
            <a:pPr marL="0" indent="0">
              <a:buNone/>
            </a:pPr>
            <a:r>
              <a:rPr lang="en-IN" dirty="0"/>
              <a:t>    String </a:t>
            </a:r>
            <a:r>
              <a:rPr lang="en-IN" dirty="0" err="1"/>
              <a:t>dept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     </a:t>
            </a:r>
          </a:p>
          <a:p>
            <a:pPr marL="0" indent="0">
              <a:buNone/>
            </a:pPr>
            <a:r>
              <a:rPr lang="en-IN" dirty="0"/>
              <a:t>   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88024" y="1412776"/>
            <a:ext cx="4038600" cy="50650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 Student(String name, </a:t>
            </a:r>
            <a:r>
              <a:rPr lang="en-IN" dirty="0" err="1"/>
              <a:t>int</a:t>
            </a:r>
            <a:r>
              <a:rPr lang="en-IN" dirty="0"/>
              <a:t> id, String </a:t>
            </a:r>
            <a:r>
              <a:rPr lang="en-IN" dirty="0" err="1"/>
              <a:t>dept</a:t>
            </a:r>
            <a:r>
              <a:rPr lang="en-IN" dirty="0"/>
              <a:t>) </a:t>
            </a:r>
          </a:p>
          <a:p>
            <a:pPr marL="0" indent="0">
              <a:buNone/>
            </a:pPr>
            <a:r>
              <a:rPr lang="en-IN" dirty="0"/>
              <a:t>    {</a:t>
            </a:r>
          </a:p>
          <a:p>
            <a:pPr marL="0" indent="0">
              <a:buNone/>
            </a:pPr>
            <a:r>
              <a:rPr lang="en-IN" dirty="0"/>
              <a:t>         </a:t>
            </a:r>
          </a:p>
          <a:p>
            <a:pPr marL="0" indent="0">
              <a:buNone/>
            </a:pPr>
            <a:r>
              <a:rPr lang="en-IN" dirty="0"/>
              <a:t>        this.name = name;</a:t>
            </a:r>
          </a:p>
          <a:p>
            <a:pPr marL="0" indent="0">
              <a:buNone/>
            </a:pPr>
            <a:r>
              <a:rPr lang="en-IN" dirty="0"/>
              <a:t>        this.id = id;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this.dept</a:t>
            </a:r>
            <a:r>
              <a:rPr lang="en-IN" dirty="0"/>
              <a:t> = </a:t>
            </a:r>
            <a:r>
              <a:rPr lang="en-IN" dirty="0" err="1"/>
              <a:t>dept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         </a:t>
            </a:r>
          </a:p>
          <a:p>
            <a:pPr marL="0" indent="0">
              <a:buNone/>
            </a:pPr>
            <a:r>
              <a:rPr lang="en-IN" dirty="0"/>
              <a:t>    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855909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052736"/>
            <a:ext cx="4038600" cy="52810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/* Department class contains list of student</a:t>
            </a:r>
          </a:p>
          <a:p>
            <a:pPr marL="0" indent="0">
              <a:buNone/>
            </a:pPr>
            <a:r>
              <a:rPr lang="en-IN" dirty="0"/>
              <a:t>Objects. It is associated with student</a:t>
            </a:r>
          </a:p>
          <a:p>
            <a:pPr marL="0" indent="0">
              <a:buNone/>
            </a:pPr>
            <a:r>
              <a:rPr lang="en-IN" dirty="0"/>
              <a:t>class through its Object(s). */</a:t>
            </a:r>
          </a:p>
          <a:p>
            <a:pPr marL="0" indent="0">
              <a:buNone/>
            </a:pPr>
            <a:r>
              <a:rPr lang="en-IN" dirty="0"/>
              <a:t>class Department 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     </a:t>
            </a:r>
          </a:p>
          <a:p>
            <a:pPr marL="0" indent="0">
              <a:buNone/>
            </a:pPr>
            <a:r>
              <a:rPr lang="en-IN" dirty="0"/>
              <a:t>    String name;</a:t>
            </a:r>
          </a:p>
          <a:p>
            <a:pPr marL="0" indent="0">
              <a:buNone/>
            </a:pPr>
            <a:r>
              <a:rPr lang="en-IN" dirty="0"/>
              <a:t>    private List&lt;Student&gt; students;</a:t>
            </a:r>
          </a:p>
          <a:p>
            <a:pPr marL="0" indent="0">
              <a:buNone/>
            </a:pPr>
            <a:r>
              <a:rPr lang="en-IN" dirty="0"/>
              <a:t>    Department(String name, List&lt;Student&gt; students) </a:t>
            </a:r>
          </a:p>
          <a:p>
            <a:pPr marL="0" indent="0">
              <a:buNone/>
            </a:pPr>
            <a:r>
              <a:rPr lang="en-IN" dirty="0"/>
              <a:t>    {</a:t>
            </a:r>
          </a:p>
          <a:p>
            <a:pPr marL="0" indent="0">
              <a:buNone/>
            </a:pPr>
            <a:r>
              <a:rPr lang="en-IN" dirty="0"/>
              <a:t>       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8024" y="1052736"/>
            <a:ext cx="4038600" cy="52810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this.name = name;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this.students</a:t>
            </a:r>
            <a:r>
              <a:rPr lang="en-IN" dirty="0"/>
              <a:t> = students;</a:t>
            </a:r>
          </a:p>
          <a:p>
            <a:pPr marL="0" indent="0">
              <a:buNone/>
            </a:pPr>
            <a:r>
              <a:rPr lang="en-IN" dirty="0"/>
              <a:t>         </a:t>
            </a:r>
          </a:p>
          <a:p>
            <a:pPr marL="0" indent="0">
              <a:buNone/>
            </a:pPr>
            <a:r>
              <a:rPr lang="en-IN" dirty="0"/>
              <a:t>    }</a:t>
            </a:r>
          </a:p>
          <a:p>
            <a:pPr marL="0" indent="0">
              <a:buNone/>
            </a:pPr>
            <a:r>
              <a:rPr lang="en-IN" dirty="0"/>
              <a:t>     </a:t>
            </a:r>
          </a:p>
          <a:p>
            <a:pPr marL="0" indent="0">
              <a:buNone/>
            </a:pPr>
            <a:r>
              <a:rPr lang="en-IN" dirty="0"/>
              <a:t>    public List&lt;Student&gt; </a:t>
            </a:r>
            <a:r>
              <a:rPr lang="en-IN" dirty="0" err="1"/>
              <a:t>getStudents</a:t>
            </a:r>
            <a:r>
              <a:rPr lang="en-IN" dirty="0"/>
              <a:t>() </a:t>
            </a:r>
          </a:p>
          <a:p>
            <a:pPr marL="0" indent="0">
              <a:buNone/>
            </a:pPr>
            <a:r>
              <a:rPr lang="en-IN" dirty="0"/>
              <a:t>    {</a:t>
            </a:r>
          </a:p>
          <a:p>
            <a:pPr marL="0" indent="0">
              <a:buNone/>
            </a:pPr>
            <a:r>
              <a:rPr lang="en-IN" dirty="0"/>
              <a:t>        return students;</a:t>
            </a:r>
          </a:p>
          <a:p>
            <a:pPr marL="0" indent="0">
              <a:buNone/>
            </a:pPr>
            <a:r>
              <a:rPr lang="en-IN" dirty="0"/>
              <a:t>    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7894726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978817"/>
            <a:ext cx="4176464" cy="4993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/>
              <a:t>/* Institute class contains list of Department</a:t>
            </a:r>
          </a:p>
          <a:p>
            <a:pPr marL="0" indent="0">
              <a:buNone/>
            </a:pPr>
            <a:r>
              <a:rPr lang="en-IN" sz="2200" dirty="0"/>
              <a:t>Objects. It is </a:t>
            </a:r>
            <a:r>
              <a:rPr lang="en-IN" sz="2200" dirty="0" err="1"/>
              <a:t>asoociated</a:t>
            </a:r>
            <a:r>
              <a:rPr lang="en-IN" sz="2200" dirty="0"/>
              <a:t> with Department</a:t>
            </a:r>
          </a:p>
          <a:p>
            <a:pPr marL="0" indent="0">
              <a:buNone/>
            </a:pPr>
            <a:r>
              <a:rPr lang="en-IN" sz="2200" dirty="0"/>
              <a:t>class through its Object(s).*/</a:t>
            </a:r>
          </a:p>
          <a:p>
            <a:pPr marL="0" indent="0">
              <a:buNone/>
            </a:pPr>
            <a:r>
              <a:rPr lang="en-IN" sz="2200" dirty="0"/>
              <a:t>class Institute </a:t>
            </a:r>
          </a:p>
          <a:p>
            <a:pPr marL="0" indent="0">
              <a:buNone/>
            </a:pPr>
            <a:r>
              <a:rPr lang="en-IN" sz="2200" dirty="0" smtClean="0"/>
              <a:t>{     </a:t>
            </a:r>
          </a:p>
          <a:p>
            <a:pPr marL="0" indent="0">
              <a:buNone/>
            </a:pPr>
            <a:r>
              <a:rPr lang="en-IN" sz="2200" dirty="0" smtClean="0"/>
              <a:t>String </a:t>
            </a:r>
            <a:r>
              <a:rPr lang="en-IN" sz="2200" dirty="0" err="1" smtClean="0"/>
              <a:t>instituteName</a:t>
            </a:r>
            <a:r>
              <a:rPr lang="en-IN" sz="2200" dirty="0" smtClean="0"/>
              <a:t>;</a:t>
            </a:r>
          </a:p>
          <a:p>
            <a:pPr marL="0" indent="0">
              <a:buNone/>
            </a:pPr>
            <a:r>
              <a:rPr lang="en-IN" sz="2200" dirty="0" smtClean="0"/>
              <a:t>private </a:t>
            </a:r>
            <a:r>
              <a:rPr lang="en-IN" sz="2200" dirty="0"/>
              <a:t>List&lt;Department&gt; departments;</a:t>
            </a:r>
          </a:p>
          <a:p>
            <a:pPr marL="0" indent="0">
              <a:buNone/>
            </a:pPr>
            <a:r>
              <a:rPr lang="en-IN" sz="2200" dirty="0"/>
              <a:t>     </a:t>
            </a:r>
            <a:r>
              <a:rPr lang="en-IN" sz="2200" dirty="0" smtClean="0"/>
              <a:t>Institute(String </a:t>
            </a:r>
            <a:r>
              <a:rPr lang="en-IN" sz="2200" dirty="0" err="1"/>
              <a:t>instituteName</a:t>
            </a:r>
            <a:r>
              <a:rPr lang="en-IN" sz="2200" dirty="0"/>
              <a:t>,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0062" y="978817"/>
            <a:ext cx="3998401" cy="4993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/>
              <a:t>List&lt;Department&gt; departments)</a:t>
            </a:r>
          </a:p>
          <a:p>
            <a:pPr marL="0" indent="0">
              <a:buNone/>
            </a:pPr>
            <a:r>
              <a:rPr lang="en-IN" sz="2200" dirty="0"/>
              <a:t>    {</a:t>
            </a:r>
          </a:p>
          <a:p>
            <a:pPr marL="0" indent="0">
              <a:buNone/>
            </a:pPr>
            <a:r>
              <a:rPr lang="en-IN" sz="2200" dirty="0"/>
              <a:t>        </a:t>
            </a:r>
            <a:r>
              <a:rPr lang="en-IN" sz="2200" dirty="0" err="1"/>
              <a:t>this.instituteName</a:t>
            </a:r>
            <a:r>
              <a:rPr lang="en-IN" sz="2200" dirty="0"/>
              <a:t> = </a:t>
            </a:r>
            <a:r>
              <a:rPr lang="en-IN" sz="2200" dirty="0" err="1"/>
              <a:t>instituteName</a:t>
            </a:r>
            <a:r>
              <a:rPr lang="en-IN" sz="2200" dirty="0"/>
              <a:t>;</a:t>
            </a:r>
          </a:p>
          <a:p>
            <a:pPr marL="0" indent="0">
              <a:buNone/>
            </a:pPr>
            <a:r>
              <a:rPr lang="en-IN" sz="2200" dirty="0"/>
              <a:t>        </a:t>
            </a:r>
            <a:r>
              <a:rPr lang="en-IN" sz="2200" dirty="0" err="1"/>
              <a:t>this.departments</a:t>
            </a:r>
            <a:r>
              <a:rPr lang="en-IN" sz="2200" dirty="0"/>
              <a:t> = departments;</a:t>
            </a:r>
          </a:p>
          <a:p>
            <a:pPr marL="0" indent="0">
              <a:buNone/>
            </a:pPr>
            <a:r>
              <a:rPr lang="en-IN" sz="2200" dirty="0"/>
              <a:t>    }</a:t>
            </a:r>
          </a:p>
          <a:p>
            <a:pPr marL="0" indent="0">
              <a:buNone/>
            </a:pPr>
            <a:r>
              <a:rPr lang="en-IN" sz="2200" dirty="0" smtClean="0"/>
              <a:t>// </a:t>
            </a:r>
            <a:r>
              <a:rPr lang="en-IN" sz="2200" dirty="0"/>
              <a:t>count total students of all </a:t>
            </a:r>
            <a:r>
              <a:rPr lang="en-IN" sz="2200" dirty="0" smtClean="0"/>
              <a:t>departments in </a:t>
            </a:r>
            <a:r>
              <a:rPr lang="en-IN" sz="2200" dirty="0"/>
              <a:t>a given institute </a:t>
            </a:r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055462969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4993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public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getTotalStudentsInInstitute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    {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noOfStudents</a:t>
            </a:r>
            <a:r>
              <a:rPr lang="en-IN" dirty="0"/>
              <a:t> = 0;</a:t>
            </a:r>
          </a:p>
          <a:p>
            <a:pPr marL="0" indent="0">
              <a:buNone/>
            </a:pPr>
            <a:r>
              <a:rPr lang="en-IN" dirty="0"/>
              <a:t>        List&lt;Student&gt; students; </a:t>
            </a:r>
          </a:p>
          <a:p>
            <a:pPr marL="0" indent="0">
              <a:buNone/>
            </a:pPr>
            <a:r>
              <a:rPr lang="en-IN" dirty="0"/>
              <a:t>        for(Department </a:t>
            </a:r>
            <a:r>
              <a:rPr lang="en-IN" dirty="0" err="1"/>
              <a:t>dept</a:t>
            </a:r>
            <a:r>
              <a:rPr lang="en-IN" dirty="0"/>
              <a:t> : departments)</a:t>
            </a:r>
          </a:p>
          <a:p>
            <a:pPr marL="0" indent="0">
              <a:buNone/>
            </a:pPr>
            <a:r>
              <a:rPr lang="en-IN" dirty="0"/>
              <a:t>        {</a:t>
            </a:r>
          </a:p>
          <a:p>
            <a:pPr marL="0" indent="0">
              <a:buNone/>
            </a:pPr>
            <a:r>
              <a:rPr lang="en-IN" dirty="0"/>
              <a:t>            students = </a:t>
            </a:r>
            <a:r>
              <a:rPr lang="en-IN" dirty="0" err="1"/>
              <a:t>dept.getStudents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            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032" y="1328563"/>
            <a:ext cx="4038600" cy="42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for(Students </a:t>
            </a:r>
            <a:r>
              <a:rPr lang="en-IN" dirty="0"/>
              <a:t>: students)</a:t>
            </a:r>
          </a:p>
          <a:p>
            <a:pPr marL="0" indent="0">
              <a:buNone/>
            </a:pPr>
            <a:r>
              <a:rPr lang="en-IN" dirty="0"/>
              <a:t>            {</a:t>
            </a:r>
          </a:p>
          <a:p>
            <a:pPr marL="0" indent="0">
              <a:buNone/>
            </a:pPr>
            <a:r>
              <a:rPr lang="en-IN" dirty="0"/>
              <a:t>                </a:t>
            </a:r>
            <a:r>
              <a:rPr lang="en-IN" dirty="0" err="1"/>
              <a:t>noOfStudents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            }</a:t>
            </a:r>
          </a:p>
          <a:p>
            <a:pPr marL="0" indent="0">
              <a:buNone/>
            </a:pPr>
            <a:r>
              <a:rPr lang="en-IN" dirty="0"/>
              <a:t>        }</a:t>
            </a:r>
          </a:p>
          <a:p>
            <a:pPr marL="0" indent="0">
              <a:buNone/>
            </a:pPr>
            <a:r>
              <a:rPr lang="en-IN" dirty="0"/>
              <a:t>        return </a:t>
            </a:r>
            <a:r>
              <a:rPr lang="en-IN" dirty="0" err="1"/>
              <a:t>noOfStudents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    }</a:t>
            </a:r>
          </a:p>
          <a:p>
            <a:pPr marL="0" indent="0">
              <a:buNone/>
            </a:pPr>
            <a:r>
              <a:rPr lang="en-IN" dirty="0"/>
              <a:t>     </a:t>
            </a:r>
          </a:p>
          <a:p>
            <a:pPr marL="0" indent="0">
              <a:buNone/>
            </a:pPr>
            <a:r>
              <a:rPr lang="en-IN" dirty="0"/>
              <a:t>} 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518149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// </a:t>
            </a:r>
            <a:r>
              <a:rPr lang="en-IN" dirty="0"/>
              <a:t>main method</a:t>
            </a:r>
          </a:p>
          <a:p>
            <a:pPr marL="0" indent="0">
              <a:buNone/>
            </a:pPr>
            <a:r>
              <a:rPr lang="en-IN" dirty="0"/>
              <a:t>class GFG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    public static void main (String[] </a:t>
            </a:r>
            <a:r>
              <a:rPr lang="en-IN" dirty="0" err="1"/>
              <a:t>args</a:t>
            </a:r>
            <a:r>
              <a:rPr lang="en-IN" dirty="0"/>
              <a:t>) </a:t>
            </a:r>
          </a:p>
          <a:p>
            <a:pPr marL="0" indent="0">
              <a:buNone/>
            </a:pPr>
            <a:r>
              <a:rPr lang="en-IN" dirty="0"/>
              <a:t>    {</a:t>
            </a:r>
          </a:p>
          <a:p>
            <a:pPr marL="0" indent="0">
              <a:buNone/>
            </a:pPr>
            <a:r>
              <a:rPr lang="en-IN" dirty="0"/>
              <a:t>        Student s1 = new Student("Mia", 1, "CSE");</a:t>
            </a:r>
          </a:p>
          <a:p>
            <a:pPr marL="0" indent="0">
              <a:buNone/>
            </a:pPr>
            <a:r>
              <a:rPr lang="en-IN" dirty="0"/>
              <a:t>        Student s2 = new Student("</a:t>
            </a:r>
            <a:r>
              <a:rPr lang="en-IN" dirty="0" err="1"/>
              <a:t>Priya</a:t>
            </a:r>
            <a:r>
              <a:rPr lang="en-IN" dirty="0"/>
              <a:t>", 2, "CSE");</a:t>
            </a:r>
          </a:p>
          <a:p>
            <a:pPr marL="0" indent="0">
              <a:buNone/>
            </a:pPr>
            <a:r>
              <a:rPr lang="en-IN" dirty="0"/>
              <a:t>        Student s3 = new Student("John", 1, "EE");</a:t>
            </a:r>
          </a:p>
          <a:p>
            <a:pPr marL="0" indent="0">
              <a:buNone/>
            </a:pPr>
            <a:r>
              <a:rPr lang="en-IN" dirty="0"/>
              <a:t>        Student s4 = new Student("Rahul", 2, "EE");</a:t>
            </a:r>
          </a:p>
          <a:p>
            <a:r>
              <a:rPr lang="en-IN" dirty="0"/>
              <a:t>   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067548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3530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// making a List of </a:t>
            </a:r>
            <a:r>
              <a:rPr lang="en-IN" dirty="0" smtClean="0"/>
              <a:t> CSE </a:t>
            </a:r>
            <a:r>
              <a:rPr lang="en-IN" dirty="0"/>
              <a:t>Students.</a:t>
            </a:r>
          </a:p>
          <a:p>
            <a:pPr marL="0" indent="0">
              <a:buNone/>
            </a:pPr>
            <a:r>
              <a:rPr lang="en-IN" dirty="0"/>
              <a:t>        List &lt;Student&gt; </a:t>
            </a:r>
            <a:r>
              <a:rPr lang="en-IN" dirty="0" err="1"/>
              <a:t>cse_students</a:t>
            </a:r>
            <a:r>
              <a:rPr lang="en-IN" dirty="0"/>
              <a:t> = new </a:t>
            </a:r>
            <a:r>
              <a:rPr lang="en-IN" dirty="0" err="1"/>
              <a:t>ArrayList</a:t>
            </a:r>
            <a:r>
              <a:rPr lang="en-IN" dirty="0"/>
              <a:t>&lt;Student&gt;();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cse_students.add</a:t>
            </a:r>
            <a:r>
              <a:rPr lang="en-IN" dirty="0"/>
              <a:t>(s1);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cse_students.add</a:t>
            </a:r>
            <a:r>
              <a:rPr lang="en-IN" dirty="0"/>
              <a:t>(s2);</a:t>
            </a:r>
          </a:p>
          <a:p>
            <a:pPr marL="0" indent="0">
              <a:buNone/>
            </a:pPr>
            <a:r>
              <a:rPr lang="en-IN" dirty="0"/>
              <a:t>         </a:t>
            </a:r>
          </a:p>
          <a:p>
            <a:pPr marL="0" indent="0">
              <a:buNone/>
            </a:pPr>
            <a:r>
              <a:rPr lang="en-IN" dirty="0"/>
              <a:t>        // making a List of </a:t>
            </a:r>
            <a:r>
              <a:rPr lang="en-IN" dirty="0" smtClean="0"/>
              <a:t> EE </a:t>
            </a:r>
            <a:r>
              <a:rPr lang="en-IN" dirty="0"/>
              <a:t>Students</a:t>
            </a:r>
          </a:p>
          <a:p>
            <a:pPr marL="0" indent="0">
              <a:buNone/>
            </a:pPr>
            <a:r>
              <a:rPr lang="en-IN" dirty="0"/>
              <a:t>        List &lt;Student&gt; </a:t>
            </a:r>
            <a:r>
              <a:rPr lang="en-IN" dirty="0" err="1"/>
              <a:t>ee_students</a:t>
            </a:r>
            <a:r>
              <a:rPr lang="en-IN" dirty="0"/>
              <a:t> = new </a:t>
            </a:r>
            <a:r>
              <a:rPr lang="en-IN" dirty="0" err="1"/>
              <a:t>ArrayList</a:t>
            </a:r>
            <a:r>
              <a:rPr lang="en-IN" dirty="0"/>
              <a:t>&lt;Student&gt;();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ee_students.add</a:t>
            </a:r>
            <a:r>
              <a:rPr lang="en-IN" dirty="0"/>
              <a:t>(s3);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ee_students.add</a:t>
            </a:r>
            <a:r>
              <a:rPr lang="en-IN" dirty="0"/>
              <a:t>(s4);</a:t>
            </a:r>
          </a:p>
          <a:p>
            <a:pPr marL="0" indent="0">
              <a:buNone/>
            </a:pPr>
            <a:r>
              <a:rPr lang="en-IN" dirty="0"/>
              <a:t>         </a:t>
            </a:r>
          </a:p>
          <a:p>
            <a:pPr marL="0" indent="0">
              <a:buNone/>
            </a:pPr>
            <a:r>
              <a:rPr lang="en-IN" dirty="0"/>
              <a:t>        Department CSE = new Department("CSE", </a:t>
            </a:r>
            <a:r>
              <a:rPr lang="en-IN" dirty="0" err="1"/>
              <a:t>cse_students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        Department EE = new Department("EE", </a:t>
            </a:r>
            <a:r>
              <a:rPr lang="en-IN" dirty="0" err="1"/>
              <a:t>ee_students</a:t>
            </a:r>
            <a:r>
              <a:rPr lang="en-IN" dirty="0"/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592738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Relationship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Is-a </a:t>
            </a:r>
            <a:r>
              <a:rPr lang="en-IN" dirty="0"/>
              <a:t>relationship is one in which data members of one class is obtained into another class through the concept of inheritance.</a:t>
            </a:r>
          </a:p>
          <a:p>
            <a:pPr algn="just"/>
            <a:r>
              <a:rPr lang="en-IN" dirty="0"/>
              <a:t>Has-a relationship is one in which an object of one class is created as a data member in another class.</a:t>
            </a:r>
          </a:p>
          <a:p>
            <a:pPr algn="just"/>
            <a:r>
              <a:rPr lang="en-IN" dirty="0"/>
              <a:t>Uses-a relationship is one in which a method of one class is using an object of another class.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7017006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921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List &lt;Department&gt; departments = new </a:t>
            </a:r>
            <a:r>
              <a:rPr lang="en-IN" dirty="0" err="1"/>
              <a:t>ArrayList</a:t>
            </a:r>
            <a:r>
              <a:rPr lang="en-IN" dirty="0"/>
              <a:t>&lt;Department&gt;();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departments.add</a:t>
            </a:r>
            <a:r>
              <a:rPr lang="en-IN" dirty="0"/>
              <a:t>(CSE);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departments.add</a:t>
            </a:r>
            <a:r>
              <a:rPr lang="en-IN" dirty="0"/>
              <a:t>(EE);</a:t>
            </a:r>
          </a:p>
          <a:p>
            <a:pPr marL="0" indent="0">
              <a:buNone/>
            </a:pPr>
            <a:r>
              <a:rPr lang="en-IN" dirty="0"/>
              <a:t>         </a:t>
            </a:r>
          </a:p>
          <a:p>
            <a:pPr marL="0" indent="0">
              <a:buNone/>
            </a:pPr>
            <a:r>
              <a:rPr lang="en-IN" dirty="0"/>
              <a:t>        // creating an instance of Institute.</a:t>
            </a:r>
          </a:p>
          <a:p>
            <a:pPr marL="0" indent="0">
              <a:buNone/>
            </a:pPr>
            <a:r>
              <a:rPr lang="en-IN" dirty="0"/>
              <a:t>        Institute </a:t>
            </a:r>
            <a:r>
              <a:rPr lang="en-IN" dirty="0" err="1"/>
              <a:t>institute</a:t>
            </a:r>
            <a:r>
              <a:rPr lang="en-IN" dirty="0"/>
              <a:t> = new Institute("BITS", departments);</a:t>
            </a:r>
          </a:p>
          <a:p>
            <a:pPr marL="0" indent="0">
              <a:buNone/>
            </a:pPr>
            <a:r>
              <a:rPr lang="en-IN" dirty="0"/>
              <a:t>          </a:t>
            </a:r>
            <a:r>
              <a:rPr lang="en-IN" dirty="0" err="1"/>
              <a:t>System.out.print</a:t>
            </a:r>
            <a:r>
              <a:rPr lang="en-IN" dirty="0"/>
              <a:t>("Total students in institute: ");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System.out.print</a:t>
            </a:r>
            <a:r>
              <a:rPr lang="en-IN" dirty="0"/>
              <a:t>(</a:t>
            </a:r>
            <a:r>
              <a:rPr lang="en-IN" dirty="0" err="1"/>
              <a:t>institute.getTotalStudentsInInstitute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smtClean="0"/>
              <a:t>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	 </a:t>
            </a:r>
            <a:r>
              <a:rPr lang="en-IN" b="1" dirty="0">
                <a:solidFill>
                  <a:srgbClr val="FF0000"/>
                </a:solidFill>
              </a:rPr>
              <a:t>output: </a:t>
            </a:r>
            <a:r>
              <a:rPr lang="en-IN" b="1" dirty="0">
                <a:solidFill>
                  <a:srgbClr val="FF0000"/>
                </a:solidFill>
              </a:rPr>
              <a:t>Total students in institute: 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263530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76400"/>
            <a:ext cx="8820472" cy="4297363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In this example, there is an Institute which has no. of departments like CSE, EE. Every department has no. of students. So, we make a Institute class which has a reference to Object or no. of Objects (i.e. List of Objects) of the Department class. That means Institute class is associated with Department class through its Object(s</a:t>
            </a:r>
            <a:r>
              <a:rPr lang="en-IN" dirty="0" smtClean="0"/>
              <a:t>) and </a:t>
            </a:r>
            <a:r>
              <a:rPr lang="en-IN" dirty="0"/>
              <a:t>Department class has also a reference to Object or Objects (i.e. List of Objects) of Student class means it is associated with Student class through its Object(s</a:t>
            </a:r>
            <a:r>
              <a:rPr lang="en-IN" dirty="0" smtClean="0"/>
              <a:t>).</a:t>
            </a:r>
          </a:p>
          <a:p>
            <a:pPr algn="just"/>
            <a:r>
              <a:rPr lang="en-IN" dirty="0" smtClean="0"/>
              <a:t>It </a:t>
            </a:r>
            <a:r>
              <a:rPr lang="en-IN" dirty="0"/>
              <a:t>represents a </a:t>
            </a:r>
            <a:r>
              <a:rPr lang="en-IN" b="1" dirty="0"/>
              <a:t>Has-A</a:t>
            </a:r>
            <a:r>
              <a:rPr lang="en-IN" dirty="0"/>
              <a:t> relationship.</a:t>
            </a:r>
          </a:p>
        </p:txBody>
      </p:sp>
    </p:spTree>
    <p:extLst>
      <p:ext uri="{BB962C8B-B14F-4D97-AF65-F5344CB8AC3E}">
        <p14:creationId xmlns:p14="http://schemas.microsoft.com/office/powerpoint/2010/main" val="4094149437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5"/>
            <a:ext cx="6552727" cy="297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87624" y="4869160"/>
            <a:ext cx="51125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When do we use Aggregation ??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/>
              <a:t>Code reuse is best achieved by aggregation.</a:t>
            </a:r>
          </a:p>
        </p:txBody>
      </p:sp>
    </p:spTree>
    <p:extLst>
      <p:ext uri="{BB962C8B-B14F-4D97-AF65-F5344CB8AC3E}">
        <p14:creationId xmlns:p14="http://schemas.microsoft.com/office/powerpoint/2010/main" val="789602984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Composition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Composition is a restricted form of Aggregation in which two entities are highly dependent on each other.</a:t>
            </a:r>
          </a:p>
          <a:p>
            <a:pPr algn="just"/>
            <a:r>
              <a:rPr lang="en-IN" dirty="0"/>
              <a:t>It represents </a:t>
            </a:r>
            <a:r>
              <a:rPr lang="en-IN" b="1" dirty="0"/>
              <a:t>part-of</a:t>
            </a:r>
            <a:r>
              <a:rPr lang="en-IN" dirty="0"/>
              <a:t> relationship.</a:t>
            </a:r>
          </a:p>
          <a:p>
            <a:pPr algn="just"/>
            <a:r>
              <a:rPr lang="en-IN" dirty="0"/>
              <a:t>In composition, both the entities are dependent on each other.</a:t>
            </a:r>
          </a:p>
          <a:p>
            <a:pPr algn="just"/>
            <a:r>
              <a:rPr lang="en-IN" dirty="0"/>
              <a:t>When there is a composition between two entities, the composed object </a:t>
            </a:r>
            <a:r>
              <a:rPr lang="en-IN" b="1" dirty="0"/>
              <a:t>cannot exist</a:t>
            </a:r>
            <a:r>
              <a:rPr lang="en-IN" dirty="0"/>
              <a:t> without the other entity.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650276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395" y="620688"/>
            <a:ext cx="8229600" cy="914400"/>
          </a:xfrm>
        </p:spPr>
        <p:txBody>
          <a:bodyPr/>
          <a:lstStyle/>
          <a:p>
            <a:r>
              <a:rPr lang="en-IN" dirty="0"/>
              <a:t>Lets take example of</a:t>
            </a:r>
            <a:r>
              <a:rPr lang="en-IN" b="1" dirty="0"/>
              <a:t> Library</a:t>
            </a:r>
            <a:r>
              <a:rPr lang="en-IN" dirty="0"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// Java program to illustrate </a:t>
            </a:r>
          </a:p>
          <a:p>
            <a:pPr marL="0" indent="0">
              <a:buNone/>
            </a:pPr>
            <a:r>
              <a:rPr lang="en-IN" dirty="0"/>
              <a:t>// the concept of Composition</a:t>
            </a:r>
          </a:p>
          <a:p>
            <a:pPr marL="0" indent="0">
              <a:buNone/>
            </a:pPr>
            <a:r>
              <a:rPr lang="en-IN" dirty="0"/>
              <a:t>import java.io.*;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// class book</a:t>
            </a:r>
          </a:p>
          <a:p>
            <a:pPr marL="0" indent="0">
              <a:buNone/>
            </a:pPr>
            <a:r>
              <a:rPr lang="en-IN" dirty="0"/>
              <a:t>class Book 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    public String title;</a:t>
            </a:r>
          </a:p>
          <a:p>
            <a:pPr marL="0" indent="0">
              <a:buNone/>
            </a:pPr>
            <a:r>
              <a:rPr lang="en-IN" dirty="0"/>
              <a:t>    public String author;</a:t>
            </a:r>
          </a:p>
          <a:p>
            <a:pPr marL="0" indent="0">
              <a:buNone/>
            </a:pPr>
            <a:r>
              <a:rPr lang="en-IN" dirty="0"/>
              <a:t>     </a:t>
            </a:r>
          </a:p>
          <a:p>
            <a:pPr marL="0" indent="0">
              <a:buNone/>
            </a:pPr>
            <a:r>
              <a:rPr lang="en-IN" dirty="0"/>
              <a:t>   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 Book(String title, String author)</a:t>
            </a:r>
          </a:p>
          <a:p>
            <a:pPr marL="0" indent="0">
              <a:buNone/>
            </a:pPr>
            <a:r>
              <a:rPr lang="en-IN" dirty="0"/>
              <a:t>    {</a:t>
            </a:r>
          </a:p>
          <a:p>
            <a:pPr marL="0" indent="0">
              <a:buNone/>
            </a:pPr>
            <a:r>
              <a:rPr lang="en-IN" dirty="0"/>
              <a:t>       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this.title</a:t>
            </a:r>
            <a:r>
              <a:rPr lang="en-IN" dirty="0"/>
              <a:t> = title;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this.author</a:t>
            </a:r>
            <a:r>
              <a:rPr lang="en-IN" dirty="0"/>
              <a:t> = author;</a:t>
            </a:r>
          </a:p>
          <a:p>
            <a:pPr marL="0" indent="0">
              <a:buNone/>
            </a:pPr>
            <a:r>
              <a:rPr lang="en-IN" dirty="0"/>
              <a:t>    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// </a:t>
            </a:r>
            <a:r>
              <a:rPr lang="en-IN" dirty="0" err="1"/>
              <a:t>Libary</a:t>
            </a:r>
            <a:r>
              <a:rPr lang="en-IN" dirty="0"/>
              <a:t> class contains </a:t>
            </a:r>
          </a:p>
          <a:p>
            <a:pPr marL="0" indent="0">
              <a:buNone/>
            </a:pPr>
            <a:r>
              <a:rPr lang="en-IN" dirty="0"/>
              <a:t>// list of books.</a:t>
            </a:r>
          </a:p>
          <a:p>
            <a:pPr marL="0" indent="0">
              <a:buNone/>
            </a:pPr>
            <a:r>
              <a:rPr lang="en-IN" dirty="0"/>
              <a:t>class Library 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110230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48490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// reference to refer to list of books.</a:t>
            </a:r>
          </a:p>
          <a:p>
            <a:pPr marL="0" indent="0">
              <a:buNone/>
            </a:pPr>
            <a:r>
              <a:rPr lang="en-IN" dirty="0"/>
              <a:t>    private final List&lt;Book&gt; books;</a:t>
            </a:r>
          </a:p>
          <a:p>
            <a:pPr marL="0" indent="0">
              <a:buNone/>
            </a:pPr>
            <a:r>
              <a:rPr lang="en-IN" dirty="0"/>
              <a:t>     </a:t>
            </a:r>
          </a:p>
          <a:p>
            <a:pPr marL="0" indent="0">
              <a:buNone/>
            </a:pPr>
            <a:r>
              <a:rPr lang="en-IN" dirty="0"/>
              <a:t>    Library (List&lt;Book&gt; books)</a:t>
            </a:r>
          </a:p>
          <a:p>
            <a:pPr marL="0" indent="0">
              <a:buNone/>
            </a:pPr>
            <a:r>
              <a:rPr lang="en-IN" dirty="0"/>
              <a:t>    {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this.books</a:t>
            </a:r>
            <a:r>
              <a:rPr lang="en-IN" dirty="0"/>
              <a:t> = books; </a:t>
            </a:r>
          </a:p>
          <a:p>
            <a:pPr marL="0" indent="0">
              <a:buNone/>
            </a:pPr>
            <a:r>
              <a:rPr lang="en-IN" dirty="0"/>
              <a:t>    }</a:t>
            </a:r>
          </a:p>
          <a:p>
            <a:pPr marL="0" indent="0">
              <a:buNone/>
            </a:pPr>
            <a:r>
              <a:rPr lang="en-IN" dirty="0"/>
              <a:t>     </a:t>
            </a:r>
          </a:p>
          <a:p>
            <a:pPr marL="0" indent="0">
              <a:buNone/>
            </a:pPr>
            <a:r>
              <a:rPr lang="en-IN" dirty="0"/>
              <a:t>    public List&lt;Book&gt; </a:t>
            </a:r>
            <a:r>
              <a:rPr lang="en-IN" dirty="0" err="1"/>
              <a:t>getTotalBooksInLibrary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         </a:t>
            </a:r>
          </a:p>
          <a:p>
            <a:pPr marL="0" indent="0">
              <a:buNone/>
            </a:pPr>
            <a:r>
              <a:rPr lang="en-IN" dirty="0"/>
              <a:t>       return books;  </a:t>
            </a:r>
          </a:p>
          <a:p>
            <a:pPr marL="0" indent="0">
              <a:buNone/>
            </a:pPr>
            <a:r>
              <a:rPr lang="en-IN" dirty="0"/>
              <a:t>    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1124744"/>
            <a:ext cx="4248472" cy="53530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/ main method</a:t>
            </a:r>
          </a:p>
          <a:p>
            <a:pPr marL="0" indent="0">
              <a:buNone/>
            </a:pPr>
            <a:r>
              <a:rPr lang="en-IN" dirty="0"/>
              <a:t>class GFG 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    public static void main (String[] </a:t>
            </a:r>
            <a:r>
              <a:rPr lang="en-IN" dirty="0" err="1"/>
              <a:t>args</a:t>
            </a:r>
            <a:r>
              <a:rPr lang="en-IN" dirty="0"/>
              <a:t>) </a:t>
            </a:r>
          </a:p>
          <a:p>
            <a:pPr marL="0" indent="0">
              <a:buNone/>
            </a:pPr>
            <a:r>
              <a:rPr lang="en-IN" dirty="0"/>
              <a:t>    {</a:t>
            </a:r>
          </a:p>
          <a:p>
            <a:pPr marL="0" indent="0">
              <a:buNone/>
            </a:pPr>
            <a:r>
              <a:rPr lang="en-IN" dirty="0"/>
              <a:t> // Creating the Objects of Book class.</a:t>
            </a:r>
          </a:p>
          <a:p>
            <a:pPr marL="0" indent="0">
              <a:buNone/>
            </a:pPr>
            <a:r>
              <a:rPr lang="en-IN" dirty="0"/>
              <a:t>        Book b1 = new Book("</a:t>
            </a:r>
            <a:r>
              <a:rPr lang="en-IN" dirty="0" err="1"/>
              <a:t>EffectiveJ</a:t>
            </a:r>
            <a:r>
              <a:rPr lang="en-IN" dirty="0"/>
              <a:t> Java", "Joshua Bloch");</a:t>
            </a:r>
          </a:p>
          <a:p>
            <a:pPr marL="0" indent="0">
              <a:buNone/>
            </a:pPr>
            <a:r>
              <a:rPr lang="en-IN" dirty="0"/>
              <a:t>        Book b2 = new Book("Thinking in Java", "Bruce </a:t>
            </a:r>
            <a:r>
              <a:rPr lang="en-IN" dirty="0" err="1"/>
              <a:t>Eckel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        Book b3 = new Book("Java: The Complete Reference", "Herbert </a:t>
            </a:r>
            <a:r>
              <a:rPr lang="en-IN" dirty="0" err="1"/>
              <a:t>Schildt</a:t>
            </a:r>
            <a:r>
              <a:rPr lang="en-IN" dirty="0"/>
              <a:t>");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4182783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4704"/>
            <a:ext cx="4038600" cy="520905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// Creating the list which contains the </a:t>
            </a:r>
            <a:r>
              <a:rPr lang="en-IN" dirty="0" smtClean="0"/>
              <a:t>no</a:t>
            </a:r>
            <a:r>
              <a:rPr lang="en-IN" dirty="0"/>
              <a:t>. of books.</a:t>
            </a:r>
          </a:p>
          <a:p>
            <a:pPr marL="0" indent="0">
              <a:buNone/>
            </a:pPr>
            <a:r>
              <a:rPr lang="en-IN" dirty="0"/>
              <a:t>        List&lt;Book&gt; books = new </a:t>
            </a:r>
            <a:r>
              <a:rPr lang="en-IN" dirty="0" err="1"/>
              <a:t>ArrayList</a:t>
            </a:r>
            <a:r>
              <a:rPr lang="en-IN" dirty="0"/>
              <a:t>&lt;Book&gt;();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books.add</a:t>
            </a:r>
            <a:r>
              <a:rPr lang="en-IN" dirty="0"/>
              <a:t>(b1);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books.add</a:t>
            </a:r>
            <a:r>
              <a:rPr lang="en-IN" dirty="0"/>
              <a:t>(b2);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books.add</a:t>
            </a:r>
            <a:r>
              <a:rPr lang="en-IN" dirty="0"/>
              <a:t>(b3);</a:t>
            </a:r>
          </a:p>
          <a:p>
            <a:pPr marL="0" indent="0">
              <a:buNone/>
            </a:pPr>
            <a:r>
              <a:rPr lang="en-IN" dirty="0"/>
              <a:t>         </a:t>
            </a:r>
          </a:p>
          <a:p>
            <a:pPr marL="0" indent="0">
              <a:buNone/>
            </a:pPr>
            <a:r>
              <a:rPr lang="en-IN" dirty="0"/>
              <a:t>        Library </a:t>
            </a:r>
            <a:r>
              <a:rPr lang="en-IN" dirty="0" err="1"/>
              <a:t>library</a:t>
            </a:r>
            <a:r>
              <a:rPr lang="en-IN" dirty="0"/>
              <a:t> = new Library(books);</a:t>
            </a:r>
          </a:p>
          <a:p>
            <a:pPr marL="0" indent="0">
              <a:buNone/>
            </a:pPr>
            <a:r>
              <a:rPr lang="en-IN" dirty="0"/>
              <a:t>         </a:t>
            </a:r>
          </a:p>
          <a:p>
            <a:pPr marL="0" indent="0">
              <a:buNone/>
            </a:pPr>
            <a:r>
              <a:rPr lang="en-IN" dirty="0"/>
              <a:t>      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908720"/>
            <a:ext cx="4038600" cy="42973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  List&lt;Book&gt; </a:t>
            </a:r>
            <a:r>
              <a:rPr lang="en-IN" dirty="0" err="1"/>
              <a:t>bks</a:t>
            </a:r>
            <a:r>
              <a:rPr lang="en-IN" dirty="0"/>
              <a:t> = </a:t>
            </a:r>
            <a:r>
              <a:rPr lang="en-IN" dirty="0" err="1"/>
              <a:t>library.getTotalBooksInLibrary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        for(Book </a:t>
            </a:r>
            <a:r>
              <a:rPr lang="en-IN" dirty="0" err="1"/>
              <a:t>bk</a:t>
            </a:r>
            <a:r>
              <a:rPr lang="en-IN" dirty="0"/>
              <a:t> : </a:t>
            </a:r>
            <a:r>
              <a:rPr lang="en-IN" dirty="0" err="1"/>
              <a:t>bks</a:t>
            </a:r>
            <a:r>
              <a:rPr lang="en-IN" dirty="0"/>
              <a:t>){</a:t>
            </a:r>
          </a:p>
          <a:p>
            <a:pPr marL="0" indent="0">
              <a:buNone/>
            </a:pPr>
            <a:r>
              <a:rPr lang="en-IN" dirty="0"/>
              <a:t>             </a:t>
            </a:r>
          </a:p>
          <a:p>
            <a:pPr marL="0" indent="0">
              <a:buNone/>
            </a:pPr>
            <a:r>
              <a:rPr lang="en-IN" dirty="0"/>
              <a:t>            </a:t>
            </a:r>
            <a:r>
              <a:rPr lang="en-IN" dirty="0" err="1"/>
              <a:t>System.out.println</a:t>
            </a:r>
            <a:r>
              <a:rPr lang="en-IN" dirty="0"/>
              <a:t>("Title : " + </a:t>
            </a:r>
            <a:r>
              <a:rPr lang="en-IN" dirty="0" err="1"/>
              <a:t>bk.title</a:t>
            </a:r>
            <a:r>
              <a:rPr lang="en-IN" dirty="0"/>
              <a:t> + " and "</a:t>
            </a:r>
          </a:p>
          <a:p>
            <a:pPr marL="0" indent="0">
              <a:buNone/>
            </a:pPr>
            <a:r>
              <a:rPr lang="en-IN" dirty="0"/>
              <a:t>            +" Author : " + </a:t>
            </a:r>
            <a:r>
              <a:rPr lang="en-IN" dirty="0" err="1"/>
              <a:t>bk.author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        }</a:t>
            </a:r>
          </a:p>
          <a:p>
            <a:pPr marL="0" indent="0">
              <a:buNone/>
            </a:pPr>
            <a:r>
              <a:rPr lang="en-IN" dirty="0"/>
              <a:t>    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5616616"/>
      </p:ext>
    </p:extLst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908720"/>
            <a:ext cx="7715200" cy="506504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Output :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Title : </a:t>
            </a:r>
            <a:r>
              <a:rPr lang="en-IN" b="1" dirty="0" err="1">
                <a:solidFill>
                  <a:srgbClr val="FF0000"/>
                </a:solidFill>
              </a:rPr>
              <a:t>EffectiveJ</a:t>
            </a:r>
            <a:r>
              <a:rPr lang="en-IN" b="1" dirty="0">
                <a:solidFill>
                  <a:srgbClr val="FF0000"/>
                </a:solidFill>
              </a:rPr>
              <a:t> Java and Author : Joshua Bloch Title : Thinking in Java and Author : Bruce </a:t>
            </a:r>
            <a:r>
              <a:rPr lang="en-IN" b="1" dirty="0" err="1">
                <a:solidFill>
                  <a:srgbClr val="FF0000"/>
                </a:solidFill>
              </a:rPr>
              <a:t>Eckel</a:t>
            </a:r>
            <a:r>
              <a:rPr lang="en-IN" b="1" dirty="0">
                <a:solidFill>
                  <a:srgbClr val="FF0000"/>
                </a:solidFill>
              </a:rPr>
              <a:t> Title : Java: The Complete Reference and Author : Herbert </a:t>
            </a:r>
            <a:r>
              <a:rPr lang="en-IN" b="1" dirty="0" err="1">
                <a:solidFill>
                  <a:srgbClr val="FF0000"/>
                </a:solidFill>
              </a:rPr>
              <a:t>Schildt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419565"/>
      </p:ext>
    </p:extLst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Aggregation </a:t>
            </a:r>
            <a:r>
              <a:rPr lang="en-IN" b="1" dirty="0" err="1"/>
              <a:t>vs</a:t>
            </a:r>
            <a:r>
              <a:rPr lang="en-IN" b="1" dirty="0"/>
              <a:t> Composition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4889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 smtClean="0"/>
              <a:t>Dependency</a:t>
            </a:r>
            <a:r>
              <a:rPr lang="en-IN" b="1" dirty="0"/>
              <a:t>:</a:t>
            </a:r>
            <a:r>
              <a:rPr lang="en-IN" dirty="0"/>
              <a:t> Aggregation implies a relationship where the child </a:t>
            </a:r>
            <a:r>
              <a:rPr lang="en-IN" b="1" dirty="0"/>
              <a:t>can exist independently</a:t>
            </a:r>
            <a:r>
              <a:rPr lang="en-IN" dirty="0"/>
              <a:t> of the parent. For example, Bank and Employee, delete the Bank and the Employee still exist. whereas Composition implies a relationship where the child </a:t>
            </a:r>
            <a:r>
              <a:rPr lang="en-IN" b="1" dirty="0"/>
              <a:t>cannot exist independent</a:t>
            </a:r>
            <a:r>
              <a:rPr lang="en-IN" dirty="0"/>
              <a:t> of the parent. Example: Human and heart, heart don’t exist separate to a Human</a:t>
            </a:r>
          </a:p>
          <a:p>
            <a:pPr marL="0" indent="0" algn="just">
              <a:buNone/>
            </a:pPr>
            <a:r>
              <a:rPr lang="en-IN" b="1" dirty="0"/>
              <a:t>Type of Relationship:</a:t>
            </a:r>
            <a:r>
              <a:rPr lang="en-IN" dirty="0"/>
              <a:t> Aggregation relation is </a:t>
            </a:r>
            <a:r>
              <a:rPr lang="en-IN" b="1" dirty="0"/>
              <a:t>“has-a”</a:t>
            </a:r>
            <a:r>
              <a:rPr lang="en-IN" dirty="0"/>
              <a:t> and composition is </a:t>
            </a:r>
            <a:r>
              <a:rPr lang="en-IN" b="1" dirty="0"/>
              <a:t>“part-of”</a:t>
            </a:r>
            <a:r>
              <a:rPr lang="en-IN" dirty="0"/>
              <a:t> relation.</a:t>
            </a:r>
          </a:p>
          <a:p>
            <a:pPr marL="0" indent="0" algn="just">
              <a:buNone/>
            </a:pPr>
            <a:r>
              <a:rPr lang="en-IN" b="1" dirty="0"/>
              <a:t>Type of association: </a:t>
            </a:r>
            <a:r>
              <a:rPr lang="en-IN" dirty="0"/>
              <a:t>Composition is a </a:t>
            </a:r>
            <a:r>
              <a:rPr lang="en-IN" b="1" dirty="0"/>
              <a:t>strong</a:t>
            </a:r>
            <a:r>
              <a:rPr lang="en-IN" dirty="0"/>
              <a:t> Association whereas Aggregation is a </a:t>
            </a:r>
            <a:r>
              <a:rPr lang="en-IN" b="1" dirty="0"/>
              <a:t>weak</a:t>
            </a:r>
            <a:r>
              <a:rPr lang="en-IN" dirty="0"/>
              <a:t> Association.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3157789"/>
      </p:ext>
    </p:extLst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000" b="1" dirty="0"/>
              <a:t>End of Session </a:t>
            </a:r>
            <a:r>
              <a:rPr lang="en-US" sz="3000" b="1"/>
              <a:t>- </a:t>
            </a:r>
            <a:r>
              <a:rPr lang="en-US" sz="3000" b="1" smtClean="0"/>
              <a:t>8</a:t>
            </a:r>
            <a:r>
              <a:rPr lang="en-US" sz="3000" b="1" dirty="0"/>
              <a:t/>
            </a:r>
            <a:br>
              <a:rPr lang="en-US" sz="3000" b="1" dirty="0"/>
            </a:br>
            <a:r>
              <a:rPr lang="en-US" sz="3000" b="1" dirty="0"/>
              <a:t>Thank You !</a:t>
            </a:r>
            <a:br>
              <a:rPr lang="en-US" sz="3000" b="1" dirty="0"/>
            </a:br>
            <a:endParaRPr lang="en-US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7132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75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Inheritance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 smtClean="0"/>
              <a:t>Inheritance </a:t>
            </a:r>
            <a:r>
              <a:rPr lang="en-IN" dirty="0"/>
              <a:t>is the technique which allows us to inherit the data members and methods from base class to derived class.</a:t>
            </a:r>
          </a:p>
          <a:p>
            <a:pPr algn="just"/>
            <a:r>
              <a:rPr lang="en-IN" dirty="0"/>
              <a:t>Base class is one which always gives its features to derived classes.</a:t>
            </a:r>
          </a:p>
          <a:p>
            <a:pPr algn="just"/>
            <a:r>
              <a:rPr lang="en-IN" dirty="0"/>
              <a:t>Derived class is one which always takes features from base class.</a:t>
            </a:r>
          </a:p>
          <a:p>
            <a:pPr algn="just"/>
            <a:r>
              <a:rPr lang="en-IN" dirty="0"/>
              <a:t>A Derived class is one which contains some of features of its own plus some of the data members from base class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07218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Is-A relationship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</a:t>
            </a:r>
            <a:r>
              <a:rPr lang="en-IN" dirty="0"/>
              <a:t>Is-A relationship one class is obtaining the features of another class by using inheritance concept with extends keywords.</a:t>
            </a:r>
          </a:p>
          <a:p>
            <a:r>
              <a:rPr lang="en-IN" dirty="0"/>
              <a:t>In a IS-A relationship there exists logical memory space.</a:t>
            </a:r>
          </a:p>
          <a:p>
            <a:r>
              <a:rPr lang="en-IN" dirty="0"/>
              <a:t>This refers to inheritance or implementation.</a:t>
            </a:r>
          </a:p>
          <a:p>
            <a:r>
              <a:rPr lang="en-IN" dirty="0"/>
              <a:t>Expressed using keyword “extends”.</a:t>
            </a:r>
          </a:p>
          <a:p>
            <a:r>
              <a:rPr lang="en-IN" dirty="0"/>
              <a:t>Main advantage is code reusability.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162871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717737"/>
            <a:ext cx="2664296" cy="4419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99592" y="821485"/>
            <a:ext cx="64442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Syntax for Inheriting the features from base class to derived class: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3528" y="2636912"/>
            <a:ext cx="5724128" cy="215443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class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Times New Roman" pitchFamily="18" charset="0"/>
                <a:cs typeface="Times New Roman" pitchFamily="18" charset="0"/>
              </a:rPr>
              <a:t>&lt;clsname-2&gt;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extends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Times New Roman" pitchFamily="18" charset="0"/>
                <a:cs typeface="Times New Roman" pitchFamily="18" charset="0"/>
              </a:rPr>
              <a:t>&lt;clsname-1&gt;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Variable declaration;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Method definition;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};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4498736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54868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 of Is-A Relation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268760"/>
            <a:ext cx="5004048" cy="50174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 </a:t>
            </a:r>
            <a:r>
              <a:rPr lang="en-IN" dirty="0" smtClean="0"/>
              <a:t>Faculty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b="1" dirty="0"/>
              <a:t>float</a:t>
            </a:r>
            <a:r>
              <a:rPr lang="en-IN" dirty="0"/>
              <a:t> salary=30000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}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b="1" dirty="0"/>
              <a:t>class</a:t>
            </a:r>
            <a:r>
              <a:rPr lang="en-IN" dirty="0"/>
              <a:t> Science </a:t>
            </a:r>
            <a:r>
              <a:rPr lang="en-IN" b="1" dirty="0"/>
              <a:t>extends</a:t>
            </a:r>
            <a:r>
              <a:rPr lang="en-IN" dirty="0"/>
              <a:t> Faculty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b="1" dirty="0"/>
              <a:t>float</a:t>
            </a:r>
            <a:r>
              <a:rPr lang="en-IN" dirty="0"/>
              <a:t> </a:t>
            </a:r>
            <a:r>
              <a:rPr lang="en-IN" dirty="0" smtClean="0"/>
              <a:t>bonus=2000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b="1" dirty="0"/>
              <a:t>public</a:t>
            </a:r>
            <a:r>
              <a:rPr lang="en-IN" dirty="0"/>
              <a:t> </a:t>
            </a:r>
            <a:r>
              <a:rPr lang="en-IN" b="1" dirty="0"/>
              <a:t>static</a:t>
            </a:r>
            <a:r>
              <a:rPr lang="en-IN" dirty="0"/>
              <a:t> </a:t>
            </a:r>
            <a:r>
              <a:rPr lang="en-IN" b="1" dirty="0"/>
              <a:t>void</a:t>
            </a:r>
            <a:r>
              <a:rPr lang="en-IN" dirty="0"/>
              <a:t> main(String </a:t>
            </a:r>
            <a:r>
              <a:rPr lang="en-IN" dirty="0" err="1"/>
              <a:t>args</a:t>
            </a:r>
            <a:r>
              <a:rPr lang="en-IN" dirty="0" smtClean="0"/>
              <a:t>[])</a:t>
            </a:r>
          </a:p>
          <a:p>
            <a:pPr marL="0" indent="0">
              <a:buNone/>
            </a:pPr>
            <a:r>
              <a:rPr lang="en-IN" dirty="0" smtClean="0"/>
              <a:t> {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Science </a:t>
            </a:r>
            <a:r>
              <a:rPr lang="en-IN" dirty="0" err="1"/>
              <a:t>obj</a:t>
            </a:r>
            <a:r>
              <a:rPr lang="en-IN" dirty="0"/>
              <a:t>=</a:t>
            </a:r>
            <a:r>
              <a:rPr lang="en-IN" b="1" dirty="0"/>
              <a:t>new</a:t>
            </a:r>
            <a:r>
              <a:rPr lang="en-IN" dirty="0"/>
              <a:t> Science(); </a:t>
            </a:r>
            <a:r>
              <a:rPr lang="en-IN" dirty="0" err="1"/>
              <a:t>System.</a:t>
            </a:r>
            <a:r>
              <a:rPr lang="en-IN" b="1" dirty="0" err="1"/>
              <a:t>out</a:t>
            </a:r>
            <a:r>
              <a:rPr lang="en-IN" dirty="0" err="1"/>
              <a:t>.println</a:t>
            </a:r>
            <a:r>
              <a:rPr lang="en-IN" dirty="0"/>
              <a:t>("Salary is:"+</a:t>
            </a:r>
            <a:r>
              <a:rPr lang="en-IN" dirty="0" err="1"/>
              <a:t>obj.salary</a:t>
            </a:r>
            <a:r>
              <a:rPr lang="en-IN" dirty="0"/>
              <a:t>); </a:t>
            </a:r>
            <a:r>
              <a:rPr lang="en-IN" dirty="0" err="1"/>
              <a:t>System.</a:t>
            </a:r>
            <a:r>
              <a:rPr lang="en-IN" b="1" dirty="0" err="1"/>
              <a:t>out</a:t>
            </a:r>
            <a:r>
              <a:rPr lang="en-IN" dirty="0" err="1"/>
              <a:t>.println</a:t>
            </a:r>
            <a:r>
              <a:rPr lang="en-IN" dirty="0"/>
              <a:t>("</a:t>
            </a:r>
            <a:r>
              <a:rPr lang="en-IN" dirty="0" smtClean="0"/>
              <a:t>Bonus </a:t>
            </a:r>
            <a:r>
              <a:rPr lang="en-IN" dirty="0"/>
              <a:t>is:"+</a:t>
            </a:r>
            <a:r>
              <a:rPr lang="en-IN" dirty="0" err="1" smtClean="0"/>
              <a:t>obj.bonus</a:t>
            </a:r>
            <a:r>
              <a:rPr lang="en-IN" dirty="0"/>
              <a:t>);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}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59624" y="2081928"/>
            <a:ext cx="4392488" cy="11951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872" tIns="88872" rIns="88872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Open Sans"/>
                <a:cs typeface="Arial" pitchFamily="34" charset="0"/>
              </a:rPr>
              <a:t>Output: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Open Sans"/>
                <a:cs typeface="Arial" pitchFamily="34" charset="0"/>
              </a:rPr>
              <a:t>Salary is: 30000.0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Open Sans"/>
                <a:cs typeface="Arial" pitchFamily="34" charset="0"/>
              </a:rPr>
              <a:t>Bonus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Open Sans"/>
                <a:cs typeface="Arial" pitchFamily="34" charset="0"/>
              </a:rPr>
              <a:t>is: 2000.0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3347076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HAS-A Relationship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Has-A means an instance of one class “has a” reference to an instance of another class or another instance of same class.</a:t>
            </a:r>
          </a:p>
          <a:p>
            <a:pPr algn="just"/>
            <a:r>
              <a:rPr lang="en-IN" dirty="0"/>
              <a:t>It is also known as “composition” or “aggregation”.</a:t>
            </a:r>
          </a:p>
          <a:p>
            <a:pPr algn="just"/>
            <a:r>
              <a:rPr lang="en-IN" dirty="0"/>
              <a:t>There is no specific keyword to implement HAS-A relationship but mostly we are depended upon “new” keyword.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303139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4176464" cy="4529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59862" y="1268760"/>
            <a:ext cx="44766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 smtClean="0"/>
              <a:t>Composition(HAS-A) simply mean the use of instance variables that are references to other objects. For example </a:t>
            </a:r>
            <a:r>
              <a:rPr lang="en-IN" dirty="0" err="1" smtClean="0"/>
              <a:t>Maruti</a:t>
            </a:r>
            <a:r>
              <a:rPr lang="en-IN" dirty="0" smtClean="0"/>
              <a:t> has Engine, or House has Bathroom.</a:t>
            </a:r>
          </a:p>
          <a:p>
            <a:endParaRPr lang="en-IN" dirty="0" smtClean="0"/>
          </a:p>
          <a:p>
            <a:r>
              <a:rPr lang="en-IN" dirty="0" smtClean="0"/>
              <a:t>Let’s understand these concepts with an example of Car class.</a:t>
            </a: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861048"/>
            <a:ext cx="3456384" cy="1993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101255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mart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FB693E4-5558-4172-814C-FE299FD77723}" vid="{2A47D8DB-B90F-4F8B-9A3C-0970E6F3C75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classobj</Template>
  <TotalTime>141</TotalTime>
  <Words>1282</Words>
  <Application>Microsoft Office PowerPoint</Application>
  <PresentationFormat>On-screen Show (4:3)</PresentationFormat>
  <Paragraphs>383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Cambria</vt:lpstr>
      <vt:lpstr>Courier New</vt:lpstr>
      <vt:lpstr>Georgia</vt:lpstr>
      <vt:lpstr>Open Sans</vt:lpstr>
      <vt:lpstr>Times New Roman</vt:lpstr>
      <vt:lpstr>Smart_ppt_Theme</vt:lpstr>
      <vt:lpstr>Relationship in Java </vt:lpstr>
      <vt:lpstr>Relationship</vt:lpstr>
      <vt:lpstr>Relationship</vt:lpstr>
      <vt:lpstr>Inheritance</vt:lpstr>
      <vt:lpstr>Is-A relationship </vt:lpstr>
      <vt:lpstr>PowerPoint Presentation</vt:lpstr>
      <vt:lpstr>Example of Is-A Relation </vt:lpstr>
      <vt:lpstr>HAS-A Relationship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If we run Relations Demo class we can see output like below.</vt:lpstr>
      <vt:lpstr>Uses-A relationship </vt:lpstr>
      <vt:lpstr>Uses-A relationship</vt:lpstr>
      <vt:lpstr>Example of Uses-A Relation </vt:lpstr>
      <vt:lpstr>Notes </vt:lpstr>
      <vt:lpstr>Association, Composition and Aggregation in Java </vt:lpstr>
      <vt:lpstr>Java program to illustrate the  concept of Association </vt:lpstr>
      <vt:lpstr>PowerPoint Presentation</vt:lpstr>
      <vt:lpstr>Aggregation</vt:lpstr>
      <vt:lpstr>Example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Composition</vt:lpstr>
      <vt:lpstr>Lets take example of Library.</vt:lpstr>
      <vt:lpstr>PowerPoint Presentation</vt:lpstr>
      <vt:lpstr>PowerPoint Presentation</vt:lpstr>
      <vt:lpstr>PowerPoint Presentation</vt:lpstr>
      <vt:lpstr>Aggregation vs Composition </vt:lpstr>
      <vt:lpstr>End of Session - 8 Thank You 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User2</dc:creator>
  <cp:lastModifiedBy>Shanthi</cp:lastModifiedBy>
  <cp:revision>24</cp:revision>
  <dcterms:created xsi:type="dcterms:W3CDTF">2017-12-28T04:54:11Z</dcterms:created>
  <dcterms:modified xsi:type="dcterms:W3CDTF">2018-01-16T10:54:51Z</dcterms:modified>
</cp:coreProperties>
</file>