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1" r:id="rId8"/>
    <p:sldId id="285" r:id="rId9"/>
    <p:sldId id="263" r:id="rId10"/>
    <p:sldId id="264" r:id="rId11"/>
    <p:sldId id="265" r:id="rId12"/>
    <p:sldId id="286"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endParaRPr lang="en-IN"/>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67715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Polymorphism in Java</a:t>
            </a:r>
            <a:br>
              <a:rPr lang="en-IN" sz="4000" b="1" dirty="0"/>
            </a:br>
            <a:endParaRPr lang="en-IN" sz="4000" dirty="0"/>
          </a:p>
        </p:txBody>
      </p:sp>
    </p:spTree>
    <p:extLst>
      <p:ext uri="{BB962C8B-B14F-4D97-AF65-F5344CB8AC3E}">
        <p14:creationId xmlns:p14="http://schemas.microsoft.com/office/powerpoint/2010/main" val="4027813892"/>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 for Method Overloading in Java</a:t>
            </a:r>
            <a:br>
              <a:rPr lang="en-IN" dirty="0"/>
            </a:br>
            <a:endParaRPr lang="en-IN" dirty="0"/>
          </a:p>
        </p:txBody>
      </p:sp>
      <p:sp>
        <p:nvSpPr>
          <p:cNvPr id="3" name="Content Placeholder 2"/>
          <p:cNvSpPr>
            <a:spLocks noGrp="1"/>
          </p:cNvSpPr>
          <p:nvPr>
            <p:ph sz="half" idx="1"/>
          </p:nvPr>
        </p:nvSpPr>
        <p:spPr/>
        <p:txBody>
          <a:bodyPr>
            <a:normAutofit fontScale="85000" lnSpcReduction="20000"/>
          </a:bodyPr>
          <a:lstStyle/>
          <a:p>
            <a:pPr marL="0" indent="0">
              <a:buNone/>
            </a:pPr>
            <a:r>
              <a:rPr lang="en-IN" dirty="0"/>
              <a:t>class </a:t>
            </a:r>
            <a:r>
              <a:rPr lang="en-IN" dirty="0" err="1" smtClean="0"/>
              <a:t>Mltply</a:t>
            </a:r>
            <a:endParaRPr lang="en-IN" dirty="0" smtClean="0"/>
          </a:p>
          <a:p>
            <a:pPr marL="0" indent="0">
              <a:buNone/>
            </a:pPr>
            <a:r>
              <a:rPr lang="en-IN" dirty="0" smtClean="0"/>
              <a:t> {</a:t>
            </a:r>
          </a:p>
          <a:p>
            <a:pPr marL="0" indent="0">
              <a:buNone/>
            </a:pPr>
            <a:r>
              <a:rPr lang="en-IN" dirty="0" smtClean="0"/>
              <a:t> </a:t>
            </a:r>
            <a:r>
              <a:rPr lang="en-IN" dirty="0"/>
              <a:t>void </a:t>
            </a:r>
            <a:r>
              <a:rPr lang="en-IN" dirty="0" err="1"/>
              <a:t>mul</a:t>
            </a:r>
            <a:r>
              <a:rPr lang="en-IN" dirty="0"/>
              <a:t>(</a:t>
            </a:r>
            <a:r>
              <a:rPr lang="en-IN" dirty="0" err="1"/>
              <a:t>int</a:t>
            </a:r>
            <a:r>
              <a:rPr lang="en-IN" dirty="0"/>
              <a:t> a, </a:t>
            </a:r>
            <a:r>
              <a:rPr lang="en-IN" dirty="0" err="1"/>
              <a:t>int</a:t>
            </a:r>
            <a:r>
              <a:rPr lang="en-IN" dirty="0"/>
              <a:t> b</a:t>
            </a:r>
            <a:r>
              <a:rPr lang="en-IN" dirty="0" smtClean="0"/>
              <a:t>)</a:t>
            </a:r>
          </a:p>
          <a:p>
            <a:pPr marL="0" indent="0">
              <a:buNone/>
            </a:pPr>
            <a:r>
              <a:rPr lang="en-IN" dirty="0" smtClean="0"/>
              <a:t> {</a:t>
            </a:r>
          </a:p>
          <a:p>
            <a:pPr marL="0" indent="0">
              <a:buNone/>
            </a:pPr>
            <a:r>
              <a:rPr lang="en-IN" dirty="0" smtClean="0"/>
              <a:t> </a:t>
            </a:r>
            <a:r>
              <a:rPr lang="en-IN" dirty="0" err="1"/>
              <a:t>System.out.println</a:t>
            </a:r>
            <a:r>
              <a:rPr lang="en-IN" dirty="0"/>
              <a:t>("Sum of two=" + (a * b</a:t>
            </a:r>
            <a:r>
              <a:rPr lang="en-IN" dirty="0" smtClean="0"/>
              <a:t>));</a:t>
            </a:r>
          </a:p>
          <a:p>
            <a:pPr marL="0" indent="0">
              <a:buNone/>
            </a:pPr>
            <a:r>
              <a:rPr lang="en-IN" dirty="0" smtClean="0"/>
              <a:t> }</a:t>
            </a:r>
          </a:p>
          <a:p>
            <a:pPr marL="0" indent="0">
              <a:buNone/>
            </a:pPr>
            <a:r>
              <a:rPr lang="en-IN" dirty="0" smtClean="0"/>
              <a:t> </a:t>
            </a:r>
            <a:r>
              <a:rPr lang="en-IN" dirty="0"/>
              <a:t>void </a:t>
            </a:r>
            <a:r>
              <a:rPr lang="en-IN" dirty="0" err="1"/>
              <a:t>mul</a:t>
            </a:r>
            <a:r>
              <a:rPr lang="en-IN" dirty="0"/>
              <a:t>(</a:t>
            </a:r>
            <a:r>
              <a:rPr lang="en-IN" dirty="0" err="1"/>
              <a:t>int</a:t>
            </a:r>
            <a:r>
              <a:rPr lang="en-IN" dirty="0"/>
              <a:t> a, </a:t>
            </a:r>
            <a:r>
              <a:rPr lang="en-IN" dirty="0" err="1"/>
              <a:t>int</a:t>
            </a:r>
            <a:r>
              <a:rPr lang="en-IN" dirty="0"/>
              <a:t> b, </a:t>
            </a:r>
            <a:r>
              <a:rPr lang="en-IN" dirty="0" err="1"/>
              <a:t>int</a:t>
            </a:r>
            <a:r>
              <a:rPr lang="en-IN" dirty="0"/>
              <a:t> c</a:t>
            </a:r>
            <a:r>
              <a:rPr lang="en-IN" dirty="0" smtClean="0"/>
              <a:t>)</a:t>
            </a:r>
          </a:p>
          <a:p>
            <a:pPr marL="0" indent="0">
              <a:buNone/>
            </a:pPr>
            <a:r>
              <a:rPr lang="en-IN" dirty="0" smtClean="0"/>
              <a:t> {</a:t>
            </a:r>
          </a:p>
          <a:p>
            <a:pPr marL="0" indent="0">
              <a:buNone/>
            </a:pPr>
            <a:r>
              <a:rPr lang="en-IN" dirty="0" smtClean="0"/>
              <a:t> </a:t>
            </a:r>
            <a:r>
              <a:rPr lang="en-IN" dirty="0" err="1"/>
              <a:t>System.out.println</a:t>
            </a:r>
            <a:r>
              <a:rPr lang="en-IN" dirty="0"/>
              <a:t>("Sum of three=" + (a * b * c</a:t>
            </a:r>
            <a:r>
              <a:rPr lang="en-IN" dirty="0" smtClean="0"/>
              <a:t>));</a:t>
            </a:r>
          </a:p>
          <a:p>
            <a:pPr marL="0" indent="0">
              <a:buNone/>
            </a:pPr>
            <a:r>
              <a:rPr lang="en-IN" dirty="0" smtClean="0"/>
              <a:t> }</a:t>
            </a:r>
          </a:p>
          <a:p>
            <a:pPr marL="0" indent="0">
              <a:buNone/>
            </a:pPr>
            <a:r>
              <a:rPr lang="en-IN" dirty="0" smtClean="0"/>
              <a:t> }</a:t>
            </a:r>
          </a:p>
          <a:p>
            <a:pPr marL="0" indent="0">
              <a:buNone/>
            </a:pPr>
            <a:r>
              <a:rPr lang="en-IN" dirty="0" smtClean="0"/>
              <a:t> </a:t>
            </a:r>
            <a:endParaRPr lang="en-IN" dirty="0"/>
          </a:p>
        </p:txBody>
      </p:sp>
      <p:sp>
        <p:nvSpPr>
          <p:cNvPr id="4" name="Content Placeholder 3"/>
          <p:cNvSpPr>
            <a:spLocks noGrp="1"/>
          </p:cNvSpPr>
          <p:nvPr>
            <p:ph sz="half" idx="2"/>
          </p:nvPr>
        </p:nvSpPr>
        <p:spPr/>
        <p:txBody>
          <a:bodyPr/>
          <a:lstStyle/>
          <a:p>
            <a:pPr marL="0" indent="0">
              <a:buNone/>
            </a:pPr>
            <a:r>
              <a:rPr lang="en-IN" dirty="0"/>
              <a:t>class Polymorphism </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a:t>
            </a:r>
            <a:r>
              <a:rPr lang="en-IN" dirty="0" err="1"/>
              <a:t>Mltply</a:t>
            </a:r>
            <a:r>
              <a:rPr lang="en-IN" dirty="0"/>
              <a:t> m = new </a:t>
            </a:r>
            <a:r>
              <a:rPr lang="en-IN" dirty="0" err="1"/>
              <a:t>Mltply</a:t>
            </a:r>
            <a:r>
              <a:rPr lang="en-IN" dirty="0"/>
              <a:t>();</a:t>
            </a:r>
          </a:p>
          <a:p>
            <a:pPr marL="0" indent="0">
              <a:buNone/>
            </a:pPr>
            <a:r>
              <a:rPr lang="en-IN" dirty="0"/>
              <a:t> </a:t>
            </a:r>
            <a:r>
              <a:rPr lang="en-IN" dirty="0" err="1"/>
              <a:t>m.mul</a:t>
            </a:r>
            <a:r>
              <a:rPr lang="en-IN" dirty="0"/>
              <a:t>(6, 10); </a:t>
            </a:r>
          </a:p>
          <a:p>
            <a:pPr marL="0" indent="0">
              <a:buNone/>
            </a:pPr>
            <a:r>
              <a:rPr lang="en-IN" dirty="0" err="1"/>
              <a:t>m.mul</a:t>
            </a:r>
            <a:r>
              <a:rPr lang="en-IN" dirty="0"/>
              <a:t>(10, 6, 5); } }</a:t>
            </a:r>
          </a:p>
          <a:p>
            <a:pPr marL="0" indent="0">
              <a:buNone/>
            </a:pPr>
            <a:endParaRPr lang="en-IN" dirty="0"/>
          </a:p>
        </p:txBody>
      </p:sp>
    </p:spTree>
    <p:extLst>
      <p:ext uri="{BB962C8B-B14F-4D97-AF65-F5344CB8AC3E}">
        <p14:creationId xmlns:p14="http://schemas.microsoft.com/office/powerpoint/2010/main" val="3832273364"/>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Method Overriding</a:t>
            </a:r>
            <a:br>
              <a:rPr lang="en-IN" dirty="0"/>
            </a:br>
            <a:endParaRPr lang="en-IN" dirty="0"/>
          </a:p>
        </p:txBody>
      </p:sp>
      <p:sp>
        <p:nvSpPr>
          <p:cNvPr id="5" name="Content Placeholder 4"/>
          <p:cNvSpPr>
            <a:spLocks noGrp="1"/>
          </p:cNvSpPr>
          <p:nvPr>
            <p:ph idx="1"/>
          </p:nvPr>
        </p:nvSpPr>
        <p:spPr>
          <a:xfrm>
            <a:off x="457200" y="1412776"/>
            <a:ext cx="8229600" cy="4896544"/>
          </a:xfrm>
        </p:spPr>
        <p:txBody>
          <a:bodyPr>
            <a:normAutofit/>
          </a:bodyPr>
          <a:lstStyle/>
          <a:p>
            <a:pPr algn="just"/>
            <a:r>
              <a:rPr lang="en-IN" dirty="0"/>
              <a:t>Argument list: The argument list at the time of overriding method need to be same as that of the method of the parent class. The data types of the arguments along with their sequence must have to be preserved as it is in the overriding method.</a:t>
            </a:r>
          </a:p>
          <a:p>
            <a:pPr algn="just"/>
            <a:r>
              <a:rPr lang="en-IN" dirty="0"/>
              <a:t>Access Modifier: The Access Modifier present in the overriding method (method of subclass) cannot be more restrictive than that of an overridden method of the parent class.</a:t>
            </a:r>
          </a:p>
          <a:p>
            <a:pPr marL="0" indent="0" algn="just">
              <a:buNone/>
            </a:pPr>
            <a:endParaRPr lang="en-IN" dirty="0"/>
          </a:p>
        </p:txBody>
      </p:sp>
    </p:spTree>
    <p:extLst>
      <p:ext uri="{BB962C8B-B14F-4D97-AF65-F5344CB8AC3E}">
        <p14:creationId xmlns:p14="http://schemas.microsoft.com/office/powerpoint/2010/main" val="261943538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Method Overriding</a:t>
            </a:r>
            <a:br>
              <a:rPr lang="en-IN" dirty="0"/>
            </a:br>
            <a:endParaRPr lang="en-IN" dirty="0"/>
          </a:p>
        </p:txBody>
      </p:sp>
      <p:sp>
        <p:nvSpPr>
          <p:cNvPr id="5" name="Content Placeholder 4"/>
          <p:cNvSpPr>
            <a:spLocks noGrp="1"/>
          </p:cNvSpPr>
          <p:nvPr>
            <p:ph idx="1"/>
          </p:nvPr>
        </p:nvSpPr>
        <p:spPr>
          <a:xfrm>
            <a:off x="457200" y="1412776"/>
            <a:ext cx="8229600" cy="4896544"/>
          </a:xfrm>
        </p:spPr>
        <p:txBody>
          <a:bodyPr>
            <a:normAutofit/>
          </a:bodyPr>
          <a:lstStyle/>
          <a:p>
            <a:pPr algn="just"/>
            <a:r>
              <a:rPr lang="en-IN" dirty="0" smtClean="0"/>
              <a:t>The </a:t>
            </a:r>
            <a:r>
              <a:rPr lang="en-IN" dirty="0"/>
              <a:t>private, static and final methods can’t be overridden as they are local to the class.</a:t>
            </a:r>
          </a:p>
          <a:p>
            <a:pPr algn="just"/>
            <a:r>
              <a:rPr lang="en-IN" dirty="0"/>
              <a:t>Any method which is overriding is able to throw any unchecked exceptions, in spite of whether the overridden method usually method of parent class might throw an exception or not.</a:t>
            </a:r>
          </a:p>
          <a:p>
            <a:pPr algn="just"/>
            <a:endParaRPr lang="en-IN" dirty="0"/>
          </a:p>
        </p:txBody>
      </p:sp>
    </p:spTree>
    <p:extLst>
      <p:ext uri="{BB962C8B-B14F-4D97-AF65-F5344CB8AC3E}">
        <p14:creationId xmlns:p14="http://schemas.microsoft.com/office/powerpoint/2010/main" val="345663784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 for Method Overriding in Java</a:t>
            </a:r>
            <a:br>
              <a:rPr lang="en-IN" dirty="0"/>
            </a:br>
            <a:endParaRPr lang="en-IN" dirty="0"/>
          </a:p>
        </p:txBody>
      </p:sp>
      <p:sp>
        <p:nvSpPr>
          <p:cNvPr id="4" name="Content Placeholder 3"/>
          <p:cNvSpPr>
            <a:spLocks noGrp="1"/>
          </p:cNvSpPr>
          <p:nvPr>
            <p:ph sz="half" idx="1"/>
          </p:nvPr>
        </p:nvSpPr>
        <p:spPr>
          <a:xfrm>
            <a:off x="521807" y="1465225"/>
            <a:ext cx="4069432" cy="4896544"/>
          </a:xfrm>
        </p:spPr>
        <p:txBody>
          <a:bodyPr>
            <a:normAutofit fontScale="92500" lnSpcReduction="20000"/>
          </a:bodyPr>
          <a:lstStyle/>
          <a:p>
            <a:pPr marL="0" indent="0">
              <a:buNone/>
            </a:pPr>
            <a:r>
              <a:rPr lang="en-IN" dirty="0"/>
              <a:t>class parent </a:t>
            </a:r>
            <a:endParaRPr lang="en-IN" dirty="0" smtClean="0"/>
          </a:p>
          <a:p>
            <a:pPr marL="0" indent="0">
              <a:buNone/>
            </a:pPr>
            <a:r>
              <a:rPr lang="en-IN" dirty="0" smtClean="0"/>
              <a:t>{ </a:t>
            </a:r>
          </a:p>
          <a:p>
            <a:pPr marL="0" indent="0">
              <a:buNone/>
            </a:pPr>
            <a:r>
              <a:rPr lang="en-IN" dirty="0" smtClean="0"/>
              <a:t>public </a:t>
            </a:r>
            <a:r>
              <a:rPr lang="en-IN" dirty="0"/>
              <a:t>void work</a:t>
            </a:r>
            <a:r>
              <a:rPr lang="en-IN" dirty="0" smtClean="0"/>
              <a:t>()</a:t>
            </a:r>
          </a:p>
          <a:p>
            <a:pPr marL="0" indent="0">
              <a:buNone/>
            </a:pPr>
            <a:r>
              <a:rPr lang="en-IN" dirty="0" smtClean="0"/>
              <a:t> {</a:t>
            </a:r>
          </a:p>
          <a:p>
            <a:pPr marL="0" indent="0">
              <a:buNone/>
            </a:pPr>
            <a:r>
              <a:rPr lang="en-IN" dirty="0" smtClean="0"/>
              <a:t> </a:t>
            </a:r>
            <a:r>
              <a:rPr lang="en-IN" dirty="0" err="1"/>
              <a:t>System.out.println</a:t>
            </a:r>
            <a:r>
              <a:rPr lang="en-IN" dirty="0"/>
              <a:t>("Parent is under retirement from work."); </a:t>
            </a:r>
            <a:endParaRPr lang="en-IN" dirty="0" smtClean="0"/>
          </a:p>
          <a:p>
            <a:pPr marL="0" indent="0">
              <a:buNone/>
            </a:pPr>
            <a:r>
              <a:rPr lang="en-IN" dirty="0" smtClean="0"/>
              <a:t>} </a:t>
            </a:r>
          </a:p>
          <a:p>
            <a:pPr marL="0" indent="0">
              <a:buNone/>
            </a:pPr>
            <a:r>
              <a:rPr lang="en-IN" dirty="0" smtClean="0"/>
              <a:t>}</a:t>
            </a:r>
          </a:p>
          <a:p>
            <a:pPr marL="0" indent="0">
              <a:buNone/>
            </a:pPr>
            <a:r>
              <a:rPr lang="en-IN" dirty="0" smtClean="0"/>
              <a:t> </a:t>
            </a:r>
            <a:r>
              <a:rPr lang="en-IN" dirty="0"/>
              <a:t>class child extends </a:t>
            </a:r>
            <a:r>
              <a:rPr lang="en-IN" dirty="0" smtClean="0"/>
              <a:t>parent</a:t>
            </a:r>
          </a:p>
          <a:p>
            <a:pPr marL="0" indent="0">
              <a:buNone/>
            </a:pPr>
            <a:r>
              <a:rPr lang="en-IN" dirty="0" smtClean="0"/>
              <a:t> {</a:t>
            </a:r>
          </a:p>
          <a:p>
            <a:pPr marL="0" indent="0">
              <a:buNone/>
            </a:pPr>
            <a:r>
              <a:rPr lang="en-IN" dirty="0" smtClean="0"/>
              <a:t> </a:t>
            </a:r>
            <a:r>
              <a:rPr lang="en-IN" dirty="0"/>
              <a:t>public void work</a:t>
            </a:r>
            <a:r>
              <a:rPr lang="en-IN" dirty="0" smtClean="0"/>
              <a:t>()</a:t>
            </a:r>
          </a:p>
          <a:p>
            <a:pPr marL="0" indent="0">
              <a:buNone/>
            </a:pPr>
            <a:r>
              <a:rPr lang="en-IN" dirty="0" smtClean="0"/>
              <a:t> {</a:t>
            </a:r>
          </a:p>
          <a:p>
            <a:pPr marL="0" indent="0">
              <a:buNone/>
            </a:pPr>
            <a:r>
              <a:rPr lang="en-IN" dirty="0" smtClean="0"/>
              <a:t> </a:t>
            </a:r>
            <a:r>
              <a:rPr lang="en-IN" dirty="0" err="1"/>
              <a:t>System.out.println</a:t>
            </a:r>
            <a:r>
              <a:rPr lang="en-IN" dirty="0"/>
              <a:t>("Child has a job"); </a:t>
            </a:r>
            <a:endParaRPr lang="en-IN" dirty="0" smtClean="0"/>
          </a:p>
        </p:txBody>
      </p:sp>
      <p:sp>
        <p:nvSpPr>
          <p:cNvPr id="5" name="Content Placeholder 4"/>
          <p:cNvSpPr>
            <a:spLocks noGrp="1"/>
          </p:cNvSpPr>
          <p:nvPr>
            <p:ph sz="half" idx="2"/>
          </p:nvPr>
        </p:nvSpPr>
        <p:spPr>
          <a:xfrm>
            <a:off x="5100326" y="1376810"/>
            <a:ext cx="3792154" cy="4777011"/>
          </a:xfrm>
        </p:spPr>
        <p:txBody>
          <a:bodyPr>
            <a:normAutofit fontScale="92500" lnSpcReduction="20000"/>
          </a:bodyPr>
          <a:lstStyle/>
          <a:p>
            <a:pPr marL="0" indent="0">
              <a:buNone/>
            </a:pPr>
            <a:r>
              <a:rPr lang="en-IN" dirty="0" err="1"/>
              <a:t>System.out.println</a:t>
            </a:r>
            <a:r>
              <a:rPr lang="en-IN" dirty="0"/>
              <a:t>(" He is doing it well");</a:t>
            </a:r>
          </a:p>
          <a:p>
            <a:pPr marL="0" indent="0">
              <a:buNone/>
            </a:pPr>
            <a:r>
              <a:rPr lang="en-IN" dirty="0" smtClean="0"/>
              <a:t>} </a:t>
            </a:r>
            <a:endParaRPr lang="en-IN" dirty="0" smtClean="0"/>
          </a:p>
          <a:p>
            <a:pPr marL="0" indent="0">
              <a:buNone/>
            </a:pPr>
            <a:r>
              <a:rPr lang="en-IN" dirty="0" smtClean="0"/>
              <a:t>public </a:t>
            </a:r>
            <a:r>
              <a:rPr lang="en-IN" dirty="0"/>
              <a:t>static void main(String </a:t>
            </a:r>
            <a:r>
              <a:rPr lang="en-IN" dirty="0" err="1"/>
              <a:t>argu</a:t>
            </a:r>
            <a:r>
              <a:rPr lang="en-IN" dirty="0"/>
              <a:t>[]) </a:t>
            </a:r>
            <a:endParaRPr lang="en-IN" dirty="0" smtClean="0"/>
          </a:p>
          <a:p>
            <a:pPr marL="0" indent="0">
              <a:buNone/>
            </a:pPr>
            <a:r>
              <a:rPr lang="en-IN" dirty="0" smtClean="0"/>
              <a:t>{</a:t>
            </a:r>
          </a:p>
          <a:p>
            <a:pPr marL="0" indent="0">
              <a:buNone/>
            </a:pPr>
            <a:r>
              <a:rPr lang="en-IN" dirty="0" smtClean="0"/>
              <a:t> </a:t>
            </a:r>
            <a:r>
              <a:rPr lang="en-IN" dirty="0"/>
              <a:t>child c1 = new child(); c1.work(); </a:t>
            </a:r>
            <a:endParaRPr lang="en-IN" dirty="0" smtClean="0"/>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333464135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Advantage of method overriding</a:t>
            </a:r>
            <a:br>
              <a:rPr lang="en-IN" dirty="0"/>
            </a:br>
            <a:endParaRPr lang="en-IN" dirty="0"/>
          </a:p>
        </p:txBody>
      </p:sp>
      <p:sp>
        <p:nvSpPr>
          <p:cNvPr id="6" name="Content Placeholder 5"/>
          <p:cNvSpPr>
            <a:spLocks noGrp="1"/>
          </p:cNvSpPr>
          <p:nvPr>
            <p:ph idx="1"/>
          </p:nvPr>
        </p:nvSpPr>
        <p:spPr/>
        <p:txBody>
          <a:bodyPr/>
          <a:lstStyle/>
          <a:p>
            <a:pPr marL="0" indent="0" algn="just">
              <a:buNone/>
            </a:pPr>
            <a:r>
              <a:rPr lang="en-IN" dirty="0" smtClean="0"/>
              <a:t>One </a:t>
            </a:r>
            <a:r>
              <a:rPr lang="en-IN" dirty="0"/>
              <a:t>major advantage of method overriding is that a class can give its own specific execution to an inherited method without having the modification in the parent class (base class).</a:t>
            </a:r>
          </a:p>
          <a:p>
            <a:endParaRPr lang="en-IN" dirty="0"/>
          </a:p>
        </p:txBody>
      </p:sp>
    </p:spTree>
    <p:extLst>
      <p:ext uri="{BB962C8B-B14F-4D97-AF65-F5344CB8AC3E}">
        <p14:creationId xmlns:p14="http://schemas.microsoft.com/office/powerpoint/2010/main" val="266844254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Runtime Polymorphism (or Dynamic polymorphism)</a:t>
            </a:r>
            <a:br>
              <a:rPr lang="en-IN" b="1" dirty="0"/>
            </a:br>
            <a:endParaRPr lang="en-IN" dirty="0"/>
          </a:p>
        </p:txBody>
      </p:sp>
      <p:sp>
        <p:nvSpPr>
          <p:cNvPr id="3" name="Content Placeholder 2"/>
          <p:cNvSpPr>
            <a:spLocks noGrp="1"/>
          </p:cNvSpPr>
          <p:nvPr>
            <p:ph idx="1"/>
          </p:nvPr>
        </p:nvSpPr>
        <p:spPr>
          <a:xfrm>
            <a:off x="178675" y="1509805"/>
            <a:ext cx="4393325" cy="4297363"/>
          </a:xfrm>
        </p:spPr>
        <p:txBody>
          <a:bodyPr>
            <a:normAutofit/>
          </a:bodyPr>
          <a:lstStyle/>
          <a:p>
            <a:pPr marL="0" indent="0">
              <a:buNone/>
            </a:pPr>
            <a:r>
              <a:rPr lang="en-IN" sz="1800" dirty="0"/>
              <a:t>class </a:t>
            </a:r>
            <a:r>
              <a:rPr lang="en-IN" sz="1800" dirty="0" smtClean="0"/>
              <a:t>ABC</a:t>
            </a:r>
          </a:p>
          <a:p>
            <a:pPr marL="0" indent="0">
              <a:buNone/>
            </a:pPr>
            <a:r>
              <a:rPr lang="en-IN" sz="1800" dirty="0" smtClean="0"/>
              <a:t>{</a:t>
            </a:r>
          </a:p>
          <a:p>
            <a:pPr marL="0" indent="0">
              <a:buNone/>
            </a:pPr>
            <a:r>
              <a:rPr lang="en-IN" sz="1800" dirty="0" smtClean="0"/>
              <a:t> </a:t>
            </a:r>
            <a:r>
              <a:rPr lang="en-IN" sz="1800" dirty="0"/>
              <a:t>public void </a:t>
            </a:r>
            <a:r>
              <a:rPr lang="en-IN" sz="1800" dirty="0" err="1"/>
              <a:t>myMethod</a:t>
            </a:r>
            <a:r>
              <a:rPr lang="en-IN" sz="1800" dirty="0" smtClean="0"/>
              <a:t>()</a:t>
            </a:r>
          </a:p>
          <a:p>
            <a:pPr marL="0" indent="0">
              <a:buNone/>
            </a:pPr>
            <a:r>
              <a:rPr lang="en-IN" sz="1800" dirty="0" smtClean="0"/>
              <a:t>{</a:t>
            </a:r>
          </a:p>
          <a:p>
            <a:pPr marL="0" indent="0">
              <a:buNone/>
            </a:pPr>
            <a:r>
              <a:rPr lang="en-IN" sz="1800" dirty="0" smtClean="0"/>
              <a:t> </a:t>
            </a:r>
            <a:r>
              <a:rPr lang="en-IN" sz="1800" dirty="0" err="1"/>
              <a:t>System.out.println</a:t>
            </a:r>
            <a:r>
              <a:rPr lang="en-IN" sz="1800" dirty="0"/>
              <a:t>("Overridden Method</a:t>
            </a:r>
            <a:r>
              <a:rPr lang="en-IN" sz="1800" dirty="0" smtClean="0"/>
              <a:t>");</a:t>
            </a:r>
          </a:p>
          <a:p>
            <a:pPr marL="0" indent="0">
              <a:buNone/>
            </a:pPr>
            <a:r>
              <a:rPr lang="en-IN" sz="1800" dirty="0" smtClean="0"/>
              <a:t> }</a:t>
            </a:r>
          </a:p>
          <a:p>
            <a:pPr marL="0" indent="0">
              <a:buNone/>
            </a:pPr>
            <a:r>
              <a:rPr lang="en-IN" sz="1800" dirty="0" smtClean="0"/>
              <a:t> }</a:t>
            </a:r>
          </a:p>
          <a:p>
            <a:pPr marL="0" indent="0">
              <a:buNone/>
            </a:pPr>
            <a:r>
              <a:rPr lang="en-IN" sz="1800" dirty="0" smtClean="0"/>
              <a:t> </a:t>
            </a:r>
            <a:r>
              <a:rPr lang="en-IN" sz="1800" dirty="0"/>
              <a:t>public class XYZ extends </a:t>
            </a:r>
            <a:r>
              <a:rPr lang="en-IN" sz="1800" dirty="0" smtClean="0"/>
              <a:t>ABC</a:t>
            </a:r>
          </a:p>
          <a:p>
            <a:pPr marL="0" indent="0">
              <a:buNone/>
            </a:pPr>
            <a:r>
              <a:rPr lang="en-IN" sz="1800" dirty="0" smtClean="0"/>
              <a:t>{</a:t>
            </a:r>
          </a:p>
        </p:txBody>
      </p:sp>
      <p:sp>
        <p:nvSpPr>
          <p:cNvPr id="4" name="Rectangle 3"/>
          <p:cNvSpPr/>
          <p:nvPr/>
        </p:nvSpPr>
        <p:spPr>
          <a:xfrm>
            <a:off x="4797531" y="1532004"/>
            <a:ext cx="4167794" cy="4611455"/>
          </a:xfrm>
          <a:prstGeom prst="rect">
            <a:avLst/>
          </a:prstGeom>
        </p:spPr>
        <p:txBody>
          <a:bodyPr wrap="square">
            <a:spAutoFit/>
          </a:bodyPr>
          <a:lstStyle/>
          <a:p>
            <a:pPr>
              <a:lnSpc>
                <a:spcPct val="150000"/>
              </a:lnSpc>
            </a:pPr>
            <a:r>
              <a:rPr lang="en-IN" dirty="0" smtClean="0">
                <a:latin typeface="Cambria" panose="02040503050406030204" pitchFamily="18" charset="0"/>
              </a:rPr>
              <a:t> public void </a:t>
            </a:r>
            <a:r>
              <a:rPr lang="en-IN" dirty="0" err="1" smtClean="0">
                <a:latin typeface="Cambria" panose="02040503050406030204" pitchFamily="18" charset="0"/>
              </a:rPr>
              <a:t>myMethod</a:t>
            </a:r>
            <a:r>
              <a:rPr lang="en-IN" dirty="0" smtClean="0">
                <a:latin typeface="Cambria" panose="02040503050406030204" pitchFamily="18" charset="0"/>
              </a:rPr>
              <a:t>()</a:t>
            </a:r>
          </a:p>
          <a:p>
            <a:pPr>
              <a:lnSpc>
                <a:spcPct val="150000"/>
              </a:lnSpc>
            </a:pPr>
            <a:r>
              <a:rPr lang="en-IN" dirty="0" smtClean="0">
                <a:latin typeface="Cambria" panose="02040503050406030204" pitchFamily="18" charset="0"/>
              </a:rPr>
              <a:t>{</a:t>
            </a:r>
          </a:p>
          <a:p>
            <a:pPr>
              <a:lnSpc>
                <a:spcPct val="150000"/>
              </a:lnSpc>
            </a:pPr>
            <a:r>
              <a:rPr lang="en-IN" dirty="0" smtClean="0">
                <a:latin typeface="Cambria" panose="02040503050406030204" pitchFamily="18" charset="0"/>
              </a:rPr>
              <a:t> </a:t>
            </a:r>
            <a:r>
              <a:rPr lang="en-IN" dirty="0" err="1" smtClean="0">
                <a:latin typeface="Cambria" panose="02040503050406030204" pitchFamily="18" charset="0"/>
              </a:rPr>
              <a:t>System.out.println</a:t>
            </a:r>
            <a:r>
              <a:rPr lang="en-IN" dirty="0" smtClean="0">
                <a:latin typeface="Cambria" panose="02040503050406030204" pitchFamily="18" charset="0"/>
              </a:rPr>
              <a:t>("Overriding Method");</a:t>
            </a:r>
          </a:p>
          <a:p>
            <a:pPr>
              <a:lnSpc>
                <a:spcPct val="150000"/>
              </a:lnSpc>
            </a:pPr>
            <a:r>
              <a:rPr lang="en-IN" dirty="0" smtClean="0">
                <a:latin typeface="Cambria" panose="02040503050406030204" pitchFamily="18" charset="0"/>
              </a:rPr>
              <a:t> } </a:t>
            </a:r>
          </a:p>
          <a:p>
            <a:pPr>
              <a:lnSpc>
                <a:spcPct val="150000"/>
              </a:lnSpc>
            </a:pPr>
            <a:r>
              <a:rPr lang="en-IN" dirty="0" smtClean="0">
                <a:latin typeface="Cambria" panose="02040503050406030204" pitchFamily="18" charset="0"/>
              </a:rPr>
              <a:t>public static void main(String </a:t>
            </a:r>
            <a:r>
              <a:rPr lang="en-IN" dirty="0" err="1" smtClean="0">
                <a:latin typeface="Cambria" panose="02040503050406030204" pitchFamily="18" charset="0"/>
              </a:rPr>
              <a:t>args</a:t>
            </a:r>
            <a:r>
              <a:rPr lang="en-IN" dirty="0" smtClean="0">
                <a:latin typeface="Cambria" panose="02040503050406030204" pitchFamily="18" charset="0"/>
              </a:rPr>
              <a:t>[])</a:t>
            </a:r>
          </a:p>
          <a:p>
            <a:pPr>
              <a:lnSpc>
                <a:spcPct val="150000"/>
              </a:lnSpc>
            </a:pPr>
            <a:r>
              <a:rPr lang="en-IN" dirty="0" smtClean="0">
                <a:latin typeface="Cambria" panose="02040503050406030204" pitchFamily="18" charset="0"/>
              </a:rPr>
              <a:t>{ </a:t>
            </a:r>
          </a:p>
          <a:p>
            <a:pPr>
              <a:lnSpc>
                <a:spcPct val="150000"/>
              </a:lnSpc>
            </a:pPr>
            <a:r>
              <a:rPr lang="en-IN" dirty="0" smtClean="0">
                <a:latin typeface="Cambria" panose="02040503050406030204" pitchFamily="18" charset="0"/>
              </a:rPr>
              <a:t>ABC </a:t>
            </a:r>
            <a:r>
              <a:rPr lang="en-IN" dirty="0" err="1" smtClean="0">
                <a:latin typeface="Cambria" panose="02040503050406030204" pitchFamily="18" charset="0"/>
              </a:rPr>
              <a:t>obj</a:t>
            </a:r>
            <a:r>
              <a:rPr lang="en-IN" dirty="0" smtClean="0">
                <a:latin typeface="Cambria" panose="02040503050406030204" pitchFamily="18" charset="0"/>
              </a:rPr>
              <a:t> = new XYZ();</a:t>
            </a:r>
          </a:p>
          <a:p>
            <a:pPr>
              <a:lnSpc>
                <a:spcPct val="150000"/>
              </a:lnSpc>
            </a:pPr>
            <a:r>
              <a:rPr lang="en-IN" dirty="0" smtClean="0">
                <a:latin typeface="Cambria" panose="02040503050406030204" pitchFamily="18" charset="0"/>
              </a:rPr>
              <a:t> </a:t>
            </a:r>
            <a:r>
              <a:rPr lang="en-IN" dirty="0" err="1" smtClean="0">
                <a:latin typeface="Cambria" panose="02040503050406030204" pitchFamily="18" charset="0"/>
              </a:rPr>
              <a:t>obj.myMethod</a:t>
            </a:r>
            <a:r>
              <a:rPr lang="en-IN" dirty="0" smtClean="0">
                <a:latin typeface="Cambria" panose="02040503050406030204" pitchFamily="18" charset="0"/>
              </a:rPr>
              <a:t>();</a:t>
            </a:r>
          </a:p>
          <a:p>
            <a:pPr>
              <a:lnSpc>
                <a:spcPct val="150000"/>
              </a:lnSpc>
            </a:pPr>
            <a:r>
              <a:rPr lang="en-IN" dirty="0" smtClean="0">
                <a:latin typeface="Cambria" panose="02040503050406030204" pitchFamily="18" charset="0"/>
              </a:rPr>
              <a:t> }</a:t>
            </a:r>
          </a:p>
          <a:p>
            <a:pPr>
              <a:lnSpc>
                <a:spcPct val="150000"/>
              </a:lnSpc>
            </a:pPr>
            <a:r>
              <a:rPr lang="en-IN" dirty="0" smtClean="0">
                <a:latin typeface="Cambria" panose="02040503050406030204" pitchFamily="18" charset="0"/>
              </a:rPr>
              <a:t> }</a:t>
            </a:r>
            <a:endParaRPr lang="en-IN" dirty="0">
              <a:latin typeface="Cambria" panose="02040503050406030204" pitchFamily="18" charset="0"/>
            </a:endParaRPr>
          </a:p>
        </p:txBody>
      </p:sp>
    </p:spTree>
    <p:extLst>
      <p:ext uri="{BB962C8B-B14F-4D97-AF65-F5344CB8AC3E}">
        <p14:creationId xmlns:p14="http://schemas.microsoft.com/office/powerpoint/2010/main" val="1609602991"/>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Super </a:t>
            </a:r>
            <a:r>
              <a:rPr lang="en-IN" b="1" dirty="0"/>
              <a:t>keyword in java</a:t>
            </a:r>
            <a:br>
              <a:rPr lang="en-IN" b="1" dirty="0"/>
            </a:br>
            <a:endParaRPr lang="en-IN" b="1" dirty="0"/>
          </a:p>
        </p:txBody>
      </p:sp>
      <p:sp>
        <p:nvSpPr>
          <p:cNvPr id="3" name="Content Placeholder 2"/>
          <p:cNvSpPr>
            <a:spLocks noGrp="1"/>
          </p:cNvSpPr>
          <p:nvPr>
            <p:ph idx="1"/>
          </p:nvPr>
        </p:nvSpPr>
        <p:spPr/>
        <p:txBody>
          <a:bodyPr/>
          <a:lstStyle/>
          <a:p>
            <a:pPr algn="just"/>
            <a:r>
              <a:rPr lang="en-IN" dirty="0"/>
              <a:t>The </a:t>
            </a:r>
            <a:r>
              <a:rPr lang="en-IN" b="1" dirty="0"/>
              <a:t>super</a:t>
            </a:r>
            <a:r>
              <a:rPr lang="en-IN" dirty="0"/>
              <a:t> keyword in java is a reference variable which is used to refer immediate parent class object.</a:t>
            </a:r>
          </a:p>
          <a:p>
            <a:pPr algn="just"/>
            <a:r>
              <a:rPr lang="en-IN" dirty="0"/>
              <a:t>Whenever you create the instance of subclass, an instance of parent class is created implicitly which is referred by super reference variable.</a:t>
            </a:r>
          </a:p>
          <a:p>
            <a:pPr algn="just"/>
            <a:endParaRPr lang="en-IN" dirty="0"/>
          </a:p>
        </p:txBody>
      </p:sp>
    </p:spTree>
    <p:extLst>
      <p:ext uri="{BB962C8B-B14F-4D97-AF65-F5344CB8AC3E}">
        <p14:creationId xmlns:p14="http://schemas.microsoft.com/office/powerpoint/2010/main" val="3543686670"/>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Usage of java super Keyword</a:t>
            </a:r>
            <a:br>
              <a:rPr lang="en-IN" dirty="0"/>
            </a:br>
            <a:endParaRPr lang="en-IN" dirty="0"/>
          </a:p>
        </p:txBody>
      </p:sp>
      <p:sp>
        <p:nvSpPr>
          <p:cNvPr id="3" name="Content Placeholder 2"/>
          <p:cNvSpPr>
            <a:spLocks noGrp="1"/>
          </p:cNvSpPr>
          <p:nvPr>
            <p:ph idx="1"/>
          </p:nvPr>
        </p:nvSpPr>
        <p:spPr/>
        <p:txBody>
          <a:bodyPr/>
          <a:lstStyle/>
          <a:p>
            <a:r>
              <a:rPr lang="en-IN" dirty="0" smtClean="0"/>
              <a:t>super </a:t>
            </a:r>
            <a:r>
              <a:rPr lang="en-IN" dirty="0"/>
              <a:t>can be used to refer immediate parent class instance variable.</a:t>
            </a:r>
          </a:p>
          <a:p>
            <a:r>
              <a:rPr lang="en-IN" dirty="0"/>
              <a:t>super can be used to invoke immediate parent class method.</a:t>
            </a:r>
          </a:p>
          <a:p>
            <a:r>
              <a:rPr lang="en-IN" dirty="0"/>
              <a:t>super() can be used to invoke immediate parent class constructor.</a:t>
            </a:r>
          </a:p>
          <a:p>
            <a:endParaRPr lang="en-IN" dirty="0"/>
          </a:p>
        </p:txBody>
      </p:sp>
    </p:spTree>
    <p:extLst>
      <p:ext uri="{BB962C8B-B14F-4D97-AF65-F5344CB8AC3E}">
        <p14:creationId xmlns:p14="http://schemas.microsoft.com/office/powerpoint/2010/main" val="1778794068"/>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2000"/>
            <a:ext cx="8640960" cy="914400"/>
          </a:xfrm>
        </p:spPr>
        <p:txBody>
          <a:bodyPr>
            <a:normAutofit fontScale="90000"/>
          </a:bodyPr>
          <a:lstStyle/>
          <a:p>
            <a:r>
              <a:rPr lang="en-IN" dirty="0"/>
              <a:t>super is used to refer immediate parent class instance </a:t>
            </a:r>
            <a:r>
              <a:rPr lang="en-IN" dirty="0" smtClean="0"/>
              <a:t>variable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class</a:t>
            </a:r>
            <a:r>
              <a:rPr lang="en-IN" dirty="0"/>
              <a:t> Animal{  </a:t>
            </a:r>
          </a:p>
          <a:p>
            <a:pPr marL="0" indent="0">
              <a:buNone/>
            </a:pPr>
            <a:r>
              <a:rPr lang="en-IN" dirty="0"/>
              <a:t>String </a:t>
            </a:r>
            <a:r>
              <a:rPr lang="en-IN" dirty="0" err="1"/>
              <a:t>color</a:t>
            </a:r>
            <a:r>
              <a:rPr lang="en-IN" dirty="0"/>
              <a:t>="white";  </a:t>
            </a:r>
          </a:p>
          <a:p>
            <a:pPr marL="0" indent="0">
              <a:buNone/>
            </a:pPr>
            <a:r>
              <a:rPr lang="en-IN" dirty="0"/>
              <a:t>}  </a:t>
            </a:r>
          </a:p>
          <a:p>
            <a:pPr marL="0" indent="0">
              <a:buNone/>
            </a:pPr>
            <a:r>
              <a:rPr lang="en-IN" b="1" dirty="0"/>
              <a:t>class</a:t>
            </a:r>
            <a:r>
              <a:rPr lang="en-IN" dirty="0"/>
              <a:t> Dog </a:t>
            </a:r>
            <a:r>
              <a:rPr lang="en-IN" b="1" dirty="0"/>
              <a:t>extends</a:t>
            </a:r>
            <a:r>
              <a:rPr lang="en-IN" dirty="0"/>
              <a:t> Animal{  </a:t>
            </a:r>
          </a:p>
          <a:p>
            <a:pPr marL="0" indent="0">
              <a:buNone/>
            </a:pPr>
            <a:r>
              <a:rPr lang="en-IN" dirty="0"/>
              <a:t>String </a:t>
            </a:r>
            <a:r>
              <a:rPr lang="en-IN" dirty="0" err="1"/>
              <a:t>color</a:t>
            </a:r>
            <a:r>
              <a:rPr lang="en-IN" dirty="0"/>
              <a:t>="black";  </a:t>
            </a:r>
          </a:p>
          <a:p>
            <a:pPr marL="0" indent="0">
              <a:buNone/>
            </a:pPr>
            <a:r>
              <a:rPr lang="en-IN" b="1" dirty="0"/>
              <a:t>void</a:t>
            </a:r>
            <a:r>
              <a:rPr lang="en-IN" dirty="0"/>
              <a:t> </a:t>
            </a:r>
            <a:r>
              <a:rPr lang="en-IN" dirty="0" err="1"/>
              <a:t>printColor</a:t>
            </a:r>
            <a:r>
              <a:rPr lang="en-IN" dirty="0"/>
              <a:t>(){  </a:t>
            </a:r>
          </a:p>
          <a:p>
            <a:pPr marL="0" indent="0">
              <a:buNone/>
            </a:pPr>
            <a:r>
              <a:rPr lang="en-IN" dirty="0" err="1"/>
              <a:t>System.out.println</a:t>
            </a:r>
            <a:r>
              <a:rPr lang="en-IN" dirty="0"/>
              <a:t>(</a:t>
            </a:r>
            <a:r>
              <a:rPr lang="en-IN" dirty="0" err="1"/>
              <a:t>color</a:t>
            </a:r>
            <a:r>
              <a:rPr lang="en-IN" dirty="0"/>
              <a:t>);//prints </a:t>
            </a:r>
            <a:r>
              <a:rPr lang="en-IN" dirty="0" err="1"/>
              <a:t>color</a:t>
            </a:r>
            <a:r>
              <a:rPr lang="en-IN" dirty="0"/>
              <a:t> of Dog class  </a:t>
            </a:r>
          </a:p>
          <a:p>
            <a:pPr marL="0" indent="0">
              <a:buNone/>
            </a:pPr>
            <a:r>
              <a:rPr lang="en-IN" dirty="0" err="1"/>
              <a:t>System.out.println</a:t>
            </a:r>
            <a:r>
              <a:rPr lang="en-IN" dirty="0"/>
              <a:t>(</a:t>
            </a:r>
            <a:r>
              <a:rPr lang="en-IN" b="1" dirty="0" err="1"/>
              <a:t>super</a:t>
            </a:r>
            <a:r>
              <a:rPr lang="en-IN" dirty="0" err="1"/>
              <a:t>.color</a:t>
            </a:r>
            <a:r>
              <a:rPr lang="en-IN" dirty="0"/>
              <a:t>);//prints </a:t>
            </a:r>
            <a:r>
              <a:rPr lang="en-IN" dirty="0" err="1"/>
              <a:t>color</a:t>
            </a:r>
            <a:r>
              <a:rPr lang="en-IN" dirty="0"/>
              <a:t> of Animal class  </a:t>
            </a:r>
          </a:p>
          <a:p>
            <a:pPr marL="0" indent="0">
              <a:buNone/>
            </a:pPr>
            <a:r>
              <a:rPr lang="en-IN" dirty="0"/>
              <a:t>}  </a:t>
            </a:r>
          </a:p>
          <a:p>
            <a:pPr marL="0" indent="0">
              <a:buNone/>
            </a:pPr>
            <a:r>
              <a:rPr lang="en-IN" dirty="0"/>
              <a:t>}  </a:t>
            </a:r>
          </a:p>
          <a:p>
            <a:endParaRPr lang="en-IN" dirty="0"/>
          </a:p>
        </p:txBody>
      </p:sp>
    </p:spTree>
    <p:extLst>
      <p:ext uri="{BB962C8B-B14F-4D97-AF65-F5344CB8AC3E}">
        <p14:creationId xmlns:p14="http://schemas.microsoft.com/office/powerpoint/2010/main" val="259312510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class</a:t>
            </a:r>
            <a:r>
              <a:rPr lang="en-IN" dirty="0"/>
              <a:t> TestSuper1{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Dog d=</a:t>
            </a:r>
            <a:r>
              <a:rPr lang="en-IN" b="1" dirty="0"/>
              <a:t>new</a:t>
            </a:r>
            <a:r>
              <a:rPr lang="en-IN" dirty="0"/>
              <a:t> Dog();  </a:t>
            </a:r>
          </a:p>
          <a:p>
            <a:pPr marL="0" indent="0">
              <a:buNone/>
            </a:pPr>
            <a:r>
              <a:rPr lang="en-IN" dirty="0" err="1"/>
              <a:t>d.printColor</a:t>
            </a:r>
            <a:r>
              <a:rPr lang="en-IN" dirty="0"/>
              <a:t>();  </a:t>
            </a:r>
          </a:p>
          <a:p>
            <a:pPr marL="0" indent="0">
              <a:buNone/>
            </a:pPr>
            <a:r>
              <a:rPr lang="en-IN" dirty="0"/>
              <a:t>}}</a:t>
            </a:r>
          </a:p>
          <a:p>
            <a:pPr marL="0" indent="0">
              <a:buNone/>
            </a:pPr>
            <a:r>
              <a:rPr lang="en-IN" b="1" dirty="0" smtClean="0">
                <a:solidFill>
                  <a:srgbClr val="FF0000"/>
                </a:solidFill>
              </a:rPr>
              <a:t>Output</a:t>
            </a:r>
          </a:p>
          <a:p>
            <a:pPr marL="0" indent="0">
              <a:buNone/>
            </a:pPr>
            <a:r>
              <a:rPr lang="en-IN" b="1" dirty="0" smtClean="0">
                <a:solidFill>
                  <a:srgbClr val="FF0000"/>
                </a:solidFill>
              </a:rPr>
              <a:t>black </a:t>
            </a:r>
            <a:endParaRPr lang="en-IN" b="1" dirty="0" smtClean="0">
              <a:solidFill>
                <a:srgbClr val="FF0000"/>
              </a:solidFill>
            </a:endParaRPr>
          </a:p>
          <a:p>
            <a:pPr marL="0" indent="0">
              <a:buNone/>
            </a:pPr>
            <a:r>
              <a:rPr lang="en-IN" b="1" dirty="0" smtClean="0">
                <a:solidFill>
                  <a:srgbClr val="FF0000"/>
                </a:solidFill>
              </a:rPr>
              <a:t>white</a:t>
            </a:r>
            <a:endParaRPr lang="en-IN" b="1" dirty="0">
              <a:solidFill>
                <a:srgbClr val="FF0000"/>
              </a:solidFill>
            </a:endParaRPr>
          </a:p>
        </p:txBody>
      </p:sp>
    </p:spTree>
    <p:extLst>
      <p:ext uri="{BB962C8B-B14F-4D97-AF65-F5344CB8AC3E}">
        <p14:creationId xmlns:p14="http://schemas.microsoft.com/office/powerpoint/2010/main" val="98006925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Polymorphism</a:t>
            </a:r>
            <a:endParaRPr lang="en-IN" dirty="0"/>
          </a:p>
        </p:txBody>
      </p:sp>
      <p:sp>
        <p:nvSpPr>
          <p:cNvPr id="6" name="Content Placeholder 5"/>
          <p:cNvSpPr>
            <a:spLocks noGrp="1"/>
          </p:cNvSpPr>
          <p:nvPr>
            <p:ph idx="1"/>
          </p:nvPr>
        </p:nvSpPr>
        <p:spPr/>
        <p:txBody>
          <a:bodyPr/>
          <a:lstStyle/>
          <a:p>
            <a:pPr algn="just"/>
            <a:r>
              <a:rPr lang="en-IN" b="1" dirty="0"/>
              <a:t>Polymorphism in java</a:t>
            </a:r>
            <a:r>
              <a:rPr lang="en-IN" dirty="0"/>
              <a:t> is a concept by which we can perform a </a:t>
            </a:r>
            <a:r>
              <a:rPr lang="en-IN" i="1" dirty="0"/>
              <a:t>single action by different ways</a:t>
            </a:r>
            <a:r>
              <a:rPr lang="en-IN" dirty="0"/>
              <a:t>. Polymorphism is derived from 2 </a:t>
            </a:r>
            <a:r>
              <a:rPr lang="en-IN" dirty="0" err="1"/>
              <a:t>greek</a:t>
            </a:r>
            <a:r>
              <a:rPr lang="en-IN" dirty="0"/>
              <a:t> words: poly and morphs. The word "poly" means many and "morphs" means forms. So polymorphism means many forms.</a:t>
            </a:r>
          </a:p>
        </p:txBody>
      </p:sp>
    </p:spTree>
    <p:extLst>
      <p:ext uri="{BB962C8B-B14F-4D97-AF65-F5344CB8AC3E}">
        <p14:creationId xmlns:p14="http://schemas.microsoft.com/office/powerpoint/2010/main" val="680732498"/>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super can be used to invoke parent class method</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class</a:t>
            </a:r>
            <a:r>
              <a:rPr lang="en-IN" dirty="0"/>
              <a:t> Animal{  </a:t>
            </a:r>
          </a:p>
          <a:p>
            <a:pPr marL="0" indent="0">
              <a:buNone/>
            </a:pPr>
            <a:r>
              <a:rPr lang="en-IN" b="1" dirty="0"/>
              <a:t>void</a:t>
            </a:r>
            <a:r>
              <a:rPr lang="en-IN" dirty="0"/>
              <a:t> eat(){</a:t>
            </a:r>
            <a:r>
              <a:rPr lang="en-IN" dirty="0" err="1"/>
              <a:t>System.out.println</a:t>
            </a:r>
            <a:r>
              <a:rPr lang="en-IN" dirty="0"/>
              <a:t>("eating...");}  </a:t>
            </a:r>
          </a:p>
          <a:p>
            <a:pPr marL="0" indent="0">
              <a:buNone/>
            </a:pPr>
            <a:r>
              <a:rPr lang="en-IN" dirty="0"/>
              <a:t>}  </a:t>
            </a:r>
          </a:p>
          <a:p>
            <a:pPr marL="0" indent="0">
              <a:buNone/>
            </a:pPr>
            <a:r>
              <a:rPr lang="en-IN" b="1" dirty="0"/>
              <a:t>class</a:t>
            </a:r>
            <a:r>
              <a:rPr lang="en-IN" dirty="0"/>
              <a:t> Dog </a:t>
            </a:r>
            <a:r>
              <a:rPr lang="en-IN" b="1" dirty="0"/>
              <a:t>extends</a:t>
            </a:r>
            <a:r>
              <a:rPr lang="en-IN" dirty="0"/>
              <a:t> Animal{  </a:t>
            </a:r>
          </a:p>
          <a:p>
            <a:pPr marL="0" indent="0">
              <a:buNone/>
            </a:pPr>
            <a:r>
              <a:rPr lang="en-IN" b="1" dirty="0"/>
              <a:t>void</a:t>
            </a:r>
            <a:r>
              <a:rPr lang="en-IN" dirty="0"/>
              <a:t> eat(){</a:t>
            </a:r>
            <a:r>
              <a:rPr lang="en-IN" dirty="0" err="1"/>
              <a:t>System.out.println</a:t>
            </a:r>
            <a:r>
              <a:rPr lang="en-IN" dirty="0"/>
              <a:t>("eating bread...");}  </a:t>
            </a:r>
          </a:p>
          <a:p>
            <a:pPr marL="0" indent="0">
              <a:buNone/>
            </a:pPr>
            <a:r>
              <a:rPr lang="en-IN" b="1" dirty="0"/>
              <a:t>void</a:t>
            </a:r>
            <a:r>
              <a:rPr lang="en-IN" dirty="0"/>
              <a:t> bark(){</a:t>
            </a:r>
            <a:r>
              <a:rPr lang="en-IN" dirty="0" err="1"/>
              <a:t>System.out.println</a:t>
            </a:r>
            <a:r>
              <a:rPr lang="en-IN" dirty="0"/>
              <a:t>("barking...");}  </a:t>
            </a:r>
          </a:p>
          <a:p>
            <a:pPr marL="0" indent="0">
              <a:buNone/>
            </a:pPr>
            <a:r>
              <a:rPr lang="en-IN" b="1" dirty="0"/>
              <a:t>void</a:t>
            </a:r>
            <a:r>
              <a:rPr lang="en-IN" dirty="0"/>
              <a:t> work(){  </a:t>
            </a:r>
          </a:p>
          <a:p>
            <a:pPr marL="0" indent="0">
              <a:buNone/>
            </a:pPr>
            <a:r>
              <a:rPr lang="en-IN" b="1" dirty="0" err="1"/>
              <a:t>super</a:t>
            </a:r>
            <a:r>
              <a:rPr lang="en-IN" dirty="0" err="1"/>
              <a:t>.eat</a:t>
            </a:r>
            <a:r>
              <a:rPr lang="en-IN" dirty="0"/>
              <a:t>();  </a:t>
            </a:r>
          </a:p>
          <a:p>
            <a:pPr marL="0" indent="0">
              <a:buNone/>
            </a:pPr>
            <a:r>
              <a:rPr lang="en-IN" dirty="0"/>
              <a:t>bark();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741164441"/>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class</a:t>
            </a:r>
            <a:r>
              <a:rPr lang="en-IN" dirty="0"/>
              <a:t> TestSuper2{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Dog d=</a:t>
            </a:r>
            <a:r>
              <a:rPr lang="en-IN" b="1" dirty="0"/>
              <a:t>new</a:t>
            </a:r>
            <a:r>
              <a:rPr lang="en-IN" dirty="0"/>
              <a:t> Dog();  </a:t>
            </a:r>
          </a:p>
          <a:p>
            <a:pPr marL="0" indent="0">
              <a:buNone/>
            </a:pPr>
            <a:r>
              <a:rPr lang="en-IN" dirty="0" err="1"/>
              <a:t>d.work</a:t>
            </a:r>
            <a:r>
              <a:rPr lang="en-IN" dirty="0"/>
              <a:t>();  </a:t>
            </a:r>
          </a:p>
          <a:p>
            <a:pPr marL="0" indent="0">
              <a:buNone/>
            </a:pPr>
            <a:r>
              <a:rPr lang="en-IN" dirty="0"/>
              <a:t>}}  </a:t>
            </a:r>
          </a:p>
          <a:p>
            <a:pPr marL="0" indent="0">
              <a:buNone/>
            </a:pPr>
            <a:r>
              <a:rPr lang="en-US" b="1" dirty="0" smtClean="0">
                <a:solidFill>
                  <a:srgbClr val="FF0000"/>
                </a:solidFill>
              </a:rPr>
              <a:t>output</a:t>
            </a:r>
            <a:endParaRPr lang="en-IN" b="1" dirty="0" smtClean="0">
              <a:solidFill>
                <a:srgbClr val="FF0000"/>
              </a:solidFill>
            </a:endParaRPr>
          </a:p>
          <a:p>
            <a:pPr marL="0" indent="0">
              <a:buNone/>
            </a:pPr>
            <a:r>
              <a:rPr lang="en-IN" b="1" dirty="0" smtClean="0">
                <a:solidFill>
                  <a:srgbClr val="FF0000"/>
                </a:solidFill>
              </a:rPr>
              <a:t>eating</a:t>
            </a:r>
            <a:r>
              <a:rPr lang="en-IN" b="1" dirty="0">
                <a:solidFill>
                  <a:srgbClr val="FF0000"/>
                </a:solidFill>
              </a:rPr>
              <a:t>... </a:t>
            </a:r>
            <a:endParaRPr lang="en-IN" b="1" dirty="0" smtClean="0">
              <a:solidFill>
                <a:srgbClr val="FF0000"/>
              </a:solidFill>
            </a:endParaRPr>
          </a:p>
          <a:p>
            <a:pPr marL="0" indent="0">
              <a:buNone/>
            </a:pPr>
            <a:r>
              <a:rPr lang="en-IN" b="1" dirty="0" smtClean="0">
                <a:solidFill>
                  <a:srgbClr val="FF0000"/>
                </a:solidFill>
              </a:rPr>
              <a:t>barking</a:t>
            </a:r>
            <a:r>
              <a:rPr lang="en-IN" b="1" dirty="0">
                <a:solidFill>
                  <a:srgbClr val="FF0000"/>
                </a:solidFill>
              </a:rPr>
              <a:t>...</a:t>
            </a:r>
          </a:p>
        </p:txBody>
      </p:sp>
    </p:spTree>
    <p:extLst>
      <p:ext uri="{BB962C8B-B14F-4D97-AF65-F5344CB8AC3E}">
        <p14:creationId xmlns:p14="http://schemas.microsoft.com/office/powerpoint/2010/main" val="2248589358"/>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297363"/>
          </a:xfrm>
        </p:spPr>
        <p:txBody>
          <a:bodyPr/>
          <a:lstStyle/>
          <a:p>
            <a:r>
              <a:rPr lang="en-IN" b="1" dirty="0"/>
              <a:t>Note: super() is added in each class constructor automatically by compiler if there is no super() or this().</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09873"/>
            <a:ext cx="7920880" cy="2916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38547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this keyword in java</a:t>
            </a:r>
            <a:br>
              <a:rPr lang="en-IN" b="1" dirty="0"/>
            </a:br>
            <a:endParaRPr lang="en-IN" b="1" dirty="0"/>
          </a:p>
        </p:txBody>
      </p:sp>
      <p:sp>
        <p:nvSpPr>
          <p:cNvPr id="3" name="Content Placeholder 2"/>
          <p:cNvSpPr>
            <a:spLocks noGrp="1"/>
          </p:cNvSpPr>
          <p:nvPr>
            <p:ph idx="1"/>
          </p:nvPr>
        </p:nvSpPr>
        <p:spPr/>
        <p:txBody>
          <a:bodyPr/>
          <a:lstStyle/>
          <a:p>
            <a:pPr algn="just"/>
            <a:r>
              <a:rPr lang="en-IN" dirty="0"/>
              <a:t>There can be a lot of usage of </a:t>
            </a:r>
            <a:r>
              <a:rPr lang="en-IN" b="1" dirty="0"/>
              <a:t>java this keyword</a:t>
            </a:r>
            <a:r>
              <a:rPr lang="en-IN" dirty="0"/>
              <a:t>. In java, this is a </a:t>
            </a:r>
            <a:r>
              <a:rPr lang="en-IN" b="1" dirty="0"/>
              <a:t>reference variable</a:t>
            </a:r>
            <a:r>
              <a:rPr lang="en-IN" dirty="0"/>
              <a:t> that refers to the current object.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73016"/>
            <a:ext cx="4874121" cy="211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364"/>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Usage of java this keyword</a:t>
            </a:r>
            <a:br>
              <a:rPr lang="en-IN" b="1" dirty="0"/>
            </a:br>
            <a:endParaRPr lang="en-IN" b="1" dirty="0"/>
          </a:p>
        </p:txBody>
      </p:sp>
      <p:sp>
        <p:nvSpPr>
          <p:cNvPr id="3" name="Content Placeholder 2"/>
          <p:cNvSpPr>
            <a:spLocks noGrp="1"/>
          </p:cNvSpPr>
          <p:nvPr>
            <p:ph idx="1"/>
          </p:nvPr>
        </p:nvSpPr>
        <p:spPr/>
        <p:txBody>
          <a:bodyPr/>
          <a:lstStyle/>
          <a:p>
            <a:pPr marL="0" indent="0">
              <a:buNone/>
            </a:pPr>
            <a:r>
              <a:rPr lang="en-IN" dirty="0"/>
              <a:t>Here is given the 6 usage of java this keyword.</a:t>
            </a:r>
          </a:p>
          <a:p>
            <a:r>
              <a:rPr lang="en-IN" dirty="0"/>
              <a:t>this can be used to refer current class instance variable.</a:t>
            </a:r>
          </a:p>
          <a:p>
            <a:r>
              <a:rPr lang="en-IN" dirty="0"/>
              <a:t>this can be used to invoke current class method (implicitly)</a:t>
            </a:r>
          </a:p>
          <a:p>
            <a:r>
              <a:rPr lang="en-IN" dirty="0"/>
              <a:t>this() can be used to invoke current class constructor.</a:t>
            </a:r>
          </a:p>
          <a:p>
            <a:r>
              <a:rPr lang="en-IN" dirty="0"/>
              <a:t>this can be passed as an argument in the method call.</a:t>
            </a:r>
          </a:p>
          <a:p>
            <a:r>
              <a:rPr lang="en-IN" dirty="0"/>
              <a:t>this can be passed as argument in the constructor call.</a:t>
            </a:r>
          </a:p>
          <a:p>
            <a:r>
              <a:rPr lang="en-IN" dirty="0"/>
              <a:t>this can be used to return the current class instance from the method.</a:t>
            </a:r>
          </a:p>
          <a:p>
            <a:pPr marL="0" indent="0">
              <a:buNone/>
            </a:pPr>
            <a:r>
              <a:rPr lang="en-IN" b="1" dirty="0"/>
              <a:t>Suggestion:</a:t>
            </a:r>
            <a:r>
              <a:rPr lang="en-IN" dirty="0"/>
              <a:t> If you are beginner to java, lookup only three usage of this keyword</a:t>
            </a:r>
          </a:p>
          <a:p>
            <a:endParaRPr lang="en-IN" dirty="0"/>
          </a:p>
        </p:txBody>
      </p:sp>
    </p:spTree>
    <p:extLst>
      <p:ext uri="{BB962C8B-B14F-4D97-AF65-F5344CB8AC3E}">
        <p14:creationId xmlns:p14="http://schemas.microsoft.com/office/powerpoint/2010/main" val="276377021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this: to refer current class instance variable</a:t>
            </a:r>
            <a:br>
              <a:rPr lang="en-IN" dirty="0"/>
            </a:br>
            <a:endParaRPr lang="en-IN" dirty="0"/>
          </a:p>
        </p:txBody>
      </p:sp>
      <p:sp>
        <p:nvSpPr>
          <p:cNvPr id="3" name="Content Placeholder 2"/>
          <p:cNvSpPr>
            <a:spLocks noGrp="1"/>
          </p:cNvSpPr>
          <p:nvPr>
            <p:ph idx="1"/>
          </p:nvPr>
        </p:nvSpPr>
        <p:spPr/>
        <p:txBody>
          <a:bodyPr/>
          <a:lstStyle/>
          <a:p>
            <a:pPr algn="just"/>
            <a:r>
              <a:rPr lang="en-IN" dirty="0"/>
              <a:t>The this keyword can be used to refer current class instance variable. If there is ambiguity between the instance variables and parameters, this keyword resolves the problem of ambiguity.</a:t>
            </a:r>
          </a:p>
        </p:txBody>
      </p:sp>
    </p:spTree>
    <p:extLst>
      <p:ext uri="{BB962C8B-B14F-4D97-AF65-F5344CB8AC3E}">
        <p14:creationId xmlns:p14="http://schemas.microsoft.com/office/powerpoint/2010/main" val="1142670466"/>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this: to invoke current class method</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IN" dirty="0"/>
              <a:t> You may invoke the method of the current class by using the this keyword. If you don't use the this keyword, compiler automatically adds this keyword while invoking the method. Let's see the example</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3645024"/>
            <a:ext cx="67627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032161"/>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32962"/>
            <a:ext cx="3394720" cy="5425083"/>
          </a:xfrm>
        </p:spPr>
        <p:txBody>
          <a:bodyPr>
            <a:normAutofit fontScale="85000" lnSpcReduction="20000"/>
          </a:bodyPr>
          <a:lstStyle/>
          <a:p>
            <a:pPr marL="0" indent="0">
              <a:buNone/>
            </a:pPr>
            <a:r>
              <a:rPr lang="en-IN" b="1" dirty="0"/>
              <a:t>class</a:t>
            </a:r>
            <a:r>
              <a:rPr lang="en-IN" dirty="0"/>
              <a:t> A{  </a:t>
            </a:r>
          </a:p>
          <a:p>
            <a:pPr marL="0" indent="0">
              <a:buNone/>
            </a:pPr>
            <a:r>
              <a:rPr lang="en-IN" b="1" dirty="0"/>
              <a:t>void</a:t>
            </a:r>
            <a:r>
              <a:rPr lang="en-IN" dirty="0"/>
              <a:t> m(){</a:t>
            </a:r>
            <a:r>
              <a:rPr lang="en-IN" dirty="0" err="1"/>
              <a:t>System.out.println</a:t>
            </a:r>
            <a:r>
              <a:rPr lang="en-IN" dirty="0"/>
              <a:t>("hello m");}  </a:t>
            </a:r>
          </a:p>
          <a:p>
            <a:pPr marL="0" indent="0">
              <a:buNone/>
            </a:pPr>
            <a:r>
              <a:rPr lang="en-IN" b="1" dirty="0"/>
              <a:t>void</a:t>
            </a:r>
            <a:r>
              <a:rPr lang="en-IN" dirty="0"/>
              <a:t> n(){  </a:t>
            </a:r>
          </a:p>
          <a:p>
            <a:pPr marL="0" indent="0">
              <a:buNone/>
            </a:pPr>
            <a:r>
              <a:rPr lang="en-IN" dirty="0" err="1"/>
              <a:t>System.out.println</a:t>
            </a:r>
            <a:r>
              <a:rPr lang="en-IN" dirty="0"/>
              <a:t>("hello n");  </a:t>
            </a:r>
          </a:p>
          <a:p>
            <a:pPr marL="0" indent="0">
              <a:buNone/>
            </a:pPr>
            <a:r>
              <a:rPr lang="en-IN" dirty="0"/>
              <a:t>//m();//same as </a:t>
            </a:r>
            <a:r>
              <a:rPr lang="en-IN" dirty="0" err="1"/>
              <a:t>this.m</a:t>
            </a:r>
            <a:r>
              <a:rPr lang="en-IN" dirty="0"/>
              <a:t>()  </a:t>
            </a:r>
          </a:p>
          <a:p>
            <a:pPr marL="0" indent="0">
              <a:buNone/>
            </a:pPr>
            <a:r>
              <a:rPr lang="en-IN" b="1" dirty="0" err="1"/>
              <a:t>this</a:t>
            </a:r>
            <a:r>
              <a:rPr lang="en-IN" dirty="0" err="1"/>
              <a:t>.m</a:t>
            </a:r>
            <a:r>
              <a:rPr lang="en-IN" dirty="0"/>
              <a:t>();  </a:t>
            </a:r>
          </a:p>
          <a:p>
            <a:pPr marL="0" indent="0">
              <a:buNone/>
            </a:pPr>
            <a:r>
              <a:rPr lang="en-IN" dirty="0"/>
              <a:t>}  </a:t>
            </a:r>
          </a:p>
          <a:p>
            <a:pPr marL="0" indent="0">
              <a:buNone/>
            </a:pPr>
            <a:r>
              <a:rPr lang="en-IN" dirty="0"/>
              <a:t>}  </a:t>
            </a:r>
          </a:p>
          <a:p>
            <a:pPr marL="0" indent="0">
              <a:buNone/>
            </a:pPr>
            <a:r>
              <a:rPr lang="en-IN" b="1" dirty="0"/>
              <a:t>class</a:t>
            </a:r>
            <a:r>
              <a:rPr lang="en-IN" dirty="0"/>
              <a:t> TestThis4{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A a=</a:t>
            </a:r>
            <a:r>
              <a:rPr lang="en-IN" b="1" dirty="0"/>
              <a:t>new</a:t>
            </a:r>
            <a:r>
              <a:rPr lang="en-IN" dirty="0"/>
              <a:t> A();  </a:t>
            </a:r>
          </a:p>
          <a:p>
            <a:pPr marL="0" indent="0">
              <a:buNone/>
            </a:pPr>
            <a:r>
              <a:rPr lang="en-IN" dirty="0" err="1"/>
              <a:t>a.n</a:t>
            </a:r>
            <a:r>
              <a:rPr lang="en-IN" dirty="0"/>
              <a:t>();  </a:t>
            </a:r>
          </a:p>
          <a:p>
            <a:pPr marL="0" indent="0">
              <a:buNone/>
            </a:pPr>
            <a:r>
              <a:rPr lang="en-IN" dirty="0"/>
              <a:t>}}  </a:t>
            </a:r>
          </a:p>
          <a:p>
            <a:endParaRPr lang="en-IN"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Unicode MS" pitchFamily="34" charset="-128"/>
                <a:cs typeface="Arial" pitchFamily="34" charset="0"/>
              </a:rPr>
              <a:t>hello n hello m</a:t>
            </a: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6084168" y="2075844"/>
            <a:ext cx="21926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Arial Unicode MS" pitchFamily="34" charset="-128"/>
                <a:cs typeface="Arial" pitchFamily="34" charset="0"/>
              </a:rPr>
              <a:t>Output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Arial Unicode MS" pitchFamily="34" charset="-128"/>
                <a:cs typeface="Arial" pitchFamily="34" charset="0"/>
              </a:rPr>
              <a:t>  hello 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Arial Unicode MS" pitchFamily="34" charset="-128"/>
                <a:cs typeface="Arial" pitchFamily="34" charset="0"/>
              </a:rPr>
              <a:t>  hello m</a:t>
            </a:r>
            <a:r>
              <a:rPr kumimoji="0" lang="en-US" sz="3200" b="1" i="0" u="none" strike="noStrike" cap="none" normalizeH="0" baseline="0" dirty="0" smtClean="0">
                <a:ln>
                  <a:noFill/>
                </a:ln>
                <a:solidFill>
                  <a:srgbClr val="FF0000"/>
                </a:solidFill>
                <a:effectLst/>
                <a:latin typeface="Arial" pitchFamily="34" charset="0"/>
                <a:cs typeface="Arial" pitchFamily="34" charset="0"/>
              </a:rPr>
              <a:t> </a:t>
            </a:r>
          </a:p>
        </p:txBody>
      </p:sp>
    </p:spTree>
    <p:extLst>
      <p:ext uri="{BB962C8B-B14F-4D97-AF65-F5344CB8AC3E}">
        <p14:creationId xmlns:p14="http://schemas.microsoft.com/office/powerpoint/2010/main" val="1858556829"/>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this()</a:t>
            </a:r>
            <a:endParaRPr lang="en-IN" dirty="0"/>
          </a:p>
        </p:txBody>
      </p:sp>
      <p:sp>
        <p:nvSpPr>
          <p:cNvPr id="3" name="Content Placeholder 2"/>
          <p:cNvSpPr>
            <a:spLocks noGrp="1"/>
          </p:cNvSpPr>
          <p:nvPr>
            <p:ph idx="1"/>
          </p:nvPr>
        </p:nvSpPr>
        <p:spPr/>
        <p:txBody>
          <a:bodyPr/>
          <a:lstStyle/>
          <a:p>
            <a:pPr marL="0" indent="0">
              <a:buNone/>
            </a:pPr>
            <a:r>
              <a:rPr lang="en-IN" dirty="0"/>
              <a:t>this() : to invoke current class constructor</a:t>
            </a:r>
          </a:p>
          <a:p>
            <a:r>
              <a:rPr lang="en-IN" dirty="0"/>
              <a:t>Real usage of this() constructor call</a:t>
            </a:r>
          </a:p>
          <a:p>
            <a:r>
              <a:rPr lang="en-IN" b="1" dirty="0" smtClean="0"/>
              <a:t>Rule</a:t>
            </a:r>
            <a:r>
              <a:rPr lang="en-IN" b="1" dirty="0"/>
              <a:t>: Call to this() must be the first statement in constructor.</a:t>
            </a:r>
          </a:p>
          <a:p>
            <a:r>
              <a:rPr lang="en-IN" dirty="0"/>
              <a:t>this: to pass as an argument in the method</a:t>
            </a:r>
          </a:p>
          <a:p>
            <a:r>
              <a:rPr lang="en-IN" dirty="0" smtClean="0"/>
              <a:t>this</a:t>
            </a:r>
            <a:r>
              <a:rPr lang="en-IN" dirty="0"/>
              <a:t>: to pass as argument in the constructor call</a:t>
            </a:r>
          </a:p>
          <a:p>
            <a:r>
              <a:rPr lang="en-IN" dirty="0"/>
              <a:t>this keyword can be used to return current class instance</a:t>
            </a:r>
          </a:p>
          <a:p>
            <a:endParaRPr lang="en-IN" dirty="0"/>
          </a:p>
        </p:txBody>
      </p:sp>
    </p:spTree>
    <p:extLst>
      <p:ext uri="{BB962C8B-B14F-4D97-AF65-F5344CB8AC3E}">
        <p14:creationId xmlns:p14="http://schemas.microsoft.com/office/powerpoint/2010/main" val="1793086284"/>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Syntax of this that can be returned as a statement</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err="1"/>
              <a:t>return_type</a:t>
            </a:r>
            <a:r>
              <a:rPr lang="en-IN" dirty="0"/>
              <a:t> </a:t>
            </a:r>
            <a:r>
              <a:rPr lang="en-IN" dirty="0" err="1"/>
              <a:t>method_name</a:t>
            </a:r>
            <a:r>
              <a:rPr lang="en-IN" dirty="0" smtClean="0"/>
              <a:t>()</a:t>
            </a:r>
          </a:p>
          <a:p>
            <a:pPr marL="0" indent="0">
              <a:buNone/>
            </a:pPr>
            <a:r>
              <a:rPr lang="en-IN" dirty="0" smtClean="0"/>
              <a:t>{</a:t>
            </a:r>
            <a:r>
              <a:rPr lang="en-IN" dirty="0"/>
              <a:t>  </a:t>
            </a:r>
          </a:p>
          <a:p>
            <a:pPr marL="0" indent="0">
              <a:buNone/>
            </a:pPr>
            <a:r>
              <a:rPr lang="en-IN" b="1" dirty="0"/>
              <a:t>return</a:t>
            </a:r>
            <a:r>
              <a:rPr lang="en-IN" dirty="0"/>
              <a:t> </a:t>
            </a:r>
            <a:r>
              <a:rPr lang="en-IN" b="1" dirty="0"/>
              <a:t>this</a:t>
            </a:r>
            <a:r>
              <a:rPr lang="en-IN" dirty="0"/>
              <a:t>;  </a:t>
            </a:r>
          </a:p>
          <a:p>
            <a:pPr marL="0" indent="0">
              <a:buNone/>
            </a:pPr>
            <a:r>
              <a:rPr lang="en-IN" dirty="0"/>
              <a:t>}  </a:t>
            </a:r>
          </a:p>
          <a:p>
            <a:endParaRPr lang="en-IN" b="1" dirty="0"/>
          </a:p>
        </p:txBody>
      </p:sp>
    </p:spTree>
    <p:extLst>
      <p:ext uri="{BB962C8B-B14F-4D97-AF65-F5344CB8AC3E}">
        <p14:creationId xmlns:p14="http://schemas.microsoft.com/office/powerpoint/2010/main" val="335896935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Polymorphism</a:t>
            </a:r>
            <a:endParaRPr lang="en-IN" dirty="0"/>
          </a:p>
        </p:txBody>
      </p:sp>
      <p:sp>
        <p:nvSpPr>
          <p:cNvPr id="3" name="Content Placeholder 2"/>
          <p:cNvSpPr>
            <a:spLocks noGrp="1"/>
          </p:cNvSpPr>
          <p:nvPr>
            <p:ph idx="1"/>
          </p:nvPr>
        </p:nvSpPr>
        <p:spPr/>
        <p:txBody>
          <a:bodyPr/>
          <a:lstStyle/>
          <a:p>
            <a:pPr marL="0" indent="0" algn="just">
              <a:buNone/>
            </a:pPr>
            <a:r>
              <a:rPr lang="en-IN" dirty="0"/>
              <a:t>Polymorphism is another special feature of object-oriented programming (OOPs). The approach which lies beneath this concept is “single interface with multiple </a:t>
            </a:r>
            <a:r>
              <a:rPr lang="en-IN" dirty="0" smtClean="0"/>
              <a:t>implementations</a:t>
            </a:r>
            <a:r>
              <a:rPr lang="en-IN" dirty="0"/>
              <a:t> This offers a single interface for controlling access to a general class of actions</a:t>
            </a:r>
            <a:endParaRPr lang="en-IN" dirty="0" smtClean="0"/>
          </a:p>
          <a:p>
            <a:pPr marL="0" indent="0" algn="just">
              <a:buNone/>
            </a:pPr>
            <a:r>
              <a:rPr lang="en-IN" u="sng" dirty="0"/>
              <a:t>Polymorphism can be achieved in two of the following ways:</a:t>
            </a:r>
            <a:endParaRPr lang="en-IN" dirty="0"/>
          </a:p>
          <a:p>
            <a:pPr algn="just">
              <a:buFont typeface="Wingdings" pitchFamily="2" charset="2"/>
              <a:buChar char="Ø"/>
            </a:pPr>
            <a:r>
              <a:rPr lang="en-IN" dirty="0"/>
              <a:t>Method Overloading(Compile time Polymorphism)</a:t>
            </a:r>
          </a:p>
          <a:p>
            <a:pPr algn="just">
              <a:buFont typeface="Wingdings" pitchFamily="2" charset="2"/>
              <a:buChar char="Ø"/>
            </a:pPr>
            <a:r>
              <a:rPr lang="en-IN" dirty="0"/>
              <a:t>Method Overriding(Run time Polymorphism</a:t>
            </a:r>
            <a:r>
              <a:rPr lang="en-IN" dirty="0" smtClean="0"/>
              <a:t>)</a:t>
            </a:r>
            <a:endParaRPr lang="en-IN" dirty="0"/>
          </a:p>
        </p:txBody>
      </p:sp>
    </p:spTree>
    <p:extLst>
      <p:ext uri="{BB962C8B-B14F-4D97-AF65-F5344CB8AC3E}">
        <p14:creationId xmlns:p14="http://schemas.microsoft.com/office/powerpoint/2010/main" val="2121033630"/>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of this keyword that you return as a statement from the method</a:t>
            </a:r>
            <a:br>
              <a:rPr lang="en-IN" dirty="0"/>
            </a:br>
            <a:endParaRPr lang="en-IN" dirty="0"/>
          </a:p>
        </p:txBody>
      </p:sp>
      <p:sp>
        <p:nvSpPr>
          <p:cNvPr id="3" name="Content Placeholder 2"/>
          <p:cNvSpPr>
            <a:spLocks noGrp="1"/>
          </p:cNvSpPr>
          <p:nvPr>
            <p:ph idx="1"/>
          </p:nvPr>
        </p:nvSpPr>
        <p:spPr>
          <a:xfrm>
            <a:off x="457200" y="1676400"/>
            <a:ext cx="6563072" cy="4297363"/>
          </a:xfrm>
        </p:spPr>
        <p:txBody>
          <a:bodyPr>
            <a:normAutofit fontScale="92500" lnSpcReduction="20000"/>
          </a:bodyPr>
          <a:lstStyle/>
          <a:p>
            <a:pPr marL="0" indent="0">
              <a:buNone/>
            </a:pPr>
            <a:r>
              <a:rPr lang="en-IN" b="1" dirty="0"/>
              <a:t>class</a:t>
            </a:r>
            <a:r>
              <a:rPr lang="en-IN" dirty="0"/>
              <a:t> A{  </a:t>
            </a:r>
          </a:p>
          <a:p>
            <a:pPr marL="0" indent="0">
              <a:buNone/>
            </a:pPr>
            <a:r>
              <a:rPr lang="en-IN" dirty="0"/>
              <a:t>A </a:t>
            </a:r>
            <a:r>
              <a:rPr lang="en-IN" dirty="0" err="1"/>
              <a:t>getA</a:t>
            </a:r>
            <a:r>
              <a:rPr lang="en-IN" dirty="0"/>
              <a:t>(){  </a:t>
            </a:r>
          </a:p>
          <a:p>
            <a:pPr marL="0" indent="0">
              <a:buNone/>
            </a:pPr>
            <a:r>
              <a:rPr lang="en-IN" b="1" dirty="0"/>
              <a:t>return</a:t>
            </a:r>
            <a:r>
              <a:rPr lang="en-IN" dirty="0"/>
              <a:t> </a:t>
            </a:r>
            <a:r>
              <a:rPr lang="en-IN" b="1" dirty="0"/>
              <a:t>this</a:t>
            </a:r>
            <a:r>
              <a:rPr lang="en-IN" dirty="0"/>
              <a:t>;  </a:t>
            </a:r>
          </a:p>
          <a:p>
            <a:pPr marL="0" indent="0">
              <a:buNone/>
            </a:pPr>
            <a:r>
              <a:rPr lang="en-IN" dirty="0"/>
              <a:t>}  </a:t>
            </a:r>
          </a:p>
          <a:p>
            <a:pPr marL="0" indent="0">
              <a:buNone/>
            </a:pPr>
            <a:r>
              <a:rPr lang="en-IN" b="1" dirty="0"/>
              <a:t>void</a:t>
            </a:r>
            <a:r>
              <a:rPr lang="en-IN" dirty="0"/>
              <a:t> </a:t>
            </a:r>
            <a:r>
              <a:rPr lang="en-IN" dirty="0" err="1"/>
              <a:t>msg</a:t>
            </a:r>
            <a:r>
              <a:rPr lang="en-IN" dirty="0"/>
              <a:t>(){</a:t>
            </a:r>
            <a:r>
              <a:rPr lang="en-IN" dirty="0" err="1"/>
              <a:t>System.out.println</a:t>
            </a:r>
            <a:r>
              <a:rPr lang="en-IN" dirty="0"/>
              <a:t>("Hello java");}  </a:t>
            </a:r>
          </a:p>
          <a:p>
            <a:pPr marL="0" indent="0">
              <a:buNone/>
            </a:pPr>
            <a:r>
              <a:rPr lang="en-IN" dirty="0"/>
              <a:t>}  </a:t>
            </a:r>
          </a:p>
          <a:p>
            <a:pPr marL="0" indent="0">
              <a:buNone/>
            </a:pPr>
            <a:r>
              <a:rPr lang="en-IN" b="1" dirty="0"/>
              <a:t>class</a:t>
            </a:r>
            <a:r>
              <a:rPr lang="en-IN" dirty="0"/>
              <a:t> Test1{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new</a:t>
            </a:r>
            <a:r>
              <a:rPr lang="en-IN" dirty="0"/>
              <a:t> A().</a:t>
            </a:r>
            <a:r>
              <a:rPr lang="en-IN" dirty="0" err="1"/>
              <a:t>getA</a:t>
            </a:r>
            <a:r>
              <a:rPr lang="en-IN" dirty="0"/>
              <a:t>().</a:t>
            </a:r>
            <a:r>
              <a:rPr lang="en-IN" dirty="0" err="1"/>
              <a:t>msg</a:t>
            </a:r>
            <a:r>
              <a:rPr lang="en-IN" dirty="0"/>
              <a:t>();  </a:t>
            </a:r>
          </a:p>
          <a:p>
            <a:pPr marL="0" indent="0">
              <a:buNone/>
            </a:pPr>
            <a:r>
              <a:rPr lang="en-IN" dirty="0"/>
              <a:t>}  </a:t>
            </a:r>
          </a:p>
          <a:p>
            <a:pPr marL="0" indent="0">
              <a:buNone/>
            </a:pPr>
            <a:r>
              <a:rPr lang="en-IN" dirty="0"/>
              <a:t>}  </a:t>
            </a:r>
          </a:p>
          <a:p>
            <a:endParaRPr lang="en-IN" dirty="0"/>
          </a:p>
        </p:txBody>
      </p:sp>
      <p:sp>
        <p:nvSpPr>
          <p:cNvPr id="4" name="Rectangle 1"/>
          <p:cNvSpPr>
            <a:spLocks noChangeArrowheads="1"/>
          </p:cNvSpPr>
          <p:nvPr/>
        </p:nvSpPr>
        <p:spPr bwMode="auto">
          <a:xfrm>
            <a:off x="6356063" y="2518114"/>
            <a:ext cx="20986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Arial Unicode MS" pitchFamily="34" charset="-128"/>
                <a:cs typeface="Arial" pitchFamily="34" charset="0"/>
              </a:rPr>
              <a:t>Hello java</a:t>
            </a:r>
            <a:r>
              <a:rPr kumimoji="0" lang="en-US" sz="3200" b="1" i="0" u="none" strike="noStrike" cap="none" normalizeH="0" baseline="0" dirty="0" smtClean="0">
                <a:ln>
                  <a:noFill/>
                </a:ln>
                <a:solidFill>
                  <a:srgbClr val="FF0000"/>
                </a:solidFill>
                <a:effectLst/>
                <a:latin typeface="Arial" pitchFamily="34" charset="0"/>
                <a:cs typeface="Arial" pitchFamily="34" charset="0"/>
              </a:rPr>
              <a:t> </a:t>
            </a:r>
          </a:p>
        </p:txBody>
      </p:sp>
    </p:spTree>
    <p:extLst>
      <p:ext uri="{BB962C8B-B14F-4D97-AF65-F5344CB8AC3E}">
        <p14:creationId xmlns:p14="http://schemas.microsoft.com/office/powerpoint/2010/main" val="2778021263"/>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p:txBody>
          <a:bodyPr/>
          <a:lstStyle/>
          <a:p>
            <a:pPr algn="ctr"/>
            <a:r>
              <a:rPr lang="en-US" sz="3000" b="1" dirty="0"/>
              <a:t>End of Session - </a:t>
            </a:r>
            <a:r>
              <a:rPr lang="en-US" sz="3000" b="1" dirty="0" smtClean="0"/>
              <a:t>9</a:t>
            </a:r>
            <a:r>
              <a:rPr lang="en-US" sz="3000" b="1" dirty="0"/>
              <a:t/>
            </a:r>
            <a:br>
              <a:rPr lang="en-US" sz="3000" b="1" dirty="0"/>
            </a:br>
            <a:r>
              <a:rPr lang="en-US" sz="3000" b="1" dirty="0"/>
              <a:t>Thank You !</a:t>
            </a:r>
            <a:br>
              <a:rPr lang="en-US" sz="3000" b="1" dirty="0"/>
            </a:br>
            <a:endParaRPr lang="en-US" sz="3000"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55116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iterate type="lt">
                                    <p:tmPct val="100000"/>
                                  </p:iterate>
                                  <p:childTnLst>
                                    <p:set>
                                      <p:cBhvr>
                                        <p:cTn id="6" dur="1" fill="hold">
                                          <p:stCondLst>
                                            <p:cond delay="0"/>
                                          </p:stCondLst>
                                        </p:cTn>
                                        <p:tgtEl>
                                          <p:spTgt spid="118786"/>
                                        </p:tgtEl>
                                        <p:attrNameLst>
                                          <p:attrName>style.visibility</p:attrName>
                                        </p:attrNameLst>
                                      </p:cBhvr>
                                      <p:to>
                                        <p:strVal val="visible"/>
                                      </p:to>
                                    </p:set>
                                    <p:animEffect transition="in" filter="slide(fromTop)">
                                      <p:cBhvr>
                                        <p:cTn id="7" dur="75"/>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polymorphism</a:t>
            </a:r>
            <a:endParaRPr lang="en-IN" dirty="0"/>
          </a:p>
        </p:txBody>
      </p:sp>
      <p:sp>
        <p:nvSpPr>
          <p:cNvPr id="3" name="Content Placeholder 2"/>
          <p:cNvSpPr>
            <a:spLocks noGrp="1"/>
          </p:cNvSpPr>
          <p:nvPr>
            <p:ph idx="1"/>
          </p:nvPr>
        </p:nvSpPr>
        <p:spPr/>
        <p:txBody>
          <a:bodyPr/>
          <a:lstStyle/>
          <a:p>
            <a:r>
              <a:rPr lang="en-IN" dirty="0"/>
              <a:t>There are two types of polymorphism in java:</a:t>
            </a:r>
            <a:br>
              <a:rPr lang="en-IN" dirty="0"/>
            </a:br>
            <a:r>
              <a:rPr lang="en-IN" dirty="0"/>
              <a:t>1) </a:t>
            </a:r>
            <a:r>
              <a:rPr lang="en-IN" b="1" dirty="0"/>
              <a:t>Static Polymorphism</a:t>
            </a:r>
            <a:r>
              <a:rPr lang="en-IN" dirty="0"/>
              <a:t> also known as compile time polymorphism</a:t>
            </a:r>
            <a:br>
              <a:rPr lang="en-IN" dirty="0"/>
            </a:br>
            <a:r>
              <a:rPr lang="en-IN" dirty="0"/>
              <a:t>2) </a:t>
            </a:r>
            <a:r>
              <a:rPr lang="en-IN" b="1" dirty="0"/>
              <a:t>Dynamic Polymorphism</a:t>
            </a:r>
            <a:r>
              <a:rPr lang="en-IN" dirty="0"/>
              <a:t> also known as runtime polymorphism</a:t>
            </a:r>
          </a:p>
        </p:txBody>
      </p:sp>
      <p:pic>
        <p:nvPicPr>
          <p:cNvPr id="1027" name="Picture 3" descr="C:\Users\User2\Desktop\Polymorphi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573017"/>
            <a:ext cx="3800475" cy="246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4818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Compile time Polymorphism</a:t>
            </a:r>
            <a:endParaRPr lang="en-IN" dirty="0"/>
          </a:p>
        </p:txBody>
      </p:sp>
      <p:sp>
        <p:nvSpPr>
          <p:cNvPr id="3" name="Content Placeholder 2"/>
          <p:cNvSpPr>
            <a:spLocks noGrp="1"/>
          </p:cNvSpPr>
          <p:nvPr>
            <p:ph idx="1"/>
          </p:nvPr>
        </p:nvSpPr>
        <p:spPr/>
        <p:txBody>
          <a:bodyPr/>
          <a:lstStyle/>
          <a:p>
            <a:pPr marL="0" indent="0" algn="just">
              <a:buNone/>
            </a:pPr>
            <a:r>
              <a:rPr lang="en-IN" b="1" dirty="0"/>
              <a:t>Compile time Polymorphism (or Static polymorphism)</a:t>
            </a:r>
          </a:p>
          <a:p>
            <a:pPr algn="just"/>
            <a:r>
              <a:rPr lang="en-IN" dirty="0"/>
              <a:t>Polymorphism that is resolved during compiler time is known as static polymorphism. Method overloading is an example of compile time polymorphism</a:t>
            </a:r>
            <a:r>
              <a:rPr lang="en-IN" dirty="0" smtClean="0"/>
              <a:t>.</a:t>
            </a:r>
          </a:p>
          <a:p>
            <a:pPr algn="just"/>
            <a:r>
              <a:rPr lang="en-IN" b="1" dirty="0" smtClean="0"/>
              <a:t>Method </a:t>
            </a:r>
            <a:r>
              <a:rPr lang="en-IN" b="1" dirty="0"/>
              <a:t>Overloading</a:t>
            </a:r>
            <a:r>
              <a:rPr lang="en-IN" dirty="0"/>
              <a:t>: This allows us to have more than one method having the same name, if the parameters of methods are different in number, sequence and data types of parameters. </a:t>
            </a:r>
          </a:p>
        </p:txBody>
      </p:sp>
    </p:spTree>
    <p:extLst>
      <p:ext uri="{BB962C8B-B14F-4D97-AF65-F5344CB8AC3E}">
        <p14:creationId xmlns:p14="http://schemas.microsoft.com/office/powerpoint/2010/main" val="310779071"/>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 of static Polymorphism</a:t>
            </a:r>
            <a:br>
              <a:rPr lang="en-IN" b="1" dirty="0"/>
            </a:br>
            <a:endParaRPr lang="en-IN" dirty="0"/>
          </a:p>
        </p:txBody>
      </p:sp>
      <p:sp>
        <p:nvSpPr>
          <p:cNvPr id="3" name="Content Placeholder 2"/>
          <p:cNvSpPr>
            <a:spLocks noGrp="1"/>
          </p:cNvSpPr>
          <p:nvPr>
            <p:ph idx="1"/>
          </p:nvPr>
        </p:nvSpPr>
        <p:spPr/>
        <p:txBody>
          <a:bodyPr/>
          <a:lstStyle/>
          <a:p>
            <a:pPr marL="0" indent="0" algn="just">
              <a:buNone/>
            </a:pPr>
            <a:r>
              <a:rPr lang="en-IN" dirty="0" smtClean="0"/>
              <a:t>Method </a:t>
            </a:r>
            <a:r>
              <a:rPr lang="en-IN" dirty="0"/>
              <a:t>overloading is one of the way java supports static polymorphism. Here we have two definitions of the same method add() which add method would be called is determined by the parameter list at the compile time. That is the reason this is also known as compile time polymorphism.</a:t>
            </a:r>
          </a:p>
          <a:p>
            <a:endParaRPr lang="en-IN" dirty="0"/>
          </a:p>
        </p:txBody>
      </p:sp>
    </p:spTree>
    <p:extLst>
      <p:ext uri="{BB962C8B-B14F-4D97-AF65-F5344CB8AC3E}">
        <p14:creationId xmlns:p14="http://schemas.microsoft.com/office/powerpoint/2010/main" val="316222926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Method Overloading</a:t>
            </a:r>
            <a:br>
              <a:rPr lang="en-IN" b="1" dirty="0"/>
            </a:br>
            <a:endParaRPr lang="en-IN" b="1" dirty="0"/>
          </a:p>
        </p:txBody>
      </p:sp>
      <p:sp>
        <p:nvSpPr>
          <p:cNvPr id="3" name="Content Placeholder 2"/>
          <p:cNvSpPr>
            <a:spLocks noGrp="1"/>
          </p:cNvSpPr>
          <p:nvPr>
            <p:ph idx="1"/>
          </p:nvPr>
        </p:nvSpPr>
        <p:spPr>
          <a:xfrm>
            <a:off x="457200" y="1676400"/>
            <a:ext cx="8229600" cy="4777011"/>
          </a:xfrm>
        </p:spPr>
        <p:txBody>
          <a:bodyPr>
            <a:normAutofit/>
          </a:bodyPr>
          <a:lstStyle/>
          <a:p>
            <a:pPr algn="just"/>
            <a:r>
              <a:rPr lang="en-IN" dirty="0"/>
              <a:t>To call an overloaded method in Java, it is must use the type and/or the number of arguments to determine which version of the overloaded method to actually call.</a:t>
            </a:r>
          </a:p>
          <a:p>
            <a:pPr algn="just"/>
            <a:r>
              <a:rPr lang="en-IN" dirty="0"/>
              <a:t>The overloaded methods may have varied return types and the return type single-handedly is insufficient to make out two versions of a method.</a:t>
            </a:r>
          </a:p>
          <a:p>
            <a:pPr marL="0" indent="0" algn="just">
              <a:buNone/>
            </a:pPr>
            <a:endParaRPr lang="en-IN" dirty="0"/>
          </a:p>
        </p:txBody>
      </p:sp>
    </p:spTree>
    <p:extLst>
      <p:ext uri="{BB962C8B-B14F-4D97-AF65-F5344CB8AC3E}">
        <p14:creationId xmlns:p14="http://schemas.microsoft.com/office/powerpoint/2010/main" val="87658658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Method Overloading</a:t>
            </a:r>
            <a:br>
              <a:rPr lang="en-IN" b="1" dirty="0"/>
            </a:br>
            <a:endParaRPr lang="en-IN" b="1" dirty="0"/>
          </a:p>
        </p:txBody>
      </p:sp>
      <p:sp>
        <p:nvSpPr>
          <p:cNvPr id="3" name="Content Placeholder 2"/>
          <p:cNvSpPr>
            <a:spLocks noGrp="1"/>
          </p:cNvSpPr>
          <p:nvPr>
            <p:ph idx="1"/>
          </p:nvPr>
        </p:nvSpPr>
        <p:spPr>
          <a:xfrm>
            <a:off x="467990" y="1676400"/>
            <a:ext cx="8229600" cy="4777011"/>
          </a:xfrm>
        </p:spPr>
        <p:txBody>
          <a:bodyPr>
            <a:normAutofit/>
          </a:bodyPr>
          <a:lstStyle/>
          <a:p>
            <a:pPr algn="just"/>
            <a:r>
              <a:rPr lang="en-IN" dirty="0" smtClean="0"/>
              <a:t>As </a:t>
            </a:r>
            <a:r>
              <a:rPr lang="en-IN" dirty="0"/>
              <a:t>and when Java compiler encounters a call to an overloaded method, it simply executes the version of the method whose parameters match the arguments used in the call.</a:t>
            </a:r>
          </a:p>
          <a:p>
            <a:pPr algn="just"/>
            <a:r>
              <a:rPr lang="en-IN" dirty="0"/>
              <a:t>It permits the user to obtain compile time polymorphism with name method name.</a:t>
            </a:r>
          </a:p>
          <a:p>
            <a:pPr algn="just"/>
            <a:r>
              <a:rPr lang="en-IN" dirty="0"/>
              <a:t>An overloaded method is able to throw different kinds of exceptions.</a:t>
            </a:r>
          </a:p>
          <a:p>
            <a:pPr algn="just"/>
            <a:r>
              <a:rPr lang="en-IN" dirty="0"/>
              <a:t>A method which is overloaded can contain different access modifiers.</a:t>
            </a:r>
          </a:p>
          <a:p>
            <a:pPr algn="just"/>
            <a:endParaRPr lang="en-IN" dirty="0"/>
          </a:p>
        </p:txBody>
      </p:sp>
    </p:spTree>
    <p:extLst>
      <p:ext uri="{BB962C8B-B14F-4D97-AF65-F5344CB8AC3E}">
        <p14:creationId xmlns:p14="http://schemas.microsoft.com/office/powerpoint/2010/main" val="246489649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Variations in Overloading a Method</a:t>
            </a:r>
            <a:br>
              <a:rPr lang="en-IN" dirty="0"/>
            </a:br>
            <a:endParaRPr lang="en-IN" dirty="0"/>
          </a:p>
        </p:txBody>
      </p:sp>
      <p:sp>
        <p:nvSpPr>
          <p:cNvPr id="3" name="Content Placeholder 2"/>
          <p:cNvSpPr>
            <a:spLocks noGrp="1"/>
          </p:cNvSpPr>
          <p:nvPr>
            <p:ph idx="1"/>
          </p:nvPr>
        </p:nvSpPr>
        <p:spPr/>
        <p:txBody>
          <a:bodyPr/>
          <a:lstStyle/>
          <a:p>
            <a:pPr marL="0" indent="0">
              <a:buNone/>
            </a:pPr>
            <a:r>
              <a:rPr lang="en-IN" u="sng" dirty="0" smtClean="0"/>
              <a:t>Overloading </a:t>
            </a:r>
            <a:r>
              <a:rPr lang="en-IN" u="sng" dirty="0"/>
              <a:t>method’s argument lists might differ in:</a:t>
            </a:r>
            <a:endParaRPr lang="en-IN" dirty="0"/>
          </a:p>
          <a:p>
            <a:pPr>
              <a:buFont typeface="Wingdings" pitchFamily="2" charset="2"/>
              <a:buChar char="Ø"/>
            </a:pPr>
            <a:r>
              <a:rPr lang="en-IN" dirty="0"/>
              <a:t>Number of parameters passed</a:t>
            </a:r>
          </a:p>
          <a:p>
            <a:pPr>
              <a:buFont typeface="Wingdings" pitchFamily="2" charset="2"/>
              <a:buChar char="Ø"/>
            </a:pPr>
            <a:r>
              <a:rPr lang="en-IN" dirty="0"/>
              <a:t>Data type of actual parameters</a:t>
            </a:r>
          </a:p>
          <a:p>
            <a:pPr>
              <a:buFont typeface="Wingdings" pitchFamily="2" charset="2"/>
              <a:buChar char="Ø"/>
            </a:pPr>
            <a:r>
              <a:rPr lang="en-IN" dirty="0"/>
              <a:t>Sequence of data type of actual parameters</a:t>
            </a:r>
          </a:p>
          <a:p>
            <a:endParaRPr lang="en-IN" dirty="0"/>
          </a:p>
        </p:txBody>
      </p:sp>
    </p:spTree>
    <p:extLst>
      <p:ext uri="{BB962C8B-B14F-4D97-AF65-F5344CB8AC3E}">
        <p14:creationId xmlns:p14="http://schemas.microsoft.com/office/powerpoint/2010/main" val="4263354882"/>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FB693E4-5558-4172-814C-FE299FD77723}" vid="{2A47D8DB-B90F-4F8B-9A3C-0970E6F3C757}"/>
    </a:ext>
  </a:extLst>
</a:theme>
</file>

<file path=docProps/app.xml><?xml version="1.0" encoding="utf-8"?>
<Properties xmlns="http://schemas.openxmlformats.org/officeDocument/2006/extended-properties" xmlns:vt="http://schemas.openxmlformats.org/officeDocument/2006/docPropsVTypes">
  <Template>classobj</Template>
  <TotalTime>84</TotalTime>
  <Words>1063</Words>
  <Application>Microsoft Office PowerPoint</Application>
  <PresentationFormat>On-screen Show (4:3)</PresentationFormat>
  <Paragraphs>202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 Unicode MS</vt:lpstr>
      <vt:lpstr>Arial</vt:lpstr>
      <vt:lpstr>Cambria</vt:lpstr>
      <vt:lpstr>Courier New</vt:lpstr>
      <vt:lpstr>Georgia</vt:lpstr>
      <vt:lpstr>Wingdings</vt:lpstr>
      <vt:lpstr>Smart_ppt_Theme</vt:lpstr>
      <vt:lpstr>Polymorphism in Java </vt:lpstr>
      <vt:lpstr>Polymorphism</vt:lpstr>
      <vt:lpstr>Polymorphism</vt:lpstr>
      <vt:lpstr>Types of polymorphism</vt:lpstr>
      <vt:lpstr>Compile time Polymorphism</vt:lpstr>
      <vt:lpstr>Example of static Polymorphism </vt:lpstr>
      <vt:lpstr>Method Overloading </vt:lpstr>
      <vt:lpstr>Method Overloading </vt:lpstr>
      <vt:lpstr>Variations in Overloading a Method </vt:lpstr>
      <vt:lpstr>Program for Method Overloading in Java </vt:lpstr>
      <vt:lpstr>Method Overriding </vt:lpstr>
      <vt:lpstr>Method Overriding </vt:lpstr>
      <vt:lpstr>Program for Method Overriding in Java </vt:lpstr>
      <vt:lpstr>Advantage of method overriding </vt:lpstr>
      <vt:lpstr>Runtime Polymorphism (or Dynamic polymorphism) </vt:lpstr>
      <vt:lpstr>Super keyword in java </vt:lpstr>
      <vt:lpstr>Usage of java super Keyword </vt:lpstr>
      <vt:lpstr>super is used to refer immediate parent class instance variable </vt:lpstr>
      <vt:lpstr>PowerPoint Presentation</vt:lpstr>
      <vt:lpstr>super can be used to invoke parent class method </vt:lpstr>
      <vt:lpstr>PowerPoint Presentation</vt:lpstr>
      <vt:lpstr>PowerPoint Presentation</vt:lpstr>
      <vt:lpstr>this keyword in java </vt:lpstr>
      <vt:lpstr>Usage of java this keyword </vt:lpstr>
      <vt:lpstr>this: to refer current class instance variable </vt:lpstr>
      <vt:lpstr>this: to invoke current class method </vt:lpstr>
      <vt:lpstr>PowerPoint Presentation</vt:lpstr>
      <vt:lpstr>this()</vt:lpstr>
      <vt:lpstr>Syntax of this that can be returned as a statement </vt:lpstr>
      <vt:lpstr>Example of this keyword that you return as a statement from the method </vt:lpstr>
      <vt:lpstr>End of Session - 9 Thank You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 in Java</dc:title>
  <dc:creator>User2</dc:creator>
  <cp:lastModifiedBy>Shanthi</cp:lastModifiedBy>
  <cp:revision>16</cp:revision>
  <dcterms:created xsi:type="dcterms:W3CDTF">2017-12-28T06:07:07Z</dcterms:created>
  <dcterms:modified xsi:type="dcterms:W3CDTF">2018-01-16T11:34:49Z</dcterms:modified>
</cp:coreProperties>
</file>