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0"/>
    <p:restoredTop sz="94662"/>
  </p:normalViewPr>
  <p:slideViewPr>
    <p:cSldViewPr snapToGrid="0">
      <p:cViewPr varScale="1">
        <p:scale>
          <a:sx n="100" d="100"/>
          <a:sy n="100" d="100"/>
        </p:scale>
        <p:origin x="16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2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82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59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8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50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397F-77B5-634B-9971-C516259C4F25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AFEBF5-6232-1E4D-81F4-643272FE3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2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8FEB-B071-536B-67A6-CC8557351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House Price Prediction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1F2B-7535-83A8-2EFD-B4A00D867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Akash Varma</a:t>
            </a:r>
          </a:p>
          <a:p>
            <a:r>
              <a:rPr lang="en-US" dirty="0"/>
              <a:t>hu21csen0100672</a:t>
            </a:r>
          </a:p>
        </p:txBody>
      </p:sp>
    </p:spTree>
    <p:extLst>
      <p:ext uri="{BB962C8B-B14F-4D97-AF65-F5344CB8AC3E}">
        <p14:creationId xmlns:p14="http://schemas.microsoft.com/office/powerpoint/2010/main" val="4260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D0C8-DC51-3F14-32FD-D0271B06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9879-36D6-463A-B337-9D81063C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Objective: </a:t>
            </a:r>
          </a:p>
          <a:p>
            <a:r>
              <a:rPr lang="en-US" sz="1600" dirty="0"/>
              <a:t>The Bengaluru House Price Prediction project aims to leverage machine learning techniques to predict house prices in Bengaluru, India. With a dataset comprising 13,000 entries and 9 columns, the project follows a systematic approach, encompassing data loading, exploration, cleaning, visualization, and model building. The ultimate goal is to develop a reliable model capable of providing accurate predictions for house prices based on various features. Key Highlights: Data Exploration: Utilizing Pandas and NumPy for data manipulation and analysis. Visualization: Employing scatter charts for insightful price distribution visualization. Model Building: Implementing Linear Regression and utilizing cross-validation for accurate model evaluation. Hyperparameter Tuning: Utilizing </a:t>
            </a:r>
            <a:r>
              <a:rPr lang="en-US" sz="1600" dirty="0" err="1"/>
              <a:t>GridSearchCV</a:t>
            </a:r>
            <a:r>
              <a:rPr lang="en-US" sz="1600" dirty="0"/>
              <a:t> to fine-tune model hyperparameters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5992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7453-D6ED-FA0B-D9B3-1411D86B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Modification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CE2B-4FF3-5DBD-575A-819D0CAB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758368" cy="42234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Libraries Used</a:t>
            </a:r>
          </a:p>
          <a:p>
            <a:r>
              <a:rPr lang="en-US" dirty="0"/>
              <a:t>Pandas, NumPy.</a:t>
            </a:r>
          </a:p>
          <a:p>
            <a:pPr marL="0" indent="0">
              <a:buNone/>
            </a:pPr>
            <a:r>
              <a:rPr lang="en-US" dirty="0"/>
              <a:t>Data Loading </a:t>
            </a:r>
          </a:p>
          <a:p>
            <a:r>
              <a:rPr lang="en-US" dirty="0"/>
              <a:t>Loaded Bengaluru house data from CSV using Pandas </a:t>
            </a:r>
          </a:p>
          <a:p>
            <a:r>
              <a:rPr lang="en-US" dirty="0"/>
              <a:t>Checked dataset shape and columns </a:t>
            </a:r>
          </a:p>
          <a:p>
            <a:pPr marL="0" indent="0">
              <a:buNone/>
            </a:pPr>
            <a:r>
              <a:rPr lang="en-US" dirty="0"/>
              <a:t>Data Cleaning </a:t>
            </a:r>
          </a:p>
          <a:p>
            <a:r>
              <a:rPr lang="en-US" dirty="0"/>
              <a:t>Explored '</a:t>
            </a:r>
            <a:r>
              <a:rPr lang="en-US" dirty="0" err="1"/>
              <a:t>area_type</a:t>
            </a:r>
            <a:r>
              <a:rPr lang="en-US" dirty="0"/>
              <a:t>' unique values and counts </a:t>
            </a:r>
          </a:p>
          <a:p>
            <a:r>
              <a:rPr lang="en-US" dirty="0"/>
              <a:t>Dropped unnecessary features: '</a:t>
            </a:r>
            <a:r>
              <a:rPr lang="en-US" dirty="0" err="1"/>
              <a:t>area_type</a:t>
            </a:r>
            <a:r>
              <a:rPr lang="en-US" dirty="0"/>
              <a:t>', 'society', 'balcony', 'availability’ </a:t>
            </a:r>
          </a:p>
          <a:p>
            <a:r>
              <a:rPr lang="en-US" dirty="0"/>
              <a:t>Handled null values by dropping corresponding rows </a:t>
            </a:r>
          </a:p>
          <a:p>
            <a:pPr marL="0" indent="0">
              <a:buNone/>
            </a:pPr>
            <a:r>
              <a:rPr lang="en-US" dirty="0"/>
              <a:t>Feature Engineering </a:t>
            </a:r>
          </a:p>
          <a:p>
            <a:r>
              <a:rPr lang="en-US" dirty="0"/>
              <a:t>Converted 'size' to '</a:t>
            </a:r>
            <a:r>
              <a:rPr lang="en-US" dirty="0" err="1"/>
              <a:t>bhk</a:t>
            </a:r>
            <a:r>
              <a:rPr lang="en-US" dirty="0"/>
              <a:t>' (number of bedrooms) </a:t>
            </a:r>
          </a:p>
          <a:p>
            <a:r>
              <a:rPr lang="en-US" dirty="0"/>
              <a:t>Handled non-numeric values in '</a:t>
            </a:r>
            <a:r>
              <a:rPr lang="en-US" dirty="0" err="1"/>
              <a:t>total_sqft</a:t>
            </a:r>
            <a:r>
              <a:rPr lang="en-US" dirty="0"/>
              <a:t>’ </a:t>
            </a:r>
          </a:p>
          <a:p>
            <a:r>
              <a:rPr lang="en-US" dirty="0"/>
              <a:t>Calculated price per square foot</a:t>
            </a:r>
          </a:p>
        </p:txBody>
      </p:sp>
    </p:spTree>
    <p:extLst>
      <p:ext uri="{BB962C8B-B14F-4D97-AF65-F5344CB8AC3E}">
        <p14:creationId xmlns:p14="http://schemas.microsoft.com/office/powerpoint/2010/main" val="10646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1F34-2368-1D36-7C55-CF49BE76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3066-35D1-3914-F4E4-AB1963E4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Dimensionality Reduction</a:t>
            </a:r>
          </a:p>
          <a:p>
            <a:r>
              <a:rPr lang="en-US" dirty="0"/>
              <a:t>Grouped locations with fewer than 10 homes into 'other' for efficiency </a:t>
            </a:r>
          </a:p>
          <a:p>
            <a:pPr marL="0" indent="0">
              <a:buNone/>
            </a:pPr>
            <a:r>
              <a:rPr lang="en-US" dirty="0"/>
              <a:t>Outlier Removal </a:t>
            </a:r>
          </a:p>
          <a:p>
            <a:r>
              <a:rPr lang="en-US" dirty="0"/>
              <a:t>Removed outliers based on price per square foot for each location </a:t>
            </a:r>
          </a:p>
          <a:p>
            <a:pPr marL="0" indent="0">
              <a:buNone/>
            </a:pPr>
            <a:r>
              <a:rPr lang="en-US" dirty="0"/>
              <a:t>Data Visualization </a:t>
            </a:r>
          </a:p>
          <a:p>
            <a:r>
              <a:rPr lang="en-US" dirty="0"/>
              <a:t>Plotted scatter charts to visualize price distribution based on total square feet for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31008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EC13-949F-3DAB-4070-EF2A4219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4A04-7763-301D-AF28-FCB0E7C0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Preparation </a:t>
            </a:r>
          </a:p>
          <a:p>
            <a:r>
              <a:rPr lang="en-US" dirty="0"/>
              <a:t>Dropped irrelevant columns </a:t>
            </a:r>
          </a:p>
          <a:p>
            <a:r>
              <a:rPr lang="en-US" dirty="0"/>
              <a:t>Created dummy variables for 'location’ </a:t>
            </a:r>
          </a:p>
          <a:p>
            <a:pPr marL="0" indent="0">
              <a:buNone/>
            </a:pPr>
            <a:r>
              <a:rPr lang="en-US" dirty="0"/>
              <a:t>Linear Regression Model </a:t>
            </a:r>
          </a:p>
          <a:p>
            <a:r>
              <a:rPr lang="en-US" dirty="0"/>
              <a:t>Built a model to predict house prices </a:t>
            </a:r>
          </a:p>
          <a:p>
            <a:pPr marL="0" indent="0">
              <a:buNone/>
            </a:pPr>
            <a:r>
              <a:rPr lang="en-US" dirty="0"/>
              <a:t>Model Evaluation </a:t>
            </a:r>
          </a:p>
          <a:p>
            <a:r>
              <a:rPr lang="en-US" dirty="0"/>
              <a:t>Split data into training and testing sets </a:t>
            </a:r>
          </a:p>
          <a:p>
            <a:r>
              <a:rPr lang="en-US" dirty="0"/>
              <a:t>Evaluated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40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FE5E-63FE-BF20-0EA8-859D93C7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44FB-A3E6-5B47-2541-5DA9EF33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1811712" cy="44073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Purpose: </a:t>
            </a:r>
          </a:p>
          <a:p>
            <a:r>
              <a:rPr lang="en-US" dirty="0"/>
              <a:t>Model Accuracy Evaluation: </a:t>
            </a:r>
          </a:p>
          <a:p>
            <a:pPr lvl="1"/>
            <a:r>
              <a:rPr lang="en-US" dirty="0"/>
              <a:t>Employed K Fold cross-validation to robustly assess the accuracy of the Linear Regression model. </a:t>
            </a:r>
          </a:p>
          <a:p>
            <a:pPr marL="0" indent="0">
              <a:buNone/>
            </a:pPr>
            <a:r>
              <a:rPr lang="en-US" dirty="0"/>
              <a:t>Methodology: </a:t>
            </a:r>
          </a:p>
          <a:p>
            <a:r>
              <a:rPr lang="en-US" dirty="0"/>
              <a:t>Data Splitting: </a:t>
            </a:r>
          </a:p>
          <a:p>
            <a:pPr lvl="1"/>
            <a:r>
              <a:rPr lang="en-US" dirty="0"/>
              <a:t>Split the dataset into K subsets (folds). </a:t>
            </a:r>
          </a:p>
          <a:p>
            <a:r>
              <a:rPr lang="en-US" dirty="0"/>
              <a:t>Iteratively used K-1 folds for training and the remaining fold for testing. </a:t>
            </a:r>
          </a:p>
          <a:p>
            <a:pPr marL="0" indent="0">
              <a:buNone/>
            </a:pPr>
            <a:r>
              <a:rPr lang="en-US" dirty="0"/>
              <a:t>Significance: </a:t>
            </a:r>
          </a:p>
          <a:p>
            <a:r>
              <a:rPr lang="en-US" dirty="0"/>
              <a:t>Reduced Bias and Variance: </a:t>
            </a:r>
          </a:p>
          <a:p>
            <a:pPr lvl="1"/>
            <a:r>
              <a:rPr lang="en-US" dirty="0"/>
              <a:t>Mitigated the risk of overfitting or underfitting by systematically rotating through different subsets for training and testing. </a:t>
            </a:r>
          </a:p>
          <a:p>
            <a:r>
              <a:rPr lang="en-US" dirty="0"/>
              <a:t>Outcome: </a:t>
            </a:r>
          </a:p>
          <a:p>
            <a:r>
              <a:rPr lang="en-US" dirty="0"/>
              <a:t>Accurate Performance Metrics: </a:t>
            </a:r>
          </a:p>
          <a:p>
            <a:pPr lvl="1"/>
            <a:r>
              <a:rPr lang="en-US" dirty="0"/>
              <a:t>Obtained accurate and reliable performance metrics for the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39160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9D17-1A4D-014B-B953-9E4AD21C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4108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Finding Best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9BD2-0A89-BC70-045B-B27D28CF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62" y="1828354"/>
            <a:ext cx="10796038" cy="539794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300" b="1" i="0" dirty="0">
                <a:effectLst/>
              </a:rPr>
              <a:t>Purpose:</a:t>
            </a:r>
          </a:p>
          <a:p>
            <a:pPr algn="l"/>
            <a:r>
              <a:rPr lang="en-IN" sz="1300" b="1" i="0" dirty="0">
                <a:effectLst/>
              </a:rPr>
              <a:t>Hyperparameter Tuning:</a:t>
            </a:r>
            <a:endParaRPr lang="en-IN" sz="13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300" b="0" i="0" dirty="0">
                <a:effectLst/>
              </a:rPr>
              <a:t>Utilized </a:t>
            </a:r>
            <a:r>
              <a:rPr lang="en-IN" sz="1300" b="0" i="0" dirty="0" err="1">
                <a:effectLst/>
              </a:rPr>
              <a:t>GridSearchCV</a:t>
            </a:r>
            <a:r>
              <a:rPr lang="en-IN" sz="1300" b="0" i="0" dirty="0">
                <a:effectLst/>
              </a:rPr>
              <a:t> to systematically search for the best hyperparameters for multiple regression models, including Linear Regression, Lasso, and Decision Tree.</a:t>
            </a:r>
          </a:p>
          <a:p>
            <a:pPr marL="0" indent="0" algn="l">
              <a:buNone/>
            </a:pPr>
            <a:r>
              <a:rPr lang="en-IN" sz="1300" b="1" i="0" dirty="0">
                <a:effectLst/>
              </a:rPr>
              <a:t>Methodology: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Parameter Grid:</a:t>
            </a:r>
            <a:endParaRPr lang="en-IN" sz="13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300" b="0" i="0" dirty="0">
                <a:effectLst/>
              </a:rPr>
              <a:t>Defined a parameter grid specifying potential hyperparameter values. </a:t>
            </a:r>
            <a:r>
              <a:rPr lang="en-IN" sz="1300" b="0" i="0" dirty="0" err="1">
                <a:effectLst/>
              </a:rPr>
              <a:t>GridSearchCV</a:t>
            </a:r>
            <a:r>
              <a:rPr lang="en-IN" sz="1300" b="0" i="0" dirty="0">
                <a:effectLst/>
              </a:rPr>
              <a:t> exhaustively tested combinations of hyperparameters.</a:t>
            </a:r>
          </a:p>
          <a:p>
            <a:pPr marL="0" indent="0" algn="l">
              <a:buNone/>
            </a:pPr>
            <a:r>
              <a:rPr lang="en-IN" sz="1300" b="1" i="0" dirty="0">
                <a:effectLst/>
              </a:rPr>
              <a:t>Significance: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Optimal Model Configuration:</a:t>
            </a:r>
            <a:endParaRPr lang="en-IN" sz="13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300" b="0" i="0" dirty="0">
                <a:effectLst/>
              </a:rPr>
              <a:t>Identified the hyperparameter configuration that maximizes the model's performance.</a:t>
            </a:r>
          </a:p>
          <a:p>
            <a:pPr marL="0" indent="0" algn="l">
              <a:buNone/>
            </a:pPr>
            <a:r>
              <a:rPr lang="en-IN" sz="1300" b="1" i="0" dirty="0">
                <a:effectLst/>
              </a:rPr>
              <a:t>Outcome: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Informed Model Selection:</a:t>
            </a:r>
            <a:endParaRPr lang="en-IN" sz="13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300" b="0" i="0" dirty="0">
                <a:effectLst/>
              </a:rPr>
              <a:t>Armed with the best hyperparameters, ensured the chosen models are fine-tuned for optimal predictive accuracy.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5365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0737-F45E-C75A-A465-D654E5C6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Function for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D34D-A6E8-0AB9-8B48-0D7CA5E7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40321" cy="468986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300" b="1" i="0" dirty="0">
                <a:effectLst/>
              </a:rPr>
              <a:t>Purpose: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Real-Time Predictions:</a:t>
            </a:r>
            <a:endParaRPr lang="en-IN" sz="13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300" b="0" i="0" dirty="0">
                <a:effectLst/>
              </a:rPr>
              <a:t>Created a dynamic function to predict house prices in real-time based on specific input parameters.</a:t>
            </a:r>
          </a:p>
          <a:p>
            <a:pPr marL="0" indent="0" algn="l">
              <a:buNone/>
            </a:pPr>
            <a:r>
              <a:rPr lang="en-IN" sz="1300" b="1" i="0" dirty="0">
                <a:effectLst/>
              </a:rPr>
              <a:t>Input Parameters: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Location:</a:t>
            </a:r>
            <a:r>
              <a:rPr lang="en-IN" sz="1300" b="0" i="0" dirty="0">
                <a:effectLst/>
              </a:rPr>
              <a:t> Specifies the geographical location of the property.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Square Footage:</a:t>
            </a:r>
            <a:r>
              <a:rPr lang="en-IN" sz="1300" b="0" i="0" dirty="0">
                <a:effectLst/>
              </a:rPr>
              <a:t> Indicates the total square footage of the property.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Number of Bathrooms:</a:t>
            </a:r>
            <a:r>
              <a:rPr lang="en-IN" sz="1300" b="0" i="0" dirty="0">
                <a:effectLst/>
              </a:rPr>
              <a:t> Specifies the count of bathrooms in the property.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Number of Bedrooms:</a:t>
            </a:r>
            <a:r>
              <a:rPr lang="en-IN" sz="1300" b="0" i="0" dirty="0">
                <a:effectLst/>
              </a:rPr>
              <a:t> Indicates the count of bedrooms in the property</a:t>
            </a:r>
          </a:p>
          <a:p>
            <a:pPr marL="0" indent="0" algn="l">
              <a:buNone/>
            </a:pPr>
            <a:r>
              <a:rPr lang="en-IN" sz="1300" b="1" i="0" dirty="0">
                <a:effectLst/>
              </a:rPr>
              <a:t>Outcome: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300" b="1" i="0" dirty="0">
                <a:effectLst/>
              </a:rPr>
              <a:t>User-Friendly Prediction Tool:</a:t>
            </a:r>
            <a:endParaRPr lang="en-IN" sz="13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300" b="0" i="0" dirty="0">
                <a:effectLst/>
              </a:rPr>
              <a:t>Developed a user-friendly tool that allows users to obtain accurate price predictions based on their specified property details.</a:t>
            </a:r>
          </a:p>
        </p:txBody>
      </p:sp>
    </p:spTree>
    <p:extLst>
      <p:ext uri="{BB962C8B-B14F-4D97-AF65-F5344CB8AC3E}">
        <p14:creationId xmlns:p14="http://schemas.microsoft.com/office/powerpoint/2010/main" val="8392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C3E0-1EF6-CD42-A215-A1A75834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6159-2521-CED9-2412-47A03F28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effectLst/>
                <a:latin typeface="Söhne"/>
              </a:rPr>
              <a:t>The house price prediction project involved the analysis of Bangalore house data, aiming to build a model that predicts house prices based on various features. The project followed a structured approach, encompassing data loading, exploration, cleaning, visualization, and model building using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8405222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{ADD0EB00-6CF1-7744-86A6-A506C64911B5}tf10001119</Template>
  <TotalTime>25</TotalTime>
  <Words>641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Söhne</vt:lpstr>
      <vt:lpstr>Gallery</vt:lpstr>
      <vt:lpstr>House Price Prediction using ML</vt:lpstr>
      <vt:lpstr>Introduction</vt:lpstr>
      <vt:lpstr>Data Modification</vt:lpstr>
      <vt:lpstr>Analysis and Visualization</vt:lpstr>
      <vt:lpstr>Model Building</vt:lpstr>
      <vt:lpstr>K Fold Cross-Validation</vt:lpstr>
      <vt:lpstr>Finding Best Model</vt:lpstr>
      <vt:lpstr>Function for Predictions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using ML</dc:title>
  <dc:creator>Akash  Saripella Varma</dc:creator>
  <cp:lastModifiedBy>Akash  Saripella Varma</cp:lastModifiedBy>
  <cp:revision>1</cp:revision>
  <dcterms:created xsi:type="dcterms:W3CDTF">2023-12-24T17:58:02Z</dcterms:created>
  <dcterms:modified xsi:type="dcterms:W3CDTF">2023-12-24T18:23:19Z</dcterms:modified>
</cp:coreProperties>
</file>