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100" d="100"/>
          <a:sy n="100" d="100"/>
        </p:scale>
        <p:origin x="22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FFA0-1F84-451F-A3B0-1A71C56D6C03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17372" cy="1887236"/>
            <a:chOff x="3884877" y="3674102"/>
            <a:chExt cx="1917372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17372" cy="1887236"/>
            <a:chOff x="3884877" y="3674102"/>
            <a:chExt cx="1917372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17372" cy="1887236"/>
            <a:chOff x="3884877" y="3674102"/>
            <a:chExt cx="1917372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Excitation</a:t>
            </a:r>
          </a:p>
          <a:p>
            <a:r>
              <a:rPr lang="en-US" dirty="0" smtClean="0"/>
              <a:t>L: 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25388" cy="1887236"/>
            <a:chOff x="3884877" y="3674102"/>
            <a:chExt cx="1925388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25388" cy="1887236"/>
            <a:chOff x="3884877" y="3674102"/>
            <a:chExt cx="1925388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25388" cy="1887236"/>
            <a:chOff x="3884877" y="3674102"/>
            <a:chExt cx="1925388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 Emission</a:t>
            </a:r>
          </a:p>
          <a:p>
            <a:r>
              <a:rPr lang="en-US" dirty="0" smtClean="0"/>
              <a:t>F:fluo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25388" cy="1887236"/>
            <a:chOff x="3884877" y="3674102"/>
            <a:chExt cx="1925388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25388" cy="1887236"/>
            <a:chOff x="3884877" y="3674102"/>
            <a:chExt cx="1925388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25388" cy="1887236"/>
            <a:chOff x="3884877" y="3674102"/>
            <a:chExt cx="1925388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 Emission</a:t>
            </a:r>
          </a:p>
          <a:p>
            <a:r>
              <a:rPr lang="en-US" dirty="0" smtClean="0"/>
              <a:t>F:fluo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76117" y="2576389"/>
            <a:ext cx="1622425" cy="1546225"/>
            <a:chOff x="1823244" y="4124324"/>
            <a:chExt cx="1622425" cy="1546225"/>
          </a:xfrm>
        </p:grpSpPr>
        <p:sp>
          <p:nvSpPr>
            <p:cNvPr id="4" name="Rectangle 3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150494" y="2888249"/>
            <a:ext cx="1073670" cy="959751"/>
            <a:chOff x="2183765" y="4492428"/>
            <a:chExt cx="1073670" cy="959751"/>
          </a:xfrm>
        </p:grpSpPr>
        <p:sp>
          <p:nvSpPr>
            <p:cNvPr id="23" name="TextBox 22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3006" y="3452711"/>
            <a:ext cx="637880" cy="564143"/>
            <a:chOff x="3884877" y="3674102"/>
            <a:chExt cx="2551521" cy="2256569"/>
          </a:xfrm>
        </p:grpSpPr>
        <p:sp>
          <p:nvSpPr>
            <p:cNvPr id="32" name="TextBox 31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47696" y="2696842"/>
            <a:ext cx="637880" cy="564143"/>
            <a:chOff x="3884877" y="3674102"/>
            <a:chExt cx="2551521" cy="2256569"/>
          </a:xfrm>
        </p:grpSpPr>
        <p:sp>
          <p:nvSpPr>
            <p:cNvPr id="37" name="TextBox 36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37753" y="2685706"/>
            <a:ext cx="637880" cy="564143"/>
            <a:chOff x="3884877" y="3674102"/>
            <a:chExt cx="2551521" cy="2256569"/>
          </a:xfrm>
        </p:grpSpPr>
        <p:sp>
          <p:nvSpPr>
            <p:cNvPr id="42" name="TextBox 41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7753" y="3452711"/>
            <a:ext cx="637880" cy="564143"/>
            <a:chOff x="3884877" y="3674102"/>
            <a:chExt cx="2551521" cy="2256569"/>
          </a:xfrm>
        </p:grpSpPr>
        <p:sp>
          <p:nvSpPr>
            <p:cNvPr id="48" name="TextBox 4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69374" y="2584363"/>
            <a:ext cx="1622425" cy="1546225"/>
            <a:chOff x="1823244" y="4124324"/>
            <a:chExt cx="1622425" cy="1546225"/>
          </a:xfrm>
        </p:grpSpPr>
        <p:sp>
          <p:nvSpPr>
            <p:cNvPr id="57" name="Rectangle 56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79" name="Group 78"/>
          <p:cNvGrpSpPr/>
          <p:nvPr/>
        </p:nvGrpSpPr>
        <p:grpSpPr>
          <a:xfrm>
            <a:off x="2843751" y="2896223"/>
            <a:ext cx="1073670" cy="959751"/>
            <a:chOff x="2183765" y="4492428"/>
            <a:chExt cx="1073670" cy="959751"/>
          </a:xfrm>
        </p:grpSpPr>
        <p:sp>
          <p:nvSpPr>
            <p:cNvPr id="80" name="TextBox 79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46263" y="3460685"/>
            <a:ext cx="637880" cy="564143"/>
            <a:chOff x="3884877" y="3674102"/>
            <a:chExt cx="2551521" cy="2256569"/>
          </a:xfrm>
        </p:grpSpPr>
        <p:sp>
          <p:nvSpPr>
            <p:cNvPr id="85" name="TextBox 84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40953" y="2704816"/>
            <a:ext cx="637880" cy="564143"/>
            <a:chOff x="3884877" y="3674102"/>
            <a:chExt cx="2551521" cy="2256569"/>
          </a:xfrm>
        </p:grpSpPr>
        <p:sp>
          <p:nvSpPr>
            <p:cNvPr id="90" name="TextBox 89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31010" y="2693680"/>
            <a:ext cx="637880" cy="564143"/>
            <a:chOff x="3884877" y="3674102"/>
            <a:chExt cx="2551521" cy="2256569"/>
          </a:xfrm>
        </p:grpSpPr>
        <p:sp>
          <p:nvSpPr>
            <p:cNvPr id="95" name="TextBox 94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631010" y="3460685"/>
            <a:ext cx="637880" cy="564143"/>
            <a:chOff x="3884877" y="3674102"/>
            <a:chExt cx="2551521" cy="2256569"/>
          </a:xfrm>
        </p:grpSpPr>
        <p:sp>
          <p:nvSpPr>
            <p:cNvPr id="100" name="TextBox 99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71543" y="965559"/>
            <a:ext cx="1622425" cy="1546225"/>
            <a:chOff x="1823244" y="4124324"/>
            <a:chExt cx="1622425" cy="1546225"/>
          </a:xfrm>
        </p:grpSpPr>
        <p:sp>
          <p:nvSpPr>
            <p:cNvPr id="105" name="Rectangle 104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127" name="Group 126"/>
          <p:cNvGrpSpPr/>
          <p:nvPr/>
        </p:nvGrpSpPr>
        <p:grpSpPr>
          <a:xfrm>
            <a:off x="1145920" y="1277419"/>
            <a:ext cx="1073670" cy="959751"/>
            <a:chOff x="2183765" y="4492428"/>
            <a:chExt cx="1073670" cy="959751"/>
          </a:xfrm>
        </p:grpSpPr>
        <p:sp>
          <p:nvSpPr>
            <p:cNvPr id="128" name="TextBox 127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748432" y="1841881"/>
            <a:ext cx="637880" cy="564143"/>
            <a:chOff x="3884877" y="3674102"/>
            <a:chExt cx="2551521" cy="2256569"/>
          </a:xfrm>
        </p:grpSpPr>
        <p:sp>
          <p:nvSpPr>
            <p:cNvPr id="133" name="TextBox 132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43122" y="1086012"/>
            <a:ext cx="637880" cy="564143"/>
            <a:chOff x="3884877" y="3674102"/>
            <a:chExt cx="2551521" cy="2256569"/>
          </a:xfrm>
        </p:grpSpPr>
        <p:sp>
          <p:nvSpPr>
            <p:cNvPr id="138" name="TextBox 13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33179" y="1074876"/>
            <a:ext cx="637880" cy="564143"/>
            <a:chOff x="3884877" y="3674102"/>
            <a:chExt cx="2551521" cy="2256569"/>
          </a:xfrm>
        </p:grpSpPr>
        <p:sp>
          <p:nvSpPr>
            <p:cNvPr id="143" name="TextBox 142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33179" y="1841881"/>
            <a:ext cx="637880" cy="564143"/>
            <a:chOff x="3884877" y="3674102"/>
            <a:chExt cx="2551521" cy="2256569"/>
          </a:xfrm>
        </p:grpSpPr>
        <p:sp>
          <p:nvSpPr>
            <p:cNvPr id="148" name="TextBox 14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564800" y="973533"/>
            <a:ext cx="1622425" cy="1546225"/>
            <a:chOff x="1823244" y="4124324"/>
            <a:chExt cx="1622425" cy="1546225"/>
          </a:xfrm>
        </p:grpSpPr>
        <p:sp>
          <p:nvSpPr>
            <p:cNvPr id="153" name="Rectangle 152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175" name="Group 174"/>
          <p:cNvGrpSpPr/>
          <p:nvPr/>
        </p:nvGrpSpPr>
        <p:grpSpPr>
          <a:xfrm>
            <a:off x="2839177" y="1285393"/>
            <a:ext cx="1073670" cy="959751"/>
            <a:chOff x="2183765" y="4492428"/>
            <a:chExt cx="1073670" cy="959751"/>
          </a:xfrm>
        </p:grpSpPr>
        <p:sp>
          <p:nvSpPr>
            <p:cNvPr id="176" name="TextBox 175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441689" y="1849855"/>
            <a:ext cx="637880" cy="564143"/>
            <a:chOff x="3884877" y="3674102"/>
            <a:chExt cx="2551521" cy="2256569"/>
          </a:xfrm>
        </p:grpSpPr>
        <p:sp>
          <p:nvSpPr>
            <p:cNvPr id="181" name="TextBox 180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436379" y="1093986"/>
            <a:ext cx="637880" cy="564143"/>
            <a:chOff x="3884877" y="3674102"/>
            <a:chExt cx="2551521" cy="2256569"/>
          </a:xfrm>
        </p:grpSpPr>
        <p:sp>
          <p:nvSpPr>
            <p:cNvPr id="186" name="TextBox 185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626436" y="1082850"/>
            <a:ext cx="637880" cy="564143"/>
            <a:chOff x="3884877" y="3674102"/>
            <a:chExt cx="2551521" cy="2256569"/>
          </a:xfrm>
        </p:grpSpPr>
        <p:sp>
          <p:nvSpPr>
            <p:cNvPr id="191" name="TextBox 190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626436" y="1849855"/>
            <a:ext cx="637880" cy="564143"/>
            <a:chOff x="3884877" y="3674102"/>
            <a:chExt cx="2551521" cy="2256569"/>
          </a:xfrm>
        </p:grpSpPr>
        <p:sp>
          <p:nvSpPr>
            <p:cNvPr id="196" name="TextBox 195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468726" y="321752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68726" y="161159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163651" y="324999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163651" y="1644054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CH3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87" y="2191527"/>
            <a:ext cx="3810000" cy="1628775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22" y="3729134"/>
            <a:ext cx="4899026" cy="36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97" y="1258060"/>
            <a:ext cx="18478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15" y="1112227"/>
            <a:ext cx="1752600" cy="847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00" y="13276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706" y="74289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fluo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3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leak</a:t>
            </a:r>
          </a:p>
          <a:p>
            <a:r>
              <a:rPr lang="en-US" dirty="0" smtClean="0"/>
              <a:t>Laser excitation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314" y="1516839"/>
            <a:ext cx="3083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LS0 :Laser source (</a:t>
            </a:r>
            <a:r>
              <a:rPr lang="en-US" sz="1200" dirty="0" err="1" smtClean="0"/>
              <a:t>mW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LF: laser excitation flux (</a:t>
            </a:r>
            <a:r>
              <a:rPr lang="en-US" sz="1200" dirty="0" err="1" smtClean="0"/>
              <a:t>nW</a:t>
            </a:r>
            <a:r>
              <a:rPr lang="en-US" sz="1200" dirty="0" smtClean="0"/>
              <a:t>/um2 = </a:t>
            </a:r>
            <a:r>
              <a:rPr lang="en-US" sz="1200" dirty="0" err="1" smtClean="0"/>
              <a:t>mW</a:t>
            </a:r>
            <a:r>
              <a:rPr lang="en-US" sz="1200" dirty="0" smtClean="0"/>
              <a:t>/mm2)</a:t>
            </a:r>
          </a:p>
          <a:p>
            <a:r>
              <a:rPr lang="en-US" sz="1200" dirty="0" smtClean="0"/>
              <a:t>A: FOV: field of view (mm2)</a:t>
            </a:r>
          </a:p>
          <a:p>
            <a:r>
              <a:rPr lang="en-US" sz="1200" dirty="0" smtClean="0"/>
              <a:t>LS = </a:t>
            </a:r>
            <a:r>
              <a:rPr lang="en-US" sz="1200" dirty="0"/>
              <a:t>LS0 *</a:t>
            </a:r>
            <a:r>
              <a:rPr lang="en-US" sz="1200" dirty="0" err="1" smtClean="0"/>
              <a:t>filterCube</a:t>
            </a:r>
            <a:r>
              <a:rPr lang="en-US" sz="1200" dirty="0" smtClean="0"/>
              <a:t>*</a:t>
            </a:r>
            <a:r>
              <a:rPr lang="en-US" sz="1200" dirty="0" err="1" smtClean="0"/>
              <a:t>FOVcrop</a:t>
            </a:r>
            <a:r>
              <a:rPr lang="en-US" sz="1200" dirty="0" smtClean="0"/>
              <a:t>;</a:t>
            </a:r>
            <a:endParaRPr lang="en-US" sz="1200" dirty="0" smtClean="0"/>
          </a:p>
          <a:p>
            <a:r>
              <a:rPr lang="en-US" sz="1200" dirty="0" smtClean="0"/>
              <a:t>LF = LS/A</a:t>
            </a:r>
          </a:p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13509" y="144873"/>
            <a:ext cx="3337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FOV </a:t>
            </a:r>
            <a:r>
              <a:rPr lang="en-US" sz="1200" dirty="0"/>
              <a:t>= </a:t>
            </a:r>
            <a:r>
              <a:rPr lang="en-US" sz="1200" dirty="0" err="1" smtClean="0"/>
              <a:t>cameraDetector</a:t>
            </a:r>
            <a:r>
              <a:rPr lang="en-US" sz="1200" dirty="0" smtClean="0"/>
              <a:t>/magnification = a^2</a:t>
            </a:r>
            <a:endParaRPr lang="en-US" sz="1200" dirty="0" smtClean="0"/>
          </a:p>
          <a:p>
            <a:r>
              <a:rPr lang="en-US" sz="1200" dirty="0" err="1" smtClean="0"/>
              <a:t>cameraDetector</a:t>
            </a:r>
            <a:r>
              <a:rPr lang="en-US" sz="1200" dirty="0" smtClean="0"/>
              <a:t> = 16um* 16um*512*512 = 2^26=</a:t>
            </a:r>
          </a:p>
          <a:p>
            <a:r>
              <a:rPr lang="en-US" sz="1200" dirty="0" smtClean="0"/>
              <a:t>Magnification = 150x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smtClean="0"/>
              <a:t>a=54.61 um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smtClean="0"/>
              <a:t>A=4.47e5 um^2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7182" y="2689089"/>
            <a:ext cx="2864985" cy="4168911"/>
            <a:chOff x="723671" y="2642550"/>
            <a:chExt cx="2864985" cy="4168911"/>
          </a:xfrm>
        </p:grpSpPr>
        <p:grpSp>
          <p:nvGrpSpPr>
            <p:cNvPr id="10" name="Group 9"/>
            <p:cNvGrpSpPr/>
            <p:nvPr/>
          </p:nvGrpSpPr>
          <p:grpSpPr>
            <a:xfrm>
              <a:off x="732971" y="2642550"/>
              <a:ext cx="2803330" cy="4126868"/>
              <a:chOff x="807616" y="1560199"/>
              <a:chExt cx="2803330" cy="412686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79470" y="3427444"/>
                <a:ext cx="2259623" cy="225962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97345">
                    <a:schemeClr val="bg1"/>
                  </a:gs>
                  <a:gs pos="45000">
                    <a:schemeClr val="accent1">
                      <a:tint val="44500"/>
                      <a:satMod val="160000"/>
                    </a:schemeClr>
                  </a:gs>
                  <a:gs pos="65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44" r="24644"/>
              <a:stretch/>
            </p:blipFill>
            <p:spPr>
              <a:xfrm>
                <a:off x="807616" y="1560199"/>
                <a:ext cx="2803330" cy="217714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532812" y="3880786"/>
                <a:ext cx="1352938" cy="1352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2812" y="495672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FOV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68135" y="5377168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LASER</a:t>
                </a:r>
                <a:endParaRPr lang="en-US" sz="12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23671" y="2768410"/>
              <a:ext cx="1149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FOVcrop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671" y="2727381"/>
              <a:ext cx="2864985" cy="4084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59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2" y="1496661"/>
            <a:ext cx="3637305" cy="36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Fluo</a:t>
            </a:r>
            <a:r>
              <a:rPr lang="en-US" dirty="0" smtClean="0"/>
              <a:t> collection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08025" y="925458"/>
            <a:ext cx="2656606" cy="909756"/>
            <a:chOff x="3608025" y="925458"/>
            <a:chExt cx="2656606" cy="909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356" y="1325631"/>
              <a:ext cx="1438275" cy="2190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356" y="1544706"/>
              <a:ext cx="695325" cy="1809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99669" y="1311994"/>
              <a:ext cx="4619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Cap</a:t>
              </a:r>
            </a:p>
            <a:p>
              <a:r>
                <a:rPr lang="en-US" sz="1400" dirty="0" smtClean="0"/>
                <a:t>Full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8025" y="925458"/>
              <a:ext cx="1089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Surface area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656324" y="2708026"/>
            <a:ext cx="23705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collectionRatio</a:t>
            </a:r>
            <a:r>
              <a:rPr lang="en-US" sz="1400" dirty="0" smtClean="0"/>
              <a:t>=</a:t>
            </a:r>
            <a:endParaRPr lang="en-US" sz="1400" dirty="0"/>
          </a:p>
          <a:p>
            <a:r>
              <a:rPr lang="en-US" sz="1400" dirty="0" err="1" smtClean="0"/>
              <a:t>Acap</a:t>
            </a:r>
            <a:r>
              <a:rPr lang="en-US" sz="1400" dirty="0" smtClean="0"/>
              <a:t>/</a:t>
            </a:r>
            <a:r>
              <a:rPr lang="en-US" sz="1400" dirty="0" err="1" smtClean="0"/>
              <a:t>Asphere</a:t>
            </a:r>
            <a:r>
              <a:rPr lang="en-US" sz="1400" dirty="0" smtClean="0"/>
              <a:t> = (1-cos(T))/2</a:t>
            </a:r>
          </a:p>
          <a:p>
            <a:r>
              <a:rPr lang="en-US" sz="1400" dirty="0"/>
              <a:t>Numerical </a:t>
            </a:r>
            <a:r>
              <a:rPr lang="en-US" sz="1400" dirty="0" smtClean="0"/>
              <a:t>aperture = n*sin(T)</a:t>
            </a:r>
          </a:p>
        </p:txBody>
      </p:sp>
    </p:spTree>
    <p:extLst>
      <p:ext uri="{BB962C8B-B14F-4D97-AF65-F5344CB8AC3E}">
        <p14:creationId xmlns:p14="http://schemas.microsoft.com/office/powerpoint/2010/main" val="12580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100000">
            <a:off x="625780" y="3128915"/>
            <a:ext cx="1184377" cy="100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Fluo</a:t>
            </a:r>
            <a:r>
              <a:rPr lang="en-US" dirty="0" smtClean="0"/>
              <a:t> collection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698" y="3377682"/>
            <a:ext cx="1106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3686" y="2951585"/>
            <a:ext cx="1062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42477" y="2951585"/>
            <a:ext cx="0" cy="391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1500000" flipV="1">
            <a:off x="1550104" y="2819401"/>
            <a:ext cx="0" cy="2643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160" y="486748"/>
            <a:ext cx="409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Raw absorption cross section </a:t>
            </a:r>
            <a:r>
              <a:rPr lang="en-US" sz="1200" dirty="0"/>
              <a:t>= absorption cross </a:t>
            </a:r>
            <a:r>
              <a:rPr lang="en-US" sz="1200" dirty="0" smtClean="0"/>
              <a:t>section * 100;</a:t>
            </a:r>
          </a:p>
          <a:p>
            <a:r>
              <a:rPr lang="en-US" sz="1200" dirty="0" smtClean="0"/>
              <a:t>h^2: </a:t>
            </a:r>
            <a:r>
              <a:rPr lang="en-US" sz="1200" dirty="0" err="1"/>
              <a:t>r</a:t>
            </a:r>
            <a:r>
              <a:rPr lang="en-US" sz="1200" dirty="0" err="1" smtClean="0"/>
              <a:t>ax</a:t>
            </a:r>
            <a:r>
              <a:rPr lang="en-US" sz="1200" dirty="0" smtClean="0"/>
              <a:t> = ax*100 </a:t>
            </a:r>
          </a:p>
          <a:p>
            <a:r>
              <a:rPr lang="en-US" sz="1200" dirty="0" smtClean="0"/>
              <a:t>Cy3 =&gt; </a:t>
            </a:r>
            <a:r>
              <a:rPr lang="en-US" sz="1200" dirty="0"/>
              <a:t>0.5nm* 0.5nm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477" y="302613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0104" y="270403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31431" y="3377682"/>
            <a:ext cx="1106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79419" y="2951585"/>
            <a:ext cx="1062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38210" y="2951585"/>
            <a:ext cx="0" cy="391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38210" y="302613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h0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V="1">
            <a:off x="4058386" y="2819449"/>
            <a:ext cx="0" cy="2643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58386" y="270408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0104" y="2427039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inclined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12398" y="2421200"/>
            <a:ext cx="89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evanescent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531431" y="3418019"/>
            <a:ext cx="1184377" cy="100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46050" y="2298802"/>
            <a:ext cx="8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projection</a:t>
            </a:r>
            <a:endParaRPr lang="en-US" sz="1200" dirty="0"/>
          </a:p>
        </p:txBody>
      </p:sp>
      <p:sp>
        <p:nvSpPr>
          <p:cNvPr id="33" name="Left Arrow 32"/>
          <p:cNvSpPr/>
          <p:nvPr/>
        </p:nvSpPr>
        <p:spPr>
          <a:xfrm rot="16200000">
            <a:off x="3423334" y="2932569"/>
            <a:ext cx="400050" cy="13046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051926" y="2588148"/>
            <a:ext cx="8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projection</a:t>
            </a:r>
            <a:endParaRPr lang="en-US" sz="1200" dirty="0"/>
          </a:p>
        </p:txBody>
      </p:sp>
      <p:sp>
        <p:nvSpPr>
          <p:cNvPr id="35" name="Left Arrow 34"/>
          <p:cNvSpPr/>
          <p:nvPr/>
        </p:nvSpPr>
        <p:spPr>
          <a:xfrm rot="20100000">
            <a:off x="1910773" y="2683884"/>
            <a:ext cx="400050" cy="13046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273</Words>
  <Application>Microsoft Office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45</cp:revision>
  <dcterms:created xsi:type="dcterms:W3CDTF">2017-12-21T14:32:26Z</dcterms:created>
  <dcterms:modified xsi:type="dcterms:W3CDTF">2017-12-23T21:50:52Z</dcterms:modified>
</cp:coreProperties>
</file>