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3F5B-262C-4C2F-A540-9B43A6623F5E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6DD22-25E8-4049-942B-4EEE21A12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32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6DD22-25E8-4049-942B-4EEE21A127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4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6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2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9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5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7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4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2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1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0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3AE15-7363-4FAE-9235-9F3D7C1430E2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6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25627" y="1863943"/>
            <a:ext cx="128753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</a:p>
          <a:p>
            <a:pPr algn="ctr"/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Wait</a:t>
            </a:r>
          </a:p>
          <a:p>
            <a:pPr algn="ctr"/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Snapshot</a:t>
            </a:r>
          </a:p>
          <a:p>
            <a:pPr algn="ctr"/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</a:p>
          <a:p>
            <a:pPr algn="ctr"/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Stop</a:t>
            </a:r>
          </a:p>
          <a:p>
            <a:pPr algn="ctr"/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45781" y="2394858"/>
            <a:ext cx="87395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voron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11220" y="2925772"/>
            <a:ext cx="170110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SNRsetShort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80149" y="3456686"/>
            <a:ext cx="156324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SNRsetLong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987816" y="2394858"/>
            <a:ext cx="87395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Pause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282759" y="2932498"/>
            <a:ext cx="87395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voron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648812" y="3531997"/>
            <a:ext cx="87395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voron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211833" y="4131496"/>
            <a:ext cx="87395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voron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1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926328" y="3376247"/>
            <a:ext cx="1529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86144" y="685772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wait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57200" y="46813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</a:t>
            </a:r>
            <a:endParaRPr lang="en-US" sz="1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670987" y="185312"/>
            <a:ext cx="5685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7200" y="380947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timeout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773116" y="565613"/>
            <a:ext cx="568569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56190" y="3382083"/>
            <a:ext cx="568569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06874" y="870438"/>
            <a:ext cx="56856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24759" y="3387970"/>
            <a:ext cx="1014046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38805" y="3376247"/>
            <a:ext cx="1529862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90034" y="1063712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acqContinue</a:t>
            </a:r>
            <a:endParaRPr lang="en-US" sz="12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702777" y="1251493"/>
            <a:ext cx="568569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26328" y="3906716"/>
            <a:ext cx="1529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56189" y="3906716"/>
            <a:ext cx="56856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73116" y="1597270"/>
            <a:ext cx="56856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86144" y="1384141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stop</a:t>
            </a:r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955272" y="4489939"/>
            <a:ext cx="1529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12028" y="1959181"/>
            <a:ext cx="568569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05067" y="3739641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stop</a:t>
            </a:r>
            <a:endParaRPr lang="en-US" sz="1200" b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456189" y="4489939"/>
            <a:ext cx="568569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12028" y="2322596"/>
            <a:ext cx="568569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25056" y="2109467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endParaRPr lang="en-US" sz="12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3485134" y="5095104"/>
            <a:ext cx="1070094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55272" y="5095104"/>
            <a:ext cx="1529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024758" y="4489939"/>
            <a:ext cx="18757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212328" y="4489939"/>
            <a:ext cx="1875693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955272" y="5651950"/>
            <a:ext cx="1529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85134" y="5651950"/>
            <a:ext cx="56856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053703" y="5660742"/>
            <a:ext cx="1875693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555229" y="5095105"/>
            <a:ext cx="56856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067" y="4956604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endParaRPr lang="en-US" sz="1200" b="1" dirty="0"/>
          </a:p>
        </p:txBody>
      </p:sp>
      <p:sp>
        <p:nvSpPr>
          <p:cNvPr id="46" name="Rectangle 45"/>
          <p:cNvSpPr/>
          <p:nvPr/>
        </p:nvSpPr>
        <p:spPr>
          <a:xfrm>
            <a:off x="521478" y="4337069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snap</a:t>
            </a:r>
            <a:endParaRPr lang="en-US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526692" y="1765550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snap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521477" y="3223268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wait</a:t>
            </a:r>
            <a:endParaRPr lang="en-US" sz="1200" b="1" dirty="0"/>
          </a:p>
        </p:txBody>
      </p:sp>
      <p:sp>
        <p:nvSpPr>
          <p:cNvPr id="49" name="Rectangle 48"/>
          <p:cNvSpPr/>
          <p:nvPr/>
        </p:nvSpPr>
        <p:spPr>
          <a:xfrm>
            <a:off x="596660" y="5522242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pause</a:t>
            </a:r>
            <a:endParaRPr lang="en-US" sz="1200" b="1" dirty="0"/>
          </a:p>
        </p:txBody>
      </p:sp>
      <p:sp>
        <p:nvSpPr>
          <p:cNvPr id="50" name="Rectangle 49"/>
          <p:cNvSpPr/>
          <p:nvPr/>
        </p:nvSpPr>
        <p:spPr>
          <a:xfrm>
            <a:off x="372240" y="2471179"/>
            <a:ext cx="873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CASES</a:t>
            </a:r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4760523" y="2954929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syncBtn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6588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Straight Connector 170"/>
          <p:cNvCxnSpPr/>
          <p:nvPr/>
        </p:nvCxnSpPr>
        <p:spPr>
          <a:xfrm>
            <a:off x="5041862" y="5234369"/>
            <a:ext cx="3800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953803" y="3480445"/>
            <a:ext cx="3729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5124498" y="1686814"/>
            <a:ext cx="2488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5862813" y="450048"/>
            <a:ext cx="227152" cy="5163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6089965" y="450047"/>
            <a:ext cx="181152" cy="5163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690637" y="3309419"/>
            <a:ext cx="227152" cy="5163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7917789" y="3309418"/>
            <a:ext cx="181152" cy="5163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7429960" y="3310784"/>
            <a:ext cx="254856" cy="51637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8791" y="2383566"/>
            <a:ext cx="5565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sync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918791" y="642811"/>
            <a:ext cx="463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</a:t>
            </a:r>
            <a:endParaRPr lang="en-US" sz="1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5166" y="807626"/>
            <a:ext cx="5685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18791" y="2034605"/>
            <a:ext cx="8354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timeout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5166" y="2196132"/>
            <a:ext cx="568569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5166" y="2543997"/>
            <a:ext cx="56856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5166" y="2891862"/>
            <a:ext cx="56856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18791" y="2732527"/>
            <a:ext cx="5565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stop</a:t>
            </a:r>
            <a:endParaRPr lang="en-US" sz="12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05166" y="3239727"/>
            <a:ext cx="568569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288478" y="643794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stop</a:t>
            </a:r>
            <a:endParaRPr lang="en-US" sz="1200" b="1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05166" y="3587595"/>
            <a:ext cx="568569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18791" y="3430452"/>
            <a:ext cx="5565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4395426" y="5157128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endParaRPr lang="en-US" sz="1200" b="1" dirty="0"/>
          </a:p>
        </p:txBody>
      </p:sp>
      <p:sp>
        <p:nvSpPr>
          <p:cNvPr id="46" name="Rectangle 45"/>
          <p:cNvSpPr/>
          <p:nvPr/>
        </p:nvSpPr>
        <p:spPr>
          <a:xfrm>
            <a:off x="4372164" y="3530622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snap</a:t>
            </a:r>
            <a:endParaRPr lang="en-US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918791" y="3081488"/>
            <a:ext cx="5565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snap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4535270" y="1712202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sync</a:t>
            </a:r>
            <a:endParaRPr lang="en-US" sz="1200" b="1" dirty="0"/>
          </a:p>
        </p:txBody>
      </p:sp>
      <p:sp>
        <p:nvSpPr>
          <p:cNvPr id="50" name="Rectangle 49"/>
          <p:cNvSpPr/>
          <p:nvPr/>
        </p:nvSpPr>
        <p:spPr>
          <a:xfrm>
            <a:off x="4217876" y="1526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CASES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4442296" y="524799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endParaRPr lang="en-US" sz="1200" b="1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239874" y="657478"/>
            <a:ext cx="26434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05166" y="459760"/>
            <a:ext cx="5685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918791" y="293850"/>
            <a:ext cx="463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endParaRPr lang="en-US" sz="1200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5674987" y="390068"/>
            <a:ext cx="120973" cy="24689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5866694" y="728530"/>
            <a:ext cx="198742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715498" y="657477"/>
            <a:ext cx="561975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18791" y="1340733"/>
            <a:ext cx="8354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SNRplot</a:t>
            </a:r>
            <a:endParaRPr lang="en-US" sz="12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305166" y="1503356"/>
            <a:ext cx="568569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271117" y="869578"/>
            <a:ext cx="1418724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918791" y="991772"/>
            <a:ext cx="8354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acqData</a:t>
            </a:r>
            <a:endParaRPr lang="en-US" sz="12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305166" y="1155491"/>
            <a:ext cx="568569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877474" y="798867"/>
            <a:ext cx="189634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68539" y="4268133"/>
            <a:ext cx="618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waWin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668539" y="4825182"/>
            <a:ext cx="6252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stdWin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465372" y="4148447"/>
            <a:ext cx="227152" cy="5163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87387" y="4701477"/>
            <a:ext cx="181152" cy="5163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 flipV="1">
            <a:off x="5816988" y="394424"/>
            <a:ext cx="120973" cy="246895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 flipV="1">
            <a:off x="2496495" y="1059126"/>
            <a:ext cx="120973" cy="24689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668603" y="1028536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startBtn</a:t>
            </a:r>
            <a:endParaRPr lang="en-US" sz="1200" dirty="0"/>
          </a:p>
        </p:txBody>
      </p:sp>
      <p:sp>
        <p:nvSpPr>
          <p:cNvPr id="73" name="Isosceles Triangle 72"/>
          <p:cNvSpPr/>
          <p:nvPr/>
        </p:nvSpPr>
        <p:spPr>
          <a:xfrm flipV="1">
            <a:off x="2496495" y="2977738"/>
            <a:ext cx="120973" cy="246895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68603" y="2938188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rec</a:t>
            </a:r>
            <a:endParaRPr lang="en-US" sz="1200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5124498" y="1770516"/>
            <a:ext cx="248137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974810" y="1696180"/>
            <a:ext cx="2963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124975" y="1906941"/>
            <a:ext cx="99413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124975" y="1843737"/>
            <a:ext cx="84983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/>
          <p:cNvSpPr/>
          <p:nvPr/>
        </p:nvSpPr>
        <p:spPr>
          <a:xfrm flipV="1">
            <a:off x="5900967" y="1439294"/>
            <a:ext cx="120973" cy="2468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/>
          <p:cNvSpPr/>
          <p:nvPr/>
        </p:nvSpPr>
        <p:spPr>
          <a:xfrm flipV="1">
            <a:off x="2496495" y="2018432"/>
            <a:ext cx="120973" cy="2468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668603" y="1983362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syncBtn</a:t>
            </a:r>
            <a:endParaRPr lang="en-US" sz="12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6271117" y="1914448"/>
            <a:ext cx="1257991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271117" y="1843737"/>
            <a:ext cx="1341969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942553" y="3557797"/>
            <a:ext cx="363402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792865" y="3483461"/>
            <a:ext cx="2963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943030" y="3694222"/>
            <a:ext cx="99413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943030" y="3631018"/>
            <a:ext cx="84983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Isosceles Triangle 104"/>
          <p:cNvSpPr/>
          <p:nvPr/>
        </p:nvSpPr>
        <p:spPr>
          <a:xfrm flipV="1">
            <a:off x="5719022" y="3226575"/>
            <a:ext cx="120973" cy="24689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6108011" y="3701729"/>
            <a:ext cx="132313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089172" y="3631018"/>
            <a:ext cx="1341969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114367" y="3789159"/>
            <a:ext cx="1309556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92524" y="5383854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pause</a:t>
            </a:r>
            <a:endParaRPr lang="en-US" sz="1200" dirty="0"/>
          </a:p>
        </p:txBody>
      </p:sp>
      <p:sp>
        <p:nvSpPr>
          <p:cNvPr id="114" name="Rectangle 113"/>
          <p:cNvSpPr/>
          <p:nvPr/>
        </p:nvSpPr>
        <p:spPr>
          <a:xfrm>
            <a:off x="482591" y="5264166"/>
            <a:ext cx="181152" cy="51637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92524" y="6017636"/>
            <a:ext cx="6848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timeout</a:t>
            </a:r>
            <a:endParaRPr lang="en-US" sz="1200" dirty="0"/>
          </a:p>
        </p:txBody>
      </p:sp>
      <p:sp>
        <p:nvSpPr>
          <p:cNvPr id="117" name="Rectangle 116"/>
          <p:cNvSpPr/>
          <p:nvPr/>
        </p:nvSpPr>
        <p:spPr>
          <a:xfrm>
            <a:off x="482591" y="5897948"/>
            <a:ext cx="181152" cy="5163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/>
          <p:cNvSpPr/>
          <p:nvPr/>
        </p:nvSpPr>
        <p:spPr>
          <a:xfrm flipV="1">
            <a:off x="2496495" y="3457393"/>
            <a:ext cx="120973" cy="246895"/>
          </a:xfrm>
          <a:prstGeom prst="triangl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668603" y="3415602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stopRec</a:t>
            </a:r>
            <a:endParaRPr lang="en-US" sz="12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8097944" y="3711060"/>
            <a:ext cx="84983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689788" y="3640349"/>
            <a:ext cx="1341969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8283949" y="5061692"/>
            <a:ext cx="254856" cy="51637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6179252" y="5050996"/>
            <a:ext cx="227152" cy="5163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406404" y="5050995"/>
            <a:ext cx="181152" cy="5163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5031784" y="5308705"/>
            <a:ext cx="38533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5882096" y="5234369"/>
            <a:ext cx="2963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032261" y="5445130"/>
            <a:ext cx="99413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032261" y="5381926"/>
            <a:ext cx="84983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/>
          <p:cNvSpPr/>
          <p:nvPr/>
        </p:nvSpPr>
        <p:spPr>
          <a:xfrm flipV="1">
            <a:off x="5808253" y="4977483"/>
            <a:ext cx="120973" cy="24689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6586559" y="5452637"/>
            <a:ext cx="169739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6178403" y="5381926"/>
            <a:ext cx="2105546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585976" y="5527367"/>
            <a:ext cx="1697973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Isosceles Triangle 148"/>
          <p:cNvSpPr/>
          <p:nvPr/>
        </p:nvSpPr>
        <p:spPr>
          <a:xfrm flipV="1">
            <a:off x="2496495" y="1538779"/>
            <a:ext cx="120973" cy="24689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Isosceles Triangle 149"/>
          <p:cNvSpPr/>
          <p:nvPr/>
        </p:nvSpPr>
        <p:spPr>
          <a:xfrm flipV="1">
            <a:off x="8824680" y="5033586"/>
            <a:ext cx="120973" cy="246895"/>
          </a:xfrm>
          <a:prstGeom prst="triangl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668603" y="1505949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stopBtn</a:t>
            </a:r>
            <a:endParaRPr lang="en-US" sz="12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8916954" y="750772"/>
            <a:ext cx="21893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8916954" y="899467"/>
            <a:ext cx="1331891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8916954" y="823993"/>
            <a:ext cx="1331891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Isosceles Triangle 159"/>
          <p:cNvSpPr/>
          <p:nvPr/>
        </p:nvSpPr>
        <p:spPr>
          <a:xfrm flipV="1">
            <a:off x="10186383" y="467374"/>
            <a:ext cx="120973" cy="24689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Isosceles Triangle 161"/>
          <p:cNvSpPr/>
          <p:nvPr/>
        </p:nvSpPr>
        <p:spPr>
          <a:xfrm flipV="1">
            <a:off x="11045781" y="478630"/>
            <a:ext cx="120973" cy="246895"/>
          </a:xfrm>
          <a:prstGeom prst="triangl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975222" y="4990864"/>
            <a:ext cx="5565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75222" y="4641903"/>
            <a:ext cx="8354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stop</a:t>
            </a:r>
            <a:endParaRPr lang="en-US" sz="1200" dirty="0"/>
          </a:p>
        </p:txBody>
      </p:sp>
      <p:sp>
        <p:nvSpPr>
          <p:cNvPr id="98" name="Rectangle 97"/>
          <p:cNvSpPr/>
          <p:nvPr/>
        </p:nvSpPr>
        <p:spPr>
          <a:xfrm>
            <a:off x="2975222" y="5339825"/>
            <a:ext cx="5565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snap</a:t>
            </a:r>
            <a:endParaRPr lang="en-US" sz="1200" dirty="0"/>
          </a:p>
        </p:txBody>
      </p:sp>
      <p:sp>
        <p:nvSpPr>
          <p:cNvPr id="109" name="Rectangle 108"/>
          <p:cNvSpPr/>
          <p:nvPr/>
        </p:nvSpPr>
        <p:spPr>
          <a:xfrm>
            <a:off x="2975222" y="6037750"/>
            <a:ext cx="7802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endParaRPr lang="en-US" sz="1200" dirty="0"/>
          </a:p>
        </p:txBody>
      </p:sp>
      <p:sp>
        <p:nvSpPr>
          <p:cNvPr id="110" name="Rectangle 109"/>
          <p:cNvSpPr/>
          <p:nvPr/>
        </p:nvSpPr>
        <p:spPr>
          <a:xfrm>
            <a:off x="2975222" y="5688786"/>
            <a:ext cx="5565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sync</a:t>
            </a:r>
            <a:endParaRPr lang="en-US" sz="1200" dirty="0"/>
          </a:p>
        </p:txBody>
      </p:sp>
      <p:sp>
        <p:nvSpPr>
          <p:cNvPr id="112" name="Isosceles Triangle 111"/>
          <p:cNvSpPr/>
          <p:nvPr/>
        </p:nvSpPr>
        <p:spPr>
          <a:xfrm flipV="1">
            <a:off x="2496495" y="2498085"/>
            <a:ext cx="120973" cy="24689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668603" y="2460775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snapBtn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saveBtn</a:t>
            </a:r>
            <a:endParaRPr lang="en-US" sz="1200" dirty="0"/>
          </a:p>
        </p:txBody>
      </p:sp>
      <p:sp>
        <p:nvSpPr>
          <p:cNvPr id="126" name="Rectangle 125"/>
          <p:cNvSpPr/>
          <p:nvPr/>
        </p:nvSpPr>
        <p:spPr>
          <a:xfrm>
            <a:off x="2853909" y="4323988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buttons</a:t>
            </a:r>
            <a:endParaRPr lang="en-US" sz="1200" b="1" dirty="0"/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628140" y="292907"/>
            <a:ext cx="2493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529698" y="87754"/>
            <a:ext cx="83548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&lt;timeout</a:t>
            </a:r>
            <a:endParaRPr lang="en-US" sz="800" dirty="0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7423923" y="3855282"/>
            <a:ext cx="296307" cy="0"/>
          </a:xfrm>
          <a:prstGeom prst="line">
            <a:avLst/>
          </a:prstGeom>
          <a:ln w="762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916960" y="1687669"/>
            <a:ext cx="8354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SNRimg</a:t>
            </a:r>
            <a:endParaRPr lang="en-US" sz="1200" dirty="0"/>
          </a:p>
        </p:txBody>
      </p:sp>
      <p:cxnSp>
        <p:nvCxnSpPr>
          <p:cNvPr id="145" name="Straight Connector 144"/>
          <p:cNvCxnSpPr/>
          <p:nvPr/>
        </p:nvCxnSpPr>
        <p:spPr>
          <a:xfrm>
            <a:off x="303335" y="1850292"/>
            <a:ext cx="568569" cy="0"/>
          </a:xfrm>
          <a:prstGeom prst="line">
            <a:avLst/>
          </a:prstGeom>
          <a:ln w="762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598361" y="1610523"/>
            <a:ext cx="475624" cy="5163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8044063" y="1785252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timeout</a:t>
            </a:r>
            <a:endParaRPr lang="en-US" sz="1200" b="1" dirty="0"/>
          </a:p>
        </p:txBody>
      </p:sp>
      <p:sp>
        <p:nvSpPr>
          <p:cNvPr id="152" name="Rectangle 151"/>
          <p:cNvSpPr/>
          <p:nvPr/>
        </p:nvSpPr>
        <p:spPr>
          <a:xfrm>
            <a:off x="10203920" y="1580548"/>
            <a:ext cx="227152" cy="5163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0431072" y="1580547"/>
            <a:ext cx="181152" cy="5163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8930510" y="1787977"/>
            <a:ext cx="3264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0024123" y="1859030"/>
            <a:ext cx="198742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10056605" y="1787977"/>
            <a:ext cx="561975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10612224" y="2000078"/>
            <a:ext cx="1418724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10218581" y="1929367"/>
            <a:ext cx="189634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Isosceles Triangle 164"/>
          <p:cNvSpPr/>
          <p:nvPr/>
        </p:nvSpPr>
        <p:spPr>
          <a:xfrm flipV="1">
            <a:off x="9973508" y="1524924"/>
            <a:ext cx="120973" cy="246895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/>
          <p:nvPr/>
        </p:nvCxnSpPr>
        <p:spPr>
          <a:xfrm flipH="1">
            <a:off x="8930510" y="1859030"/>
            <a:ext cx="67139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8930510" y="2004841"/>
            <a:ext cx="667851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8930510" y="1929367"/>
            <a:ext cx="667851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Isosceles Triangle 169"/>
          <p:cNvSpPr/>
          <p:nvPr/>
        </p:nvSpPr>
        <p:spPr>
          <a:xfrm flipV="1">
            <a:off x="9543209" y="1521288"/>
            <a:ext cx="120973" cy="246895"/>
          </a:xfrm>
          <a:prstGeom prst="triangl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Connector 173"/>
          <p:cNvCxnSpPr/>
          <p:nvPr/>
        </p:nvCxnSpPr>
        <p:spPr>
          <a:xfrm>
            <a:off x="8906876" y="668216"/>
            <a:ext cx="1315392" cy="7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5250377" y="1002922"/>
            <a:ext cx="2643462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413247" y="807626"/>
            <a:ext cx="255356" cy="0"/>
          </a:xfrm>
          <a:prstGeom prst="line">
            <a:avLst/>
          </a:prstGeom>
          <a:ln w="76200">
            <a:solidFill>
              <a:schemeClr val="bg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2413247" y="642811"/>
            <a:ext cx="255356" cy="0"/>
          </a:xfrm>
          <a:prstGeom prst="line">
            <a:avLst/>
          </a:prstGeom>
          <a:ln w="76200"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413247" y="459760"/>
            <a:ext cx="255356" cy="0"/>
          </a:xfrm>
          <a:prstGeom prst="line">
            <a:avLst/>
          </a:prstGeom>
          <a:ln w="76200">
            <a:solidFill>
              <a:schemeClr val="accent6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2743075" y="699904"/>
            <a:ext cx="10903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-1: inactive (default)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2776736" y="541278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0: pressed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2776736" y="355710"/>
            <a:ext cx="5693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active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5250377" y="1094149"/>
            <a:ext cx="2643462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5274342" y="997748"/>
            <a:ext cx="460203" cy="0"/>
          </a:xfrm>
          <a:prstGeom prst="line">
            <a:avLst/>
          </a:prstGeom>
          <a:ln w="76200">
            <a:solidFill>
              <a:schemeClr val="bg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74342" y="1092680"/>
            <a:ext cx="460203" cy="0"/>
          </a:xfrm>
          <a:prstGeom prst="line">
            <a:avLst/>
          </a:prstGeom>
          <a:ln w="76200">
            <a:solidFill>
              <a:schemeClr val="bg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5254238" y="1186789"/>
            <a:ext cx="2643462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5278203" y="1185320"/>
            <a:ext cx="255356" cy="0"/>
          </a:xfrm>
          <a:prstGeom prst="line">
            <a:avLst/>
          </a:prstGeom>
          <a:ln w="76200">
            <a:solidFill>
              <a:schemeClr val="bg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5257897" y="1277785"/>
            <a:ext cx="2643462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5281862" y="1276316"/>
            <a:ext cx="255356" cy="0"/>
          </a:xfrm>
          <a:prstGeom prst="line">
            <a:avLst/>
          </a:prstGeom>
          <a:ln w="76200">
            <a:solidFill>
              <a:schemeClr val="bg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5261758" y="1370425"/>
            <a:ext cx="2643462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5285723" y="1368956"/>
            <a:ext cx="255356" cy="0"/>
          </a:xfrm>
          <a:prstGeom prst="line">
            <a:avLst/>
          </a:prstGeom>
          <a:ln w="76200">
            <a:solidFill>
              <a:schemeClr val="bg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4810073" y="914798"/>
            <a:ext cx="428322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startBtn</a:t>
            </a:r>
            <a:endParaRPr lang="en-US" sz="400" dirty="0"/>
          </a:p>
        </p:txBody>
      </p:sp>
      <p:sp>
        <p:nvSpPr>
          <p:cNvPr id="191" name="Rectangle 190"/>
          <p:cNvSpPr/>
          <p:nvPr/>
        </p:nvSpPr>
        <p:spPr>
          <a:xfrm>
            <a:off x="4836404" y="1009102"/>
            <a:ext cx="397866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syncBtn</a:t>
            </a:r>
            <a:endParaRPr lang="en-US" sz="400" dirty="0"/>
          </a:p>
        </p:txBody>
      </p:sp>
      <p:sp>
        <p:nvSpPr>
          <p:cNvPr id="192" name="Rectangle 191"/>
          <p:cNvSpPr/>
          <p:nvPr/>
        </p:nvSpPr>
        <p:spPr>
          <a:xfrm>
            <a:off x="4836404" y="1292012"/>
            <a:ext cx="397866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stopBtn</a:t>
            </a:r>
            <a:endParaRPr lang="en-US" sz="400" dirty="0"/>
          </a:p>
        </p:txBody>
      </p:sp>
      <p:sp>
        <p:nvSpPr>
          <p:cNvPr id="193" name="Rectangle 192"/>
          <p:cNvSpPr/>
          <p:nvPr/>
        </p:nvSpPr>
        <p:spPr>
          <a:xfrm>
            <a:off x="4836404" y="1103406"/>
            <a:ext cx="397866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snapBtn</a:t>
            </a:r>
            <a:endParaRPr lang="en-US" sz="400" dirty="0"/>
          </a:p>
        </p:txBody>
      </p:sp>
      <p:sp>
        <p:nvSpPr>
          <p:cNvPr id="194" name="Rectangle 193"/>
          <p:cNvSpPr/>
          <p:nvPr/>
        </p:nvSpPr>
        <p:spPr>
          <a:xfrm>
            <a:off x="4836404" y="1197710"/>
            <a:ext cx="397866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saveBtn</a:t>
            </a:r>
            <a:endParaRPr lang="en-US" sz="400" dirty="0"/>
          </a:p>
        </p:txBody>
      </p:sp>
      <p:cxnSp>
        <p:nvCxnSpPr>
          <p:cNvPr id="195" name="Straight Connector 194"/>
          <p:cNvCxnSpPr/>
          <p:nvPr/>
        </p:nvCxnSpPr>
        <p:spPr>
          <a:xfrm>
            <a:off x="5734545" y="990530"/>
            <a:ext cx="384560" cy="0"/>
          </a:xfrm>
          <a:prstGeom prst="line">
            <a:avLst/>
          </a:prstGeom>
          <a:ln w="76200"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6124600" y="990530"/>
            <a:ext cx="1649219" cy="0"/>
          </a:xfrm>
          <a:prstGeom prst="line">
            <a:avLst/>
          </a:prstGeom>
          <a:ln w="76200">
            <a:solidFill>
              <a:schemeClr val="accent6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5740558" y="1092680"/>
            <a:ext cx="425677" cy="0"/>
          </a:xfrm>
          <a:prstGeom prst="line">
            <a:avLst/>
          </a:prstGeom>
          <a:ln w="76200"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6166235" y="1092680"/>
            <a:ext cx="40890" cy="0"/>
          </a:xfrm>
          <a:prstGeom prst="line">
            <a:avLst/>
          </a:prstGeom>
          <a:ln w="76200">
            <a:solidFill>
              <a:schemeClr val="accent6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6207125" y="1092680"/>
            <a:ext cx="1566694" cy="0"/>
          </a:xfrm>
          <a:prstGeom prst="line">
            <a:avLst/>
          </a:prstGeom>
          <a:ln w="76200">
            <a:solidFill>
              <a:schemeClr val="bg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8882911" y="2282023"/>
            <a:ext cx="2643462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8882911" y="2373250"/>
            <a:ext cx="2643462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8906876" y="2276849"/>
            <a:ext cx="460203" cy="0"/>
          </a:xfrm>
          <a:prstGeom prst="line">
            <a:avLst/>
          </a:prstGeom>
          <a:ln w="76200">
            <a:solidFill>
              <a:schemeClr val="bg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8906876" y="2371781"/>
            <a:ext cx="460203" cy="0"/>
          </a:xfrm>
          <a:prstGeom prst="line">
            <a:avLst/>
          </a:prstGeom>
          <a:ln w="76200">
            <a:solidFill>
              <a:schemeClr val="bg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8886772" y="2465890"/>
            <a:ext cx="2643462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8910737" y="2464421"/>
            <a:ext cx="255356" cy="0"/>
          </a:xfrm>
          <a:prstGeom prst="line">
            <a:avLst/>
          </a:prstGeom>
          <a:ln w="76200">
            <a:solidFill>
              <a:schemeClr val="bg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90431" y="2556886"/>
            <a:ext cx="2643462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8914396" y="2555417"/>
            <a:ext cx="255356" cy="0"/>
          </a:xfrm>
          <a:prstGeom prst="line">
            <a:avLst/>
          </a:prstGeom>
          <a:ln w="76200">
            <a:solidFill>
              <a:schemeClr val="bg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8894292" y="2649526"/>
            <a:ext cx="2643462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8918257" y="2648057"/>
            <a:ext cx="255356" cy="0"/>
          </a:xfrm>
          <a:prstGeom prst="line">
            <a:avLst/>
          </a:prstGeom>
          <a:ln w="76200">
            <a:solidFill>
              <a:schemeClr val="bg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8442607" y="2193899"/>
            <a:ext cx="428322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startBtn</a:t>
            </a:r>
            <a:endParaRPr lang="en-US" sz="400" dirty="0"/>
          </a:p>
        </p:txBody>
      </p:sp>
      <p:sp>
        <p:nvSpPr>
          <p:cNvPr id="212" name="Rectangle 211"/>
          <p:cNvSpPr/>
          <p:nvPr/>
        </p:nvSpPr>
        <p:spPr>
          <a:xfrm>
            <a:off x="8468938" y="2288203"/>
            <a:ext cx="397866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syncBtn</a:t>
            </a:r>
            <a:endParaRPr lang="en-US" sz="400" dirty="0"/>
          </a:p>
        </p:txBody>
      </p:sp>
      <p:sp>
        <p:nvSpPr>
          <p:cNvPr id="213" name="Rectangle 212"/>
          <p:cNvSpPr/>
          <p:nvPr/>
        </p:nvSpPr>
        <p:spPr>
          <a:xfrm>
            <a:off x="8468938" y="2571113"/>
            <a:ext cx="397866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stopBtn</a:t>
            </a:r>
            <a:endParaRPr lang="en-US" sz="400" dirty="0"/>
          </a:p>
        </p:txBody>
      </p:sp>
      <p:sp>
        <p:nvSpPr>
          <p:cNvPr id="214" name="Rectangle 213"/>
          <p:cNvSpPr/>
          <p:nvPr/>
        </p:nvSpPr>
        <p:spPr>
          <a:xfrm>
            <a:off x="8468938" y="2382507"/>
            <a:ext cx="397866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snapBtn</a:t>
            </a:r>
            <a:endParaRPr lang="en-US" sz="400" dirty="0"/>
          </a:p>
        </p:txBody>
      </p:sp>
      <p:sp>
        <p:nvSpPr>
          <p:cNvPr id="215" name="Rectangle 214"/>
          <p:cNvSpPr/>
          <p:nvPr/>
        </p:nvSpPr>
        <p:spPr>
          <a:xfrm>
            <a:off x="8468938" y="2476811"/>
            <a:ext cx="397866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saveBtn</a:t>
            </a:r>
            <a:endParaRPr lang="en-US" sz="400" dirty="0"/>
          </a:p>
        </p:txBody>
      </p:sp>
      <p:cxnSp>
        <p:nvCxnSpPr>
          <p:cNvPr id="216" name="Straight Connector 215"/>
          <p:cNvCxnSpPr/>
          <p:nvPr/>
        </p:nvCxnSpPr>
        <p:spPr>
          <a:xfrm>
            <a:off x="9367079" y="2269631"/>
            <a:ext cx="384560" cy="0"/>
          </a:xfrm>
          <a:prstGeom prst="line">
            <a:avLst/>
          </a:prstGeom>
          <a:ln w="76200"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9757134" y="2269631"/>
            <a:ext cx="1649219" cy="0"/>
          </a:xfrm>
          <a:prstGeom prst="line">
            <a:avLst/>
          </a:prstGeom>
          <a:ln w="76200">
            <a:solidFill>
              <a:schemeClr val="accent6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9373092" y="2371781"/>
            <a:ext cx="425677" cy="0"/>
          </a:xfrm>
          <a:prstGeom prst="line">
            <a:avLst/>
          </a:prstGeom>
          <a:ln w="76200"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9798769" y="2371781"/>
            <a:ext cx="40890" cy="0"/>
          </a:xfrm>
          <a:prstGeom prst="line">
            <a:avLst/>
          </a:prstGeom>
          <a:ln w="76200">
            <a:solidFill>
              <a:schemeClr val="accent6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9839659" y="2371781"/>
            <a:ext cx="1566694" cy="0"/>
          </a:xfrm>
          <a:prstGeom prst="line">
            <a:avLst/>
          </a:prstGeom>
          <a:ln w="76200">
            <a:solidFill>
              <a:schemeClr val="bg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44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486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Sync Algorithm</a:t>
            </a:r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740947" y="1492664"/>
            <a:ext cx="245772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Enter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syncWait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FontTx/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Read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syncReady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685800" lvl="1" indent="-228600">
              <a:buFontTx/>
              <a:buAutoNum type="arabicParenR"/>
            </a:pPr>
            <a:r>
              <a:rPr lang="en-US" sz="1200" dirty="0" err="1" smtClean="0"/>
              <a:t>btnSync</a:t>
            </a:r>
            <a:r>
              <a:rPr lang="en-US" sz="1200" dirty="0" smtClean="0"/>
              <a:t>=1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Quit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syncWait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Send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syncHere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685800" lvl="1" indent="-228600">
              <a:buAutoNum type="arabicParenR"/>
            </a:pP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syncWait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=0</a:t>
            </a:r>
          </a:p>
          <a:p>
            <a:pPr marL="685800" lvl="1" indent="-228600"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Save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syncFrameMAT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559739" y="1492663"/>
            <a:ext cx="17171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Enter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syncWait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Read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syncHere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Quit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syncWait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6857462" y="1492664"/>
            <a:ext cx="181011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Enter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syncWait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Send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syncReady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685800" lvl="1" indent="-228600">
              <a:buAutoNum type="arabicParenR"/>
            </a:pP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btnSync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=1</a:t>
            </a: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Read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syncHere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Quit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syncWait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resetSync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685800" lvl="1" indent="-228600">
              <a:buAutoNum type="arabicParenR"/>
            </a:pP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btnSync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=-1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6857462" y="108944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rtTrackSNR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6502" y="1091497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rtWAmean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2936" y="1089440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others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089031"/>
            <a:ext cx="17652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Timeout Algorithm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740947" y="4581695"/>
            <a:ext cx="236475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Enter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timeoutWait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Detect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newData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Quit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timeoutWait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Send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quitTimeout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685800" lvl="1" indent="-228600">
              <a:buAutoNum type="arabicParenR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Save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quitToutMAT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3038670" y="4581694"/>
            <a:ext cx="19960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arenR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Enter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timeoutWait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Read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quitTimeout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Quit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timeoutWait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806502" y="4180528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rtWAmean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01867" y="4178471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others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1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0093" y="622226"/>
            <a:ext cx="3097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-1</a:t>
            </a:r>
          </a:p>
          <a:p>
            <a:r>
              <a:rPr lang="en-US" sz="1200" dirty="0" smtClean="0"/>
              <a:t>-</a:t>
            </a:r>
            <a:r>
              <a:rPr lang="en-US" sz="1200" dirty="0" err="1" smtClean="0"/>
              <a:t>i</a:t>
            </a:r>
            <a:endParaRPr lang="en-US" sz="1200" dirty="0" smtClean="0"/>
          </a:p>
          <a:p>
            <a:r>
              <a:rPr lang="en-US" sz="1200" dirty="0" smtClean="0"/>
              <a:t>0</a:t>
            </a:r>
          </a:p>
          <a:p>
            <a:r>
              <a:rPr lang="en-US" sz="1200" dirty="0" err="1" smtClean="0"/>
              <a:t>i</a:t>
            </a:r>
            <a:endParaRPr lang="en-US" sz="1200" dirty="0" smtClean="0"/>
          </a:p>
          <a:p>
            <a:r>
              <a:rPr lang="en-US" sz="1200" dirty="0" smtClean="0"/>
              <a:t>1</a:t>
            </a:r>
          </a:p>
          <a:p>
            <a:endParaRPr lang="en-US" sz="1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959793" y="622225"/>
            <a:ext cx="7585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inactive</a:t>
            </a:r>
          </a:p>
          <a:p>
            <a:r>
              <a:rPr lang="en-US" sz="1200" dirty="0" err="1" smtClean="0"/>
              <a:t>syncWait</a:t>
            </a:r>
            <a:endParaRPr lang="en-US" sz="1200" dirty="0" smtClean="0"/>
          </a:p>
          <a:p>
            <a:r>
              <a:rPr lang="en-US" sz="1200" dirty="0" smtClean="0"/>
              <a:t>timeout</a:t>
            </a:r>
          </a:p>
          <a:p>
            <a:r>
              <a:rPr lang="en-US" sz="1200" dirty="0" err="1" smtClean="0"/>
              <a:t>syncHere</a:t>
            </a:r>
            <a:endParaRPr lang="en-US" sz="1200" dirty="0" smtClean="0"/>
          </a:p>
          <a:p>
            <a:r>
              <a:rPr lang="en-US" sz="1200" dirty="0" smtClean="0"/>
              <a:t>active</a:t>
            </a:r>
          </a:p>
          <a:p>
            <a:endParaRPr lang="en-US" sz="1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Lamp colors</a:t>
            </a:r>
            <a:endParaRPr lang="en-US" sz="1200" b="1" dirty="0"/>
          </a:p>
        </p:txBody>
      </p:sp>
      <p:sp>
        <p:nvSpPr>
          <p:cNvPr id="8" name="Oval 7"/>
          <p:cNvSpPr/>
          <p:nvPr/>
        </p:nvSpPr>
        <p:spPr>
          <a:xfrm>
            <a:off x="528760" y="729762"/>
            <a:ext cx="87923" cy="8792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8760" y="916293"/>
            <a:ext cx="87923" cy="879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8760" y="1102824"/>
            <a:ext cx="87923" cy="879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8760" y="1289355"/>
            <a:ext cx="87923" cy="87923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8760" y="1475887"/>
            <a:ext cx="87923" cy="879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3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-97039" y="3070197"/>
            <a:ext cx="1667444" cy="1512015"/>
            <a:chOff x="439291" y="3070197"/>
            <a:chExt cx="1667444" cy="1512015"/>
          </a:xfrm>
        </p:grpSpPr>
        <p:sp>
          <p:nvSpPr>
            <p:cNvPr id="45" name="Rectangle 44"/>
            <p:cNvSpPr/>
            <p:nvPr/>
          </p:nvSpPr>
          <p:spPr>
            <a:xfrm>
              <a:off x="790862" y="3104884"/>
              <a:ext cx="964302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 smtClean="0"/>
                <a:t>btnStart</a:t>
              </a:r>
              <a:endParaRPr lang="en-US" dirty="0" smtClean="0"/>
            </a:p>
            <a:p>
              <a:pPr algn="ctr"/>
              <a:r>
                <a:rPr lang="en-US" dirty="0" err="1" smtClean="0"/>
                <a:t>btnSync</a:t>
              </a:r>
              <a:endParaRPr lang="en-US" dirty="0"/>
            </a:p>
            <a:p>
              <a:pPr algn="ctr"/>
              <a:r>
                <a:rPr lang="en-US" dirty="0" err="1"/>
                <a:t>btnSnap</a:t>
              </a:r>
              <a:endParaRPr lang="en-US" dirty="0"/>
            </a:p>
            <a:p>
              <a:pPr algn="ctr"/>
              <a:r>
                <a:rPr lang="en-US" dirty="0" err="1"/>
                <a:t>btnSave</a:t>
              </a:r>
              <a:endParaRPr lang="en-US" dirty="0"/>
            </a:p>
            <a:p>
              <a:pPr algn="ctr"/>
              <a:r>
                <a:rPr lang="en-US" dirty="0" err="1" smtClean="0"/>
                <a:t>btnStop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39291" y="3070197"/>
              <a:ext cx="1667444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0" dirty="0" smtClean="0"/>
                <a:t>(   )</a:t>
              </a:r>
              <a:endParaRPr lang="en-US" sz="90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1502305" y="3581221"/>
            <a:ext cx="1011815" cy="369332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btnMAT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4171" y="34724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mtClean="0">
                <a:solidFill>
                  <a:srgbClr val="000000"/>
                </a:solidFill>
                <a:latin typeface="Courier New" panose="02070309020205020404" pitchFamily="49" charset="0"/>
              </a:rPr>
              <a:t>matFN</a:t>
            </a:r>
            <a:endParaRPr lang="en-US" i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11101" y="1442474"/>
            <a:ext cx="172816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funcFeedback.m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77787" y="4253268"/>
            <a:ext cx="2772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dbgUpdateCommunication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02305" y="4622600"/>
            <a:ext cx="1287532" cy="369332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uifigure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431324" y="716575"/>
            <a:ext cx="2177959" cy="2061796"/>
            <a:chOff x="3719146" y="558313"/>
            <a:chExt cx="2177959" cy="2061796"/>
          </a:xfrm>
        </p:grpSpPr>
        <p:sp>
          <p:nvSpPr>
            <p:cNvPr id="9" name="Rectangle 8"/>
            <p:cNvSpPr/>
            <p:nvPr/>
          </p:nvSpPr>
          <p:spPr>
            <a:xfrm>
              <a:off x="3832694" y="2148638"/>
              <a:ext cx="1967975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MATrtTraCKerTrace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32694" y="1571070"/>
              <a:ext cx="1849352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err="1"/>
                <a:t>MATrtTraCKerPos</a:t>
              </a:r>
              <a:r>
                <a:rPr lang="en-US" dirty="0"/>
                <a:t>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32694" y="1072634"/>
              <a:ext cx="2064411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err="1"/>
                <a:t>MATrtDetectThresh</a:t>
              </a:r>
              <a:r>
                <a:rPr lang="en-US" dirty="0"/>
                <a:t>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32694" y="606642"/>
              <a:ext cx="1664751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err="1"/>
                <a:t>MATrtWAmean</a:t>
              </a:r>
              <a:r>
                <a:rPr lang="en-US" dirty="0"/>
                <a:t> 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719146" y="558313"/>
              <a:ext cx="2177959" cy="20617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44918" y="662712"/>
            <a:ext cx="1654299" cy="2061796"/>
            <a:chOff x="132740" y="504450"/>
            <a:chExt cx="1654299" cy="2061796"/>
          </a:xfrm>
        </p:grpSpPr>
        <p:sp>
          <p:nvSpPr>
            <p:cNvPr id="18" name="Rectangle 17"/>
            <p:cNvSpPr/>
            <p:nvPr/>
          </p:nvSpPr>
          <p:spPr>
            <a:xfrm>
              <a:off x="132740" y="2046446"/>
              <a:ext cx="15578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rtTraCKerTrace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2740" y="1468878"/>
              <a:ext cx="14392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rtTraCKerPos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2740" y="970442"/>
              <a:ext cx="16542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rtDetectThresh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2740" y="504450"/>
              <a:ext cx="12546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rtWAmean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8881" y="504450"/>
              <a:ext cx="1541346" cy="20617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2468921" y="1913999"/>
            <a:ext cx="801819" cy="166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77247" y="2849787"/>
            <a:ext cx="92301" cy="127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869830" y="4620391"/>
            <a:ext cx="1789624" cy="13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099556" y="3990940"/>
            <a:ext cx="1" cy="59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726587" y="3545704"/>
            <a:ext cx="1011815" cy="369332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lmpMAT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3807514" y="3955424"/>
            <a:ext cx="708697" cy="37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370879" y="1680797"/>
            <a:ext cx="256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302986" y="1627140"/>
            <a:ext cx="256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1876355" y="2778371"/>
            <a:ext cx="143308" cy="70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370879" y="3990111"/>
            <a:ext cx="2167749" cy="49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594050" y="2368268"/>
            <a:ext cx="400391" cy="190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491769" y="300460"/>
            <a:ext cx="1928733" cy="2040070"/>
            <a:chOff x="6908874" y="861564"/>
            <a:chExt cx="1928733" cy="2040070"/>
          </a:xfrm>
        </p:grpSpPr>
        <p:grpSp>
          <p:nvGrpSpPr>
            <p:cNvPr id="43" name="Group 42"/>
            <p:cNvGrpSpPr/>
            <p:nvPr/>
          </p:nvGrpSpPr>
          <p:grpSpPr>
            <a:xfrm>
              <a:off x="6908874" y="1147308"/>
              <a:ext cx="1928733" cy="1754326"/>
              <a:chOff x="6196696" y="989046"/>
              <a:chExt cx="1928733" cy="175432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6196696" y="1016784"/>
                <a:ext cx="1928733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0" dirty="0" smtClean="0"/>
                  <a:t>(    )</a:t>
                </a:r>
                <a:endParaRPr lang="en-US" sz="90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546683" y="989046"/>
                <a:ext cx="1323439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lmpState</a:t>
                </a:r>
                <a:endParaRPr lang="en-US" dirty="0" smtClean="0"/>
              </a:p>
              <a:p>
                <a:r>
                  <a:rPr lang="en-US" dirty="0" smtClean="0"/>
                  <a:t>-1: stop</a:t>
                </a:r>
              </a:p>
              <a:p>
                <a:r>
                  <a:rPr lang="en-US" dirty="0" smtClean="0"/>
                  <a:t>-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syncWait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0:timeout </a:t>
                </a:r>
              </a:p>
              <a:p>
                <a:r>
                  <a:rPr lang="en-US" dirty="0" smtClean="0"/>
                  <a:t>i: </a:t>
                </a:r>
                <a:r>
                  <a:rPr lang="en-US" dirty="0" err="1" smtClean="0"/>
                  <a:t>syncHere</a:t>
                </a:r>
                <a:endParaRPr lang="en-US" dirty="0" smtClean="0"/>
              </a:p>
              <a:p>
                <a:r>
                  <a:rPr lang="en-US" dirty="0" smtClean="0"/>
                  <a:t>1:active</a:t>
                </a:r>
                <a:endParaRPr lang="en-US" dirty="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7258861" y="861564"/>
              <a:ext cx="8739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matFN</a:t>
              </a:r>
              <a:endParaRPr lang="en-US" i="1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233838" y="58459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worker MAT 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7431865" y="2340530"/>
            <a:ext cx="403020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funcFeedback.m</a:t>
            </a:r>
            <a:r>
              <a:rPr lang="en-US" sz="1200" dirty="0" smtClean="0"/>
              <a:t> (runs in each worker)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Update mat files</a:t>
            </a:r>
          </a:p>
          <a:p>
            <a:pPr marL="628650" lvl="1" indent="-171450">
              <a:buFontTx/>
              <a:buChar char="-"/>
            </a:pPr>
            <a:r>
              <a:rPr lang="en-US" sz="1200" dirty="0" err="1"/>
              <a:t>matFN</a:t>
            </a:r>
            <a:r>
              <a:rPr lang="en-US" sz="1200" dirty="0"/>
              <a:t>\</a:t>
            </a:r>
            <a:r>
              <a:rPr lang="en-US" sz="1200" dirty="0" err="1"/>
              <a:t>nFrst</a:t>
            </a:r>
            <a:r>
              <a:rPr lang="en-US" sz="1200" dirty="0"/>
              <a:t> &amp;</a:t>
            </a:r>
            <a:r>
              <a:rPr lang="en-US" sz="1200" dirty="0" err="1" smtClean="0"/>
              <a:t>nLast</a:t>
            </a:r>
            <a:r>
              <a:rPr lang="en-US" sz="1200" dirty="0"/>
              <a:t> </a:t>
            </a:r>
            <a:r>
              <a:rPr lang="en-US" sz="1200" dirty="0" smtClean="0"/>
              <a:t>(current frame number)</a:t>
            </a:r>
            <a:endParaRPr lang="en-US" sz="1200" dirty="0"/>
          </a:p>
          <a:p>
            <a:pPr marL="628650" lvl="1" indent="-171450">
              <a:buFontTx/>
              <a:buChar char="-"/>
            </a:pPr>
            <a:r>
              <a:rPr lang="en-US" sz="1200" dirty="0" err="1"/>
              <a:t>matFN</a:t>
            </a:r>
            <a:r>
              <a:rPr lang="en-US" sz="1200" dirty="0"/>
              <a:t>\</a:t>
            </a:r>
            <a:r>
              <a:rPr lang="en-US" sz="1200" dirty="0" err="1"/>
              <a:t>lmpState</a:t>
            </a:r>
            <a:r>
              <a:rPr lang="en-US" sz="1200" dirty="0"/>
              <a:t> (</a:t>
            </a:r>
            <a:r>
              <a:rPr lang="en-US" sz="1200" dirty="0" smtClean="0"/>
              <a:t>workers)</a:t>
            </a:r>
          </a:p>
          <a:p>
            <a:pPr marL="628650" lvl="1" indent="-171450">
              <a:buFontTx/>
              <a:buChar char="-"/>
            </a:pPr>
            <a:r>
              <a:rPr lang="en-US" sz="1200" dirty="0" err="1" smtClean="0"/>
              <a:t>btnMAT</a:t>
            </a:r>
            <a:r>
              <a:rPr lang="en-US" sz="1200" dirty="0" smtClean="0"/>
              <a:t>: button states (all) for snap/save &amp; timeout</a:t>
            </a:r>
          </a:p>
          <a:p>
            <a:pPr marL="1085850" lvl="2" indent="-171450">
              <a:buFontTx/>
              <a:buChar char="-"/>
            </a:pPr>
            <a:r>
              <a:rPr lang="en-US" sz="1200" dirty="0" err="1"/>
              <a:t>btnStart</a:t>
            </a:r>
            <a:endParaRPr lang="en-US" sz="1200" dirty="0"/>
          </a:p>
          <a:p>
            <a:pPr marL="1085850" lvl="2" indent="-171450">
              <a:buFontTx/>
              <a:buChar char="-"/>
            </a:pPr>
            <a:r>
              <a:rPr lang="en-US" sz="1200" dirty="0" err="1" smtClean="0"/>
              <a:t>btnSync</a:t>
            </a:r>
            <a:endParaRPr lang="en-US" sz="1200" dirty="0" smtClean="0"/>
          </a:p>
          <a:p>
            <a:pPr marL="1085850" lvl="2" indent="-171450">
              <a:buFontTx/>
              <a:buChar char="-"/>
            </a:pPr>
            <a:r>
              <a:rPr lang="en-US" sz="1200" dirty="0" err="1" smtClean="0"/>
              <a:t>btnSnap</a:t>
            </a:r>
            <a:r>
              <a:rPr lang="en-US" sz="1200" dirty="0" smtClean="0"/>
              <a:t>\</a:t>
            </a:r>
            <a:r>
              <a:rPr lang="en-US" sz="1200" dirty="0"/>
              <a:t> </a:t>
            </a:r>
            <a:r>
              <a:rPr lang="en-US" sz="1200" dirty="0" err="1" smtClean="0"/>
              <a:t>btnSave</a:t>
            </a:r>
            <a:endParaRPr lang="en-US" sz="1200" dirty="0" smtClean="0"/>
          </a:p>
          <a:p>
            <a:pPr marL="1085850" lvl="2" indent="-171450">
              <a:buFontTx/>
              <a:buChar char="-"/>
            </a:pPr>
            <a:r>
              <a:rPr lang="en-US" sz="1200" dirty="0" err="1"/>
              <a:t>btnStop</a:t>
            </a:r>
            <a:endParaRPr lang="en-US" sz="1200" dirty="0"/>
          </a:p>
          <a:p>
            <a:pPr marL="1085850" lvl="2" indent="-171450">
              <a:buFontTx/>
              <a:buChar char="-"/>
            </a:pPr>
            <a:endParaRPr lang="en-US" sz="1200" dirty="0"/>
          </a:p>
          <a:p>
            <a:pPr marL="1085850" lvl="2" indent="-171450">
              <a:buFontTx/>
              <a:buChar char="-"/>
            </a:pPr>
            <a:endParaRPr lang="en-US" sz="1200" dirty="0"/>
          </a:p>
          <a:p>
            <a:pPr marL="1085850" lvl="2" indent="-171450">
              <a:buFontTx/>
              <a:buChar char="-"/>
            </a:pPr>
            <a:endParaRPr lang="en-US" sz="1200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7556707" y="4365010"/>
            <a:ext cx="3780522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rtTrackSNR.m</a:t>
            </a:r>
            <a:r>
              <a:rPr lang="en-US" sz="1200" dirty="0" smtClean="0"/>
              <a:t>\</a:t>
            </a:r>
            <a:r>
              <a:rPr lang="en-US" sz="1200" dirty="0" err="1" smtClean="0"/>
              <a:t>updateCommunication</a:t>
            </a:r>
            <a:r>
              <a:rPr lang="en-US" sz="120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Wait </a:t>
            </a:r>
            <a:r>
              <a:rPr lang="en-US" sz="1200" dirty="0" err="1" smtClean="0"/>
              <a:t>btnStart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checkStop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Update </a:t>
            </a:r>
            <a:r>
              <a:rPr lang="en-US" sz="1200" dirty="0" err="1" smtClean="0"/>
              <a:t>uifigure</a:t>
            </a:r>
            <a:endParaRPr lang="en-US" sz="1200" dirty="0"/>
          </a:p>
          <a:p>
            <a:pPr marL="628650" lvl="1" indent="-171450">
              <a:buFontTx/>
              <a:buChar char="-"/>
            </a:pPr>
            <a:r>
              <a:rPr lang="en-US" sz="1200" dirty="0" err="1" smtClean="0"/>
              <a:t>lmp</a:t>
            </a:r>
            <a:r>
              <a:rPr lang="en-US" sz="1200" dirty="0" smtClean="0"/>
              <a:t> lamp indicators (</a:t>
            </a:r>
            <a:r>
              <a:rPr lang="en-US" sz="1200" dirty="0" smtClean="0">
                <a:sym typeface="Wingdings" panose="05000000000000000000" pitchFamily="2" charset="2"/>
              </a:rPr>
              <a:t> </a:t>
            </a:r>
            <a:r>
              <a:rPr lang="en-US" sz="1200" dirty="0" err="1" smtClean="0"/>
              <a:t>matFN</a:t>
            </a:r>
            <a:r>
              <a:rPr lang="en-US" sz="1200" dirty="0" smtClean="0"/>
              <a:t>\</a:t>
            </a:r>
            <a:r>
              <a:rPr lang="en-US" sz="1200" dirty="0" err="1" smtClean="0"/>
              <a:t>lmpState</a:t>
            </a:r>
            <a:r>
              <a:rPr lang="en-US" sz="1200" dirty="0" smtClean="0"/>
              <a:t>)</a:t>
            </a:r>
            <a:endParaRPr lang="en-US" sz="1200" dirty="0"/>
          </a:p>
          <a:p>
            <a:pPr marL="628650" lvl="1" indent="-171450">
              <a:buFontTx/>
              <a:buChar char="-"/>
            </a:pPr>
            <a:r>
              <a:rPr lang="en-US" sz="1200" dirty="0"/>
              <a:t>current frame number </a:t>
            </a:r>
            <a:r>
              <a:rPr lang="en-US" sz="1200" dirty="0" smtClean="0"/>
              <a:t>(</a:t>
            </a:r>
            <a:r>
              <a:rPr lang="en-US" sz="1200" dirty="0" smtClean="0">
                <a:sym typeface="Wingdings" panose="05000000000000000000" pitchFamily="2" charset="2"/>
              </a:rPr>
              <a:t> </a:t>
            </a:r>
            <a:r>
              <a:rPr lang="en-US" sz="1200" dirty="0" err="1" smtClean="0"/>
              <a:t>matFN</a:t>
            </a:r>
            <a:r>
              <a:rPr lang="en-US" sz="1200" dirty="0" smtClean="0"/>
              <a:t>\</a:t>
            </a:r>
            <a:r>
              <a:rPr lang="en-US" sz="1200" dirty="0" err="1" smtClean="0"/>
              <a:t>nFrst</a:t>
            </a:r>
            <a:r>
              <a:rPr lang="en-US" sz="1200" dirty="0" smtClean="0"/>
              <a:t> </a:t>
            </a:r>
            <a:r>
              <a:rPr lang="en-US" sz="1200" dirty="0"/>
              <a:t>&amp;</a:t>
            </a:r>
            <a:r>
              <a:rPr lang="en-US" sz="1200" dirty="0" err="1"/>
              <a:t>nLast</a:t>
            </a:r>
            <a:r>
              <a:rPr lang="en-US" sz="120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Button </a:t>
            </a:r>
            <a:r>
              <a:rPr lang="en-US" sz="1200" dirty="0" smtClean="0"/>
              <a:t>colors (states) for all buttons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Update mat files</a:t>
            </a:r>
          </a:p>
          <a:p>
            <a:pPr marL="628650" lvl="1" indent="-171450">
              <a:buFontTx/>
              <a:buChar char="-"/>
            </a:pPr>
            <a:r>
              <a:rPr lang="en-US" sz="1200" dirty="0" err="1"/>
              <a:t>btnMAT</a:t>
            </a:r>
            <a:endParaRPr lang="en-US" sz="1200" dirty="0"/>
          </a:p>
          <a:p>
            <a:pPr marL="1085850" lvl="2" indent="-171450">
              <a:buFontTx/>
              <a:buChar char="-"/>
            </a:pPr>
            <a:r>
              <a:rPr lang="en-US" sz="1200" dirty="0" smtClean="0"/>
              <a:t>Start</a:t>
            </a:r>
          </a:p>
          <a:p>
            <a:pPr marL="1543050" lvl="3" indent="-171450">
              <a:buFontTx/>
              <a:buChar char="-"/>
            </a:pPr>
            <a:r>
              <a:rPr lang="en-US" sz="1200" dirty="0" err="1" smtClean="0"/>
              <a:t>btnStart</a:t>
            </a:r>
            <a:r>
              <a:rPr lang="en-US" sz="1200" dirty="0" smtClean="0"/>
              <a:t> = 1</a:t>
            </a:r>
            <a:endParaRPr lang="en-US" sz="1200" dirty="0"/>
          </a:p>
          <a:p>
            <a:pPr marL="1543050" lvl="3" indent="-171450">
              <a:buFontTx/>
              <a:buChar char="-"/>
            </a:pPr>
            <a:r>
              <a:rPr lang="en-US" sz="1200" dirty="0" err="1" smtClean="0"/>
              <a:t>btnSync</a:t>
            </a:r>
            <a:r>
              <a:rPr lang="en-US" sz="1200" dirty="0" smtClean="0"/>
              <a:t> = 1</a:t>
            </a:r>
            <a:endParaRPr lang="en-US" sz="1200" dirty="0"/>
          </a:p>
          <a:p>
            <a:pPr marL="1085850" lvl="2" indent="-171450">
              <a:buFontTx/>
              <a:buChar char="-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7577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27200" y="22801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btnMAT</a:t>
            </a:r>
            <a:r>
              <a:rPr lang="en-US" dirty="0"/>
              <a:t>              = 'signals\</a:t>
            </a:r>
            <a:r>
              <a:rPr lang="en-US" dirty="0" err="1"/>
              <a:t>btnMAT.mat</a:t>
            </a:r>
            <a:r>
              <a:rPr lang="en-US" dirty="0"/>
              <a:t>';</a:t>
            </a:r>
          </a:p>
          <a:p>
            <a:r>
              <a:rPr lang="en-US" dirty="0"/>
              <a:t>    </a:t>
            </a:r>
            <a:r>
              <a:rPr lang="en-US" dirty="0" err="1"/>
              <a:t>MATrtWAmean</a:t>
            </a:r>
            <a:r>
              <a:rPr lang="en-US" dirty="0"/>
              <a:t>         = 'signals\</a:t>
            </a:r>
            <a:r>
              <a:rPr lang="en-US" dirty="0" err="1"/>
              <a:t>MATrtWAmean.mat</a:t>
            </a:r>
            <a:r>
              <a:rPr lang="en-US" dirty="0"/>
              <a:t>';</a:t>
            </a:r>
          </a:p>
          <a:p>
            <a:r>
              <a:rPr lang="en-US" dirty="0"/>
              <a:t>    </a:t>
            </a:r>
            <a:r>
              <a:rPr lang="en-US" dirty="0" err="1"/>
              <a:t>quitToutMAT</a:t>
            </a:r>
            <a:r>
              <a:rPr lang="en-US" dirty="0"/>
              <a:t>         = </a:t>
            </a:r>
            <a:r>
              <a:rPr lang="en-US" dirty="0" smtClean="0"/>
              <a:t>'signals\</a:t>
            </a:r>
            <a:r>
              <a:rPr lang="en-US" dirty="0" err="1" smtClean="0"/>
              <a:t>quitTout.mat</a:t>
            </a:r>
            <a:r>
              <a:rPr lang="en-US" dirty="0" smtClean="0"/>
              <a:t>‘;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11124" y="1910834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Signals: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0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21926</TotalTime>
  <Words>292</Words>
  <Application>Microsoft Office PowerPoint</Application>
  <PresentationFormat>Widescreen</PresentationFormat>
  <Paragraphs>178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Physics at The Ohio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Akatay, Ata</dc:creator>
  <cp:lastModifiedBy>Akatay, Ata</cp:lastModifiedBy>
  <cp:revision>162</cp:revision>
  <dcterms:created xsi:type="dcterms:W3CDTF">2017-11-19T19:49:43Z</dcterms:created>
  <dcterms:modified xsi:type="dcterms:W3CDTF">2017-12-27T15:42:09Z</dcterms:modified>
</cp:coreProperties>
</file>