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75" d="100"/>
          <a:sy n="75" d="100"/>
        </p:scale>
        <p:origin x="19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9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FFA0-1F84-451F-A3B0-1A71C56D6C03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7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64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Laser leak</a:t>
            </a:r>
          </a:p>
          <a:p>
            <a:r>
              <a:rPr lang="en-US" dirty="0" smtClean="0"/>
              <a:t>Laser excitation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314" y="1516839"/>
            <a:ext cx="3083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LS0 :Laser source (</a:t>
            </a:r>
            <a:r>
              <a:rPr lang="en-US" sz="1200" dirty="0" err="1" smtClean="0"/>
              <a:t>mW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LF: laser excitation flux (</a:t>
            </a:r>
            <a:r>
              <a:rPr lang="en-US" sz="1200" dirty="0" err="1" smtClean="0"/>
              <a:t>nW</a:t>
            </a:r>
            <a:r>
              <a:rPr lang="en-US" sz="1200" dirty="0" smtClean="0"/>
              <a:t>/um2 = </a:t>
            </a:r>
            <a:r>
              <a:rPr lang="en-US" sz="1200" dirty="0" err="1" smtClean="0"/>
              <a:t>mW</a:t>
            </a:r>
            <a:r>
              <a:rPr lang="en-US" sz="1200" dirty="0" smtClean="0"/>
              <a:t>/mm2)</a:t>
            </a:r>
          </a:p>
          <a:p>
            <a:r>
              <a:rPr lang="en-US" sz="1200" dirty="0" smtClean="0"/>
              <a:t>A: FOV: field of view (mm2)</a:t>
            </a:r>
          </a:p>
          <a:p>
            <a:r>
              <a:rPr lang="en-US" sz="1200" dirty="0" smtClean="0"/>
              <a:t>LS = </a:t>
            </a:r>
            <a:r>
              <a:rPr lang="en-US" sz="1200" dirty="0"/>
              <a:t>LS0 *</a:t>
            </a:r>
            <a:r>
              <a:rPr lang="en-US" sz="1200" dirty="0" err="1" smtClean="0"/>
              <a:t>filterCube</a:t>
            </a:r>
            <a:r>
              <a:rPr lang="en-US" sz="1200" dirty="0" smtClean="0"/>
              <a:t>*</a:t>
            </a:r>
            <a:r>
              <a:rPr lang="en-US" sz="1200" dirty="0" err="1" smtClean="0"/>
              <a:t>FOVcrop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LF = LS/A</a:t>
            </a:r>
          </a:p>
          <a:p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13509" y="144873"/>
            <a:ext cx="33373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FOV </a:t>
            </a:r>
            <a:r>
              <a:rPr lang="en-US" sz="1200" dirty="0"/>
              <a:t>= </a:t>
            </a:r>
            <a:r>
              <a:rPr lang="en-US" sz="1200" dirty="0" err="1" smtClean="0"/>
              <a:t>cameraDetector</a:t>
            </a:r>
            <a:r>
              <a:rPr lang="en-US" sz="1200" dirty="0" smtClean="0"/>
              <a:t>/magnification = a^2</a:t>
            </a:r>
          </a:p>
          <a:p>
            <a:r>
              <a:rPr lang="en-US" sz="1200" dirty="0" err="1" smtClean="0"/>
              <a:t>cameraDetector</a:t>
            </a:r>
            <a:r>
              <a:rPr lang="en-US" sz="1200" dirty="0" smtClean="0"/>
              <a:t> = 16um* 16um*512*512 = 2^26=</a:t>
            </a:r>
          </a:p>
          <a:p>
            <a:r>
              <a:rPr lang="en-US" sz="1200" dirty="0" smtClean="0"/>
              <a:t>Magnification = 150x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 smtClean="0"/>
              <a:t>a=54.61 um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 smtClean="0"/>
              <a:t>A=4.47e5 um^2</a:t>
            </a:r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7182" y="2689089"/>
            <a:ext cx="2864985" cy="4168911"/>
            <a:chOff x="723671" y="2642550"/>
            <a:chExt cx="2864985" cy="4168911"/>
          </a:xfrm>
        </p:grpSpPr>
        <p:grpSp>
          <p:nvGrpSpPr>
            <p:cNvPr id="10" name="Group 9"/>
            <p:cNvGrpSpPr/>
            <p:nvPr/>
          </p:nvGrpSpPr>
          <p:grpSpPr>
            <a:xfrm>
              <a:off x="732971" y="2642550"/>
              <a:ext cx="2803330" cy="4126868"/>
              <a:chOff x="807616" y="1560199"/>
              <a:chExt cx="2803330" cy="412686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079470" y="3427444"/>
                <a:ext cx="2259623" cy="225962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97345">
                    <a:schemeClr val="bg1"/>
                  </a:gs>
                  <a:gs pos="45000">
                    <a:schemeClr val="accent1">
                      <a:tint val="44500"/>
                      <a:satMod val="160000"/>
                    </a:schemeClr>
                  </a:gs>
                  <a:gs pos="65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44" r="24644"/>
              <a:stretch/>
            </p:blipFill>
            <p:spPr>
              <a:xfrm>
                <a:off x="807616" y="1560199"/>
                <a:ext cx="2803330" cy="2177143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532812" y="3880786"/>
                <a:ext cx="1352938" cy="1352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32812" y="4956725"/>
                <a:ext cx="441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FOV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68135" y="5377168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LASER</a:t>
                </a:r>
                <a:endParaRPr lang="en-US" sz="12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723671" y="2768410"/>
              <a:ext cx="1149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FOVcrop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671" y="2727381"/>
              <a:ext cx="2864985" cy="4084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59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 rot="16200000" flipV="1">
            <a:off x="3520109" y="218555"/>
            <a:ext cx="559312" cy="232983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509" y="1303018"/>
            <a:ext cx="198867" cy="142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4" r="24644"/>
          <a:stretch/>
        </p:blipFill>
        <p:spPr>
          <a:xfrm>
            <a:off x="3555482" y="2592373"/>
            <a:ext cx="2803330" cy="217714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634847" y="869236"/>
            <a:ext cx="0" cy="1031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2318" y="869236"/>
            <a:ext cx="0" cy="1031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44347" y="1085783"/>
            <a:ext cx="0" cy="5773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82654" y="1244972"/>
            <a:ext cx="359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wL</a:t>
            </a:r>
            <a:endParaRPr lang="en-US" sz="1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900204" y="1210422"/>
            <a:ext cx="423873" cy="311549"/>
            <a:chOff x="4900204" y="1210422"/>
            <a:chExt cx="423873" cy="311549"/>
          </a:xfrm>
        </p:grpSpPr>
        <p:sp>
          <p:nvSpPr>
            <p:cNvPr id="14" name="Rectangle 13"/>
            <p:cNvSpPr/>
            <p:nvPr/>
          </p:nvSpPr>
          <p:spPr>
            <a:xfrm>
              <a:off x="4964683" y="1210422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/>
                <a:t>wL</a:t>
              </a:r>
              <a:endParaRPr lang="en-US" sz="12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900204" y="1244972"/>
              <a:ext cx="184731" cy="276999"/>
              <a:chOff x="4957147" y="1365635"/>
              <a:chExt cx="184731" cy="276999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4990877" y="1469585"/>
                <a:ext cx="0" cy="154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957147" y="1365635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1200" dirty="0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2262351" y="1880189"/>
            <a:ext cx="672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bfpLens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692229" y="1850751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813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38137"/>
            <a:ext cx="6534150" cy="6181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3563" y="2307074"/>
            <a:ext cx="475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http://www.calctool.org/CALC/phys/optics/f_NA</a:t>
            </a:r>
          </a:p>
        </p:txBody>
      </p:sp>
    </p:spTree>
    <p:extLst>
      <p:ext uri="{BB962C8B-B14F-4D97-AF65-F5344CB8AC3E}">
        <p14:creationId xmlns:p14="http://schemas.microsoft.com/office/powerpoint/2010/main" val="103419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" y="381951"/>
            <a:ext cx="8582025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" y="3378526"/>
            <a:ext cx="11528743" cy="26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6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70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Department of Physics at The Ohio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Akatay, Ata</dc:creator>
  <cp:lastModifiedBy>Akatay, Ata</cp:lastModifiedBy>
  <cp:revision>53</cp:revision>
  <dcterms:created xsi:type="dcterms:W3CDTF">2017-12-21T14:32:26Z</dcterms:created>
  <dcterms:modified xsi:type="dcterms:W3CDTF">2017-12-24T22:01:15Z</dcterms:modified>
</cp:coreProperties>
</file>