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58" r:id="rId4"/>
    <p:sldId id="257" r:id="rId5"/>
    <p:sldId id="259" r:id="rId6"/>
    <p:sldId id="261" r:id="rId7"/>
    <p:sldId id="260" r:id="rId8"/>
    <p:sldId id="266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4058" autoAdjust="0"/>
  </p:normalViewPr>
  <p:slideViewPr>
    <p:cSldViewPr>
      <p:cViewPr varScale="1">
        <p:scale>
          <a:sx n="82" d="100"/>
          <a:sy n="82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4F61-0255-436D-BF28-D21600A1239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B44-4C96-4003-90CD-ACE9042A9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47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D626B-0644-4F69-A2F5-1E2E30C6F5FA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7C5E-801A-4969-B885-41F9AA9F0C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6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17C5E-801A-4969-B885-41F9AA9F0C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181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17C5E-801A-4969-B885-41F9AA9F0C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FC59-40D7-4E47-A330-BEE21AB40F7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0B83-303E-42A5-9D69-C43A7F531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ortion_(optics)" TargetMode="External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akatz3/SPCS2015Final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Lens Effects</a:t>
            </a:r>
            <a:br>
              <a:rPr lang="en-US" dirty="0" smtClean="0"/>
            </a:br>
            <a:r>
              <a:rPr lang="en-US" dirty="0" smtClean="0"/>
              <a:t>Using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Andrew Katz</a:t>
            </a:r>
          </a:p>
          <a:p>
            <a:r>
              <a:rPr lang="en-US" dirty="0" smtClean="0"/>
              <a:t>Instructor: Nicholas </a:t>
            </a:r>
            <a:r>
              <a:rPr lang="en-US" dirty="0" err="1" smtClean="0"/>
              <a:t>Dwork</a:t>
            </a:r>
          </a:p>
          <a:p>
            <a:r>
              <a:rPr lang="en-US" sz="2200" dirty="0" smtClean="0"/>
              <a:t>Stanford Pre-Collegiate Summer Institutes 2015</a:t>
            </a:r>
            <a:endParaRPr lang="en-US" sz="2200" dirty="0"/>
          </a:p>
        </p:txBody>
      </p:sp>
      <p:pic>
        <p:nvPicPr>
          <p:cNvPr id="4" name="Picture 2" descr="https://precollegiate.stanford.edu/summer/webfiles/SI_SIG_Applic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1838" y="6324600"/>
            <a:ext cx="2232162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smtClean="0"/>
              <a:t>Lens Effects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Effects can be applied to images once they are transformed into matrices using functions of pixel location.</a:t>
            </a:r>
          </a:p>
          <a:p>
            <a:r>
              <a:rPr lang="en-US" dirty="0" smtClean="0"/>
              <a:t>These effects only apply to a single color, so an effect must be applied three times, for full color.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54958" y="1905000"/>
            <a:ext cx="1987223" cy="1597672"/>
            <a:chOff x="4754958" y="2133600"/>
            <a:chExt cx="1987223" cy="1597672"/>
          </a:xfrm>
        </p:grpSpPr>
        <p:pic>
          <p:nvPicPr>
            <p:cNvPr id="21509" name="Picture 5" descr="C:\Users\MES\Documents\SPCS2015FinalProject\ImageEffects\stanfo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4958" y="2133600"/>
              <a:ext cx="1987223" cy="1324609"/>
            </a:xfrm>
            <a:prstGeom prst="rect">
              <a:avLst/>
            </a:prstGeom>
            <a:noFill/>
          </p:spPr>
        </p:pic>
        <p:sp>
          <p:nvSpPr>
            <p:cNvPr id="2" name="TextBox 1"/>
            <p:cNvSpPr txBox="1"/>
            <p:nvPr/>
          </p:nvSpPr>
          <p:spPr>
            <a:xfrm>
              <a:off x="4754958" y="3454273"/>
              <a:ext cx="1913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Figure 1</a:t>
              </a:r>
              <a:endParaRPr lang="en-US" sz="1200" i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81800" y="1905000"/>
            <a:ext cx="2052269" cy="1597671"/>
            <a:chOff x="6781800" y="2133600"/>
            <a:chExt cx="2052269" cy="1597671"/>
          </a:xfrm>
        </p:grpSpPr>
        <p:pic>
          <p:nvPicPr>
            <p:cNvPr id="21507" name="Picture 3" descr="C:\Users\MES\Documents\SPCS2015FinalProject\ImageEffects\Out\vigCol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2133600"/>
              <a:ext cx="1976069" cy="132067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781800" y="3454272"/>
              <a:ext cx="2017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Figure 2</a:t>
              </a:r>
              <a:endParaRPr lang="en-US" sz="12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91506" y="3547517"/>
            <a:ext cx="2055039" cy="1614336"/>
            <a:chOff x="4650561" y="3784600"/>
            <a:chExt cx="2055039" cy="1614336"/>
          </a:xfrm>
        </p:grpSpPr>
        <p:pic>
          <p:nvPicPr>
            <p:cNvPr id="21506" name="Picture 2" descr="C:\Users\MES\Documents\SPCS2015FinalProject\ImageEffects\Out\vigDistCol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24400" y="3784600"/>
              <a:ext cx="1981200" cy="1320800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650561" y="5121937"/>
              <a:ext cx="2017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Figure 4</a:t>
              </a:r>
              <a:endParaRPr lang="en-US" sz="1200" i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18377" y="3547517"/>
            <a:ext cx="2023805" cy="1614337"/>
            <a:chOff x="6821418" y="3784453"/>
            <a:chExt cx="2023805" cy="1614337"/>
          </a:xfrm>
        </p:grpSpPr>
        <p:pic>
          <p:nvPicPr>
            <p:cNvPr id="21508" name="Picture 4" descr="C:\Users\MES\Documents\SPCS2015FinalProject\ImageEffects\Out\distCol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0" y="3784453"/>
              <a:ext cx="1987223" cy="132094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821418" y="5121791"/>
              <a:ext cx="2017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Figure 3</a:t>
              </a:r>
              <a:endParaRPr lang="en-US" sz="1200" i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54958" y="5105400"/>
            <a:ext cx="377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is the original image, before any effects were applied. Figure 2 shows a vignette applied. Figure 3 shows radial distortion applied, and figure 4 shows a vignette and radial distortion applied.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vignette occurs because imperfect lenses refract differently towards the edge, and less light reaches a pixel in the center.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A vignette can be modeled by cos</a:t>
            </a:r>
            <a:r>
              <a:rPr lang="en-US" baseline="30000" dirty="0" smtClean="0"/>
              <a:t>4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vignette may be simulated in computer graphics for animation, etc…</a:t>
            </a:r>
            <a:endParaRPr lang="en-US" dirty="0"/>
          </a:p>
        </p:txBody>
      </p:sp>
      <p:pic>
        <p:nvPicPr>
          <p:cNvPr id="1026" name="Picture 2" descr="https://cdn.photographylife.com/wp-content/uploads/2013/10/Optical-Vignet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4086225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510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https://cdn.photographylife.com/wp-content/uploads/2013/10/Optical-Vignetting.png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1027" name="Picture 3" descr="C:\Users\MES\Documents\SPCS2015FinalProject\ImageEffects\Final Images\vigCol.jpg"/>
          <p:cNvPicPr>
            <a:picLocks noChangeAspect="1" noChangeArrowheads="1"/>
          </p:cNvPicPr>
          <p:nvPr/>
        </p:nvPicPr>
        <p:blipFill>
          <a:blip r:embed="rId3" cstate="print"/>
          <a:srcRect t="6275" b="5882"/>
          <a:stretch>
            <a:fillRect/>
          </a:stretch>
        </p:blipFill>
        <p:spPr bwMode="auto">
          <a:xfrm>
            <a:off x="457200" y="1371600"/>
            <a:ext cx="4048125" cy="2667000"/>
          </a:xfrm>
          <a:prstGeom prst="rect">
            <a:avLst/>
          </a:prstGeom>
          <a:noFill/>
        </p:spPr>
      </p:pic>
      <p:pic>
        <p:nvPicPr>
          <p:cNvPr id="2050" name="Picture 2" descr="F:\rugby1.jpe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733800"/>
            <a:ext cx="4191000" cy="27843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600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Vignetting</a:t>
            </a:r>
            <a:r>
              <a:rPr lang="en-US" dirty="0" smtClean="0"/>
              <a:t> simulated with cos</a:t>
            </a:r>
            <a:r>
              <a:rPr lang="en-US" baseline="30000" dirty="0" smtClean="0"/>
              <a:t>4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791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real vignette due to an imperfect lens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Radial Distortion occurs as a lens artifact, due to a fish eye lens, or some kinds of zoom lenses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dirty="0" smtClean="0"/>
              <a:t>Radial Distortion can be modeled with a Taylor Series, a polynomial which as the degree increases, the function more closely matches the true, infinite series it models.</a:t>
            </a:r>
            <a:r>
              <a:rPr lang="en-US" baseline="30000" dirty="0" smtClean="0"/>
              <a:t>[2],[3]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943600" y="2590800"/>
            <a:ext cx="2743200" cy="2212777"/>
            <a:chOff x="5638800" y="2819400"/>
            <a:chExt cx="2743200" cy="2212777"/>
          </a:xfrm>
        </p:grpSpPr>
        <p:pic>
          <p:nvPicPr>
            <p:cNvPr id="16386" name="Picture 2" descr="http://i.stack.imgur.com/Y4cJ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2819400"/>
              <a:ext cx="2495550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638800" y="4724400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http://i.stack.imgur.com/Y4cJx.png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(Fisheye)</a:t>
            </a:r>
            <a:endParaRPr lang="en-US" dirty="0"/>
          </a:p>
        </p:txBody>
      </p:sp>
      <p:pic>
        <p:nvPicPr>
          <p:cNvPr id="4" name="Picture 2" descr="C:\Users\MES\Documents\SPCS2015FinalProject\ImageEffects\Final Images\distCol.jpg"/>
          <p:cNvPicPr>
            <a:picLocks noChangeAspect="1" noChangeArrowheads="1"/>
          </p:cNvPicPr>
          <p:nvPr/>
        </p:nvPicPr>
        <p:blipFill>
          <a:blip r:embed="rId2" cstate="print"/>
          <a:srcRect l="9615" r="9615"/>
          <a:stretch>
            <a:fillRect/>
          </a:stretch>
        </p:blipFill>
        <p:spPr bwMode="auto">
          <a:xfrm>
            <a:off x="533400" y="1295400"/>
            <a:ext cx="3962400" cy="2670951"/>
          </a:xfrm>
          <a:prstGeom prst="rect">
            <a:avLst/>
          </a:prstGeom>
          <a:noFill/>
        </p:spPr>
      </p:pic>
      <p:pic>
        <p:nvPicPr>
          <p:cNvPr id="1026" name="Picture 2" descr="F:\Oslo_City_buildings_as_seen_by_a_fisheye_le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114800"/>
            <a:ext cx="2863280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1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Radial Distortion, applied using a forth order Taylor Series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96000"/>
            <a:ext cx="407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 distortion caused by a fish eye lens</a:t>
            </a:r>
            <a:endParaRPr lang="en-US" dirty="0"/>
          </a:p>
        </p:txBody>
      </p:sp>
      <p:pic>
        <p:nvPicPr>
          <p:cNvPr id="4098" name="Picture 2" descr="http://photorumors.com/wp-content/uploads/2012/01/Yasuhara-Madoka-180-degree-circle-fisheye-le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114800"/>
            <a:ext cx="2932752" cy="1953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Distortion and </a:t>
            </a:r>
            <a:r>
              <a:rPr lang="en-US" dirty="0" err="1" smtClean="0"/>
              <a:t>Vignetting</a:t>
            </a:r>
            <a:endParaRPr lang="en-US" dirty="0"/>
          </a:p>
        </p:txBody>
      </p:sp>
      <p:pic>
        <p:nvPicPr>
          <p:cNvPr id="2051" name="Picture 3" descr="C:\Users\MES\Desktop\vigDistF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705600" cy="4470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71600" y="6172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image effects can be applied to an image in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https://en.wikipedia.org/wiki/Vignetting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https://en.wikipedia.org/wiki/Distortion_(optics)</a:t>
            </a:r>
            <a:endParaRPr lang="en-US" sz="2000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https://en.wikipedia.org/wiki/Taylor_series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Code for this project is available at: </a:t>
            </a:r>
            <a:r>
              <a:rPr lang="en-US" sz="2000" dirty="0" smtClean="0">
                <a:hlinkClick r:id="rId4"/>
              </a:rPr>
              <a:t>https://github.com/aakatz3/SPCS2015FinalProject/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293</Words>
  <Application>Microsoft Office PowerPoint</Application>
  <PresentationFormat>Letter Paper (8.5x11 in)</PresentationFormat>
  <Paragraphs>39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Modeling Lens Effects Using MATLAB</vt:lpstr>
      <vt:lpstr>Applying Lens Effects</vt:lpstr>
      <vt:lpstr>Vignettes</vt:lpstr>
      <vt:lpstr>Vignetting</vt:lpstr>
      <vt:lpstr>Radial Distortion</vt:lpstr>
      <vt:lpstr>Radial Distortion (Fisheye)</vt:lpstr>
      <vt:lpstr>Radial Distortion and Vignetting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Effects</dc:title>
  <dc:creator>MES</dc:creator>
  <cp:lastModifiedBy>MES</cp:lastModifiedBy>
  <cp:revision>86</cp:revision>
  <dcterms:created xsi:type="dcterms:W3CDTF">2015-07-29T18:13:14Z</dcterms:created>
  <dcterms:modified xsi:type="dcterms:W3CDTF">2015-08-05T18:41:41Z</dcterms:modified>
</cp:coreProperties>
</file>