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7" r:id="rId2"/>
    <p:sldId id="256" r:id="rId3"/>
    <p:sldId id="268" r:id="rId4"/>
    <p:sldId id="258" r:id="rId5"/>
    <p:sldId id="259" r:id="rId6"/>
    <p:sldId id="257" r:id="rId7"/>
    <p:sldId id="261" r:id="rId8"/>
    <p:sldId id="260" r:id="rId9"/>
    <p:sldId id="266" r:id="rId10"/>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058" autoAdjust="0"/>
  </p:normalViewPr>
  <p:slideViewPr>
    <p:cSldViewPr>
      <p:cViewPr varScale="1">
        <p:scale>
          <a:sx n="82" d="100"/>
          <a:sy n="82" d="100"/>
        </p:scale>
        <p:origin x="-112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DFC59-40D7-4E47-A330-BEE21AB40F79}"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DFC59-40D7-4E47-A330-BEE21AB40F79}"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DFC59-40D7-4E47-A330-BEE21AB40F79}"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DFC59-40D7-4E47-A330-BEE21AB40F79}"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DFC59-40D7-4E47-A330-BEE21AB40F79}"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DFC59-40D7-4E47-A330-BEE21AB40F79}"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DFC59-40D7-4E47-A330-BEE21AB40F79}" type="datetimeFigureOut">
              <a:rPr lang="en-US" smtClean="0"/>
              <a:pPr/>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DFC59-40D7-4E47-A330-BEE21AB40F79}" type="datetimeFigureOut">
              <a:rPr lang="en-US" smtClean="0"/>
              <a:pPr/>
              <a:t>8/3/2015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DFC59-40D7-4E47-A330-BEE21AB40F79}" type="datetimeFigureOut">
              <a:rPr lang="en-US" smtClean="0"/>
              <a:pPr/>
              <a:t>8/3/2015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DFC59-40D7-4E47-A330-BEE21AB40F79}"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DFC59-40D7-4E47-A330-BEE21AB40F79}"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C0B83-303E-42A5-9D69-C43A7F5317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DFC59-40D7-4E47-A330-BEE21AB40F79}" type="datetimeFigureOut">
              <a:rPr lang="en-US" smtClean="0"/>
              <a:pPr/>
              <a:t>8/3/2015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C0B83-303E-42A5-9D69-C43A7F531719}" type="slidenum">
              <a:rPr lang="en-US" smtClean="0"/>
              <a:pPr/>
              <a:t>‹#›</a:t>
            </a:fld>
            <a:endParaRPr lang="en-US"/>
          </a:p>
        </p:txBody>
      </p:sp>
      <p:pic>
        <p:nvPicPr>
          <p:cNvPr id="7" name="Picture 2" descr="https://precollegiate.stanford.edu/summer/webfiles/SI_SIG_Application.png"/>
          <p:cNvPicPr>
            <a:picLocks noChangeAspect="1" noChangeArrowheads="1"/>
          </p:cNvPicPr>
          <p:nvPr userDrawn="1"/>
        </p:nvPicPr>
        <p:blipFill>
          <a:blip r:embed="rId13" cstate="print"/>
          <a:srcRect/>
          <a:stretch>
            <a:fillRect/>
          </a:stretch>
        </p:blipFill>
        <p:spPr bwMode="auto">
          <a:xfrm>
            <a:off x="7696200" y="6512032"/>
            <a:ext cx="1447800" cy="345968"/>
          </a:xfrm>
          <a:prstGeom prst="rect">
            <a:avLst/>
          </a:prstGeom>
          <a:noFill/>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istortion_(optics)" TargetMode="External"/><Relationship Id="rId2" Type="http://schemas.openxmlformats.org/officeDocument/2006/relationships/hyperlink" Target="https://en.wikipedia.org/wiki/Taylor_series" TargetMode="External"/><Relationship Id="rId1" Type="http://schemas.openxmlformats.org/officeDocument/2006/relationships/slideLayout" Target="../slideLayouts/slideLayout2.xml"/><Relationship Id="rId4" Type="http://schemas.openxmlformats.org/officeDocument/2006/relationships/hyperlink" Target="https://github.com/aakatz3/SPCS2015Final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What should I add?</a:t>
            </a:r>
          </a:p>
          <a:p>
            <a:r>
              <a:rPr lang="en-US" dirty="0" smtClean="0"/>
              <a:t>How can I make my presentation look nicer?</a:t>
            </a:r>
          </a:p>
          <a:p>
            <a:r>
              <a:rPr lang="en-US" dirty="0" smtClean="0"/>
              <a:t>How can I be more clear</a:t>
            </a:r>
          </a:p>
          <a:p>
            <a:endParaRPr lang="en-US" dirty="0" smtClean="0"/>
          </a:p>
          <a:p>
            <a:r>
              <a:rPr lang="en-US" dirty="0" smtClean="0">
                <a:solidFill>
                  <a:srgbClr val="0070C0"/>
                </a:solidFill>
              </a:rPr>
              <a:t>I would add some slides that explain how you changed the original picture to achieve your goal (which was not really stated). Draw comparison to the original (did you even show the original at some point?)</a:t>
            </a: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Image Effects</a:t>
            </a:r>
            <a:br>
              <a:rPr lang="en-US" dirty="0" smtClean="0"/>
            </a:br>
            <a:r>
              <a:rPr lang="en-US" smtClean="0"/>
              <a:t>using MATLAB</a:t>
            </a:r>
            <a:endParaRPr lang="en-US" dirty="0"/>
          </a:p>
        </p:txBody>
      </p:sp>
      <p:sp>
        <p:nvSpPr>
          <p:cNvPr id="3" name="Subtitle 2"/>
          <p:cNvSpPr>
            <a:spLocks noGrp="1"/>
          </p:cNvSpPr>
          <p:nvPr>
            <p:ph type="subTitle" idx="1"/>
          </p:nvPr>
        </p:nvSpPr>
        <p:spPr/>
        <p:txBody>
          <a:bodyPr>
            <a:normAutofit/>
          </a:bodyPr>
          <a:lstStyle/>
          <a:p>
            <a:r>
              <a:rPr lang="en-US" dirty="0" smtClean="0"/>
              <a:t>By Andrew </a:t>
            </a:r>
            <a:r>
              <a:rPr lang="en-US" dirty="0" smtClean="0"/>
              <a:t>Katz</a:t>
            </a:r>
          </a:p>
          <a:p>
            <a:r>
              <a:rPr lang="en-US" dirty="0" smtClean="0"/>
              <a:t>Instructor: Nicholas </a:t>
            </a:r>
            <a:r>
              <a:rPr lang="en-US" dirty="0" err="1" smtClean="0"/>
              <a:t>Dwork</a:t>
            </a:r>
            <a:endParaRPr lang="en-US" dirty="0" smtClean="0"/>
          </a:p>
          <a:p>
            <a:r>
              <a:rPr lang="en-US" sz="2200" dirty="0" smtClean="0"/>
              <a:t>Stanford Pre-Collegiate Summer </a:t>
            </a:r>
            <a:r>
              <a:rPr lang="en-US" sz="2200" dirty="0" smtClean="0"/>
              <a:t>Institutes </a:t>
            </a:r>
            <a:r>
              <a:rPr lang="en-US" sz="2200" dirty="0" smtClean="0"/>
              <a:t>2015</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Applying Image Effects</a:t>
            </a:r>
            <a:endParaRPr lang="en-US" dirty="0"/>
          </a:p>
        </p:txBody>
      </p:sp>
      <p:sp>
        <p:nvSpPr>
          <p:cNvPr id="10" name="Content Placeholder 9"/>
          <p:cNvSpPr>
            <a:spLocks noGrp="1"/>
          </p:cNvSpPr>
          <p:nvPr>
            <p:ph sz="half" idx="1"/>
          </p:nvPr>
        </p:nvSpPr>
        <p:spPr/>
        <p:txBody>
          <a:bodyPr/>
          <a:lstStyle/>
          <a:p>
            <a:r>
              <a:rPr lang="en-US" dirty="0" smtClean="0"/>
              <a:t>Image effects can be applied as a function of pixel location to an image as a matrix.</a:t>
            </a:r>
          </a:p>
          <a:p>
            <a:r>
              <a:rPr lang="en-US" dirty="0" smtClean="0"/>
              <a:t>These effects only apply to a single color, so an effect must be applied three times, for full color.</a:t>
            </a:r>
            <a:endParaRPr lang="en-US" dirty="0"/>
          </a:p>
        </p:txBody>
      </p:sp>
      <p:pic>
        <p:nvPicPr>
          <p:cNvPr id="21506" name="Picture 2" descr="C:\Users\MES\Documents\SPCS2015FinalProject\ImageEffects\Out\vigDistCol.jpg"/>
          <p:cNvPicPr>
            <a:picLocks noChangeAspect="1" noChangeArrowheads="1"/>
          </p:cNvPicPr>
          <p:nvPr/>
        </p:nvPicPr>
        <p:blipFill>
          <a:blip r:embed="rId2" cstate="print"/>
          <a:srcRect/>
          <a:stretch>
            <a:fillRect/>
          </a:stretch>
        </p:blipFill>
        <p:spPr bwMode="auto">
          <a:xfrm>
            <a:off x="4724400" y="3657600"/>
            <a:ext cx="1981200" cy="1320800"/>
          </a:xfrm>
          <a:prstGeom prst="rect">
            <a:avLst/>
          </a:prstGeom>
          <a:noFill/>
        </p:spPr>
      </p:pic>
      <p:pic>
        <p:nvPicPr>
          <p:cNvPr id="21507" name="Picture 3" descr="C:\Users\MES\Documents\SPCS2015FinalProject\ImageEffects\Out\vigCol.jpg"/>
          <p:cNvPicPr>
            <a:picLocks noChangeAspect="1" noChangeArrowheads="1"/>
          </p:cNvPicPr>
          <p:nvPr/>
        </p:nvPicPr>
        <p:blipFill>
          <a:blip r:embed="rId3" cstate="print"/>
          <a:srcRect/>
          <a:stretch>
            <a:fillRect/>
          </a:stretch>
        </p:blipFill>
        <p:spPr bwMode="auto">
          <a:xfrm>
            <a:off x="6858000" y="2209800"/>
            <a:ext cx="1976069" cy="1320673"/>
          </a:xfrm>
          <a:prstGeom prst="rect">
            <a:avLst/>
          </a:prstGeom>
          <a:noFill/>
        </p:spPr>
      </p:pic>
      <p:pic>
        <p:nvPicPr>
          <p:cNvPr id="21508" name="Picture 4" descr="C:\Users\MES\Documents\SPCS2015FinalProject\ImageEffects\Out\distCol.jpg"/>
          <p:cNvPicPr>
            <a:picLocks noChangeAspect="1" noChangeArrowheads="1"/>
          </p:cNvPicPr>
          <p:nvPr/>
        </p:nvPicPr>
        <p:blipFill>
          <a:blip r:embed="rId4" cstate="print"/>
          <a:srcRect/>
          <a:stretch>
            <a:fillRect/>
          </a:stretch>
        </p:blipFill>
        <p:spPr bwMode="auto">
          <a:xfrm>
            <a:off x="6858000" y="3657600"/>
            <a:ext cx="1987223" cy="1320947"/>
          </a:xfrm>
          <a:prstGeom prst="rect">
            <a:avLst/>
          </a:prstGeom>
          <a:noFill/>
        </p:spPr>
      </p:pic>
      <p:pic>
        <p:nvPicPr>
          <p:cNvPr id="21509" name="Picture 5" descr="C:\Users\MES\Documents\SPCS2015FinalProject\ImageEffects\stanford.jpg"/>
          <p:cNvPicPr>
            <a:picLocks noChangeAspect="1" noChangeArrowheads="1"/>
          </p:cNvPicPr>
          <p:nvPr/>
        </p:nvPicPr>
        <p:blipFill>
          <a:blip r:embed="rId5" cstate="print"/>
          <a:srcRect/>
          <a:stretch>
            <a:fillRect/>
          </a:stretch>
        </p:blipFill>
        <p:spPr bwMode="auto">
          <a:xfrm>
            <a:off x="4724400" y="2209800"/>
            <a:ext cx="2017782" cy="1344978"/>
          </a:xfrm>
          <a:prstGeom prst="rect">
            <a:avLst/>
          </a:prstGeom>
          <a:noFill/>
        </p:spPr>
      </p:pic>
      <p:sp>
        <p:nvSpPr>
          <p:cNvPr id="14" name="TextBox 13"/>
          <p:cNvSpPr txBox="1"/>
          <p:nvPr/>
        </p:nvSpPr>
        <p:spPr>
          <a:xfrm>
            <a:off x="4876800" y="5181600"/>
            <a:ext cx="3657600" cy="523220"/>
          </a:xfrm>
          <a:prstGeom prst="rect">
            <a:avLst/>
          </a:prstGeom>
          <a:noFill/>
        </p:spPr>
        <p:txBody>
          <a:bodyPr wrap="square" rtlCol="0">
            <a:spAutoFit/>
          </a:bodyPr>
          <a:lstStyle/>
          <a:p>
            <a:r>
              <a:rPr lang="en-US" sz="1400" dirty="0" smtClean="0"/>
              <a:t>Clockwise from the top left: Original, vignette, radial distortion, vignette and radial distortion.</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Vignettes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vignette occurs because imperfect lenses refract differently towards the edge, and less light reaches a pixel in the center.</a:t>
            </a:r>
            <a:r>
              <a:rPr lang="en-US" baseline="30000" dirty="0" smtClean="0"/>
              <a:t>[1]</a:t>
            </a:r>
            <a:endParaRPr lang="en-US" dirty="0" smtClean="0"/>
          </a:p>
          <a:p>
            <a:r>
              <a:rPr lang="en-US" dirty="0" smtClean="0"/>
              <a:t>A vignette can be modeled by cos</a:t>
            </a:r>
            <a:r>
              <a:rPr lang="en-US" baseline="30000" dirty="0" smtClean="0"/>
              <a:t>4</a:t>
            </a:r>
            <a:r>
              <a:rPr lang="en-US" dirty="0" smtClean="0"/>
              <a:t>(</a:t>
            </a:r>
            <a:r>
              <a:rPr lang="el-GR" dirty="0" smtClean="0"/>
              <a:t>θ</a:t>
            </a:r>
            <a:r>
              <a:rPr lang="en-US" dirty="0" smtClean="0"/>
              <a:t>)</a:t>
            </a:r>
          </a:p>
          <a:p>
            <a:r>
              <a:rPr lang="en-US" dirty="0" smtClean="0"/>
              <a:t>A vignette may be simulated in computer graphics for animation, etc…</a:t>
            </a:r>
            <a:endParaRPr lang="en-US" dirty="0"/>
          </a:p>
        </p:txBody>
      </p:sp>
      <p:pic>
        <p:nvPicPr>
          <p:cNvPr id="1026" name="Picture 2" descr="https://cdn.photographylife.com/wp-content/uploads/2013/10/Optical-Vignetting.png"/>
          <p:cNvPicPr>
            <a:picLocks noChangeAspect="1" noChangeArrowheads="1"/>
          </p:cNvPicPr>
          <p:nvPr/>
        </p:nvPicPr>
        <p:blipFill>
          <a:blip r:embed="rId2" cstate="print"/>
          <a:srcRect/>
          <a:stretch>
            <a:fillRect/>
          </a:stretch>
        </p:blipFill>
        <p:spPr bwMode="auto">
          <a:xfrm>
            <a:off x="4724400" y="2057400"/>
            <a:ext cx="4086225" cy="2971800"/>
          </a:xfrm>
          <a:prstGeom prst="rect">
            <a:avLst/>
          </a:prstGeom>
          <a:noFill/>
        </p:spPr>
      </p:pic>
      <p:sp>
        <p:nvSpPr>
          <p:cNvPr id="6" name="TextBox 5"/>
          <p:cNvSpPr txBox="1"/>
          <p:nvPr/>
        </p:nvSpPr>
        <p:spPr>
          <a:xfrm>
            <a:off x="5181600" y="5105400"/>
            <a:ext cx="3505200" cy="738664"/>
          </a:xfrm>
          <a:prstGeom prst="rect">
            <a:avLst/>
          </a:prstGeom>
          <a:noFill/>
        </p:spPr>
        <p:txBody>
          <a:bodyPr wrap="square" rtlCol="0">
            <a:spAutoFit/>
          </a:bodyPr>
          <a:lstStyle/>
          <a:p>
            <a:r>
              <a:rPr lang="en-US" sz="1400" dirty="0" smtClean="0"/>
              <a:t>https://cdn.photographylife.com/wp-content/uploads/2013/10/Optical-Vignetting.png</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Radial Distortion</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Radial Distortion occurs as a lens artifact, often with long range zoom lenses</a:t>
            </a:r>
            <a:r>
              <a:rPr lang="en-US" baseline="30000" dirty="0" smtClean="0"/>
              <a:t>[2]</a:t>
            </a:r>
            <a:endParaRPr lang="en-US" dirty="0" smtClean="0"/>
          </a:p>
          <a:p>
            <a:r>
              <a:rPr lang="en-US" dirty="0" smtClean="0"/>
              <a:t>Radial Distortion can be modeled with a Taylor Series, a polynomial which as the degree increases, the function more closely matches the true, infinite series it models.</a:t>
            </a:r>
            <a:r>
              <a:rPr lang="en-US" baseline="30000" dirty="0" smtClean="0"/>
              <a:t>[2],[3]</a:t>
            </a:r>
            <a:endParaRPr lang="en-US" dirty="0" smtClean="0"/>
          </a:p>
        </p:txBody>
      </p:sp>
      <p:pic>
        <p:nvPicPr>
          <p:cNvPr id="16386" name="Picture 2" descr="http://i.stack.imgur.com/Y4cJx.png"/>
          <p:cNvPicPr>
            <a:picLocks noChangeAspect="1" noChangeArrowheads="1"/>
          </p:cNvPicPr>
          <p:nvPr/>
        </p:nvPicPr>
        <p:blipFill>
          <a:blip r:embed="rId2" cstate="print"/>
          <a:srcRect/>
          <a:stretch>
            <a:fillRect/>
          </a:stretch>
        </p:blipFill>
        <p:spPr bwMode="auto">
          <a:xfrm>
            <a:off x="5715000" y="1524000"/>
            <a:ext cx="2495550" cy="1828800"/>
          </a:xfrm>
          <a:prstGeom prst="rect">
            <a:avLst/>
          </a:prstGeom>
          <a:noFill/>
        </p:spPr>
      </p:pic>
      <p:sp>
        <p:nvSpPr>
          <p:cNvPr id="8" name="TextBox 7"/>
          <p:cNvSpPr txBox="1"/>
          <p:nvPr/>
        </p:nvSpPr>
        <p:spPr>
          <a:xfrm>
            <a:off x="5562600" y="3429000"/>
            <a:ext cx="2743200" cy="307777"/>
          </a:xfrm>
          <a:prstGeom prst="rect">
            <a:avLst/>
          </a:prstGeom>
          <a:noFill/>
        </p:spPr>
        <p:txBody>
          <a:bodyPr wrap="square" rtlCol="0">
            <a:spAutoFit/>
          </a:bodyPr>
          <a:lstStyle/>
          <a:p>
            <a:r>
              <a:rPr lang="en-US" sz="1400" dirty="0" smtClean="0"/>
              <a:t>http://i.stack.imgur.com/Y4cJx.png</a:t>
            </a:r>
            <a:endParaRPr lang="en-US" sz="1400" dirty="0"/>
          </a:p>
        </p:txBody>
      </p:sp>
      <p:sp>
        <p:nvSpPr>
          <p:cNvPr id="9" name="TextBox 8"/>
          <p:cNvSpPr txBox="1"/>
          <p:nvPr/>
        </p:nvSpPr>
        <p:spPr>
          <a:xfrm>
            <a:off x="5486400" y="6019800"/>
            <a:ext cx="2667000" cy="523220"/>
          </a:xfrm>
          <a:prstGeom prst="rect">
            <a:avLst/>
          </a:prstGeom>
          <a:noFill/>
        </p:spPr>
        <p:txBody>
          <a:bodyPr wrap="square" rtlCol="0">
            <a:spAutoFit/>
          </a:bodyPr>
          <a:lstStyle/>
          <a:p>
            <a:r>
              <a:rPr lang="en-US" sz="1400" dirty="0" smtClean="0"/>
              <a:t>http://www.bobatkins.com/photography/technical/fov/raytrace.jpg</a:t>
            </a:r>
            <a:endParaRPr lang="en-US" sz="1400" dirty="0"/>
          </a:p>
        </p:txBody>
      </p:sp>
      <p:pic>
        <p:nvPicPr>
          <p:cNvPr id="16388" name="Picture 4" descr="http://www.bobatkins.com/photography/technical/fov/raytrace.jpg"/>
          <p:cNvPicPr>
            <a:picLocks noChangeAspect="1" noChangeArrowheads="1"/>
          </p:cNvPicPr>
          <p:nvPr/>
        </p:nvPicPr>
        <p:blipFill>
          <a:blip r:embed="rId3" cstate="print"/>
          <a:srcRect/>
          <a:stretch>
            <a:fillRect/>
          </a:stretch>
        </p:blipFill>
        <p:spPr bwMode="auto">
          <a:xfrm>
            <a:off x="5638800" y="4114800"/>
            <a:ext cx="2343150" cy="14478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err="1" smtClean="0"/>
              <a:t>Vignetting</a:t>
            </a:r>
            <a:endParaRPr lang="en-US" dirty="0"/>
          </a:p>
        </p:txBody>
      </p:sp>
      <p:pic>
        <p:nvPicPr>
          <p:cNvPr id="1027" name="Picture 3" descr="C:\Users\MES\Documents\SPCS2015FinalProject\ImageEffects\Final Images\vigCol.jpg"/>
          <p:cNvPicPr>
            <a:picLocks noChangeAspect="1" noChangeArrowheads="1"/>
          </p:cNvPicPr>
          <p:nvPr/>
        </p:nvPicPr>
        <p:blipFill>
          <a:blip r:embed="rId2" cstate="print"/>
          <a:srcRect t="6275" b="5882"/>
          <a:stretch>
            <a:fillRect/>
          </a:stretch>
        </p:blipFill>
        <p:spPr bwMode="auto">
          <a:xfrm>
            <a:off x="914400" y="1600201"/>
            <a:ext cx="7315200" cy="481942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Radial Distortion (Fisheye)</a:t>
            </a:r>
            <a:endParaRPr lang="en-US" dirty="0"/>
          </a:p>
        </p:txBody>
      </p:sp>
      <p:pic>
        <p:nvPicPr>
          <p:cNvPr id="4" name="Picture 2" descr="C:\Users\MES\Documents\SPCS2015FinalProject\ImageEffects\Final Images\distCol.jpg"/>
          <p:cNvPicPr>
            <a:picLocks noChangeAspect="1" noChangeArrowheads="1"/>
          </p:cNvPicPr>
          <p:nvPr/>
        </p:nvPicPr>
        <p:blipFill>
          <a:blip r:embed="rId2" cstate="print"/>
          <a:srcRect l="9615" r="9615"/>
          <a:stretch>
            <a:fillRect/>
          </a:stretch>
        </p:blipFill>
        <p:spPr bwMode="auto">
          <a:xfrm>
            <a:off x="914400" y="1600200"/>
            <a:ext cx="7315200" cy="493098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Distortion and </a:t>
            </a:r>
            <a:r>
              <a:rPr lang="en-US" dirty="0" err="1" smtClean="0"/>
              <a:t>Vignetting</a:t>
            </a:r>
            <a:endParaRPr lang="en-US" dirty="0"/>
          </a:p>
        </p:txBody>
      </p:sp>
      <p:pic>
        <p:nvPicPr>
          <p:cNvPr id="2051" name="Picture 3" descr="C:\Users\MES\Desktop\vigDistFin.jpg"/>
          <p:cNvPicPr>
            <a:picLocks noChangeAspect="1" noChangeArrowheads="1"/>
          </p:cNvPicPr>
          <p:nvPr/>
        </p:nvPicPr>
        <p:blipFill>
          <a:blip r:embed="rId2" cstate="print"/>
          <a:srcRect/>
          <a:stretch>
            <a:fillRect/>
          </a:stretch>
        </p:blipFill>
        <p:spPr bwMode="auto">
          <a:xfrm>
            <a:off x="914400" y="1600200"/>
            <a:ext cx="7315200" cy="4876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hlinkClick r:id="rId2"/>
              </a:rPr>
              <a:t>https://en.wikipedia.org/wiki/Vignetting</a:t>
            </a:r>
          </a:p>
          <a:p>
            <a:pPr marL="457200" indent="-457200">
              <a:buFont typeface="+mj-lt"/>
              <a:buAutoNum type="arabicPeriod"/>
            </a:pPr>
            <a:r>
              <a:rPr lang="en-US" sz="2000" dirty="0" smtClean="0">
                <a:hlinkClick r:id="rId3"/>
              </a:rPr>
              <a:t>https://en.wikipedia.org/wiki/Distortion_(optics)</a:t>
            </a:r>
            <a:endParaRPr lang="en-US" sz="2000" dirty="0" smtClean="0">
              <a:hlinkClick r:id="rId2"/>
            </a:endParaRPr>
          </a:p>
          <a:p>
            <a:pPr marL="457200" indent="-457200">
              <a:buFont typeface="+mj-lt"/>
              <a:buAutoNum type="arabicPeriod"/>
            </a:pPr>
            <a:r>
              <a:rPr lang="en-US" sz="2000" dirty="0" smtClean="0">
                <a:hlinkClick r:id="rId2"/>
              </a:rPr>
              <a:t>https://</a:t>
            </a:r>
            <a:r>
              <a:rPr lang="en-US" sz="2000" dirty="0" smtClean="0">
                <a:hlinkClick r:id="rId2"/>
              </a:rPr>
              <a:t>en.wikipedia.org/wiki/Taylor_series</a:t>
            </a: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None/>
            </a:pPr>
            <a:r>
              <a:rPr lang="en-US" sz="2000" dirty="0" smtClean="0"/>
              <a:t>Code for this project is available</a:t>
            </a:r>
            <a:r>
              <a:rPr lang="en-US" sz="2000" dirty="0" smtClean="0"/>
              <a:t> </a:t>
            </a:r>
            <a:r>
              <a:rPr lang="en-US" sz="2000" dirty="0" smtClean="0"/>
              <a:t>at: </a:t>
            </a:r>
            <a:r>
              <a:rPr lang="en-US" sz="2000" dirty="0" smtClean="0">
                <a:hlinkClick r:id="rId4"/>
              </a:rPr>
              <a:t>https://github.com/aakatz3/SPCS2015FinalProject</a:t>
            </a:r>
            <a:r>
              <a:rPr lang="en-US" sz="2000" dirty="0" smtClean="0">
                <a:hlinkClick r:id="rId4"/>
              </a:rPr>
              <a:t>/</a:t>
            </a:r>
            <a:endParaRPr lang="en-US" sz="2000" dirty="0" smtClean="0"/>
          </a:p>
          <a:p>
            <a:pPr marL="457200" indent="-457200">
              <a:buNone/>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TotalTime>
  <Words>277</Words>
  <Application>Microsoft Office PowerPoint</Application>
  <PresentationFormat>Letter Paper (8.5x11 in)</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Questions/Comments</vt:lpstr>
      <vt:lpstr>Modeling Image Effects using MATLAB</vt:lpstr>
      <vt:lpstr>Applying Image Effects</vt:lpstr>
      <vt:lpstr>Vignettes</vt:lpstr>
      <vt:lpstr>Radial Distortion</vt:lpstr>
      <vt:lpstr>Vignetting</vt:lpstr>
      <vt:lpstr>Radial Distortion (Fisheye)</vt:lpstr>
      <vt:lpstr>Radial Distortion and Vignetting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Effects</dc:title>
  <dc:creator>MES</dc:creator>
  <cp:lastModifiedBy>MES</cp:lastModifiedBy>
  <cp:revision>49</cp:revision>
  <dcterms:created xsi:type="dcterms:W3CDTF">2015-07-29T18:13:14Z</dcterms:created>
  <dcterms:modified xsi:type="dcterms:W3CDTF">2015-08-04T05:34:39Z</dcterms:modified>
</cp:coreProperties>
</file>