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DE"/>
    <a:srgbClr val="FFD9D8"/>
    <a:srgbClr val="FFDCDA"/>
    <a:srgbClr val="FFE5F1"/>
    <a:srgbClr val="E5C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94AFF-C01F-C94E-A577-AF05276B7922}" v="21" dt="2025-06-23T10:06:07.384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77778"/>
  </p:normalViewPr>
  <p:slideViewPr>
    <p:cSldViewPr snapToGrid="0" snapToObjects="1">
      <p:cViewPr varScale="1">
        <p:scale>
          <a:sx n="123" d="100"/>
          <a:sy n="123" d="100"/>
        </p:scale>
        <p:origin x="2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78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nksha Chauhan" userId="c2bceee7-5f6a-42bb-a5f6-9e426184cb3b" providerId="ADAL" clId="{BD394AFF-C01F-C94E-A577-AF05276B7922}"/>
    <pc:docChg chg="undo custSel addSld modSld sldOrd">
      <pc:chgData name="Aakanksha Chauhan" userId="c2bceee7-5f6a-42bb-a5f6-9e426184cb3b" providerId="ADAL" clId="{BD394AFF-C01F-C94E-A577-AF05276B7922}" dt="2025-06-23T10:06:06.647" v="80" actId="20577"/>
      <pc:docMkLst>
        <pc:docMk/>
      </pc:docMkLst>
      <pc:sldChg chg="modSp modAnim">
        <pc:chgData name="Aakanksha Chauhan" userId="c2bceee7-5f6a-42bb-a5f6-9e426184cb3b" providerId="ADAL" clId="{BD394AFF-C01F-C94E-A577-AF05276B7922}" dt="2025-06-23T07:44:09.238" v="9" actId="20577"/>
        <pc:sldMkLst>
          <pc:docMk/>
          <pc:sldMk cId="0" sldId="262"/>
        </pc:sldMkLst>
        <pc:spChg chg="mod">
          <ac:chgData name="Aakanksha Chauhan" userId="c2bceee7-5f6a-42bb-a5f6-9e426184cb3b" providerId="ADAL" clId="{BD394AFF-C01F-C94E-A577-AF05276B7922}" dt="2025-06-23T07:44:09.238" v="9" actId="20577"/>
          <ac:spMkLst>
            <pc:docMk/>
            <pc:sldMk cId="0" sldId="262"/>
            <ac:spMk id="16" creationId="{BCB6C6D4-756B-53F9-CC51-728C830DC534}"/>
          </ac:spMkLst>
        </pc:spChg>
      </pc:sldChg>
      <pc:sldChg chg="modNotesTx">
        <pc:chgData name="Aakanksha Chauhan" userId="c2bceee7-5f6a-42bb-a5f6-9e426184cb3b" providerId="ADAL" clId="{BD394AFF-C01F-C94E-A577-AF05276B7922}" dt="2025-06-23T10:06:06.647" v="80" actId="20577"/>
        <pc:sldMkLst>
          <pc:docMk/>
          <pc:sldMk cId="0" sldId="263"/>
        </pc:sldMkLst>
      </pc:sldChg>
      <pc:sldChg chg="modSp mod">
        <pc:chgData name="Aakanksha Chauhan" userId="c2bceee7-5f6a-42bb-a5f6-9e426184cb3b" providerId="ADAL" clId="{BD394AFF-C01F-C94E-A577-AF05276B7922}" dt="2025-06-23T10:02:55.500" v="75" actId="20577"/>
        <pc:sldMkLst>
          <pc:docMk/>
          <pc:sldMk cId="752540903" sldId="273"/>
        </pc:sldMkLst>
        <pc:spChg chg="mod">
          <ac:chgData name="Aakanksha Chauhan" userId="c2bceee7-5f6a-42bb-a5f6-9e426184cb3b" providerId="ADAL" clId="{BD394AFF-C01F-C94E-A577-AF05276B7922}" dt="2025-06-23T10:02:55.500" v="75" actId="20577"/>
          <ac:spMkLst>
            <pc:docMk/>
            <pc:sldMk cId="752540903" sldId="273"/>
            <ac:spMk id="8" creationId="{CD75CF84-93C9-DB61-F59B-C21D3672E999}"/>
          </ac:spMkLst>
        </pc:spChg>
      </pc:sldChg>
      <pc:sldChg chg="addSp delSp modSp add mod ord setBg delDesignElem">
        <pc:chgData name="Aakanksha Chauhan" userId="c2bceee7-5f6a-42bb-a5f6-9e426184cb3b" providerId="ADAL" clId="{BD394AFF-C01F-C94E-A577-AF05276B7922}" dt="2025-06-23T10:01:16.231" v="70" actId="255"/>
        <pc:sldMkLst>
          <pc:docMk/>
          <pc:sldMk cId="2441115631" sldId="274"/>
        </pc:sldMkLst>
        <pc:spChg chg="mod">
          <ac:chgData name="Aakanksha Chauhan" userId="c2bceee7-5f6a-42bb-a5f6-9e426184cb3b" providerId="ADAL" clId="{BD394AFF-C01F-C94E-A577-AF05276B7922}" dt="2025-06-23T10:00:58.534" v="65" actId="20577"/>
          <ac:spMkLst>
            <pc:docMk/>
            <pc:sldMk cId="2441115631" sldId="274"/>
            <ac:spMk id="2" creationId="{4485C0D1-697E-CE6C-A5EE-64E86F0256FD}"/>
          </ac:spMkLst>
        </pc:spChg>
        <pc:spChg chg="mod">
          <ac:chgData name="Aakanksha Chauhan" userId="c2bceee7-5f6a-42bb-a5f6-9e426184cb3b" providerId="ADAL" clId="{BD394AFF-C01F-C94E-A577-AF05276B7922}" dt="2025-06-23T10:01:16.231" v="70" actId="255"/>
          <ac:spMkLst>
            <pc:docMk/>
            <pc:sldMk cId="2441115631" sldId="274"/>
            <ac:spMk id="5" creationId="{67A61173-D91A-C1A8-DE02-5F151750915E}"/>
          </ac:spMkLst>
        </pc:spChg>
        <pc:spChg chg="add">
          <ac:chgData name="Aakanksha Chauhan" userId="c2bceee7-5f6a-42bb-a5f6-9e426184cb3b" providerId="ADAL" clId="{BD394AFF-C01F-C94E-A577-AF05276B7922}" dt="2025-06-23T09:59:36.434" v="34" actId="26606"/>
          <ac:spMkLst>
            <pc:docMk/>
            <pc:sldMk cId="2441115631" sldId="274"/>
            <ac:spMk id="7" creationId="{899956BA-5C38-49F9-88D6-BD6C71E9C767}"/>
          </ac:spMkLst>
        </pc:spChg>
        <pc:spChg chg="add">
          <ac:chgData name="Aakanksha Chauhan" userId="c2bceee7-5f6a-42bb-a5f6-9e426184cb3b" providerId="ADAL" clId="{BD394AFF-C01F-C94E-A577-AF05276B7922}" dt="2025-06-23T09:59:36.434" v="34" actId="26606"/>
          <ac:spMkLst>
            <pc:docMk/>
            <pc:sldMk cId="2441115631" sldId="274"/>
            <ac:spMk id="10" creationId="{27FCFAB8-9E9C-414D-9FCB-CECED12D584F}"/>
          </ac:spMkLst>
        </pc:spChg>
        <pc:spChg chg="add">
          <ac:chgData name="Aakanksha Chauhan" userId="c2bceee7-5f6a-42bb-a5f6-9e426184cb3b" providerId="ADAL" clId="{BD394AFF-C01F-C94E-A577-AF05276B7922}" dt="2025-06-23T09:59:36.434" v="34" actId="26606"/>
          <ac:spMkLst>
            <pc:docMk/>
            <pc:sldMk cId="2441115631" sldId="274"/>
            <ac:spMk id="12" creationId="{76C16827-9A48-4468-BE81-11EC18E0AE54}"/>
          </ac:spMkLst>
        </pc:spChg>
        <pc:spChg chg="del">
          <ac:chgData name="Aakanksha Chauhan" userId="c2bceee7-5f6a-42bb-a5f6-9e426184cb3b" providerId="ADAL" clId="{BD394AFF-C01F-C94E-A577-AF05276B7922}" dt="2025-06-23T09:57:47.403" v="11"/>
          <ac:spMkLst>
            <pc:docMk/>
            <pc:sldMk cId="2441115631" sldId="274"/>
            <ac:spMk id="14" creationId="{D1E3A175-2550-CC23-66E6-2BF1BBC6D269}"/>
          </ac:spMkLst>
        </pc:spChg>
        <pc:spChg chg="del">
          <ac:chgData name="Aakanksha Chauhan" userId="c2bceee7-5f6a-42bb-a5f6-9e426184cb3b" providerId="ADAL" clId="{BD394AFF-C01F-C94E-A577-AF05276B7922}" dt="2025-06-23T09:57:47.403" v="11"/>
          <ac:spMkLst>
            <pc:docMk/>
            <pc:sldMk cId="2441115631" sldId="274"/>
            <ac:spMk id="15" creationId="{7170AFC7-2E78-D2B2-9FA3-F80DAD67A4EB}"/>
          </ac:spMkLst>
        </pc:spChg>
        <pc:graphicFrameChg chg="del">
          <ac:chgData name="Aakanksha Chauhan" userId="c2bceee7-5f6a-42bb-a5f6-9e426184cb3b" providerId="ADAL" clId="{BD394AFF-C01F-C94E-A577-AF05276B7922}" dt="2025-06-23T09:59:20.123" v="12" actId="478"/>
          <ac:graphicFrameMkLst>
            <pc:docMk/>
            <pc:sldMk cId="2441115631" sldId="274"/>
            <ac:graphicFrameMk id="4" creationId="{ADE2CF57-32EC-6FD6-EC78-AF75508D6F4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6F86D4-BB91-449F-8637-B9AF414BADA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8ADAF-4F25-46FF-95B9-026E1FF1A9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 science = fast, messy, iterative</a:t>
          </a:r>
          <a:endParaRPr lang="en-US"/>
        </a:p>
      </dgm:t>
    </dgm:pt>
    <dgm:pt modelId="{E3057BF5-CF8B-4EE8-B0DC-E2F522C7551B}" type="parTrans" cxnId="{C4BE423E-4031-446E-8390-4E20041FD1D4}">
      <dgm:prSet/>
      <dgm:spPr/>
      <dgm:t>
        <a:bodyPr/>
        <a:lstStyle/>
        <a:p>
          <a:endParaRPr lang="en-US"/>
        </a:p>
      </dgm:t>
    </dgm:pt>
    <dgm:pt modelId="{47885755-0AB3-400F-9530-FFAEFF366295}" type="sibTrans" cxnId="{C4BE423E-4031-446E-8390-4E20041FD1D4}">
      <dgm:prSet/>
      <dgm:spPr/>
      <dgm:t>
        <a:bodyPr/>
        <a:lstStyle/>
        <a:p>
          <a:endParaRPr lang="en-US"/>
        </a:p>
      </dgm:t>
    </dgm:pt>
    <dgm:pt modelId="{550EEA14-C9DB-4876-8B74-5B95AAEB9B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Github helps:</a:t>
          </a:r>
          <a:endParaRPr lang="en-US"/>
        </a:p>
      </dgm:t>
    </dgm:pt>
    <dgm:pt modelId="{704885E2-553A-41F0-A51B-2C7614358A08}" type="parTrans" cxnId="{16F0E33A-C2B9-4478-9744-D8DEA0A1CAC0}">
      <dgm:prSet/>
      <dgm:spPr/>
      <dgm:t>
        <a:bodyPr/>
        <a:lstStyle/>
        <a:p>
          <a:endParaRPr lang="en-US"/>
        </a:p>
      </dgm:t>
    </dgm:pt>
    <dgm:pt modelId="{2FC8F9A5-44C6-49DF-8997-B49CD1BB1D02}" type="sibTrans" cxnId="{16F0E33A-C2B9-4478-9744-D8DEA0A1CAC0}">
      <dgm:prSet/>
      <dgm:spPr/>
      <dgm:t>
        <a:bodyPr/>
        <a:lstStyle/>
        <a:p>
          <a:endParaRPr lang="en-US"/>
        </a:p>
      </dgm:t>
    </dgm:pt>
    <dgm:pt modelId="{1B50093C-B8BF-4FDF-8C84-A128D11A74EC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Go back to previous versions</a:t>
          </a:r>
          <a:endParaRPr lang="en-US" dirty="0"/>
        </a:p>
      </dgm:t>
    </dgm:pt>
    <dgm:pt modelId="{3979F501-879C-46BA-A4CE-CBFA6C091E28}" type="parTrans" cxnId="{2453BDDC-DDE0-4AB2-9A62-562DF858C3AE}">
      <dgm:prSet/>
      <dgm:spPr/>
      <dgm:t>
        <a:bodyPr/>
        <a:lstStyle/>
        <a:p>
          <a:endParaRPr lang="en-US"/>
        </a:p>
      </dgm:t>
    </dgm:pt>
    <dgm:pt modelId="{AF001726-2CCA-4641-9C73-F22D344586AF}" type="sibTrans" cxnId="{2453BDDC-DDE0-4AB2-9A62-562DF858C3AE}">
      <dgm:prSet/>
      <dgm:spPr/>
      <dgm:t>
        <a:bodyPr/>
        <a:lstStyle/>
        <a:p>
          <a:endParaRPr lang="en-US"/>
        </a:p>
      </dgm:t>
    </dgm:pt>
    <dgm:pt modelId="{1406F81A-10DF-4175-A6E0-768DEB4BF4CC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Try new ideas without fear</a:t>
          </a:r>
          <a:endParaRPr lang="en-US" dirty="0"/>
        </a:p>
      </dgm:t>
    </dgm:pt>
    <dgm:pt modelId="{D4A7DE75-8360-493E-8FED-957C3187CB3D}" type="parTrans" cxnId="{7F214834-EF18-4C8E-87E2-4F03C28E381C}">
      <dgm:prSet/>
      <dgm:spPr/>
      <dgm:t>
        <a:bodyPr/>
        <a:lstStyle/>
        <a:p>
          <a:endParaRPr lang="en-US"/>
        </a:p>
      </dgm:t>
    </dgm:pt>
    <dgm:pt modelId="{417649B1-1300-4720-A60A-2BEEC7B26487}" type="sibTrans" cxnId="{7F214834-EF18-4C8E-87E2-4F03C28E381C}">
      <dgm:prSet/>
      <dgm:spPr/>
      <dgm:t>
        <a:bodyPr/>
        <a:lstStyle/>
        <a:p>
          <a:endParaRPr lang="en-US"/>
        </a:p>
      </dgm:t>
    </dgm:pt>
    <dgm:pt modelId="{7C3544BF-BF99-40BE-94ED-9528FD8DFAFA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Collaborate without stepping on toes</a:t>
          </a:r>
          <a:endParaRPr lang="en-US" dirty="0"/>
        </a:p>
      </dgm:t>
    </dgm:pt>
    <dgm:pt modelId="{FC1A11B3-7686-4E6D-B04E-7D284C254872}" type="parTrans" cxnId="{3F5A9036-67BA-4D28-97E2-3883B854ADFD}">
      <dgm:prSet/>
      <dgm:spPr/>
      <dgm:t>
        <a:bodyPr/>
        <a:lstStyle/>
        <a:p>
          <a:endParaRPr lang="en-US"/>
        </a:p>
      </dgm:t>
    </dgm:pt>
    <dgm:pt modelId="{D12DA363-15AA-44D6-B867-AEB87081E8AB}" type="sibTrans" cxnId="{3F5A9036-67BA-4D28-97E2-3883B854ADFD}">
      <dgm:prSet/>
      <dgm:spPr/>
      <dgm:t>
        <a:bodyPr/>
        <a:lstStyle/>
        <a:p>
          <a:endParaRPr lang="en-US"/>
        </a:p>
      </dgm:t>
    </dgm:pt>
    <dgm:pt modelId="{702A7242-ED0E-4E0E-82A1-579F9B07F4B3}">
      <dgm:prSet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Document everything automatically</a:t>
          </a:r>
          <a:endParaRPr lang="en-US" dirty="0"/>
        </a:p>
      </dgm:t>
    </dgm:pt>
    <dgm:pt modelId="{A8888B9F-4EC8-4B81-A26C-AF2582CD7F1E}" type="parTrans" cxnId="{796E54D0-C0CA-4982-AA31-73DE5F8FC13E}">
      <dgm:prSet/>
      <dgm:spPr/>
      <dgm:t>
        <a:bodyPr/>
        <a:lstStyle/>
        <a:p>
          <a:endParaRPr lang="en-US"/>
        </a:p>
      </dgm:t>
    </dgm:pt>
    <dgm:pt modelId="{3C5EDDB6-02AD-45E6-B751-2A122DAB198E}" type="sibTrans" cxnId="{796E54D0-C0CA-4982-AA31-73DE5F8FC13E}">
      <dgm:prSet/>
      <dgm:spPr/>
      <dgm:t>
        <a:bodyPr/>
        <a:lstStyle/>
        <a:p>
          <a:endParaRPr lang="en-US"/>
        </a:p>
      </dgm:t>
    </dgm:pt>
    <dgm:pt modelId="{92DE49CE-17B0-48B7-A1A9-86B93ECF0A8B}" type="pres">
      <dgm:prSet presAssocID="{B36F86D4-BB91-449F-8637-B9AF414BADAE}" presName="root" presStyleCnt="0">
        <dgm:presLayoutVars>
          <dgm:dir/>
          <dgm:resizeHandles val="exact"/>
        </dgm:presLayoutVars>
      </dgm:prSet>
      <dgm:spPr/>
    </dgm:pt>
    <dgm:pt modelId="{D64CEAC7-C5CB-49F9-9529-5A3D949BD844}" type="pres">
      <dgm:prSet presAssocID="{2328ADAF-4F25-46FF-95B9-026E1FF1A9F0}" presName="compNode" presStyleCnt="0"/>
      <dgm:spPr/>
    </dgm:pt>
    <dgm:pt modelId="{2E64D6D9-CFF2-4B09-AF8D-A1DCB02FB90C}" type="pres">
      <dgm:prSet presAssocID="{2328ADAF-4F25-46FF-95B9-026E1FF1A9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4FD80BE-F2D7-4734-9787-6A3C4595D892}" type="pres">
      <dgm:prSet presAssocID="{2328ADAF-4F25-46FF-95B9-026E1FF1A9F0}" presName="iconSpace" presStyleCnt="0"/>
      <dgm:spPr/>
    </dgm:pt>
    <dgm:pt modelId="{0489A314-BF81-46A0-9798-9A582E7A97A5}" type="pres">
      <dgm:prSet presAssocID="{2328ADAF-4F25-46FF-95B9-026E1FF1A9F0}" presName="parTx" presStyleLbl="revTx" presStyleIdx="0" presStyleCnt="4">
        <dgm:presLayoutVars>
          <dgm:chMax val="0"/>
          <dgm:chPref val="0"/>
        </dgm:presLayoutVars>
      </dgm:prSet>
      <dgm:spPr/>
    </dgm:pt>
    <dgm:pt modelId="{4C8DAC1C-4026-44EA-8A1F-1C99E7B5FEBE}" type="pres">
      <dgm:prSet presAssocID="{2328ADAF-4F25-46FF-95B9-026E1FF1A9F0}" presName="txSpace" presStyleCnt="0"/>
      <dgm:spPr/>
    </dgm:pt>
    <dgm:pt modelId="{3081C03F-9EF8-4D5F-A76B-3C5B49AEE38B}" type="pres">
      <dgm:prSet presAssocID="{2328ADAF-4F25-46FF-95B9-026E1FF1A9F0}" presName="desTx" presStyleLbl="revTx" presStyleIdx="1" presStyleCnt="4">
        <dgm:presLayoutVars/>
      </dgm:prSet>
      <dgm:spPr/>
    </dgm:pt>
    <dgm:pt modelId="{61B5EEF1-7907-46DF-BAC3-6588274BB279}" type="pres">
      <dgm:prSet presAssocID="{47885755-0AB3-400F-9530-FFAEFF366295}" presName="sibTrans" presStyleCnt="0"/>
      <dgm:spPr/>
    </dgm:pt>
    <dgm:pt modelId="{09F2636F-4511-4223-BA81-8CF39F8E0FB3}" type="pres">
      <dgm:prSet presAssocID="{550EEA14-C9DB-4876-8B74-5B95AAEB9B1F}" presName="compNode" presStyleCnt="0"/>
      <dgm:spPr/>
    </dgm:pt>
    <dgm:pt modelId="{1C2F90FF-18B7-4A4D-BC03-700A2764B038}" type="pres">
      <dgm:prSet presAssocID="{550EEA14-C9DB-4876-8B74-5B95AAEB9B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E60B12-7D07-4C3C-B58B-E28E83454699}" type="pres">
      <dgm:prSet presAssocID="{550EEA14-C9DB-4876-8B74-5B95AAEB9B1F}" presName="iconSpace" presStyleCnt="0"/>
      <dgm:spPr/>
    </dgm:pt>
    <dgm:pt modelId="{E3639F21-B436-4E2F-B23C-1223C559EC11}" type="pres">
      <dgm:prSet presAssocID="{550EEA14-C9DB-4876-8B74-5B95AAEB9B1F}" presName="parTx" presStyleLbl="revTx" presStyleIdx="2" presStyleCnt="4">
        <dgm:presLayoutVars>
          <dgm:chMax val="0"/>
          <dgm:chPref val="0"/>
        </dgm:presLayoutVars>
      </dgm:prSet>
      <dgm:spPr/>
    </dgm:pt>
    <dgm:pt modelId="{DB8007D7-F5B4-4266-AFD5-62E8BD931DC4}" type="pres">
      <dgm:prSet presAssocID="{550EEA14-C9DB-4876-8B74-5B95AAEB9B1F}" presName="txSpace" presStyleCnt="0"/>
      <dgm:spPr/>
    </dgm:pt>
    <dgm:pt modelId="{D62F17BD-D5EC-43B7-B9EE-745C30DD1290}" type="pres">
      <dgm:prSet presAssocID="{550EEA14-C9DB-4876-8B74-5B95AAEB9B1F}" presName="desTx" presStyleLbl="revTx" presStyleIdx="3" presStyleCnt="4">
        <dgm:presLayoutVars/>
      </dgm:prSet>
      <dgm:spPr/>
    </dgm:pt>
  </dgm:ptLst>
  <dgm:cxnLst>
    <dgm:cxn modelId="{2CB8F712-8216-430F-97D2-8FF7C338DAE6}" type="presOf" srcId="{1406F81A-10DF-4175-A6E0-768DEB4BF4CC}" destId="{D62F17BD-D5EC-43B7-B9EE-745C30DD1290}" srcOrd="0" destOrd="1" presId="urn:microsoft.com/office/officeart/2018/2/layout/IconLabelDescriptionList"/>
    <dgm:cxn modelId="{7F214834-EF18-4C8E-87E2-4F03C28E381C}" srcId="{550EEA14-C9DB-4876-8B74-5B95AAEB9B1F}" destId="{1406F81A-10DF-4175-A6E0-768DEB4BF4CC}" srcOrd="1" destOrd="0" parTransId="{D4A7DE75-8360-493E-8FED-957C3187CB3D}" sibTransId="{417649B1-1300-4720-A60A-2BEEC7B26487}"/>
    <dgm:cxn modelId="{3F5A9036-67BA-4D28-97E2-3883B854ADFD}" srcId="{550EEA14-C9DB-4876-8B74-5B95AAEB9B1F}" destId="{7C3544BF-BF99-40BE-94ED-9528FD8DFAFA}" srcOrd="2" destOrd="0" parTransId="{FC1A11B3-7686-4E6D-B04E-7D284C254872}" sibTransId="{D12DA363-15AA-44D6-B867-AEB87081E8AB}"/>
    <dgm:cxn modelId="{16F0E33A-C2B9-4478-9744-D8DEA0A1CAC0}" srcId="{B36F86D4-BB91-449F-8637-B9AF414BADAE}" destId="{550EEA14-C9DB-4876-8B74-5B95AAEB9B1F}" srcOrd="1" destOrd="0" parTransId="{704885E2-553A-41F0-A51B-2C7614358A08}" sibTransId="{2FC8F9A5-44C6-49DF-8997-B49CD1BB1D02}"/>
    <dgm:cxn modelId="{C4BE423E-4031-446E-8390-4E20041FD1D4}" srcId="{B36F86D4-BB91-449F-8637-B9AF414BADAE}" destId="{2328ADAF-4F25-46FF-95B9-026E1FF1A9F0}" srcOrd="0" destOrd="0" parTransId="{E3057BF5-CF8B-4EE8-B0DC-E2F522C7551B}" sibTransId="{47885755-0AB3-400F-9530-FFAEFF366295}"/>
    <dgm:cxn modelId="{A2C3B477-5FE5-43D6-9A93-8F97F00CDF8F}" type="presOf" srcId="{1B50093C-B8BF-4FDF-8C84-A128D11A74EC}" destId="{D62F17BD-D5EC-43B7-B9EE-745C30DD1290}" srcOrd="0" destOrd="0" presId="urn:microsoft.com/office/officeart/2018/2/layout/IconLabelDescriptionList"/>
    <dgm:cxn modelId="{A3C27F8D-044E-477B-A441-E9484C0DF91E}" type="presOf" srcId="{B36F86D4-BB91-449F-8637-B9AF414BADAE}" destId="{92DE49CE-17B0-48B7-A1A9-86B93ECF0A8B}" srcOrd="0" destOrd="0" presId="urn:microsoft.com/office/officeart/2018/2/layout/IconLabelDescriptionList"/>
    <dgm:cxn modelId="{6A5E4591-C218-4A40-86AF-8005BEBD76D7}" type="presOf" srcId="{702A7242-ED0E-4E0E-82A1-579F9B07F4B3}" destId="{D62F17BD-D5EC-43B7-B9EE-745C30DD1290}" srcOrd="0" destOrd="3" presId="urn:microsoft.com/office/officeart/2018/2/layout/IconLabelDescriptionList"/>
    <dgm:cxn modelId="{2B774194-2EFF-43A2-B147-CF163C76C307}" type="presOf" srcId="{2328ADAF-4F25-46FF-95B9-026E1FF1A9F0}" destId="{0489A314-BF81-46A0-9798-9A582E7A97A5}" srcOrd="0" destOrd="0" presId="urn:microsoft.com/office/officeart/2018/2/layout/IconLabelDescriptionList"/>
    <dgm:cxn modelId="{1E358BC2-FA7A-4281-AD04-3240BB540946}" type="presOf" srcId="{7C3544BF-BF99-40BE-94ED-9528FD8DFAFA}" destId="{D62F17BD-D5EC-43B7-B9EE-745C30DD1290}" srcOrd="0" destOrd="2" presId="urn:microsoft.com/office/officeart/2018/2/layout/IconLabelDescriptionList"/>
    <dgm:cxn modelId="{796E54D0-C0CA-4982-AA31-73DE5F8FC13E}" srcId="{550EEA14-C9DB-4876-8B74-5B95AAEB9B1F}" destId="{702A7242-ED0E-4E0E-82A1-579F9B07F4B3}" srcOrd="3" destOrd="0" parTransId="{A8888B9F-4EC8-4B81-A26C-AF2582CD7F1E}" sibTransId="{3C5EDDB6-02AD-45E6-B751-2A122DAB198E}"/>
    <dgm:cxn modelId="{2453BDDC-DDE0-4AB2-9A62-562DF858C3AE}" srcId="{550EEA14-C9DB-4876-8B74-5B95AAEB9B1F}" destId="{1B50093C-B8BF-4FDF-8C84-A128D11A74EC}" srcOrd="0" destOrd="0" parTransId="{3979F501-879C-46BA-A4CE-CBFA6C091E28}" sibTransId="{AF001726-2CCA-4641-9C73-F22D344586AF}"/>
    <dgm:cxn modelId="{327434E6-4EEC-402E-98E2-4CCEA85947DC}" type="presOf" srcId="{550EEA14-C9DB-4876-8B74-5B95AAEB9B1F}" destId="{E3639F21-B436-4E2F-B23C-1223C559EC11}" srcOrd="0" destOrd="0" presId="urn:microsoft.com/office/officeart/2018/2/layout/IconLabelDescriptionList"/>
    <dgm:cxn modelId="{BC596E23-68F6-40F5-AEAD-0AB5327D94DF}" type="presParOf" srcId="{92DE49CE-17B0-48B7-A1A9-86B93ECF0A8B}" destId="{D64CEAC7-C5CB-49F9-9529-5A3D949BD844}" srcOrd="0" destOrd="0" presId="urn:microsoft.com/office/officeart/2018/2/layout/IconLabelDescriptionList"/>
    <dgm:cxn modelId="{3448F2B2-C7A6-4497-90EF-D0E481000B95}" type="presParOf" srcId="{D64CEAC7-C5CB-49F9-9529-5A3D949BD844}" destId="{2E64D6D9-CFF2-4B09-AF8D-A1DCB02FB90C}" srcOrd="0" destOrd="0" presId="urn:microsoft.com/office/officeart/2018/2/layout/IconLabelDescriptionList"/>
    <dgm:cxn modelId="{2D0884F9-DD76-4E9F-AA7A-BD96CA00EDA0}" type="presParOf" srcId="{D64CEAC7-C5CB-49F9-9529-5A3D949BD844}" destId="{B4FD80BE-F2D7-4734-9787-6A3C4595D892}" srcOrd="1" destOrd="0" presId="urn:microsoft.com/office/officeart/2018/2/layout/IconLabelDescriptionList"/>
    <dgm:cxn modelId="{275441CA-3FB8-42C8-ABC7-CA763063991A}" type="presParOf" srcId="{D64CEAC7-C5CB-49F9-9529-5A3D949BD844}" destId="{0489A314-BF81-46A0-9798-9A582E7A97A5}" srcOrd="2" destOrd="0" presId="urn:microsoft.com/office/officeart/2018/2/layout/IconLabelDescriptionList"/>
    <dgm:cxn modelId="{C50D2C78-8936-41EA-B344-2458B134817E}" type="presParOf" srcId="{D64CEAC7-C5CB-49F9-9529-5A3D949BD844}" destId="{4C8DAC1C-4026-44EA-8A1F-1C99E7B5FEBE}" srcOrd="3" destOrd="0" presId="urn:microsoft.com/office/officeart/2018/2/layout/IconLabelDescriptionList"/>
    <dgm:cxn modelId="{0C30FA1B-4824-48FE-959D-CFF5DD450C4C}" type="presParOf" srcId="{D64CEAC7-C5CB-49F9-9529-5A3D949BD844}" destId="{3081C03F-9EF8-4D5F-A76B-3C5B49AEE38B}" srcOrd="4" destOrd="0" presId="urn:microsoft.com/office/officeart/2018/2/layout/IconLabelDescriptionList"/>
    <dgm:cxn modelId="{019E54B8-40FE-4875-9E56-B611748C978D}" type="presParOf" srcId="{92DE49CE-17B0-48B7-A1A9-86B93ECF0A8B}" destId="{61B5EEF1-7907-46DF-BAC3-6588274BB279}" srcOrd="1" destOrd="0" presId="urn:microsoft.com/office/officeart/2018/2/layout/IconLabelDescriptionList"/>
    <dgm:cxn modelId="{964AB06C-D626-45A6-8D9B-F07DA3C8B511}" type="presParOf" srcId="{92DE49CE-17B0-48B7-A1A9-86B93ECF0A8B}" destId="{09F2636F-4511-4223-BA81-8CF39F8E0FB3}" srcOrd="2" destOrd="0" presId="urn:microsoft.com/office/officeart/2018/2/layout/IconLabelDescriptionList"/>
    <dgm:cxn modelId="{4BCFB399-045D-4BDB-9FD4-0ED0CDC84E24}" type="presParOf" srcId="{09F2636F-4511-4223-BA81-8CF39F8E0FB3}" destId="{1C2F90FF-18B7-4A4D-BC03-700A2764B038}" srcOrd="0" destOrd="0" presId="urn:microsoft.com/office/officeart/2018/2/layout/IconLabelDescriptionList"/>
    <dgm:cxn modelId="{8C630D97-5650-45F1-B84A-C7FC95F71246}" type="presParOf" srcId="{09F2636F-4511-4223-BA81-8CF39F8E0FB3}" destId="{64E60B12-7D07-4C3C-B58B-E28E83454699}" srcOrd="1" destOrd="0" presId="urn:microsoft.com/office/officeart/2018/2/layout/IconLabelDescriptionList"/>
    <dgm:cxn modelId="{54807073-E8C8-4B02-AC23-EDBF47296F85}" type="presParOf" srcId="{09F2636F-4511-4223-BA81-8CF39F8E0FB3}" destId="{E3639F21-B436-4E2F-B23C-1223C559EC11}" srcOrd="2" destOrd="0" presId="urn:microsoft.com/office/officeart/2018/2/layout/IconLabelDescriptionList"/>
    <dgm:cxn modelId="{0224E51C-C453-43FE-B0F8-6C7308B3A8A1}" type="presParOf" srcId="{09F2636F-4511-4223-BA81-8CF39F8E0FB3}" destId="{DB8007D7-F5B4-4266-AFD5-62E8BD931DC4}" srcOrd="3" destOrd="0" presId="urn:microsoft.com/office/officeart/2018/2/layout/IconLabelDescriptionList"/>
    <dgm:cxn modelId="{3619649C-1BC4-441A-A27A-77BE572B7469}" type="presParOf" srcId="{09F2636F-4511-4223-BA81-8CF39F8E0FB3}" destId="{D62F17BD-D5EC-43B7-B9EE-745C30DD12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4D6D9-CFF2-4B09-AF8D-A1DCB02FB90C}">
      <dsp:nvSpPr>
        <dsp:cNvPr id="0" name=""/>
        <dsp:cNvSpPr/>
      </dsp:nvSpPr>
      <dsp:spPr>
        <a:xfrm>
          <a:off x="3520" y="639665"/>
          <a:ext cx="607012" cy="607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9A314-BF81-46A0-9798-9A582E7A97A5}">
      <dsp:nvSpPr>
        <dsp:cNvPr id="0" name=""/>
        <dsp:cNvSpPr/>
      </dsp:nvSpPr>
      <dsp:spPr>
        <a:xfrm>
          <a:off x="3520" y="1351835"/>
          <a:ext cx="1734320" cy="43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 science = fast, messy, iterative</a:t>
          </a:r>
          <a:endParaRPr lang="en-US" sz="1400" kern="1200"/>
        </a:p>
      </dsp:txBody>
      <dsp:txXfrm>
        <a:off x="3520" y="1351835"/>
        <a:ext cx="1734320" cy="438999"/>
      </dsp:txXfrm>
    </dsp:sp>
    <dsp:sp modelId="{3081C03F-9EF8-4D5F-A76B-3C5B49AEE38B}">
      <dsp:nvSpPr>
        <dsp:cNvPr id="0" name=""/>
        <dsp:cNvSpPr/>
      </dsp:nvSpPr>
      <dsp:spPr>
        <a:xfrm>
          <a:off x="3520" y="1839745"/>
          <a:ext cx="1734320" cy="1245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F90FF-18B7-4A4D-BC03-700A2764B038}">
      <dsp:nvSpPr>
        <dsp:cNvPr id="0" name=""/>
        <dsp:cNvSpPr/>
      </dsp:nvSpPr>
      <dsp:spPr>
        <a:xfrm>
          <a:off x="2041346" y="639665"/>
          <a:ext cx="607012" cy="607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39F21-B436-4E2F-B23C-1223C559EC11}">
      <dsp:nvSpPr>
        <dsp:cNvPr id="0" name=""/>
        <dsp:cNvSpPr/>
      </dsp:nvSpPr>
      <dsp:spPr>
        <a:xfrm>
          <a:off x="2041346" y="1351835"/>
          <a:ext cx="1734320" cy="438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Github helps:</a:t>
          </a:r>
          <a:endParaRPr lang="en-US" sz="1400" kern="1200"/>
        </a:p>
      </dsp:txBody>
      <dsp:txXfrm>
        <a:off x="2041346" y="1351835"/>
        <a:ext cx="1734320" cy="438999"/>
      </dsp:txXfrm>
    </dsp:sp>
    <dsp:sp modelId="{D62F17BD-D5EC-43B7-B9EE-745C30DD1290}">
      <dsp:nvSpPr>
        <dsp:cNvPr id="0" name=""/>
        <dsp:cNvSpPr/>
      </dsp:nvSpPr>
      <dsp:spPr>
        <a:xfrm>
          <a:off x="2041346" y="1839745"/>
          <a:ext cx="1734320" cy="1245451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 back to previous versions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Try new ideas without fear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Collaborate without stepping on toes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Document everything automatically</a:t>
          </a:r>
          <a:endParaRPr lang="en-US" sz="1100" kern="1200" dirty="0"/>
        </a:p>
      </dsp:txBody>
      <dsp:txXfrm>
        <a:off x="2041346" y="1839745"/>
        <a:ext cx="1734320" cy="124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EAF10-D3F2-1444-A93A-85F9B6C2493C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BBDF-4B16-D041-9305-BFF7BF86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1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&amp; Overview</a:t>
            </a:r>
          </a:p>
          <a:p>
            <a:r>
              <a:rPr lang="en-GB" dirty="0"/>
              <a:t>Brief session structure:</a:t>
            </a:r>
          </a:p>
          <a:p>
            <a:pPr lvl="1"/>
            <a:r>
              <a:rPr lang="en-GB" dirty="0"/>
              <a:t>30 min talk</a:t>
            </a:r>
          </a:p>
          <a:p>
            <a:pPr lvl="1"/>
            <a:r>
              <a:rPr lang="en-GB" dirty="0"/>
              <a:t>90 min hands-on</a:t>
            </a:r>
          </a:p>
          <a:p>
            <a:r>
              <a:rPr lang="en-GB" dirty="0"/>
              <a:t>Who this is for: researchers, analysts, data users</a:t>
            </a:r>
          </a:p>
          <a:p>
            <a:r>
              <a:rPr lang="en-GB" dirty="0"/>
              <a:t>Why this matters: collaboration, reproducibility, open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BBDF-4B16-D041-9305-BFF7BF861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Clean Coding Practices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Version Control in Practice – A Day in the Life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Working with Branches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Solving Merge Conflicts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Sharing Your Work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22AF-A5F7-857D-3636-95EE2469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693A8-7396-CCD7-20FA-FCFBEE437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B2BE9A-531E-DD7B-6874-FCA0D236D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Code Reviews &amp; Collaboration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BE251-09A9-913B-1D89-AF25768C0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055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669C-1E5F-0F1B-8791-A11F76F2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0F21DB-8694-ED87-318B-4C197E134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53A7E-95A9-AFDB-EAE9-567184078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Sharing Your Work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38A3-0936-4C5E-1BDC-8251EDDE8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247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AA310-040E-A682-F946-680517157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D3252E-1622-AD98-43D2-1DE23EDA3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94845-AF11-70D6-7BEB-30CBC4353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r>
              <a:rPr lang="en-GB" dirty="0"/>
              <a:t> and </a:t>
            </a:r>
            <a:r>
              <a:rPr lang="en-GB" dirty="0" err="1"/>
              <a:t>README.md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5E22-472D-7C19-A669-36CE540A8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5438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BC1D-67D2-5458-5F09-DB24D9A3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8C9C0-BBEB-8EE3-8AA8-C7193A4B2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21A82-9941-E154-D446-927F1BE13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A0463-FC05-C32C-ECB0-B63F34557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84592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E3A3-DE0E-5E3C-475C-1109F0A7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9C861-67BC-4A79-8E57-C36514FA0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8F985-25EE-8D13-D7EC-D4CC89D75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Sharing Your Work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B220-2D4D-0C43-2FA0-D81DC317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7977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Today’s Goals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Case Study – What Can Go Wrong Without Git?</a:t>
            </a:r>
            <a:br>
              <a:rPr lang="en-GB" dirty="0"/>
            </a:br>
            <a:r>
              <a:rPr lang="en-GB" dirty="0"/>
              <a:t>Real-life examples</a:t>
            </a:r>
          </a:p>
          <a:p>
            <a:r>
              <a:rPr lang="en-GB" i="1" dirty="0"/>
              <a:t>“We spent a week just figuring out which script had the right results.”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is Git? What is GitHub?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Why Data Science Needs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4A3FA-DD4A-4C7B-D46E-64FA7FC2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4F1B7-B5F0-39C2-2FEF-C2DB554957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C3DCC-0C20-8DFE-D576-B4B17C336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is Git? What is GitHub?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19FFF-A7B9-B4E0-E547-CBC007198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3994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The Github Workflow</a:t>
            </a:r>
          </a:p>
          <a:p>
            <a:r>
              <a:rPr lang="en-GB" dirty="0"/>
              <a:t>Github tracks </a:t>
            </a:r>
            <a:r>
              <a:rPr lang="en-GB" b="1" dirty="0"/>
              <a:t>what changed</a:t>
            </a:r>
            <a:r>
              <a:rPr lang="en-GB" dirty="0"/>
              <a:t>, </a:t>
            </a:r>
            <a:r>
              <a:rPr lang="en-GB" b="1" dirty="0"/>
              <a:t>who changed it</a:t>
            </a:r>
            <a:r>
              <a:rPr lang="en-GB" dirty="0"/>
              <a:t>, </a:t>
            </a:r>
            <a:r>
              <a:rPr lang="en-GB" b="1" dirty="0"/>
              <a:t>why</a:t>
            </a:r>
            <a:r>
              <a:rPr lang="en-GB" dirty="0"/>
              <a:t>, and </a:t>
            </a:r>
            <a:r>
              <a:rPr lang="en-GB" b="1" dirty="0"/>
              <a:t>when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GitHub Repository Tour</a:t>
            </a:r>
          </a:p>
          <a:p>
            <a:r>
              <a:rPr lang="en-GB" dirty="0"/>
              <a:t>GitHub makes collaboration </a:t>
            </a:r>
            <a:r>
              <a:rPr lang="en-GB" b="1" dirty="0"/>
              <a:t>transparent, structured, and trackable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Standard Project Structure</a:t>
            </a:r>
          </a:p>
          <a:p>
            <a:r>
              <a:rPr lang="en-GB" dirty="0"/>
              <a:t>Standardization = easier onboarding and sharing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🟦 What is </a:t>
            </a:r>
            <a:r>
              <a:rPr lang="en-GB" b="1" dirty="0" err="1"/>
              <a:t>pyproject.toml</a:t>
            </a:r>
            <a:r>
              <a:rPr lang="en-GB" b="1" dirty="0"/>
              <a:t>?</a:t>
            </a:r>
          </a:p>
          <a:p>
            <a:r>
              <a:rPr lang="en-GB" dirty="0"/>
              <a:t>Think of </a:t>
            </a:r>
            <a:r>
              <a:rPr lang="en-GB" dirty="0" err="1"/>
              <a:t>pyproject.toml</a:t>
            </a:r>
            <a:r>
              <a:rPr lang="en-GB" dirty="0"/>
              <a:t> as the </a:t>
            </a:r>
            <a:r>
              <a:rPr lang="en-GB" b="1" dirty="0"/>
              <a:t>"control panel"</a:t>
            </a:r>
            <a:r>
              <a:rPr lang="en-GB" dirty="0"/>
              <a:t> for your Python project.</a:t>
            </a:r>
          </a:p>
          <a:p>
            <a:r>
              <a:rPr lang="en-GB" dirty="0"/>
              <a:t>It tells Python what your project is called, what version it is, and what packages (like pandas or scikit-learn) it needs to work.</a:t>
            </a:r>
          </a:p>
          <a:p>
            <a:r>
              <a:rPr lang="en-GB" dirty="0"/>
              <a:t>Instead of having lots of files for different settings, everything is in one neat file.</a:t>
            </a:r>
          </a:p>
          <a:p>
            <a:endParaRPr lang="en-GB" dirty="0"/>
          </a:p>
          <a:p>
            <a:r>
              <a:rPr lang="en-GB" b="1" dirty="0"/>
              <a:t>Poetry</a:t>
            </a:r>
            <a:r>
              <a:rPr lang="en-GB" dirty="0"/>
              <a:t> is like a </a:t>
            </a:r>
            <a:r>
              <a:rPr lang="en-GB" b="1" dirty="0"/>
              <a:t>project manager</a:t>
            </a:r>
            <a:r>
              <a:rPr lang="en-GB" dirty="0"/>
              <a:t> for Python.</a:t>
            </a:r>
          </a:p>
          <a:p>
            <a:r>
              <a:rPr lang="en-GB" dirty="0"/>
              <a:t>It helps you install the right tools for your project.</a:t>
            </a:r>
          </a:p>
          <a:p>
            <a:r>
              <a:rPr lang="en-GB" dirty="0"/>
              <a:t>It creates a </a:t>
            </a:r>
            <a:r>
              <a:rPr lang="en-GB" b="1" dirty="0"/>
              <a:t>safe space</a:t>
            </a:r>
            <a:r>
              <a:rPr lang="en-GB" dirty="0"/>
              <a:t> (called a virtual environment) so your packages don’t clash with others on your computer.</a:t>
            </a:r>
          </a:p>
          <a:p>
            <a:r>
              <a:rPr lang="en-GB" dirty="0"/>
              <a:t>It makes it easy to add, update, or remove packages.</a:t>
            </a:r>
          </a:p>
          <a:p>
            <a:r>
              <a:rPr lang="en-GB" dirty="0"/>
              <a:t>It keeps track of </a:t>
            </a:r>
            <a:r>
              <a:rPr lang="en-GB" b="1" dirty="0"/>
              <a:t>exact versions</a:t>
            </a:r>
            <a:r>
              <a:rPr lang="en-GB" dirty="0"/>
              <a:t> so the project works the same on any machine.</a:t>
            </a:r>
          </a:p>
          <a:p>
            <a:endParaRPr lang="en-GB" dirty="0"/>
          </a:p>
          <a:p>
            <a:r>
              <a:rPr lang="en-GB" b="1" dirty="0"/>
              <a:t>🟦 In simple terms:</a:t>
            </a:r>
          </a:p>
          <a:p>
            <a:r>
              <a:rPr lang="en-GB" dirty="0" err="1"/>
              <a:t>requirements.txt</a:t>
            </a:r>
            <a:r>
              <a:rPr lang="en-GB" dirty="0"/>
              <a:t> is like a </a:t>
            </a:r>
            <a:r>
              <a:rPr lang="en-GB" b="1" dirty="0"/>
              <a:t>shopping list</a:t>
            </a:r>
            <a:r>
              <a:rPr lang="en-GB" dirty="0"/>
              <a:t> — but it doesn’t say which brand or version you got last time.</a:t>
            </a:r>
          </a:p>
          <a:p>
            <a:r>
              <a:rPr lang="en-GB" dirty="0" err="1"/>
              <a:t>pyproject.toml</a:t>
            </a:r>
            <a:r>
              <a:rPr lang="en-GB"/>
              <a:t> + Poetry is like a </a:t>
            </a:r>
            <a:r>
              <a:rPr lang="en-GB" b="1"/>
              <a:t>recipe box</a:t>
            </a:r>
            <a:r>
              <a:rPr lang="en-GB"/>
              <a:t> — it tells you exactly what to get, where from, and how to set everything up </a:t>
            </a:r>
            <a:r>
              <a:rPr lang="en-GB" b="1"/>
              <a:t>exactly the same way every time</a:t>
            </a:r>
            <a:r>
              <a:rPr lang="en-GB"/>
              <a:t>.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371600"/>
            <a:ext cx="7115175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646" y="2085788"/>
            <a:ext cx="5163672" cy="1496649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595959"/>
                </a:solidFill>
              </a:rPr>
              <a:t>End-to-End Reproducible Data Science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948056"/>
            <a:ext cx="4572000" cy="830134"/>
          </a:xfrm>
        </p:spPr>
        <p:txBody>
          <a:bodyPr anchor="t">
            <a:normAutofit/>
          </a:bodyPr>
          <a:lstStyle/>
          <a:p>
            <a:r>
              <a:rPr lang="en-GB" sz="1200">
                <a:solidFill>
                  <a:srgbClr val="595959"/>
                </a:solidFill>
              </a:rPr>
              <a:t>Version Control and Repositories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51E37-D838-41C8-A7D7-1E15BF264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8A56E-4878-4600-B943-6EE54E2E6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49" y="685800"/>
            <a:ext cx="490855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50" y="1158949"/>
            <a:ext cx="3978175" cy="981561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595959"/>
                </a:solidFill>
              </a:rPr>
              <a:t>Code That’s Easy to Read, Share, and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850" y="2203616"/>
            <a:ext cx="4152041" cy="3495435"/>
          </a:xfrm>
        </p:spPr>
        <p:txBody>
          <a:bodyPr anchor="t">
            <a:normAutofit/>
          </a:bodyPr>
          <a:lstStyle/>
          <a:p>
            <a:endParaRPr lang="en-GB" sz="1700" dirty="0">
              <a:solidFill>
                <a:srgbClr val="595959"/>
              </a:solidFill>
            </a:endParaRPr>
          </a:p>
          <a:p>
            <a:r>
              <a:rPr lang="en-GB" sz="1700" dirty="0">
                <a:solidFill>
                  <a:srgbClr val="595959"/>
                </a:solidFill>
              </a:rPr>
              <a:t>Use small functions with clear names</a:t>
            </a:r>
          </a:p>
          <a:p>
            <a:endParaRPr lang="en-GB" sz="1700" dirty="0">
              <a:solidFill>
                <a:srgbClr val="595959"/>
              </a:solidFill>
            </a:endParaRPr>
          </a:p>
          <a:p>
            <a:endParaRPr lang="en-GB" sz="1700" dirty="0">
              <a:solidFill>
                <a:srgbClr val="595959"/>
              </a:solidFill>
            </a:endParaRPr>
          </a:p>
          <a:p>
            <a:r>
              <a:rPr lang="en-GB" sz="1700" dirty="0">
                <a:solidFill>
                  <a:srgbClr val="595959"/>
                </a:solidFill>
              </a:rPr>
              <a:t>Keep one purpose per script</a:t>
            </a:r>
          </a:p>
          <a:p>
            <a:endParaRPr lang="en-GB" sz="1700" dirty="0">
              <a:solidFill>
                <a:srgbClr val="595959"/>
              </a:solidFill>
            </a:endParaRPr>
          </a:p>
          <a:p>
            <a:endParaRPr lang="en-GB" sz="1700" dirty="0">
              <a:solidFill>
                <a:srgbClr val="595959"/>
              </a:solidFill>
            </a:endParaRPr>
          </a:p>
          <a:p>
            <a:r>
              <a:rPr lang="en-GB" sz="1700" dirty="0">
                <a:solidFill>
                  <a:srgbClr val="595959"/>
                </a:solidFill>
              </a:rPr>
              <a:t>Comment &amp; document</a:t>
            </a:r>
          </a:p>
          <a:p>
            <a:pPr marL="0" indent="0">
              <a:buNone/>
            </a:pPr>
            <a:endParaRPr lang="en-GB" sz="1700" dirty="0">
              <a:solidFill>
                <a:srgbClr val="595959"/>
              </a:solidFill>
            </a:endParaRPr>
          </a:p>
          <a:p>
            <a:endParaRPr lang="en-GB" sz="1700" dirty="0">
              <a:solidFill>
                <a:srgbClr val="595959"/>
              </a:solidFill>
            </a:endParaRPr>
          </a:p>
          <a:p>
            <a:r>
              <a:rPr lang="en-GB" sz="1700" dirty="0">
                <a:solidFill>
                  <a:srgbClr val="595959"/>
                </a:solidFill>
              </a:rPr>
              <a:t>Write meaningful commit messages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5FB9D-2642-063F-94BE-1E51E4C1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49" y="5357009"/>
            <a:ext cx="3600451" cy="342042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94B2DAB-0DE2-4B82-303A-A3C8885B8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49" y="4198060"/>
            <a:ext cx="3602525" cy="7745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4FE276-C42F-5026-17C8-AF749C87CFDA}"/>
              </a:ext>
            </a:extLst>
          </p:cNvPr>
          <p:cNvSpPr/>
          <p:nvPr/>
        </p:nvSpPr>
        <p:spPr>
          <a:xfrm>
            <a:off x="353291" y="436418"/>
            <a:ext cx="8458200" cy="5912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 Workflow Example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159" y="1620294"/>
            <a:ext cx="7221682" cy="35952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Scenario: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You’re cleaning survey data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try 3 different approaches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use branches:</a:t>
            </a:r>
          </a:p>
          <a:p>
            <a:pPr marL="742950" lvl="2" indent="-342900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– current best version</a:t>
            </a:r>
          </a:p>
          <a:p>
            <a:pPr marL="742950" lvl="2" indent="-342900"/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label_encoding_data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342900"/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one_hot_encoding_data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342900"/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manually_encoding_data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2" indent="-342900"/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test, then merge</a:t>
            </a:r>
          </a:p>
          <a:p>
            <a:pPr marL="742950" lvl="2" indent="-342900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checkout main</a:t>
            </a:r>
          </a:p>
          <a:p>
            <a:pPr marL="742950" lvl="2" indent="-342900"/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merge label_encoding_data</a:t>
            </a:r>
          </a:p>
          <a:p>
            <a:pPr marL="742950" lvl="2" indent="-342900"/>
            <a:endParaRPr lang="en-GB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endParaRPr lang="en-GB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BA920-B959-3FD2-8035-32D5BBBCC776}"/>
              </a:ext>
            </a:extLst>
          </p:cNvPr>
          <p:cNvSpPr txBox="1"/>
          <p:nvPr/>
        </p:nvSpPr>
        <p:spPr>
          <a:xfrm>
            <a:off x="1205346" y="5418206"/>
            <a:ext cx="70897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>
              <a:spcBef>
                <a:spcPct val="20000"/>
              </a:spcBef>
            </a:pPr>
            <a:r>
              <a:rPr lang="en-GB" sz="17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Outcome: </a:t>
            </a:r>
            <a:r>
              <a:rPr lang="en-GB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preserved old versions, tested new ideas, and stayed organized.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752849"/>
            <a:ext cx="2807227" cy="2452687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Safe Experimentation with Branching</a:t>
            </a:r>
          </a:p>
        </p:txBody>
      </p:sp>
      <p:pic>
        <p:nvPicPr>
          <p:cNvPr id="4098" name="Picture 2" descr="Git for Data Science: What every data scientist should know about Git">
            <a:extLst>
              <a:ext uri="{FF2B5EF4-FFF2-40B4-BE49-F238E27FC236}">
                <a16:creationId xmlns:a16="http://schemas.microsoft.com/office/drawing/2014/main" id="{B180B727-6836-BE3A-4DE6-44ACD281E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"/>
          <a:stretch>
            <a:fillRect/>
          </a:stretch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2613" y="3752849"/>
            <a:ext cx="5614060" cy="2452687"/>
          </a:xfrm>
        </p:spPr>
        <p:txBody>
          <a:bodyPr anchor="ctr">
            <a:normAutofit/>
          </a:bodyPr>
          <a:lstStyle/>
          <a:p>
            <a:endParaRPr lang="en-GB" sz="1600" dirty="0"/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(master): your stable branch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feature/cleaning, feature/modelling: new work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 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checkout –b  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create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 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merge  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combine</a:t>
            </a:r>
          </a:p>
          <a:p>
            <a:pPr marL="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0993"/>
            <a:ext cx="2765618" cy="1594189"/>
          </a:xfrm>
        </p:spPr>
        <p:txBody>
          <a:bodyPr anchor="t">
            <a:normAutofit fontScale="90000"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Happens When Two People Edit the Same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59" y="751555"/>
            <a:ext cx="4509191" cy="1766458"/>
          </a:xfrm>
        </p:spPr>
        <p:txBody>
          <a:bodyPr anchor="t">
            <a:normAutofit/>
          </a:bodyPr>
          <a:lstStyle/>
          <a:p>
            <a:endParaRPr lang="en-GB" sz="1700" dirty="0"/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will prompt you to resolve the conflict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choose what to keep</a:t>
            </a:r>
          </a:p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commit the resolution</a:t>
            </a:r>
          </a:p>
        </p:txBody>
      </p:sp>
      <p:pic>
        <p:nvPicPr>
          <p:cNvPr id="5122" name="Picture 2" descr="How to: Create a git Merge Conflict">
            <a:extLst>
              <a:ext uri="{FF2B5EF4-FFF2-40B4-BE49-F238E27FC236}">
                <a16:creationId xmlns:a16="http://schemas.microsoft.com/office/drawing/2014/main" id="{E284617F-4707-F1F0-6284-40CDD0C27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02"/>
          <a:stretch>
            <a:fillRect/>
          </a:stretch>
        </p:blipFill>
        <p:spPr bwMode="auto">
          <a:xfrm>
            <a:off x="-1" y="2818262"/>
            <a:ext cx="9144001" cy="40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4" name="Group 5133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5135" name="Rectangle 5134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6" name="Rectangle 5135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070149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GB" sz="2800">
                <a:solidFill>
                  <a:srgbClr val="595959"/>
                </a:solidFill>
              </a:rPr>
              <a:t>From Local to Global with GitHub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768321"/>
            <a:ext cx="6719919" cy="2828543"/>
          </a:xfrm>
        </p:spPr>
        <p:txBody>
          <a:bodyPr anchor="t">
            <a:normAutofit/>
          </a:bodyPr>
          <a:lstStyle/>
          <a:p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 your changes:</a:t>
            </a:r>
          </a:p>
          <a:p>
            <a:pPr marL="457200" lvl="1" indent="0">
              <a:buNone/>
            </a:pP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push origin feature_modeling </a:t>
            </a:r>
          </a:p>
          <a:p>
            <a:pPr marL="457200" lvl="1" indent="0">
              <a:buNone/>
            </a:pPr>
            <a:endParaRPr lang="en-GB" sz="1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a Pull Request (PR) on GitHub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Ask teammates to review and approve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71B11-E430-7386-B366-D565E691E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0EE01-78B4-26DE-2C6A-42360A65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Pull Requests - Collaboration, Feedback, Traceability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C4358B1-5871-7AB7-240E-0362FE1C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PRs let you:</a:t>
            </a:r>
          </a:p>
          <a:p>
            <a:pPr lvl="1"/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Review changes before merging</a:t>
            </a:r>
          </a:p>
          <a:p>
            <a:pPr lvl="1"/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Leave comments</a:t>
            </a:r>
          </a:p>
          <a:p>
            <a:pPr lvl="1"/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 progress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Everyone knows what changed and why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Encourages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101396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6B06BD-B02D-A68F-0C56-B0517BB79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799"/>
            <a:ext cx="405765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4E92F-B821-E610-E0E3-F8427FEB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29" y="1335183"/>
            <a:ext cx="2637691" cy="4150899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595959"/>
                </a:solidFill>
              </a:rPr>
              <a:t>Make Sure Others Can Run Your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685799"/>
            <a:ext cx="405765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D20C0-07D9-B6AF-E86E-E5DEF9EF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500" y="1335183"/>
            <a:ext cx="3082649" cy="4187633"/>
          </a:xfrm>
        </p:spPr>
        <p:txBody>
          <a:bodyPr anchor="ctr">
            <a:normAutofit/>
          </a:bodyPr>
          <a:lstStyle/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virtual environments – </a:t>
            </a:r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venv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conda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env </a:t>
            </a:r>
          </a:p>
          <a:p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Always put </a:t>
            </a:r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requirements.txt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poetry/</a:t>
            </a:r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pyproject.toml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documentation frequently</a:t>
            </a:r>
          </a:p>
          <a:p>
            <a:pPr marL="0" indent="0">
              <a:buNone/>
            </a:pPr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GB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Don’t forget to commit these changes!!!!</a:t>
            </a:r>
          </a:p>
        </p:txBody>
      </p:sp>
    </p:spTree>
    <p:extLst>
      <p:ext uri="{BB962C8B-B14F-4D97-AF65-F5344CB8AC3E}">
        <p14:creationId xmlns:p14="http://schemas.microsoft.com/office/powerpoint/2010/main" val="363749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A25C8-09F0-069F-B383-757722C9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55E3-4A19-7066-F4F3-F2E006D8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595959"/>
                </a:solidFill>
              </a:rPr>
              <a:t>Avoid Clutter, Explain Everything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D70B-F6E9-1241-D13D-255E3E0C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gitignore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tells Git what not to track (data, logs, </a:t>
            </a:r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envs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README.md</a:t>
            </a:r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describes the project, how to run it, goals</a:t>
            </a:r>
          </a:p>
        </p:txBody>
      </p:sp>
    </p:spTree>
    <p:extLst>
      <p:ext uri="{BB962C8B-B14F-4D97-AF65-F5344CB8AC3E}">
        <p14:creationId xmlns:p14="http://schemas.microsoft.com/office/powerpoint/2010/main" val="131629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EA171-E566-5117-AADE-8AC1F912B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14293B-4C31-EC26-0779-2E7A8A3F06E5}"/>
              </a:ext>
            </a:extLst>
          </p:cNvPr>
          <p:cNvSpPr/>
          <p:nvPr/>
        </p:nvSpPr>
        <p:spPr>
          <a:xfrm>
            <a:off x="0" y="728519"/>
            <a:ext cx="9144000" cy="1141846"/>
          </a:xfrm>
          <a:prstGeom prst="rect">
            <a:avLst/>
          </a:prstGeom>
          <a:solidFill>
            <a:srgbClr val="FFE0DE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7231C-7F66-7753-1419-6695865D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797024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GB" sz="2800" dirty="0">
                <a:solidFill>
                  <a:srgbClr val="595959"/>
                </a:solidFill>
              </a:rPr>
              <a:t>Real-World Use Cases</a:t>
            </a:r>
          </a:p>
        </p:txBody>
      </p:sp>
      <p:pic>
        <p:nvPicPr>
          <p:cNvPr id="6146" name="Picture 2" descr="Its Everywhere GIFs | Tenor">
            <a:extLst>
              <a:ext uri="{FF2B5EF4-FFF2-40B4-BE49-F238E27FC236}">
                <a16:creationId xmlns:a16="http://schemas.microsoft.com/office/drawing/2014/main" id="{C3276AF1-7906-652A-015E-CB6357E97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60" y="2530376"/>
            <a:ext cx="63246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8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8E61A8-D3A1-8E4C-99AA-EAF687091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767722"/>
            <a:ext cx="2266158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DEACD-EB63-D9E7-187B-7C20BA8A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695724"/>
            <a:ext cx="9019309" cy="460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595959"/>
                </a:solidFill>
              </a:rPr>
              <a:t>You’re Ready – Let’s Build a Repo Together!!!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5CF84-93C9-DB61-F59B-C21D3672E999}"/>
              </a:ext>
            </a:extLst>
          </p:cNvPr>
          <p:cNvSpPr txBox="1"/>
          <p:nvPr/>
        </p:nvSpPr>
        <p:spPr>
          <a:xfrm>
            <a:off x="3429001" y="2618510"/>
            <a:ext cx="3039341" cy="219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Clone a repo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a change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Push, branch, and merge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 conflicts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 results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moreeeeeeeee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5254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you’ll take away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endParaRPr lang="en-GB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the basics of GitHub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 how to structure a data science project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 to track and manage code and data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Collaborate through GitHub using branches and pull requests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confidence in reproducible research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GB" sz="2800">
                <a:solidFill>
                  <a:srgbClr val="595959"/>
                </a:solidFill>
              </a:rPr>
              <a:t>Chaos Without Version Control!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endParaRPr lang="en-GB" sz="1700" dirty="0">
              <a:solidFill>
                <a:srgbClr val="595959"/>
              </a:solidFill>
            </a:endParaRP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overwritten by mistake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Can't reproduce results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Collaboration becomes emailing files</a:t>
            </a:r>
          </a:p>
          <a:p>
            <a:r>
              <a:rPr lang="en-GB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Loss of trust in research outputs</a:t>
            </a:r>
          </a:p>
        </p:txBody>
      </p:sp>
      <p:pic>
        <p:nvPicPr>
          <p:cNvPr id="1026" name="Picture 2" descr="Filenames on FIRE!!! : r/ProgrammerHumor">
            <a:extLst>
              <a:ext uri="{FF2B5EF4-FFF2-40B4-BE49-F238E27FC236}">
                <a16:creationId xmlns:a16="http://schemas.microsoft.com/office/drawing/2014/main" id="{7DE01ACA-751D-7FC0-6750-264509899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8"/>
          <a:stretch>
            <a:fillRect/>
          </a:stretch>
        </p:blipFill>
        <p:spPr bwMode="auto">
          <a:xfrm>
            <a:off x="5059104" y="1932656"/>
            <a:ext cx="3597792" cy="358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779187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The Tools Behind Clean Research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84D5C1-7F39-0ED3-8C91-767AC633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80" y="3133138"/>
            <a:ext cx="3779187" cy="37248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= tracking history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GitHub = sharing and collaborating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6350" y="0"/>
            <a:ext cx="405765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A6A51A-3450-AD5A-4250-CA9C4F36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24204"/>
              </p:ext>
            </p:extLst>
          </p:nvPr>
        </p:nvGraphicFramePr>
        <p:xfrm>
          <a:off x="5571004" y="2643710"/>
          <a:ext cx="3088342" cy="157057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99068">
                  <a:extLst>
                    <a:ext uri="{9D8B030D-6E8A-4147-A177-3AD203B41FA5}">
                      <a16:colId xmlns:a16="http://schemas.microsoft.com/office/drawing/2014/main" val="426729811"/>
                    </a:ext>
                  </a:extLst>
                </a:gridCol>
                <a:gridCol w="1589274">
                  <a:extLst>
                    <a:ext uri="{9D8B030D-6E8A-4147-A177-3AD203B41FA5}">
                      <a16:colId xmlns:a16="http://schemas.microsoft.com/office/drawing/2014/main" val="3915399634"/>
                    </a:ext>
                  </a:extLst>
                </a:gridCol>
              </a:tblGrid>
              <a:tr h="259795">
                <a:tc>
                  <a:txBody>
                    <a:bodyPr/>
                    <a:lstStyle/>
                    <a:p>
                      <a:r>
                        <a:rPr lang="en-GB" sz="1200"/>
                        <a:t>Git</a:t>
                      </a:r>
                    </a:p>
                  </a:txBody>
                  <a:tcPr marL="59044" marR="59044" marT="29522" marB="29522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GitHub</a:t>
                      </a:r>
                    </a:p>
                  </a:txBody>
                  <a:tcPr marL="59044" marR="59044" marT="29522" marB="29522" anchor="ctr"/>
                </a:tc>
                <a:extLst>
                  <a:ext uri="{0D108BD9-81ED-4DB2-BD59-A6C34878D82A}">
                    <a16:rowId xmlns:a16="http://schemas.microsoft.com/office/drawing/2014/main" val="4092078712"/>
                  </a:ext>
                </a:extLst>
              </a:tr>
              <a:tr h="436928">
                <a:tc>
                  <a:txBody>
                    <a:bodyPr/>
                    <a:lstStyle/>
                    <a:p>
                      <a:r>
                        <a:rPr lang="en-GB" sz="1200"/>
                        <a:t>Tracks changes locally</a:t>
                      </a:r>
                    </a:p>
                  </a:txBody>
                  <a:tcPr marL="59044" marR="59044" marT="29522" marB="29522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Remote storage &amp; collaboration</a:t>
                      </a:r>
                    </a:p>
                  </a:txBody>
                  <a:tcPr marL="59044" marR="59044" marT="29522" marB="29522" anchor="ctr"/>
                </a:tc>
                <a:extLst>
                  <a:ext uri="{0D108BD9-81ED-4DB2-BD59-A6C34878D82A}">
                    <a16:rowId xmlns:a16="http://schemas.microsoft.com/office/drawing/2014/main" val="3943647845"/>
                  </a:ext>
                </a:extLst>
              </a:tr>
              <a:tr h="436928">
                <a:tc>
                  <a:txBody>
                    <a:bodyPr/>
                    <a:lstStyle/>
                    <a:p>
                      <a:r>
                        <a:rPr lang="en-GB" sz="1200" dirty="0"/>
                        <a:t>Command line tool</a:t>
                      </a:r>
                    </a:p>
                  </a:txBody>
                  <a:tcPr marL="59044" marR="59044" marT="29522" marB="29522"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Web interface for teams</a:t>
                      </a:r>
                    </a:p>
                  </a:txBody>
                  <a:tcPr marL="59044" marR="59044" marT="29522" marB="29522" anchor="ctr"/>
                </a:tc>
                <a:extLst>
                  <a:ext uri="{0D108BD9-81ED-4DB2-BD59-A6C34878D82A}">
                    <a16:rowId xmlns:a16="http://schemas.microsoft.com/office/drawing/2014/main" val="2000750074"/>
                  </a:ext>
                </a:extLst>
              </a:tr>
              <a:tr h="436928">
                <a:tc>
                  <a:txBody>
                    <a:bodyPr/>
                    <a:lstStyle/>
                    <a:p>
                      <a:r>
                        <a:rPr lang="en-GB" sz="1200"/>
                        <a:t>Branches, commits, merges</a:t>
                      </a:r>
                    </a:p>
                  </a:txBody>
                  <a:tcPr marL="59044" marR="59044" marT="29522" marB="29522"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Issues, pull requests, releases</a:t>
                      </a:r>
                    </a:p>
                  </a:txBody>
                  <a:tcPr marL="59044" marR="59044" marT="29522" marB="29522" anchor="ctr"/>
                </a:tc>
                <a:extLst>
                  <a:ext uri="{0D108BD9-81ED-4DB2-BD59-A6C34878D82A}">
                    <a16:rowId xmlns:a16="http://schemas.microsoft.com/office/drawing/2014/main" val="27324918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779187" cy="1474666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Science is Iterative – So Should Your Code Be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FA8390F-F468-B349-FAE6-56C15087C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701146"/>
              </p:ext>
            </p:extLst>
          </p:nvPr>
        </p:nvGraphicFramePr>
        <p:xfrm>
          <a:off x="980372" y="2052481"/>
          <a:ext cx="3779187" cy="372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6350" y="0"/>
            <a:ext cx="405765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BD85135F-EAAA-3974-8C8C-307CF264A1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95801" y="1884828"/>
            <a:ext cx="3088341" cy="3088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D12F5-0A45-A92C-BF57-E2FD3EF4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799"/>
            <a:ext cx="405765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5C0D1-697E-CE6C-A5EE-64E86F02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329" y="1335183"/>
            <a:ext cx="2637691" cy="4150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Basic Github terminologies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685799"/>
            <a:ext cx="405765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A61173-D91A-C1A8-DE02-5F151750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623" y="962261"/>
            <a:ext cx="3939027" cy="48967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 (Repo):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project folder tracked by Git. It contains your code, history of changes, branches, and configuration.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Commit: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snapshot of your project at a point in time. Each commit has a unique ID, message, and author.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Staging Area: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place where changes are added before committing.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Branch: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parallel version of your repository to work on features or fixes independently from main.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Combining changes from one branch into another (usually into main).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Conflict: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Occurs when two branches edit the same part of a file differently. Git asks you to manually decide which changes to keep.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Remote: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copy of your repo on GitHub or another platform. Enables team collaboration.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Push: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Sends your local commits to the remote GitHub repository.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Pull: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Fetches and merges the latest changes from the remote repository.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Clone: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Makes a local copy of a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44111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Github Tracks Changes</a:t>
            </a:r>
          </a:p>
        </p:txBody>
      </p:sp>
      <p:pic>
        <p:nvPicPr>
          <p:cNvPr id="3076" name="Picture 4" descr="Version Control System': Get a Bit “Git” Culture! ! ! – &lt;OhMyScript/&gt;">
            <a:extLst>
              <a:ext uri="{FF2B5EF4-FFF2-40B4-BE49-F238E27FC236}">
                <a16:creationId xmlns:a16="http://schemas.microsoft.com/office/drawing/2014/main" id="{6BB151A8-9DB6-7672-CCC4-5B117CD2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043996"/>
            <a:ext cx="5085525" cy="47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Inside a GitHub Project</a:t>
            </a:r>
            <a:endParaRPr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2B84D-B854-CE85-A35A-0F04EB0BF0C4}"/>
              </a:ext>
            </a:extLst>
          </p:cNvPr>
          <p:cNvSpPr/>
          <p:nvPr/>
        </p:nvSpPr>
        <p:spPr>
          <a:xfrm>
            <a:off x="829544" y="1752821"/>
            <a:ext cx="1555174" cy="713781"/>
          </a:xfrm>
          <a:prstGeom prst="rect">
            <a:avLst/>
          </a:prstGeom>
          <a:solidFill>
            <a:srgbClr val="FFE0DE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88950"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files, folders, README, and branches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5CF68-045C-D42E-6BDE-938147E036EE}"/>
              </a:ext>
            </a:extLst>
          </p:cNvPr>
          <p:cNvSpPr/>
          <p:nvPr/>
        </p:nvSpPr>
        <p:spPr>
          <a:xfrm>
            <a:off x="7427765" y="4421694"/>
            <a:ext cx="1125683" cy="713781"/>
          </a:xfrm>
          <a:prstGeom prst="rect">
            <a:avLst/>
          </a:prstGeom>
          <a:solidFill>
            <a:srgbClr val="FFE0DE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88950"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Track changes and history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FDD78-2338-4465-0C86-801E5F983A1B}"/>
              </a:ext>
            </a:extLst>
          </p:cNvPr>
          <p:cNvSpPr/>
          <p:nvPr/>
        </p:nvSpPr>
        <p:spPr>
          <a:xfrm>
            <a:off x="1163784" y="4375070"/>
            <a:ext cx="1430482" cy="807028"/>
          </a:xfrm>
          <a:prstGeom prst="rect">
            <a:avLst/>
          </a:prstGeom>
          <a:solidFill>
            <a:srgbClr val="FFE0DE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88950"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 bugs, suggest features, assign tasks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E592C8-382B-A073-9BDF-CE07397F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5" y="2672946"/>
            <a:ext cx="7772400" cy="16053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E44548-E1E0-88E3-D0EC-E3D8FACB279F}"/>
              </a:ext>
            </a:extLst>
          </p:cNvPr>
          <p:cNvSpPr/>
          <p:nvPr/>
        </p:nvSpPr>
        <p:spPr>
          <a:xfrm>
            <a:off x="3231574" y="1752820"/>
            <a:ext cx="1724890" cy="713781"/>
          </a:xfrm>
          <a:prstGeom prst="rect">
            <a:avLst/>
          </a:prstGeom>
          <a:solidFill>
            <a:srgbClr val="FFE0DE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88950"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Propose, discuss, and merge code changes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42FEE-C307-5871-48EB-89ABDB770CE8}"/>
              </a:ext>
            </a:extLst>
          </p:cNvPr>
          <p:cNvSpPr/>
          <p:nvPr/>
        </p:nvSpPr>
        <p:spPr>
          <a:xfrm>
            <a:off x="5912427" y="1752821"/>
            <a:ext cx="1350818" cy="713781"/>
          </a:xfrm>
          <a:prstGeom prst="rect">
            <a:avLst/>
          </a:prstGeom>
          <a:solidFill>
            <a:srgbClr val="FFE0DE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88950"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documentation hub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6C6D4-756B-53F9-CC51-728C830DC534}"/>
              </a:ext>
            </a:extLst>
          </p:cNvPr>
          <p:cNvSpPr/>
          <p:nvPr/>
        </p:nvSpPr>
        <p:spPr>
          <a:xfrm>
            <a:off x="3754581" y="4377337"/>
            <a:ext cx="1551707" cy="807028"/>
          </a:xfrm>
          <a:prstGeom prst="rect">
            <a:avLst/>
          </a:prstGeom>
          <a:solidFill>
            <a:srgbClr val="FFE0DE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defTabSz="488950"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(CI/CD automation –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engg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9A74FA7-A82B-A67F-6CF9-2630F1BD980B}"/>
              </a:ext>
            </a:extLst>
          </p:cNvPr>
          <p:cNvCxnSpPr>
            <a:stCxn id="8" idx="2"/>
          </p:cNvCxnSpPr>
          <p:nvPr/>
        </p:nvCxnSpPr>
        <p:spPr>
          <a:xfrm rot="5400000">
            <a:off x="1200398" y="2357249"/>
            <a:ext cx="297380" cy="5160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22BFC66-076A-853E-B6BA-7F2CE0542404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3125313" y="1795275"/>
            <a:ext cx="297381" cy="16400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9F83BD7-05AF-79AF-BB57-FEAEF8612AAD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4530436" y="2443534"/>
            <a:ext cx="2023639" cy="2294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1115E4EC-6A16-63D8-444F-AC86293781D9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8084127" y="4125191"/>
            <a:ext cx="469321" cy="653394"/>
          </a:xfrm>
          <a:prstGeom prst="curvedConnector4">
            <a:avLst>
              <a:gd name="adj1" fmla="val -48709"/>
              <a:gd name="adj2" fmla="val 773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1A4B169-FE75-2871-D622-42AB12995D7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308637" y="2863059"/>
            <a:ext cx="445944" cy="1917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917515AD-DD46-7696-161F-7505839D223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1163784" y="2970326"/>
            <a:ext cx="469320" cy="1808258"/>
          </a:xfrm>
          <a:prstGeom prst="curvedConnector4">
            <a:avLst>
              <a:gd name="adj1" fmla="val -48709"/>
              <a:gd name="adj2" fmla="val 611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65" y="0"/>
            <a:ext cx="35488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95" y="881833"/>
            <a:ext cx="2713508" cy="3264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Reusable, Readable, Reproducible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D24A71C-B19B-B71B-0F14-CD11AE20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855" y="2227820"/>
            <a:ext cx="5429060" cy="2402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1064</Words>
  <Application>Microsoft Macintosh PowerPoint</Application>
  <PresentationFormat>On-screen Show (4:3)</PresentationFormat>
  <Paragraphs>171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End-to-End Reproducible Data Science Workflows</vt:lpstr>
      <vt:lpstr>What you’ll take away today</vt:lpstr>
      <vt:lpstr>Chaos Without Version Control!</vt:lpstr>
      <vt:lpstr>The Tools Behind Clean Research</vt:lpstr>
      <vt:lpstr>Science is Iterative – So Should Your Code Be</vt:lpstr>
      <vt:lpstr>Basic Github terminologies</vt:lpstr>
      <vt:lpstr>How Github Tracks Changes</vt:lpstr>
      <vt:lpstr>Inside a GitHub Project</vt:lpstr>
      <vt:lpstr>Reusable, Readable, Reproducible</vt:lpstr>
      <vt:lpstr>Code That’s Easy to Read, Share, and Debug</vt:lpstr>
      <vt:lpstr>Real Workflow Example</vt:lpstr>
      <vt:lpstr>Safe Experimentation with Branching</vt:lpstr>
      <vt:lpstr>What Happens When Two People Edit the Same File?</vt:lpstr>
      <vt:lpstr>From Local to Global with GitHub</vt:lpstr>
      <vt:lpstr>Pull Requests - Collaboration, Feedback, Traceability</vt:lpstr>
      <vt:lpstr>Make Sure Others Can Run Your Code</vt:lpstr>
      <vt:lpstr>Avoid Clutter, Explain Everything</vt:lpstr>
      <vt:lpstr>Real-World Use Cases</vt:lpstr>
      <vt:lpstr>You’re Ready – Let’s Build a Repo Together!!!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Aakanksha Chauhan</cp:lastModifiedBy>
  <cp:revision>42</cp:revision>
  <dcterms:created xsi:type="dcterms:W3CDTF">2013-01-27T09:14:16Z</dcterms:created>
  <dcterms:modified xsi:type="dcterms:W3CDTF">2025-06-23T10:06:08Z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f6832b-0c40-4b9e-9ae0-ae73bcd49636_Enabled">
    <vt:lpwstr>true</vt:lpwstr>
  </property>
  <property fmtid="{D5CDD505-2E9C-101B-9397-08002B2CF9AE}" pid="3" name="MSIP_Label_e6f6832b-0c40-4b9e-9ae0-ae73bcd49636_SetDate">
    <vt:lpwstr>2025-06-22T19:14:59Z</vt:lpwstr>
  </property>
  <property fmtid="{D5CDD505-2E9C-101B-9397-08002B2CF9AE}" pid="4" name="MSIP_Label_e6f6832b-0c40-4b9e-9ae0-ae73bcd49636_Method">
    <vt:lpwstr>Standard</vt:lpwstr>
  </property>
  <property fmtid="{D5CDD505-2E9C-101B-9397-08002B2CF9AE}" pid="5" name="MSIP_Label_e6f6832b-0c40-4b9e-9ae0-ae73bcd49636_Name">
    <vt:lpwstr>Internal</vt:lpwstr>
  </property>
  <property fmtid="{D5CDD505-2E9C-101B-9397-08002B2CF9AE}" pid="6" name="MSIP_Label_e6f6832b-0c40-4b9e-9ae0-ae73bcd49636_SiteId">
    <vt:lpwstr>7acc61c5-e4a5-49d2-a52a-3ce24c726371</vt:lpwstr>
  </property>
  <property fmtid="{D5CDD505-2E9C-101B-9397-08002B2CF9AE}" pid="7" name="MSIP_Label_e6f6832b-0c40-4b9e-9ae0-ae73bcd49636_ActionId">
    <vt:lpwstr>672ffa67-0bce-4ca5-9456-c5086afdc4d0</vt:lpwstr>
  </property>
  <property fmtid="{D5CDD505-2E9C-101B-9397-08002B2CF9AE}" pid="8" name="MSIP_Label_e6f6832b-0c40-4b9e-9ae0-ae73bcd49636_ContentBits">
    <vt:lpwstr>0</vt:lpwstr>
  </property>
  <property fmtid="{D5CDD505-2E9C-101B-9397-08002B2CF9AE}" pid="9" name="MSIP_Label_e6f6832b-0c40-4b9e-9ae0-ae73bcd49636_Tag">
    <vt:lpwstr>50, 3, 0, 1</vt:lpwstr>
  </property>
</Properties>
</file>