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5"/>
  </p:notesMasterIdLst>
  <p:handoutMasterIdLst>
    <p:handoutMasterId r:id="rId26"/>
  </p:handoutMasterIdLst>
  <p:sldIdLst>
    <p:sldId id="256" r:id="rId2"/>
    <p:sldId id="297" r:id="rId3"/>
    <p:sldId id="299" r:id="rId4"/>
    <p:sldId id="298" r:id="rId5"/>
    <p:sldId id="296" r:id="rId6"/>
    <p:sldId id="270" r:id="rId7"/>
    <p:sldId id="282" r:id="rId8"/>
    <p:sldId id="283" r:id="rId9"/>
    <p:sldId id="284" r:id="rId10"/>
    <p:sldId id="281" r:id="rId11"/>
    <p:sldId id="286" r:id="rId12"/>
    <p:sldId id="288" r:id="rId13"/>
    <p:sldId id="271" r:id="rId14"/>
    <p:sldId id="290" r:id="rId15"/>
    <p:sldId id="291" r:id="rId16"/>
    <p:sldId id="272" r:id="rId17"/>
    <p:sldId id="292" r:id="rId18"/>
    <p:sldId id="293" r:id="rId19"/>
    <p:sldId id="274" r:id="rId20"/>
    <p:sldId id="273" r:id="rId21"/>
    <p:sldId id="263" r:id="rId22"/>
    <p:sldId id="280"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han.akgun" userId="bf4f7638-02a0-42f0-9911-f841825a7193" providerId="ADAL" clId="{64AB26B4-F204-447E-B628-34565F76D8D3}"/>
    <pc:docChg chg="modSld">
      <pc:chgData name="ayhan.akgun" userId="bf4f7638-02a0-42f0-9911-f841825a7193" providerId="ADAL" clId="{64AB26B4-F204-447E-B628-34565F76D8D3}" dt="2024-03-28T07:20:29.689" v="15" actId="20577"/>
      <pc:docMkLst>
        <pc:docMk/>
      </pc:docMkLst>
      <pc:sldChg chg="modSp mod">
        <pc:chgData name="ayhan.akgun" userId="bf4f7638-02a0-42f0-9911-f841825a7193" providerId="ADAL" clId="{64AB26B4-F204-447E-B628-34565F76D8D3}" dt="2024-03-28T07:20:29.689" v="15" actId="20577"/>
        <pc:sldMkLst>
          <pc:docMk/>
          <pc:sldMk cId="1487700712" sldId="256"/>
        </pc:sldMkLst>
        <pc:spChg chg="mod">
          <ac:chgData name="ayhan.akgun" userId="bf4f7638-02a0-42f0-9911-f841825a7193" providerId="ADAL" clId="{64AB26B4-F204-447E-B628-34565F76D8D3}" dt="2024-03-28T07:20:29.689" v="15" actId="20577"/>
          <ac:spMkLst>
            <pc:docMk/>
            <pc:sldMk cId="1487700712" sldId="256"/>
            <ac:spMk id="2" creationId="{C02C5318-1A1E-49D0-B2E2-A4B0FA9E8A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3/27/2024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arxiv.org/abs/2303.06147" TargetMode="External"/><Relationship Id="rId3" Type="http://schemas.openxmlformats.org/officeDocument/2006/relationships/hyperlink" Target="https://arxiv.org/abs/2301.09505" TargetMode="External"/><Relationship Id="rId7" Type="http://schemas.openxmlformats.org/officeDocument/2006/relationships/hyperlink" Target="https://en.wikipedia.org/wiki/Expander_graph" TargetMode="External"/><Relationship Id="rId2" Type="http://schemas.openxmlformats.org/officeDocument/2006/relationships/hyperlink" Target="https://arxiv.org/abs/2301.11956" TargetMode="External"/><Relationship Id="rId1" Type="http://schemas.openxmlformats.org/officeDocument/2006/relationships/slideLayout" Target="../slideLayouts/slideLayout4.xml"/><Relationship Id="rId6" Type="http://schemas.openxmlformats.org/officeDocument/2006/relationships/hyperlink" Target="https://arxiv.org/abs/2210.02997" TargetMode="External"/><Relationship Id="rId5" Type="http://schemas.openxmlformats.org/officeDocument/2006/relationships/hyperlink" Target="https://arxiv.org/abs/2205.12454" TargetMode="External"/><Relationship Id="rId4" Type="http://schemas.openxmlformats.org/officeDocument/2006/relationships/hyperlink" Target="https://openreview.net/pdf?id=JfjduOxrTY" TargetMode="External"/><Relationship Id="rId9" Type="http://schemas.openxmlformats.org/officeDocument/2006/relationships/hyperlink" Target="https://github.com/vijaydwivedi75/lrg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tr-TR" sz="6000" dirty="0">
                <a:solidFill>
                  <a:schemeClr val="bg1"/>
                </a:solidFill>
              </a:rPr>
              <a:t>Researches on Graphs </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DC89BD-EC86-9DE0-18DF-C60C4618AB4D}"/>
              </a:ext>
            </a:extLst>
          </p:cNvPr>
          <p:cNvPicPr>
            <a:picLocks noChangeAspect="1"/>
          </p:cNvPicPr>
          <p:nvPr/>
        </p:nvPicPr>
        <p:blipFill>
          <a:blip r:embed="rId2"/>
          <a:stretch>
            <a:fillRect/>
          </a:stretch>
        </p:blipFill>
        <p:spPr>
          <a:xfrm>
            <a:off x="5723467" y="2878251"/>
            <a:ext cx="6357890" cy="3979749"/>
          </a:xfrm>
          <a:prstGeom prst="rect">
            <a:avLst/>
          </a:prstGeom>
        </p:spPr>
      </p:pic>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NEURAL NETWORKS WITH LEARNABLE STRUCTURAL AND POSITIONAL REPRESENTATIONS</a:t>
            </a:r>
          </a:p>
        </p:txBody>
      </p:sp>
      <p:sp>
        <p:nvSpPr>
          <p:cNvPr id="5" name="TextBox 4">
            <a:extLst>
              <a:ext uri="{FF2B5EF4-FFF2-40B4-BE49-F238E27FC236}">
                <a16:creationId xmlns:a16="http://schemas.microsoft.com/office/drawing/2014/main" id="{F2FBFE76-E444-3A1F-B20C-7AD659D18315}"/>
              </a:ext>
            </a:extLst>
          </p:cNvPr>
          <p:cNvSpPr txBox="1"/>
          <p:nvPr/>
        </p:nvSpPr>
        <p:spPr>
          <a:xfrm>
            <a:off x="467882" y="2170633"/>
            <a:ext cx="10754300" cy="1367234"/>
          </a:xfrm>
          <a:prstGeom prst="rect">
            <a:avLst/>
          </a:prstGeom>
          <a:noFill/>
        </p:spPr>
        <p:txBody>
          <a:bodyPr wrap="square">
            <a:spAutoFit/>
          </a:bodyPr>
          <a:lstStyle/>
          <a:p>
            <a:pPr marL="0" marR="0" algn="just">
              <a:lnSpc>
                <a:spcPct val="107000"/>
              </a:lnSpc>
              <a:spcBef>
                <a:spcPts val="0"/>
              </a:spcBef>
              <a:spcAft>
                <a:spcPts val="800"/>
              </a:spcAft>
            </a:pPr>
            <a:r>
              <a:rPr lang="tr-TR" kern="100" dirty="0">
                <a:latin typeface="Calibri" panose="020F0502020204030204" pitchFamily="34" charset="0"/>
                <a:ea typeface="Calibri" panose="020F0502020204030204" pitchFamily="34" charset="0"/>
                <a:cs typeface="Times New Roman" panose="02020603050405020304" pitchFamily="18" charset="0"/>
              </a:rPr>
              <a:t>P</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ropose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d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structure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decouple structural and positional representations to make easy for the network to learn these two essential properties. LSPE (Learnable Structural and Positional Encodings).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investigate several sparse and fully-connected (Transformer-like) GNNs, and observe a performance increase for datasets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considering learnable PE for both GNN classes. </a:t>
            </a:r>
          </a:p>
        </p:txBody>
      </p:sp>
      <p:sp>
        <p:nvSpPr>
          <p:cNvPr id="4" name="TextBox 3">
            <a:extLst>
              <a:ext uri="{FF2B5EF4-FFF2-40B4-BE49-F238E27FC236}">
                <a16:creationId xmlns:a16="http://schemas.microsoft.com/office/drawing/2014/main" id="{27FD4654-D115-0221-ECB0-DD7ADBDADB34}"/>
              </a:ext>
            </a:extLst>
          </p:cNvPr>
          <p:cNvSpPr txBox="1"/>
          <p:nvPr/>
        </p:nvSpPr>
        <p:spPr>
          <a:xfrm>
            <a:off x="467882" y="3990510"/>
            <a:ext cx="5143347" cy="923330"/>
          </a:xfrm>
          <a:prstGeom prst="rect">
            <a:avLst/>
          </a:prstGeom>
          <a:noFill/>
        </p:spPr>
        <p:txBody>
          <a:bodyPr wrap="square">
            <a:spAutoFit/>
          </a:bodyPr>
          <a:lstStyle/>
          <a:p>
            <a:pPr algn="l"/>
            <a:r>
              <a:rPr lang="tr-TR" dirty="0">
                <a:latin typeface="NimbusRomNo9L-ReguItal"/>
              </a:rPr>
              <a:t>L</a:t>
            </a:r>
            <a:r>
              <a:rPr lang="en-US" sz="1800" b="0" i="0" u="none" strike="noStrike" baseline="0" dirty="0">
                <a:latin typeface="NimbusRomNo9L-ReguItal"/>
              </a:rPr>
              <a:t>earning positional representation </a:t>
            </a:r>
            <a:r>
              <a:rPr lang="en-US" sz="1800" b="0" i="0" u="none" strike="noStrike" baseline="0" dirty="0">
                <a:latin typeface="NimbusRomNo9L-Regu"/>
              </a:rPr>
              <a:t>that can be</a:t>
            </a:r>
            <a:r>
              <a:rPr lang="tr-TR" sz="1800" b="0" i="0" u="none" strike="noStrike" baseline="0" dirty="0">
                <a:latin typeface="NimbusRomNo9L-Regu"/>
              </a:rPr>
              <a:t> </a:t>
            </a:r>
            <a:r>
              <a:rPr lang="en-US" sz="1800" b="0" i="0" u="none" strike="noStrike" baseline="0" dirty="0">
                <a:latin typeface="NimbusRomNo9L-Regu"/>
              </a:rPr>
              <a:t>combined with structural GNNs to generate more expressive node embedding</a:t>
            </a:r>
            <a:endParaRPr lang="en-US" dirty="0"/>
          </a:p>
        </p:txBody>
      </p:sp>
    </p:spTree>
    <p:extLst>
      <p:ext uri="{BB962C8B-B14F-4D97-AF65-F5344CB8AC3E}">
        <p14:creationId xmlns:p14="http://schemas.microsoft.com/office/powerpoint/2010/main" val="120142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pPr>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Scene Graph Generation: A comprehensive survey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03391" y="1652763"/>
            <a:ext cx="11029615" cy="4832092"/>
          </a:xfrm>
          <a:prstGeom prst="rect">
            <a:avLst/>
          </a:prstGeom>
          <a:noFill/>
        </p:spPr>
        <p:txBody>
          <a:bodyPr wrap="square">
            <a:spAutoFit/>
          </a:bodyPr>
          <a:lstStyle/>
          <a:p>
            <a:pPr algn="l"/>
            <a:br>
              <a:rPr lang="en-US" sz="1400" b="0" i="0" dirty="0">
                <a:solidFill>
                  <a:srgbClr val="ECECEC"/>
                </a:solidFill>
                <a:effectLst/>
                <a:latin typeface="Söhne"/>
              </a:rPr>
            </a:br>
            <a:r>
              <a:rPr lang="en-US" sz="1400" dirty="0">
                <a:latin typeface="NimbusRomNo9L-Regu"/>
              </a:rPr>
              <a:t>Several challenges persist in Scene Graph Generation (SGG) despite the advancements made by excellent models on standard image datasets </a:t>
            </a:r>
            <a:endParaRPr lang="tr-TR" sz="1400" dirty="0">
              <a:latin typeface="NimbusRomNo9L-Regu"/>
            </a:endParaRPr>
          </a:p>
          <a:p>
            <a:pPr algn="l"/>
            <a:endParaRPr lang="en-US" sz="1400" dirty="0">
              <a:latin typeface="NimbusRomNo9L-Regu"/>
            </a:endParaRPr>
          </a:p>
          <a:p>
            <a:pPr algn="l">
              <a:buFont typeface="+mj-lt"/>
              <a:buAutoNum type="arabicPeriod"/>
            </a:pPr>
            <a:r>
              <a:rPr lang="en-US" sz="1400" dirty="0">
                <a:latin typeface="NimbusRomNo9L-Regu"/>
              </a:rPr>
              <a:t>Efficiency in Relationship Detection: The vast number of objects and relationship categories in the real world make exhaustive detection and classification of all object pairs inefficient. Efforts have been made to filter out unlikely object pairs, enhancing efficiency and reducing computational costs.</a:t>
            </a:r>
            <a:endParaRPr lang="tr-TR" sz="1400" dirty="0">
              <a:latin typeface="NimbusRomNo9L-Regu"/>
            </a:endParaRPr>
          </a:p>
          <a:p>
            <a:pPr algn="l">
              <a:buFont typeface="+mj-lt"/>
              <a:buAutoNum type="arabicPeriod"/>
            </a:pPr>
            <a:endParaRPr lang="en-US" sz="1400" dirty="0">
              <a:latin typeface="NimbusRomNo9L-Regu"/>
            </a:endParaRPr>
          </a:p>
          <a:p>
            <a:pPr algn="l">
              <a:buFont typeface="+mj-lt"/>
              <a:buAutoNum type="arabicPeriod"/>
            </a:pPr>
            <a:r>
              <a:rPr lang="en-US" sz="1400" dirty="0">
                <a:latin typeface="NimbusRomNo9L-Regu"/>
              </a:rPr>
              <a:t>Long-Tailed Distribution: Visual relationships often exhibit a long-tailed distribution, with rare relationships being underrepresented in datasets. Biased Scene Graph Generation occurs when models favor predicting common relationships over rare ones, leading to coarse and inadequate scene descriptions. Unbiased SGG aims to address this imbalance, giving more attention to tail classes.</a:t>
            </a:r>
            <a:endParaRPr lang="tr-TR" sz="1400" dirty="0">
              <a:latin typeface="NimbusRomNo9L-Regu"/>
            </a:endParaRPr>
          </a:p>
          <a:p>
            <a:pPr algn="l">
              <a:buFont typeface="+mj-lt"/>
              <a:buAutoNum type="arabicPeriod"/>
            </a:pPr>
            <a:endParaRPr lang="en-US" sz="1400" dirty="0">
              <a:latin typeface="NimbusRomNo9L-Regu"/>
            </a:endParaRPr>
          </a:p>
          <a:p>
            <a:pPr algn="l">
              <a:buFont typeface="+mj-lt"/>
              <a:buAutoNum type="arabicPeriod"/>
            </a:pPr>
            <a:r>
              <a:rPr lang="en-US" sz="1400" dirty="0">
                <a:latin typeface="NimbusRomNo9L-Regu"/>
              </a:rPr>
              <a:t>Variability in Visual Appearance: The visual appearance of the same relationship can vary significantly across different scenes, posing challenges for feature extraction. While many methods focus on semantic features, extracting discriminative visual features is crucial for accurately capturing scene-specific relationships.</a:t>
            </a:r>
            <a:endParaRPr lang="tr-TR" sz="1400" dirty="0">
              <a:latin typeface="NimbusRomNo9L-Regu"/>
            </a:endParaRPr>
          </a:p>
          <a:p>
            <a:pPr algn="l">
              <a:buFont typeface="+mj-lt"/>
              <a:buAutoNum type="arabicPeriod"/>
            </a:pPr>
            <a:endParaRPr lang="en-US" sz="1400" dirty="0">
              <a:latin typeface="NimbusRomNo9L-Regu"/>
            </a:endParaRPr>
          </a:p>
          <a:p>
            <a:pPr algn="l">
              <a:buFont typeface="+mj-lt"/>
              <a:buAutoNum type="arabicPeriod"/>
            </a:pPr>
            <a:r>
              <a:rPr lang="en-US" sz="1400" dirty="0">
                <a:latin typeface="NimbusRomNo9L-Regu"/>
              </a:rPr>
              <a:t>Ambiguity in Relationship Definitions: Defining relationships is inherently challenging, as opposed to objects with clear meanings. Different predicates can describe the same relationship, leading to noisy datasets and an ill-posed SGG task. Establishing a well-defined relationship set remains a key challenge.</a:t>
            </a:r>
            <a:endParaRPr lang="tr-TR" sz="1400" dirty="0">
              <a:latin typeface="NimbusRomNo9L-Regu"/>
            </a:endParaRPr>
          </a:p>
          <a:p>
            <a:pPr algn="l">
              <a:buFont typeface="+mj-lt"/>
              <a:buAutoNum type="arabicPeriod"/>
            </a:pPr>
            <a:endParaRPr lang="en-US" sz="1400" dirty="0">
              <a:latin typeface="NimbusRomNo9L-Regu"/>
            </a:endParaRPr>
          </a:p>
          <a:p>
            <a:pPr algn="l">
              <a:buFont typeface="+mj-lt"/>
              <a:buAutoNum type="arabicPeriod"/>
            </a:pPr>
            <a:r>
              <a:rPr lang="en-US" sz="1400" dirty="0">
                <a:latin typeface="NimbusRomNo9L-Regu"/>
              </a:rPr>
              <a:t>Evaluation Metrics: Existing evaluation metrics like </a:t>
            </a:r>
            <a:r>
              <a:rPr lang="en-US" sz="1400" dirty="0" err="1">
                <a:latin typeface="NimbusRomNo9L-Regu"/>
              </a:rPr>
              <a:t>Recall@K</a:t>
            </a:r>
            <a:r>
              <a:rPr lang="en-US" sz="1400" dirty="0">
                <a:latin typeface="NimbusRomNo9L-Regu"/>
              </a:rPr>
              <a:t> provide relative performance measures, but they may not fully capture the model's capability in generating accurate scene graphs. The lack of perfect evaluation metrics poses a challenge as the field progresses, necessitating the development of more robust benchmarks.</a:t>
            </a:r>
          </a:p>
        </p:txBody>
      </p:sp>
    </p:spTree>
    <p:extLst>
      <p:ext uri="{BB962C8B-B14F-4D97-AF65-F5344CB8AC3E}">
        <p14:creationId xmlns:p14="http://schemas.microsoft.com/office/powerpoint/2010/main" val="283012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pPr>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Scene Graph Generation: A comprehensive survey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25549" y="1815034"/>
            <a:ext cx="10754300" cy="4401205"/>
          </a:xfrm>
          <a:prstGeom prst="rect">
            <a:avLst/>
          </a:prstGeom>
          <a:noFill/>
        </p:spPr>
        <p:txBody>
          <a:bodyPr wrap="square">
            <a:spAutoFit/>
          </a:bodyPr>
          <a:lstStyle/>
          <a:p>
            <a:pPr algn="l"/>
            <a:br>
              <a:rPr lang="en-US" sz="1400" b="0" i="0" dirty="0">
                <a:solidFill>
                  <a:srgbClr val="ECECEC"/>
                </a:solidFill>
                <a:effectLst/>
                <a:latin typeface="Söhne"/>
              </a:rPr>
            </a:br>
            <a:r>
              <a:rPr lang="en-US" sz="1400" dirty="0">
                <a:latin typeface="NimbusRomNo9L-Regu"/>
              </a:rPr>
              <a:t>The </a:t>
            </a:r>
            <a:r>
              <a:rPr lang="tr-TR" sz="1400" dirty="0">
                <a:latin typeface="NimbusRomNo9L-Regu"/>
              </a:rPr>
              <a:t>research</a:t>
            </a:r>
            <a:r>
              <a:rPr lang="en-US" sz="1400" dirty="0">
                <a:latin typeface="NimbusRomNo9L-Regu"/>
              </a:rPr>
              <a:t> discusses the importance of global message passing and analyzes various methods for message passing in scene graph generation (SGG):</a:t>
            </a:r>
            <a:endParaRPr lang="tr-TR" sz="1400" dirty="0">
              <a:latin typeface="NimbusRomNo9L-Regu"/>
            </a:endParaRPr>
          </a:p>
          <a:p>
            <a:pPr algn="l"/>
            <a:endParaRPr lang="en-US" sz="1400" dirty="0">
              <a:latin typeface="NimbusRomNo9L-Regu"/>
            </a:endParaRPr>
          </a:p>
          <a:p>
            <a:pPr algn="l"/>
            <a:r>
              <a:rPr lang="en-US" sz="1400" dirty="0">
                <a:latin typeface="NimbusRomNo9L-Regu"/>
              </a:rPr>
              <a:t>Global Message Passing Across All Elements: Objects with visual relationships are semantically related, and passing messages between related elements can enhance scene-specific visual relationship detection. Message passing on graph or subgraph structures and using chain-based models or dynamic tree structures are natural choices.</a:t>
            </a:r>
            <a:endParaRPr lang="tr-TR" sz="1400" dirty="0">
              <a:latin typeface="NimbusRomNo9L-Regu"/>
            </a:endParaRPr>
          </a:p>
          <a:p>
            <a:pPr algn="l">
              <a:buFont typeface="+mj-lt"/>
              <a:buAutoNum type="arabicPeriod"/>
            </a:pPr>
            <a:endParaRPr lang="en-US" sz="1400" dirty="0">
              <a:latin typeface="NimbusRomNo9L-Regu"/>
            </a:endParaRPr>
          </a:p>
          <a:p>
            <a:pPr algn="l"/>
            <a:r>
              <a:rPr lang="en-US" sz="1400" dirty="0">
                <a:latin typeface="NimbusRomNo9L-Regu"/>
              </a:rPr>
              <a:t>Message Passing on Graph Structures: Techniques like Multi-level Scene Description Network (MSDN) and Factorizable Network (F-Net) employ message passing guided by dynamic graphs constructed from objects and caption region proposals. Context-based methods like Context-based Captioning and Scene Graph Generation Network (C2SGNet) consider unidirectional message passing between phrase and region proposals. Approximations like mean field in Conditional Random Fields (CRF) and CRF or RNN formulations are used for densely connected graph inference.</a:t>
            </a:r>
            <a:endParaRPr lang="tr-TR" sz="1400" dirty="0">
              <a:latin typeface="NimbusRomNo9L-Regu"/>
            </a:endParaRPr>
          </a:p>
          <a:p>
            <a:pPr algn="l"/>
            <a:endParaRPr lang="en-US" sz="1400" dirty="0">
              <a:latin typeface="NimbusRomNo9L-Regu"/>
            </a:endParaRPr>
          </a:p>
          <a:p>
            <a:pPr algn="l"/>
            <a:r>
              <a:rPr lang="en-US" sz="1400" dirty="0">
                <a:latin typeface="NimbusRomNo9L-Regu"/>
              </a:rPr>
              <a:t>Message Passing on Tree Structures: Dynamic tree structures like VCTREE encode visual contexts efficiently, offering advantages over oversimplified chain structures or complete but non-hierarchical graphs. VCTREE construction involves learning a score matrix, obtaining a maximum spanning tree, and converting it into an equivalent binary tree using </a:t>
            </a:r>
            <a:r>
              <a:rPr lang="en-US" sz="1400" dirty="0" err="1">
                <a:latin typeface="NimbusRomNo9L-Regu"/>
              </a:rPr>
              <a:t>TreeLSTM</a:t>
            </a:r>
            <a:r>
              <a:rPr lang="en-US" sz="1400" dirty="0">
                <a:latin typeface="NimbusRomNo9L-Regu"/>
              </a:rPr>
              <a:t> for context encoding and decoding.</a:t>
            </a:r>
          </a:p>
          <a:p>
            <a:pPr algn="l"/>
            <a:r>
              <a:rPr lang="en-US" sz="1400" dirty="0">
                <a:latin typeface="NimbusRomNo9L-Regu"/>
              </a:rPr>
              <a:t>Overall, the passage highlights the significance of joint reasoning with contextual information and explores various approaches to message passing in SGG, including graph and tree structures.</a:t>
            </a:r>
          </a:p>
          <a:p>
            <a:pPr algn="l"/>
            <a:endParaRPr lang="tr-TR" sz="1400" dirty="0">
              <a:latin typeface="NimbusRomNo9L-Regu"/>
            </a:endParaRPr>
          </a:p>
          <a:p>
            <a:pPr algn="just"/>
            <a:endParaRPr lang="en-US" sz="1400" dirty="0">
              <a:latin typeface="NimbusRomNo9L-Regu"/>
            </a:endParaRPr>
          </a:p>
        </p:txBody>
      </p:sp>
    </p:spTree>
    <p:extLst>
      <p:ext uri="{BB962C8B-B14F-4D97-AF65-F5344CB8AC3E}">
        <p14:creationId xmlns:p14="http://schemas.microsoft.com/office/powerpoint/2010/main" val="244240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0" dirty="0">
                <a:effectLst/>
                <a:latin typeface="NimbusRomNo9L-Medi"/>
                <a:ea typeface="Calibri" panose="020F0502020204030204" pitchFamily="34" charset="0"/>
                <a:cs typeface="NimbusRomNo9L-Medi"/>
              </a:rPr>
              <a:t>A Comprehensive Survey of Scene Graphs: Generation and Application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67882" y="2170632"/>
            <a:ext cx="9073282" cy="1561005"/>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Scene graph is a structured representation of a scene that can clearly express the objects, attributes, and relationships between objects in the scene. As computer vision technology continues to develop, people are no longer satisfied with simply detecting and recognizing objects in images; instead, people look forward to a higher level of understanding and reasoning about visual scenes.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7FD4654-D115-0221-ECB0-DD7ADBDADB34}"/>
              </a:ext>
            </a:extLst>
          </p:cNvPr>
          <p:cNvSpPr txBox="1"/>
          <p:nvPr/>
        </p:nvSpPr>
        <p:spPr>
          <a:xfrm>
            <a:off x="467882" y="3819390"/>
            <a:ext cx="9322663" cy="1561005"/>
          </a:xfrm>
          <a:prstGeom prst="rect">
            <a:avLst/>
          </a:prstGeom>
          <a:noFill/>
        </p:spPr>
        <p:txBody>
          <a:bodyPr wrap="square">
            <a:spAutoFit/>
          </a:bodyPr>
          <a:lstStyle/>
          <a:p>
            <a:pPr marL="0" marR="0" algn="just">
              <a:lnSpc>
                <a:spcPct val="107000"/>
              </a:lnSpc>
              <a:spcBef>
                <a:spcPts val="0"/>
              </a:spcBef>
              <a:spcAft>
                <a:spcPts val="800"/>
              </a:spcAft>
            </a:pPr>
            <a:r>
              <a:rPr lang="en-US" sz="1800" kern="0" dirty="0">
                <a:effectLst/>
                <a:latin typeface="NimbusRomNo9L-Medi"/>
                <a:ea typeface="Calibri" panose="020F0502020204030204" pitchFamily="34" charset="0"/>
                <a:cs typeface="NimbusRomNo9L-Medi"/>
              </a:rPr>
              <a:t>A scene graph is a topological representation of a scene, the primary goal of which is to encode objects and their relationships. Moreover, the key challenge task is to detect/recognize the relationships between the objects. Currently, the SGG methods can be roughly divided into CRF-based SGG, </a:t>
            </a:r>
            <a:r>
              <a:rPr lang="en-US" sz="1800" kern="0" dirty="0" err="1">
                <a:effectLst/>
                <a:latin typeface="NimbusRomNo9L-Medi"/>
                <a:ea typeface="Calibri" panose="020F0502020204030204" pitchFamily="34" charset="0"/>
                <a:cs typeface="NimbusRomNo9L-Medi"/>
              </a:rPr>
              <a:t>TransE</a:t>
            </a:r>
            <a:r>
              <a:rPr lang="en-US" sz="1800" kern="0" dirty="0">
                <a:effectLst/>
                <a:latin typeface="NimbusRomNo9L-Medi"/>
                <a:ea typeface="Calibri" panose="020F0502020204030204" pitchFamily="34" charset="0"/>
                <a:cs typeface="NimbusRomNo9L-Medi"/>
              </a:rPr>
              <a:t>-based SGG, CNN-based SGG, RNN/LSTM-based SGG, and GNN-based SGG. In this section, we conduct a detailed review of each category of these methods.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diagram of a relationship prediction&#10;&#10;Description automatically generated">
            <a:extLst>
              <a:ext uri="{FF2B5EF4-FFF2-40B4-BE49-F238E27FC236}">
                <a16:creationId xmlns:a16="http://schemas.microsoft.com/office/drawing/2014/main" id="{0CDBE8CB-DCBA-D185-6651-F3803BA836F8}"/>
              </a:ext>
            </a:extLst>
          </p:cNvPr>
          <p:cNvPicPr>
            <a:picLocks noChangeAspect="1"/>
          </p:cNvPicPr>
          <p:nvPr/>
        </p:nvPicPr>
        <p:blipFill>
          <a:blip r:embed="rId2"/>
          <a:stretch>
            <a:fillRect/>
          </a:stretch>
        </p:blipFill>
        <p:spPr>
          <a:xfrm>
            <a:off x="7518400" y="5248629"/>
            <a:ext cx="4331855" cy="1497174"/>
          </a:xfrm>
          <a:prstGeom prst="rect">
            <a:avLst/>
          </a:prstGeom>
        </p:spPr>
      </p:pic>
    </p:spTree>
    <p:extLst>
      <p:ext uri="{BB962C8B-B14F-4D97-AF65-F5344CB8AC3E}">
        <p14:creationId xmlns:p14="http://schemas.microsoft.com/office/powerpoint/2010/main" val="269539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471125" y="1312333"/>
            <a:ext cx="11029616" cy="330200"/>
          </a:xfrm>
        </p:spPr>
        <p:txBody>
          <a:bodyPr>
            <a:normAutofit/>
          </a:bodyPr>
          <a:lstStyle/>
          <a:p>
            <a:pPr>
              <a:lnSpc>
                <a:spcPct val="107000"/>
              </a:lnSpc>
              <a:spcBef>
                <a:spcPts val="0"/>
              </a:spcBef>
              <a:spcAft>
                <a:spcPts val="800"/>
              </a:spcAft>
            </a:pPr>
            <a:r>
              <a:rPr lang="en-US" sz="1200" b="0" i="0" dirty="0">
                <a:effectLst/>
                <a:latin typeface="Arial" panose="020B0604020202020204" pitchFamily="34" charset="0"/>
              </a:rPr>
              <a:t>Panoptic Scene Graph Generation</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00149" y="1923707"/>
            <a:ext cx="7067451" cy="2323713"/>
          </a:xfrm>
          <a:prstGeom prst="rect">
            <a:avLst/>
          </a:prstGeom>
          <a:noFill/>
        </p:spPr>
        <p:txBody>
          <a:bodyPr wrap="square">
            <a:spAutoFit/>
          </a:bodyPr>
          <a:lstStyle/>
          <a:p>
            <a:pPr algn="l"/>
            <a:endParaRPr lang="tr-TR" sz="1100" dirty="0">
              <a:solidFill>
                <a:srgbClr val="ECECEC"/>
              </a:solidFill>
              <a:latin typeface="Söhne"/>
              <a:ea typeface="Calibri" panose="020F0502020204030204" pitchFamily="34" charset="0"/>
              <a:cs typeface="Times New Roman" panose="02020603050405020304" pitchFamily="18" charset="0"/>
            </a:endParaRPr>
          </a:p>
          <a:p>
            <a:pPr algn="l"/>
            <a:r>
              <a:rPr lang="tr-TR" sz="1400" dirty="0">
                <a:latin typeface="Calibri" panose="020F0502020204030204" pitchFamily="34" charset="0"/>
                <a:ea typeface="Calibri" panose="020F0502020204030204" pitchFamily="34" charset="0"/>
                <a:cs typeface="Times New Roman" panose="02020603050405020304" pitchFamily="18" charset="0"/>
              </a:rPr>
              <a:t>Tr</a:t>
            </a:r>
            <a:r>
              <a:rPr lang="en-US" sz="1400" dirty="0" err="1">
                <a:latin typeface="Calibri" panose="020F0502020204030204" pitchFamily="34" charset="0"/>
                <a:ea typeface="Calibri" panose="020F0502020204030204" pitchFamily="34" charset="0"/>
                <a:cs typeface="Times New Roman" panose="02020603050405020304" pitchFamily="18" charset="0"/>
              </a:rPr>
              <a:t>aditional</a:t>
            </a:r>
            <a:r>
              <a:rPr lang="en-US" sz="1400" dirty="0">
                <a:latin typeface="Calibri" panose="020F0502020204030204" pitchFamily="34" charset="0"/>
                <a:ea typeface="Calibri" panose="020F0502020204030204" pitchFamily="34" charset="0"/>
                <a:cs typeface="Times New Roman" panose="02020603050405020304" pitchFamily="18" charset="0"/>
              </a:rPr>
              <a:t> approach to Scene Graph Generation (SGG), which relies on bounding boxes for object detection and pairwise relationship prediction. </a:t>
            </a:r>
            <a:r>
              <a:rPr lang="tr-TR" sz="1400" dirty="0">
                <a:latin typeface="Calibri" panose="020F0502020204030204" pitchFamily="34" charset="0"/>
                <a:ea typeface="Calibri" panose="020F0502020204030204" pitchFamily="34" charset="0"/>
                <a:cs typeface="Times New Roman" panose="02020603050405020304" pitchFamily="18" charset="0"/>
              </a:rPr>
              <a:t>S</a:t>
            </a:r>
            <a:r>
              <a:rPr lang="en-US" sz="1400" dirty="0" err="1">
                <a:latin typeface="Calibri" panose="020F0502020204030204" pitchFamily="34" charset="0"/>
                <a:ea typeface="Calibri" panose="020F0502020204030204" pitchFamily="34" charset="0"/>
                <a:cs typeface="Times New Roman" panose="02020603050405020304" pitchFamily="18" charset="0"/>
              </a:rPr>
              <a:t>everal</a:t>
            </a:r>
            <a:r>
              <a:rPr lang="en-US" sz="1400" dirty="0">
                <a:latin typeface="Calibri" panose="020F0502020204030204" pitchFamily="34" charset="0"/>
                <a:ea typeface="Calibri" panose="020F0502020204030204" pitchFamily="34" charset="0"/>
                <a:cs typeface="Times New Roman" panose="02020603050405020304" pitchFamily="18" charset="0"/>
              </a:rPr>
              <a:t> drawbacks of this approach:</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gn="l"/>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b="1" dirty="0">
                <a:latin typeface="Calibri" panose="020F0502020204030204" pitchFamily="34" charset="0"/>
                <a:ea typeface="Calibri" panose="020F0502020204030204" pitchFamily="34" charset="0"/>
                <a:cs typeface="Times New Roman" panose="02020603050405020304" pitchFamily="18" charset="0"/>
              </a:rPr>
              <a:t>Coarse Localization: </a:t>
            </a:r>
            <a:r>
              <a:rPr lang="en-US" sz="1400" dirty="0">
                <a:latin typeface="Calibri" panose="020F0502020204030204" pitchFamily="34" charset="0"/>
                <a:ea typeface="Calibri" panose="020F0502020204030204" pitchFamily="34" charset="0"/>
                <a:cs typeface="Times New Roman" panose="02020603050405020304" pitchFamily="18" charset="0"/>
              </a:rPr>
              <a:t>Bounding boxes provide only a coarse localization of objects, often containing noisy or ambiguous pixels from different objects or categories.</a:t>
            </a:r>
          </a:p>
          <a:p>
            <a:pPr algn="l"/>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b="1" dirty="0">
                <a:latin typeface="Calibri" panose="020F0502020204030204" pitchFamily="34" charset="0"/>
                <a:ea typeface="Calibri" panose="020F0502020204030204" pitchFamily="34" charset="0"/>
                <a:cs typeface="Times New Roman" panose="02020603050405020304" pitchFamily="18" charset="0"/>
              </a:rPr>
              <a:t>Limited Scene Coverage: </a:t>
            </a:r>
            <a:r>
              <a:rPr lang="en-US" sz="1400" dirty="0">
                <a:latin typeface="Calibri" panose="020F0502020204030204" pitchFamily="34" charset="0"/>
                <a:ea typeface="Calibri" panose="020F0502020204030204" pitchFamily="34" charset="0"/>
                <a:cs typeface="Times New Roman" panose="02020603050405020304" pitchFamily="18" charset="0"/>
              </a:rPr>
              <a:t>Bounding boxes typically do not cover the entire scene of an image, ignoring crucial contextual information.</a:t>
            </a:r>
          </a:p>
          <a:p>
            <a:pPr algn="just"/>
            <a:endParaRPr lang="tr-TR" sz="1100" dirty="0">
              <a:latin typeface="NimbusRomNo9L-Regu"/>
            </a:endParaRPr>
          </a:p>
          <a:p>
            <a:pPr algn="just"/>
            <a:endParaRPr lang="en-US" sz="1100" dirty="0">
              <a:latin typeface="NimbusRomNo9L-Regu"/>
            </a:endParaRPr>
          </a:p>
        </p:txBody>
      </p:sp>
      <p:pic>
        <p:nvPicPr>
          <p:cNvPr id="4" name="Picture 3">
            <a:extLst>
              <a:ext uri="{FF2B5EF4-FFF2-40B4-BE49-F238E27FC236}">
                <a16:creationId xmlns:a16="http://schemas.microsoft.com/office/drawing/2014/main" id="{34021CAE-FE2C-B778-549D-F8E0E3458019}"/>
              </a:ext>
            </a:extLst>
          </p:cNvPr>
          <p:cNvPicPr>
            <a:picLocks noChangeAspect="1"/>
          </p:cNvPicPr>
          <p:nvPr/>
        </p:nvPicPr>
        <p:blipFill>
          <a:blip r:embed="rId2"/>
          <a:stretch>
            <a:fillRect/>
          </a:stretch>
        </p:blipFill>
        <p:spPr>
          <a:xfrm>
            <a:off x="7304473" y="1923707"/>
            <a:ext cx="4487378" cy="2826093"/>
          </a:xfrm>
          <a:prstGeom prst="rect">
            <a:avLst/>
          </a:prstGeom>
        </p:spPr>
      </p:pic>
      <p:sp>
        <p:nvSpPr>
          <p:cNvPr id="6" name="TextBox 5">
            <a:extLst>
              <a:ext uri="{FF2B5EF4-FFF2-40B4-BE49-F238E27FC236}">
                <a16:creationId xmlns:a16="http://schemas.microsoft.com/office/drawing/2014/main" id="{D7BAE6A1-FA38-9D44-EC13-61FD59404999}"/>
              </a:ext>
            </a:extLst>
          </p:cNvPr>
          <p:cNvSpPr txBox="1"/>
          <p:nvPr/>
        </p:nvSpPr>
        <p:spPr>
          <a:xfrm>
            <a:off x="400149" y="4749800"/>
            <a:ext cx="11614051" cy="1873141"/>
          </a:xfrm>
          <a:prstGeom prst="rect">
            <a:avLst/>
          </a:prstGeom>
          <a:noFill/>
        </p:spPr>
        <p:txBody>
          <a:bodyPr wrap="square">
            <a:spAutoFit/>
          </a:bodyPr>
          <a:lstStyle/>
          <a:p>
            <a:pPr algn="l"/>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b="1" dirty="0">
                <a:latin typeface="Calibri" panose="020F0502020204030204" pitchFamily="34" charset="0"/>
                <a:ea typeface="Calibri" panose="020F0502020204030204" pitchFamily="34" charset="0"/>
                <a:cs typeface="Times New Roman" panose="02020603050405020304" pitchFamily="18" charset="0"/>
              </a:rPr>
              <a:t>Redundant Information: </a:t>
            </a:r>
            <a:r>
              <a:rPr lang="en-US" sz="1400" dirty="0">
                <a:latin typeface="Calibri" panose="020F0502020204030204" pitchFamily="34" charset="0"/>
                <a:ea typeface="Calibri" panose="020F0502020204030204" pitchFamily="34" charset="0"/>
                <a:cs typeface="Times New Roman" panose="02020603050405020304" pitchFamily="18" charset="0"/>
              </a:rPr>
              <a:t>Current SGG datasets often include redundant classes and information, which may be deemed trivial or confusing for the model.</a:t>
            </a:r>
          </a:p>
          <a:p>
            <a:pPr algn="l"/>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b="1" dirty="0">
                <a:latin typeface="Calibri" panose="020F0502020204030204" pitchFamily="34" charset="0"/>
                <a:ea typeface="Calibri" panose="020F0502020204030204" pitchFamily="34" charset="0"/>
                <a:cs typeface="Times New Roman" panose="02020603050405020304" pitchFamily="18" charset="0"/>
              </a:rPr>
              <a:t>Inconsistent Labels: </a:t>
            </a:r>
            <a:r>
              <a:rPr lang="en-US" sz="1400" dirty="0">
                <a:latin typeface="Calibri" panose="020F0502020204030204" pitchFamily="34" charset="0"/>
                <a:ea typeface="Calibri" panose="020F0502020204030204" pitchFamily="34" charset="0"/>
                <a:cs typeface="Times New Roman" panose="02020603050405020304" pitchFamily="18" charset="0"/>
              </a:rPr>
              <a:t>Inconsistent and redundant labels are observed in current datasets, leading to confusion during model training.</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gn="l"/>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dirty="0">
                <a:latin typeface="Calibri" panose="020F0502020204030204" pitchFamily="34" charset="0"/>
                <a:ea typeface="Calibri" panose="020F0502020204030204" pitchFamily="34" charset="0"/>
                <a:cs typeface="Times New Roman" panose="02020603050405020304" pitchFamily="18" charset="0"/>
              </a:rPr>
              <a:t>To address these issues, the </a:t>
            </a:r>
            <a:r>
              <a:rPr lang="tr-TR" sz="1400" dirty="0">
                <a:latin typeface="Calibri" panose="020F0502020204030204" pitchFamily="34" charset="0"/>
                <a:ea typeface="Calibri" panose="020F0502020204030204" pitchFamily="34" charset="0"/>
                <a:cs typeface="Times New Roman" panose="02020603050405020304" pitchFamily="18" charset="0"/>
              </a:rPr>
              <a:t>research</a:t>
            </a:r>
            <a:r>
              <a:rPr lang="en-US" sz="1400" dirty="0">
                <a:latin typeface="Calibri" panose="020F0502020204030204" pitchFamily="34" charset="0"/>
                <a:ea typeface="Calibri" panose="020F0502020204030204" pitchFamily="34" charset="0"/>
                <a:cs typeface="Times New Roman" panose="02020603050405020304" pitchFamily="18" charset="0"/>
              </a:rPr>
              <a:t> suggests using panoptic segmentation labels instead of bounding boxes for constructing scene graphs. It introduces the concept of Panoptic Scene Graph Generation (PSG), aiming to generate scene graph representations based on panoptic segmentations, which offer clearer and more precise grounding of objects and comprehensive scene understanding.</a:t>
            </a:r>
          </a:p>
        </p:txBody>
      </p:sp>
    </p:spTree>
    <p:extLst>
      <p:ext uri="{BB962C8B-B14F-4D97-AF65-F5344CB8AC3E}">
        <p14:creationId xmlns:p14="http://schemas.microsoft.com/office/powerpoint/2010/main" val="423953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471125" y="1312333"/>
            <a:ext cx="11029616" cy="330200"/>
          </a:xfrm>
        </p:spPr>
        <p:txBody>
          <a:bodyPr>
            <a:normAutofit/>
          </a:bodyPr>
          <a:lstStyle/>
          <a:p>
            <a:pPr>
              <a:lnSpc>
                <a:spcPct val="107000"/>
              </a:lnSpc>
              <a:spcBef>
                <a:spcPts val="0"/>
              </a:spcBef>
              <a:spcAft>
                <a:spcPts val="800"/>
              </a:spcAft>
            </a:pPr>
            <a:r>
              <a:rPr lang="en-US" sz="1200" b="0" i="0" dirty="0">
                <a:effectLst/>
                <a:latin typeface="Arial" panose="020B0604020202020204" pitchFamily="34" charset="0"/>
              </a:rPr>
              <a:t>Panoptic Scene Graph Generation</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00149" y="1923707"/>
            <a:ext cx="11283851" cy="4093428"/>
          </a:xfrm>
          <a:prstGeom prst="rect">
            <a:avLst/>
          </a:prstGeom>
          <a:noFill/>
        </p:spPr>
        <p:txBody>
          <a:bodyPr wrap="square">
            <a:spAutoFit/>
          </a:bodyPr>
          <a:lstStyle/>
          <a:p>
            <a:br>
              <a:rPr lang="en-US" sz="1400" dirty="0">
                <a:latin typeface="NimbusRomNo9L-Regu"/>
              </a:rPr>
            </a:br>
            <a:r>
              <a:rPr lang="en-US" sz="1400" dirty="0">
                <a:latin typeface="NimbusRomNo9L-Regu"/>
              </a:rPr>
              <a:t>The </a:t>
            </a:r>
            <a:r>
              <a:rPr lang="tr-TR" sz="1400" dirty="0">
                <a:latin typeface="NimbusRomNo9L-Regu"/>
              </a:rPr>
              <a:t>research</a:t>
            </a:r>
            <a:r>
              <a:rPr lang="en-US" sz="1400" dirty="0">
                <a:latin typeface="NimbusRomNo9L-Regu"/>
              </a:rPr>
              <a:t> discusses challenges and outlooks for Panoptic Scene Graph Generation (PSG) tasks:</a:t>
            </a:r>
            <a:endParaRPr lang="tr-TR" sz="1400" dirty="0">
              <a:latin typeface="NimbusRomNo9L-Regu"/>
            </a:endParaRPr>
          </a:p>
          <a:p>
            <a:endParaRPr lang="en-US" sz="1400" dirty="0">
              <a:latin typeface="NimbusRomNo9L-Regu"/>
            </a:endParaRPr>
          </a:p>
          <a:p>
            <a:pPr indent="-342900">
              <a:buFont typeface="+mj-lt"/>
              <a:buAutoNum type="arabicPeriod"/>
            </a:pPr>
            <a:r>
              <a:rPr lang="en-US" sz="1400" dirty="0">
                <a:latin typeface="NimbusRomNo9L-Regu"/>
              </a:rPr>
              <a:t>Effective Use of Priors: While prior knowledge introduced by two-stage SGG methods may not be effective for PSG tasks, more creative knowledge-aided models are expected to be developed in the era of multimodality to extract interesting triplets with additional priors. However, PSG predictions should heavily rely on visual clues despite the use of priors.</a:t>
            </a:r>
            <a:endParaRPr lang="tr-TR" sz="1400" dirty="0">
              <a:latin typeface="NimbusRomNo9L-Regu"/>
            </a:endParaRPr>
          </a:p>
          <a:p>
            <a:pPr indent="-342900">
              <a:buFont typeface="+mj-lt"/>
              <a:buAutoNum type="arabicPeriod"/>
            </a:pPr>
            <a:endParaRPr lang="en-US" sz="1400" dirty="0">
              <a:latin typeface="NimbusRomNo9L-Regu"/>
            </a:endParaRPr>
          </a:p>
          <a:p>
            <a:pPr indent="-342900">
              <a:buFont typeface="+mj-lt"/>
              <a:buAutoNum type="arabicPeriod"/>
            </a:pPr>
            <a:r>
              <a:rPr lang="en-US" sz="1400" dirty="0">
                <a:latin typeface="NimbusRomNo9L-Regu"/>
              </a:rPr>
              <a:t>Prediction of Meaningful Relations: PSG models should aim to predict more meaningful and diverse relations, including rare relations like feeding and kissing, rather than focusing solely on statistically common or positional relations.</a:t>
            </a:r>
            <a:endParaRPr lang="tr-TR" sz="1400" dirty="0">
              <a:latin typeface="NimbusRomNo9L-Regu"/>
            </a:endParaRPr>
          </a:p>
          <a:p>
            <a:pPr indent="-342900">
              <a:buFont typeface="+mj-lt"/>
              <a:buAutoNum type="arabicPeriod"/>
            </a:pPr>
            <a:endParaRPr lang="en-US" sz="1400" dirty="0">
              <a:latin typeface="NimbusRomNo9L-Regu"/>
            </a:endParaRPr>
          </a:p>
          <a:p>
            <a:pPr indent="-342900">
              <a:buFont typeface="+mj-lt"/>
              <a:buAutoNum type="arabicPeriod"/>
            </a:pPr>
            <a:r>
              <a:rPr lang="en-US" sz="1400" dirty="0">
                <a:latin typeface="NimbusRomNo9L-Regu"/>
              </a:rPr>
              <a:t>Relation with Panoptic Segmentation: The passage discusses the visualization of panoptic segmentation results by PSG methods. It highlights challenges in PSGTR where triplet queries may produce object groundings independently, leading to difficulties in deduplication or re-identification. While the performance of re-identification does not directly affect PSG metrics, it is crucial for forming accurate and logical scene understanding for real-world applications.</a:t>
            </a:r>
            <a:endParaRPr lang="tr-TR" sz="1400" dirty="0">
              <a:latin typeface="NimbusRomNo9L-Regu"/>
            </a:endParaRPr>
          </a:p>
          <a:p>
            <a:pPr indent="-342900">
              <a:buFont typeface="+mj-lt"/>
              <a:buAutoNum type="arabicPeriod"/>
            </a:pPr>
            <a:endParaRPr lang="en-US" sz="1400" dirty="0">
              <a:latin typeface="NimbusRomNo9L-Regu"/>
            </a:endParaRPr>
          </a:p>
          <a:p>
            <a:pPr indent="-342900">
              <a:buFont typeface="+mj-lt"/>
              <a:buAutoNum type="arabicPeriod"/>
            </a:pPr>
            <a:r>
              <a:rPr lang="en-US" sz="1400" dirty="0">
                <a:latin typeface="NimbusRomNo9L-Regu"/>
              </a:rPr>
              <a:t>Future Outlook: In addition to encouraging more research on learning relations and advancing scene understanding, PSG models are expected to enable exciting downstream tasks such as visual reasoning and segmentation-based scene graph-to-image generation.</a:t>
            </a:r>
          </a:p>
          <a:p>
            <a:pPr algn="just"/>
            <a:endParaRPr lang="tr-TR" sz="1100" dirty="0">
              <a:latin typeface="NimbusRomNo9L-Regu"/>
            </a:endParaRPr>
          </a:p>
          <a:p>
            <a:pPr algn="just"/>
            <a:endParaRPr lang="en-US" sz="1100" dirty="0">
              <a:latin typeface="NimbusRomNo9L-Regu"/>
            </a:endParaRPr>
          </a:p>
        </p:txBody>
      </p:sp>
    </p:spTree>
    <p:extLst>
      <p:ext uri="{BB962C8B-B14F-4D97-AF65-F5344CB8AC3E}">
        <p14:creationId xmlns:p14="http://schemas.microsoft.com/office/powerpoint/2010/main" val="304604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Spectral Image Segmentation with Global Appearance Modeling</a:t>
            </a:r>
          </a:p>
        </p:txBody>
      </p:sp>
      <p:sp>
        <p:nvSpPr>
          <p:cNvPr id="5" name="TextBox 4">
            <a:extLst>
              <a:ext uri="{FF2B5EF4-FFF2-40B4-BE49-F238E27FC236}">
                <a16:creationId xmlns:a16="http://schemas.microsoft.com/office/drawing/2014/main" id="{F2FBFE76-E444-3A1F-B20C-7AD659D18315}"/>
              </a:ext>
            </a:extLst>
          </p:cNvPr>
          <p:cNvSpPr txBox="1"/>
          <p:nvPr/>
        </p:nvSpPr>
        <p:spPr>
          <a:xfrm>
            <a:off x="484574" y="1901673"/>
            <a:ext cx="7452205" cy="3508653"/>
          </a:xfrm>
          <a:prstGeom prst="rect">
            <a:avLst/>
          </a:prstGeom>
          <a:noFill/>
        </p:spPr>
        <p:txBody>
          <a:bodyPr wrap="square">
            <a:spAutoFit/>
          </a:bodyPr>
          <a:lstStyle/>
          <a:p>
            <a:pPr algn="l"/>
            <a:r>
              <a:rPr lang="en-US" sz="1200" dirty="0">
                <a:latin typeface="CMMI10"/>
              </a:rPr>
              <a:t>The </a:t>
            </a:r>
            <a:r>
              <a:rPr lang="tr-TR" sz="1200" dirty="0">
                <a:latin typeface="CMMI10"/>
              </a:rPr>
              <a:t>research</a:t>
            </a:r>
            <a:r>
              <a:rPr lang="en-US" sz="1200" dirty="0">
                <a:latin typeface="CMMI10"/>
              </a:rPr>
              <a:t> discusses the foundation and challenges of spectral graph partitioning, particularly in the context of image segmentation. </a:t>
            </a:r>
            <a:endParaRPr lang="tr-TR" sz="1200" dirty="0">
              <a:latin typeface="CMMI10"/>
            </a:endParaRPr>
          </a:p>
          <a:p>
            <a:pPr algn="l"/>
            <a:endParaRPr lang="tr-TR" sz="1200" dirty="0">
              <a:latin typeface="CMMI10"/>
            </a:endParaRPr>
          </a:p>
          <a:p>
            <a:pPr algn="l"/>
            <a:r>
              <a:rPr lang="en-US" sz="1200" dirty="0">
                <a:latin typeface="CMMI10"/>
              </a:rPr>
              <a:t>It highlights the seminal work of Shi and Malik on normalized cuts for image segmentation and subsequent developments in spectral clustering and image segmentation. Challenges include efficiently constructing a graph over pixels and performing spectral decomposition. Traditional approaches use sparse graphs and approximate eigenvector solvers, but the proposed method starts with a dense graph and utilizes edge </a:t>
            </a:r>
            <a:r>
              <a:rPr lang="en-US" sz="1200" dirty="0" err="1">
                <a:latin typeface="CMMI10"/>
              </a:rPr>
              <a:t>sparsification</a:t>
            </a:r>
            <a:r>
              <a:rPr lang="en-US" sz="1200" dirty="0">
                <a:latin typeface="CMMI10"/>
              </a:rPr>
              <a:t> based on importance sampling. </a:t>
            </a:r>
            <a:endParaRPr lang="tr-TR" sz="1200" dirty="0">
              <a:latin typeface="CMMI10"/>
            </a:endParaRPr>
          </a:p>
          <a:p>
            <a:pPr algn="l"/>
            <a:endParaRPr lang="tr-TR" sz="1200" dirty="0">
              <a:latin typeface="CMMI10"/>
            </a:endParaRPr>
          </a:p>
          <a:p>
            <a:pPr algn="l"/>
            <a:r>
              <a:rPr lang="en-US" sz="1200" dirty="0">
                <a:latin typeface="CMMI10"/>
              </a:rPr>
              <a:t>The method emphasizes the use of raw pixel intensities for computing pixel affinities and demonstrates superior performance in segmenting textured images compared to traditional methods.</a:t>
            </a:r>
          </a:p>
          <a:p>
            <a:pPr algn="l"/>
            <a:r>
              <a:rPr lang="en-US" sz="1200" dirty="0">
                <a:latin typeface="CMMI10"/>
              </a:rPr>
              <a:t>The text also discusses the relationship between spectral segmentation algorithms and </a:t>
            </a:r>
            <a:r>
              <a:rPr lang="en-US" sz="1200" dirty="0" err="1">
                <a:latin typeface="CMMI10"/>
              </a:rPr>
              <a:t>multiview</a:t>
            </a:r>
            <a:r>
              <a:rPr lang="en-US" sz="1200" dirty="0">
                <a:latin typeface="CMMI10"/>
              </a:rPr>
              <a:t> clustering methods, which aim to cluster data using different features or views. While existing </a:t>
            </a:r>
            <a:r>
              <a:rPr lang="en-US" sz="1200" dirty="0" err="1">
                <a:latin typeface="CMMI10"/>
              </a:rPr>
              <a:t>multiview</a:t>
            </a:r>
            <a:r>
              <a:rPr lang="en-US" sz="1200" dirty="0">
                <a:latin typeface="CMMI10"/>
              </a:rPr>
              <a:t> clustering methods have not been applied to image segmentation due to computational burdens, the proposed method does not require training data and produces interpretable results. Additionally, it emphasizes the utilization of long-range relationships between pixels, which are not explicitly present in typical deep learning frameworks commonly used for image segmentation.</a:t>
            </a:r>
          </a:p>
          <a:p>
            <a:pPr algn="l"/>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6F7F60F-4ECB-3389-45A9-F11F75667978}"/>
              </a:ext>
            </a:extLst>
          </p:cNvPr>
          <p:cNvSpPr txBox="1"/>
          <p:nvPr/>
        </p:nvSpPr>
        <p:spPr>
          <a:xfrm>
            <a:off x="484574" y="5157689"/>
            <a:ext cx="7601285" cy="1569660"/>
          </a:xfrm>
          <a:prstGeom prst="rect">
            <a:avLst/>
          </a:prstGeom>
          <a:noFill/>
        </p:spPr>
        <p:txBody>
          <a:bodyPr wrap="square">
            <a:spAutoFit/>
          </a:bodyPr>
          <a:lstStyle/>
          <a:p>
            <a:pPr algn="l"/>
            <a:r>
              <a:rPr lang="en-US" sz="1200" b="0" i="0" u="none" strike="noStrike" baseline="0" dirty="0">
                <a:latin typeface="CMR10"/>
              </a:rPr>
              <a:t>We break the</a:t>
            </a:r>
            <a:r>
              <a:rPr lang="tr-TR" sz="1200" b="0" i="0" u="none" strike="noStrike" baseline="0" dirty="0">
                <a:latin typeface="CMR10"/>
              </a:rPr>
              <a:t> </a:t>
            </a:r>
            <a:r>
              <a:rPr lang="en-US" sz="1200" b="0" i="0" u="none" strike="noStrike" baseline="0" dirty="0">
                <a:latin typeface="CMR10"/>
              </a:rPr>
              <a:t>grouping cues (spatial proximity and appearance similarity) into two separate graphs, </a:t>
            </a:r>
            <a:r>
              <a:rPr lang="en-US" sz="1200" b="0" i="0" u="none" strike="noStrike" baseline="0" dirty="0" err="1">
                <a:latin typeface="CMMI10"/>
              </a:rPr>
              <a:t>G</a:t>
            </a:r>
            <a:r>
              <a:rPr lang="en-US" sz="500" b="0" i="0" u="none" strike="noStrike" baseline="0" dirty="0" err="1">
                <a:latin typeface="CMR7"/>
              </a:rPr>
              <a:t>grid</a:t>
            </a:r>
            <a:r>
              <a:rPr lang="en-US" sz="500" b="0" i="0" u="none" strike="noStrike" baseline="0" dirty="0">
                <a:latin typeface="CMR7"/>
              </a:rPr>
              <a:t> </a:t>
            </a:r>
            <a:r>
              <a:rPr lang="en-US" sz="1200" b="0" i="0" u="none" strike="noStrike" baseline="0" dirty="0">
                <a:latin typeface="CMR10"/>
              </a:rPr>
              <a:t>and </a:t>
            </a:r>
            <a:r>
              <a:rPr lang="en-US" sz="1200" b="0" i="0" u="none" strike="noStrike" baseline="0" dirty="0" err="1">
                <a:latin typeface="CMMI10"/>
              </a:rPr>
              <a:t>G</a:t>
            </a:r>
            <a:r>
              <a:rPr lang="en-US" sz="500" b="0" i="0" u="none" strike="noStrike" baseline="0" dirty="0" err="1">
                <a:latin typeface="CMR7"/>
              </a:rPr>
              <a:t>data</a:t>
            </a:r>
            <a:r>
              <a:rPr lang="en-US" sz="1200" b="0" i="0" u="none" strike="noStrike" baseline="0" dirty="0">
                <a:latin typeface="CMR10"/>
              </a:rPr>
              <a:t>. Both</a:t>
            </a:r>
            <a:r>
              <a:rPr lang="tr-TR" sz="1200" b="0" i="0" u="none" strike="noStrike" baseline="0" dirty="0">
                <a:latin typeface="CMR10"/>
              </a:rPr>
              <a:t> </a:t>
            </a:r>
            <a:r>
              <a:rPr lang="en-US" sz="1200" b="0" i="0" u="none" strike="noStrike" baseline="0" dirty="0">
                <a:latin typeface="CMR10"/>
              </a:rPr>
              <a:t>graphs are de</a:t>
            </a:r>
            <a:r>
              <a:rPr lang="tr-TR" sz="1200" b="0" i="0" u="none" strike="noStrike" baseline="0" dirty="0">
                <a:latin typeface="CMR10"/>
              </a:rPr>
              <a:t>fi</a:t>
            </a:r>
            <a:r>
              <a:rPr lang="en-US" sz="1200" b="0" i="0" u="none" strike="noStrike" baseline="0" dirty="0" err="1">
                <a:latin typeface="CMR10"/>
              </a:rPr>
              <a:t>ned</a:t>
            </a:r>
            <a:r>
              <a:rPr lang="en-US" sz="1200" b="0" i="0" u="none" strike="noStrike" baseline="0" dirty="0">
                <a:latin typeface="CMR10"/>
              </a:rPr>
              <a:t> over the same set of vertices, corresponding to the pixels in an image.</a:t>
            </a:r>
          </a:p>
          <a:p>
            <a:pPr algn="l"/>
            <a:r>
              <a:rPr lang="en-US" sz="1200" b="0" i="0" u="none" strike="noStrike" baseline="0" dirty="0">
                <a:latin typeface="CMR10"/>
              </a:rPr>
              <a:t>1. The graph </a:t>
            </a:r>
            <a:r>
              <a:rPr lang="en-US" sz="1200" b="0" i="0" u="none" strike="noStrike" baseline="0" dirty="0" err="1">
                <a:latin typeface="CMMI10"/>
              </a:rPr>
              <a:t>G</a:t>
            </a:r>
            <a:r>
              <a:rPr lang="en-US" sz="500" b="0" i="0" u="none" strike="noStrike" baseline="0" dirty="0" err="1">
                <a:latin typeface="CMR7"/>
              </a:rPr>
              <a:t>grid</a:t>
            </a:r>
            <a:r>
              <a:rPr lang="en-US" sz="500" b="0" i="0" u="none" strike="noStrike" baseline="0" dirty="0">
                <a:latin typeface="CMR7"/>
              </a:rPr>
              <a:t> </a:t>
            </a:r>
            <a:r>
              <a:rPr lang="en-US" sz="1200" b="0" i="0" u="none" strike="noStrike" baseline="0" dirty="0">
                <a:latin typeface="CMR10"/>
              </a:rPr>
              <a:t>is a grid over the image pixels, where each pixel is connected to the four neighboring</a:t>
            </a:r>
          </a:p>
          <a:p>
            <a:pPr algn="l"/>
            <a:r>
              <a:rPr lang="en-US" sz="1200" b="0" i="0" u="none" strike="noStrike" baseline="0" dirty="0">
                <a:latin typeface="CMR10"/>
              </a:rPr>
              <a:t>pixels with an edge of weight 1. This graph encourages neighboring pixels to be grouped together,</a:t>
            </a:r>
          </a:p>
          <a:p>
            <a:pPr algn="l"/>
            <a:r>
              <a:rPr lang="en-US" sz="1200" b="0" i="0" u="none" strike="noStrike" baseline="0" dirty="0">
                <a:latin typeface="CMR10"/>
              </a:rPr>
              <a:t>independent of their appearance.</a:t>
            </a:r>
          </a:p>
          <a:p>
            <a:pPr algn="l"/>
            <a:r>
              <a:rPr lang="en-US" sz="1200" b="0" i="0" u="none" strike="noStrike" baseline="0" dirty="0">
                <a:latin typeface="CMR10"/>
              </a:rPr>
              <a:t>2. The graph </a:t>
            </a:r>
            <a:r>
              <a:rPr lang="en-US" sz="1200" b="0" i="0" u="none" strike="noStrike" baseline="0" dirty="0" err="1">
                <a:latin typeface="CMMI10"/>
              </a:rPr>
              <a:t>G</a:t>
            </a:r>
            <a:r>
              <a:rPr lang="en-US" sz="500" b="0" i="0" u="none" strike="noStrike" baseline="0" dirty="0" err="1">
                <a:latin typeface="CMR7"/>
              </a:rPr>
              <a:t>data</a:t>
            </a:r>
            <a:r>
              <a:rPr lang="en-US" sz="500" b="0" i="0" u="none" strike="noStrike" baseline="0" dirty="0">
                <a:latin typeface="CMR7"/>
              </a:rPr>
              <a:t> </a:t>
            </a:r>
            <a:r>
              <a:rPr lang="en-US" sz="1200" b="0" i="0" u="none" strike="noStrike" baseline="0" dirty="0">
                <a:latin typeface="CMR10"/>
              </a:rPr>
              <a:t>is a fully connected graph that encourages pixels with similar appearance to be grouped</a:t>
            </a:r>
          </a:p>
          <a:p>
            <a:pPr algn="l"/>
            <a:r>
              <a:rPr lang="en-US" sz="1200" b="0" i="0" u="none" strike="noStrike" baseline="0" dirty="0">
                <a:latin typeface="CMR10"/>
              </a:rPr>
              <a:t>together, independent of their location. The weights in </a:t>
            </a:r>
            <a:r>
              <a:rPr lang="en-US" sz="1200" b="0" i="0" u="none" strike="noStrike" baseline="0" dirty="0" err="1">
                <a:latin typeface="CMMI10"/>
              </a:rPr>
              <a:t>G</a:t>
            </a:r>
            <a:r>
              <a:rPr lang="en-US" sz="500" b="0" i="0" u="none" strike="noStrike" baseline="0" dirty="0" err="1">
                <a:latin typeface="CMR7"/>
              </a:rPr>
              <a:t>data</a:t>
            </a:r>
            <a:r>
              <a:rPr lang="en-US" sz="500" b="0" i="0" u="none" strike="noStrike" baseline="0" dirty="0">
                <a:latin typeface="CMR7"/>
              </a:rPr>
              <a:t> </a:t>
            </a:r>
            <a:r>
              <a:rPr lang="en-US" sz="1200" b="0" i="0" u="none" strike="noStrike" baseline="0" dirty="0">
                <a:latin typeface="CMR10"/>
              </a:rPr>
              <a:t>are based on appearance similarity of</a:t>
            </a:r>
          </a:p>
          <a:p>
            <a:pPr algn="l"/>
            <a:r>
              <a:rPr lang="en-US" sz="1200" b="0" i="0" u="none" strike="noStrike" baseline="0" dirty="0">
                <a:latin typeface="CMR10"/>
              </a:rPr>
              <a:t>pixels, and do not depend on pixel locations,</a:t>
            </a:r>
            <a:endParaRPr lang="en-US" sz="1200" dirty="0"/>
          </a:p>
        </p:txBody>
      </p:sp>
      <p:pic>
        <p:nvPicPr>
          <p:cNvPr id="11" name="Picture 10">
            <a:extLst>
              <a:ext uri="{FF2B5EF4-FFF2-40B4-BE49-F238E27FC236}">
                <a16:creationId xmlns:a16="http://schemas.microsoft.com/office/drawing/2014/main" id="{0337D403-97CC-B94A-38B3-2537253AD72A}"/>
              </a:ext>
            </a:extLst>
          </p:cNvPr>
          <p:cNvPicPr>
            <a:picLocks noChangeAspect="1"/>
          </p:cNvPicPr>
          <p:nvPr/>
        </p:nvPicPr>
        <p:blipFill>
          <a:blip r:embed="rId2"/>
          <a:stretch>
            <a:fillRect/>
          </a:stretch>
        </p:blipFill>
        <p:spPr>
          <a:xfrm>
            <a:off x="8158548" y="4321936"/>
            <a:ext cx="3674774" cy="1837388"/>
          </a:xfrm>
          <a:prstGeom prst="rect">
            <a:avLst/>
          </a:prstGeom>
        </p:spPr>
      </p:pic>
      <p:pic>
        <p:nvPicPr>
          <p:cNvPr id="13" name="Picture 12">
            <a:extLst>
              <a:ext uri="{FF2B5EF4-FFF2-40B4-BE49-F238E27FC236}">
                <a16:creationId xmlns:a16="http://schemas.microsoft.com/office/drawing/2014/main" id="{89844F76-AFD1-8417-1A1F-860549AA0370}"/>
              </a:ext>
            </a:extLst>
          </p:cNvPr>
          <p:cNvPicPr>
            <a:picLocks noChangeAspect="1"/>
          </p:cNvPicPr>
          <p:nvPr/>
        </p:nvPicPr>
        <p:blipFill>
          <a:blip r:embed="rId3"/>
          <a:stretch>
            <a:fillRect/>
          </a:stretch>
        </p:blipFill>
        <p:spPr>
          <a:xfrm>
            <a:off x="8085859" y="2561371"/>
            <a:ext cx="3846080" cy="1380374"/>
          </a:xfrm>
          <a:prstGeom prst="rect">
            <a:avLst/>
          </a:prstGeom>
        </p:spPr>
      </p:pic>
    </p:spTree>
    <p:extLst>
      <p:ext uri="{BB962C8B-B14F-4D97-AF65-F5344CB8AC3E}">
        <p14:creationId xmlns:p14="http://schemas.microsoft.com/office/powerpoint/2010/main" val="4176663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Deep Reinforcement Learning for Vision-Based Navigation of UAVs in Avoiding Stationary and Mobile Obstacles</a:t>
            </a:r>
          </a:p>
        </p:txBody>
      </p:sp>
      <p:sp>
        <p:nvSpPr>
          <p:cNvPr id="5" name="TextBox 4">
            <a:extLst>
              <a:ext uri="{FF2B5EF4-FFF2-40B4-BE49-F238E27FC236}">
                <a16:creationId xmlns:a16="http://schemas.microsoft.com/office/drawing/2014/main" id="{F2FBFE76-E444-3A1F-B20C-7AD659D18315}"/>
              </a:ext>
            </a:extLst>
          </p:cNvPr>
          <p:cNvSpPr txBox="1"/>
          <p:nvPr/>
        </p:nvSpPr>
        <p:spPr>
          <a:xfrm>
            <a:off x="366040" y="2104875"/>
            <a:ext cx="10352759" cy="4247317"/>
          </a:xfrm>
          <a:prstGeom prst="rect">
            <a:avLst/>
          </a:prstGeom>
          <a:noFill/>
        </p:spPr>
        <p:txBody>
          <a:bodyPr wrap="square">
            <a:spAutoFit/>
          </a:bodyPr>
          <a:lstStyle/>
          <a:p>
            <a:pPr algn="l"/>
            <a:r>
              <a:rPr lang="en-US" sz="1200" dirty="0">
                <a:latin typeface="CMMI10"/>
              </a:rPr>
              <a:t>Autonomous systems, which can perform tasks without human intervention, are increasingly used to reduce errors and enhance operational efficiency. Autonomous drones offer immediate situational awareness and response capabilities in emergencies, without requiring a pilot on-site, making them valuable for security, inspection, and other applications.</a:t>
            </a:r>
            <a:endParaRPr lang="tr-TR" sz="1200" dirty="0">
              <a:latin typeface="CMMI10"/>
            </a:endParaRPr>
          </a:p>
          <a:p>
            <a:pPr algn="l"/>
            <a:endParaRPr lang="en-US" sz="1200" dirty="0">
              <a:latin typeface="CMMI10"/>
            </a:endParaRPr>
          </a:p>
          <a:p>
            <a:pPr algn="l"/>
            <a:r>
              <a:rPr lang="en-US" sz="1200" dirty="0">
                <a:latin typeface="CMMI10"/>
              </a:rPr>
              <a:t>Initially, researchers focused on self-navigation drones using GPS coordinates to reach predefined destinations. However, collision avoidance remains a challenge, as drones can collide with obstacles despite GPS navigation. </a:t>
            </a:r>
            <a:endParaRPr lang="tr-TR" sz="1200" dirty="0">
              <a:latin typeface="CMMI10"/>
            </a:endParaRPr>
          </a:p>
          <a:p>
            <a:pPr algn="l"/>
            <a:endParaRPr lang="tr-TR" sz="1200" dirty="0">
              <a:latin typeface="CMMI10"/>
            </a:endParaRPr>
          </a:p>
          <a:p>
            <a:pPr algn="l"/>
            <a:r>
              <a:rPr lang="en-US" sz="1200" dirty="0">
                <a:latin typeface="CMMI10"/>
              </a:rPr>
              <a:t>Researchers have employed various approaches for collision avoidance, including visual sensors, laser range finders, and ultrasonic sensors. Visual sensors are preferred for small or medium-sized UAVs due to their compactness, lightweight, and energy efficiency, as well as their ability to provide rich environmental information.</a:t>
            </a:r>
            <a:endParaRPr lang="tr-TR" sz="1200" dirty="0">
              <a:latin typeface="CMMI10"/>
            </a:endParaRPr>
          </a:p>
          <a:p>
            <a:pPr algn="l"/>
            <a:endParaRPr lang="en-US" sz="1200" dirty="0">
              <a:latin typeface="CMMI10"/>
            </a:endParaRPr>
          </a:p>
          <a:p>
            <a:pPr algn="l"/>
            <a:r>
              <a:rPr lang="en-US" sz="1200" dirty="0">
                <a:latin typeface="CMMI10"/>
              </a:rPr>
              <a:t>Vision-based navigation systems employ strategies such as geometric relations, fuzzy logic, potential fields, and neural networks for obstacle detection and avoidance. In recent years, deep reinforcement learning (DRL) has emerged as a promising approach for obstacle avoidance in drones. RL-based techniques allow drones to adapt dynamically to the environment by learning in a virtual setting and then applying the trained model to real drones for testing. Close alignment between the training environment and the real world is crucial for effective RL-based collision avoidance, with various obstacle scenarios considered during training. Choosing the appropriate RL model is essential for achieving optimal results.</a:t>
            </a:r>
            <a:endParaRPr lang="tr-TR" sz="1200" dirty="0">
              <a:latin typeface="CMMI10"/>
            </a:endParaRPr>
          </a:p>
          <a:p>
            <a:pPr algn="l"/>
            <a:endParaRPr lang="tr-TR" sz="1200" dirty="0">
              <a:latin typeface="CMMI10"/>
            </a:endParaRPr>
          </a:p>
          <a:p>
            <a:pPr algn="l"/>
            <a:r>
              <a:rPr lang="en-US" sz="1200" dirty="0"/>
              <a:t>In future research, the effectiveness of the collision avoidance algorithms could be improved by training them in more environments that mimic the real world. The research could be extended to creating a path-following model, which would be incorporated into the current model. It would also be worthwhile to assess the hardware power consumption and other related factors, as well as its efficiency in real-life situations by incorporating it into a real drone and analyzing how it avoids obstacles</a:t>
            </a:r>
            <a:endParaRPr lang="en-US" sz="1200" dirty="0">
              <a:latin typeface="CMMI10"/>
            </a:endParaRPr>
          </a:p>
          <a:p>
            <a:pPr algn="l"/>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18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Manipulation Action Recognition and</a:t>
            </a:r>
            <a:r>
              <a:rPr lang="tr-TR"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Reconstruction using a Deep Scene Graph Network</a:t>
            </a:r>
          </a:p>
        </p:txBody>
      </p:sp>
      <p:sp>
        <p:nvSpPr>
          <p:cNvPr id="5" name="TextBox 4">
            <a:extLst>
              <a:ext uri="{FF2B5EF4-FFF2-40B4-BE49-F238E27FC236}">
                <a16:creationId xmlns:a16="http://schemas.microsoft.com/office/drawing/2014/main" id="{F2FBFE76-E444-3A1F-B20C-7AD659D18315}"/>
              </a:ext>
            </a:extLst>
          </p:cNvPr>
          <p:cNvSpPr txBox="1"/>
          <p:nvPr/>
        </p:nvSpPr>
        <p:spPr>
          <a:xfrm>
            <a:off x="366040" y="2104875"/>
            <a:ext cx="11741293" cy="3785652"/>
          </a:xfrm>
          <a:prstGeom prst="rect">
            <a:avLst/>
          </a:prstGeom>
          <a:noFill/>
        </p:spPr>
        <p:txBody>
          <a:bodyPr wrap="square">
            <a:spAutoFit/>
          </a:bodyPr>
          <a:lstStyle/>
          <a:p>
            <a:pPr algn="l"/>
            <a:endParaRPr lang="en-US" sz="1200" dirty="0">
              <a:latin typeface="CMMI10"/>
            </a:endParaRPr>
          </a:p>
          <a:p>
            <a:pPr algn="l"/>
            <a:r>
              <a:rPr lang="en-US" sz="1200" dirty="0">
                <a:latin typeface="CMMI10"/>
              </a:rPr>
              <a:t>Imitation learning has seen consistent growth across various research areas, including human-robot interaction, machine learning, and machine vision, driven by the demand for intelligent applications. </a:t>
            </a:r>
            <a:endParaRPr lang="tr-TR" sz="1200" dirty="0">
              <a:latin typeface="CMMI10"/>
            </a:endParaRPr>
          </a:p>
          <a:p>
            <a:pPr algn="l"/>
            <a:endParaRPr lang="tr-TR" sz="1200" dirty="0">
              <a:latin typeface="CMMI10"/>
            </a:endParaRPr>
          </a:p>
          <a:p>
            <a:pPr algn="l"/>
            <a:r>
              <a:rPr lang="en-US" sz="1200" dirty="0">
                <a:latin typeface="CMMI10"/>
              </a:rPr>
              <a:t>While manipulation action recognition has been widely studied, the use of graph-based deep neural networks in this domain remains uncommon. </a:t>
            </a:r>
            <a:endParaRPr lang="tr-TR" sz="1200" dirty="0">
              <a:latin typeface="CMMI10"/>
            </a:endParaRPr>
          </a:p>
          <a:p>
            <a:pPr algn="l"/>
            <a:endParaRPr lang="tr-TR" sz="1200" dirty="0">
              <a:latin typeface="CMMI10"/>
            </a:endParaRPr>
          </a:p>
          <a:p>
            <a:pPr algn="l"/>
            <a:r>
              <a:rPr lang="en-US" sz="1200" dirty="0">
                <a:latin typeface="CMMI10"/>
              </a:rPr>
              <a:t>The proposed approach utilizes graph networks (GN) to classify object-action relations, considering both spatial and temporal relations. Spatial relations refer to interactions between objects in a single frame (e.g., hand touching a bowl), while temporal relations involve relationships between objects across consecutive frames, capturing changes over time. </a:t>
            </a:r>
            <a:endParaRPr lang="tr-TR" sz="1200" dirty="0">
              <a:latin typeface="CMMI10"/>
            </a:endParaRPr>
          </a:p>
          <a:p>
            <a:pPr algn="l"/>
            <a:endParaRPr lang="tr-TR" sz="1200" dirty="0">
              <a:latin typeface="CMMI10"/>
            </a:endParaRPr>
          </a:p>
          <a:p>
            <a:pPr algn="l"/>
            <a:r>
              <a:rPr lang="en-US" sz="1200" dirty="0">
                <a:latin typeface="CMMI10"/>
              </a:rPr>
              <a:t>Additionally, the network includes a branch for graph reconstruction, laying the groundwork for further development.</a:t>
            </a:r>
          </a:p>
          <a:p>
            <a:pPr algn="l"/>
            <a:r>
              <a:rPr lang="en-US" sz="1200" dirty="0">
                <a:latin typeface="CMMI10"/>
              </a:rPr>
              <a:t>Key aspects of novelty in this research include:</a:t>
            </a:r>
          </a:p>
          <a:p>
            <a:pPr algn="l">
              <a:buFont typeface="Arial" panose="020B0604020202020204" pitchFamily="34" charset="0"/>
              <a:buChar char="•"/>
            </a:pPr>
            <a:r>
              <a:rPr lang="en-US" sz="1200" dirty="0">
                <a:latin typeface="CMMI10"/>
              </a:rPr>
              <a:t>Developing a modular perception pipeline grounded in continuous signal data.</a:t>
            </a:r>
          </a:p>
          <a:p>
            <a:pPr algn="l">
              <a:buFont typeface="Arial" panose="020B0604020202020204" pitchFamily="34" charset="0"/>
              <a:buChar char="•"/>
            </a:pPr>
            <a:r>
              <a:rPr lang="en-US" sz="1200" dirty="0">
                <a:latin typeface="CMMI10"/>
              </a:rPr>
              <a:t>Implementing a deep graph network for manipulation action recognition and graph reconstruction tasks.</a:t>
            </a:r>
          </a:p>
          <a:p>
            <a:pPr algn="l">
              <a:buFont typeface="Arial" panose="020B0604020202020204" pitchFamily="34" charset="0"/>
              <a:buChar char="•"/>
            </a:pPr>
            <a:r>
              <a:rPr lang="en-US" sz="1200" dirty="0">
                <a:latin typeface="CMMI10"/>
              </a:rPr>
              <a:t>Providing a framework for real-time demonstration and testing with novel subjects using images derived from the perception pipeline. The proposed system will be evaluated against two different baselines on separate datasets to assess its performance in the relatively narrow field of graph-based manipulation action recognition.</a:t>
            </a:r>
            <a:endParaRPr lang="tr-TR" sz="1200" dirty="0">
              <a:latin typeface="CMMI10"/>
            </a:endParaRPr>
          </a:p>
          <a:p>
            <a:pPr algn="l">
              <a:buFont typeface="Arial" panose="020B0604020202020204" pitchFamily="34" charset="0"/>
              <a:buChar char="•"/>
            </a:pPr>
            <a:endParaRPr lang="tr-TR" sz="1200" dirty="0">
              <a:latin typeface="CMMI10"/>
            </a:endParaRPr>
          </a:p>
          <a:p>
            <a:pPr algn="l">
              <a:buFont typeface="Arial" panose="020B0604020202020204" pitchFamily="34" charset="0"/>
              <a:buChar char="•"/>
            </a:pPr>
            <a:r>
              <a:rPr lang="en-US" sz="1200" dirty="0">
                <a:latin typeface="CMMI10"/>
              </a:rPr>
              <a:t>The thesis focuses on classifying human manipulation actions using a Graph Network (GN) classifier and explores graph reconstruction from a latent space representation, with the potential for future graph prediction. The input for the network is a scene graph generated through a preprocessing pipeline that takes RGB images as input and outputs a scene graph. In the scene graph, nodes represent detected objects, and edges indicate spatial relationships between pairs of objects. Additionally, the thesis aims to analyze the temporal relation between consecutive scene graphs and compare the proposed solution with previous methods for manipulation action recognition.</a:t>
            </a:r>
          </a:p>
        </p:txBody>
      </p:sp>
    </p:spTree>
    <p:extLst>
      <p:ext uri="{BB962C8B-B14F-4D97-AF65-F5344CB8AC3E}">
        <p14:creationId xmlns:p14="http://schemas.microsoft.com/office/powerpoint/2010/main" val="185278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CA01676-8431-3BAE-B55E-83ED2DB4F1AC}"/>
              </a:ext>
            </a:extLst>
          </p:cNvPr>
          <p:cNvPicPr>
            <a:picLocks noChangeAspect="1"/>
          </p:cNvPicPr>
          <p:nvPr/>
        </p:nvPicPr>
        <p:blipFill>
          <a:blip r:embed="rId2"/>
          <a:stretch>
            <a:fillRect/>
          </a:stretch>
        </p:blipFill>
        <p:spPr>
          <a:xfrm>
            <a:off x="4097868" y="4880739"/>
            <a:ext cx="3094754" cy="1917994"/>
          </a:xfrm>
          <a:prstGeom prst="rect">
            <a:avLst/>
          </a:prstGeom>
        </p:spPr>
      </p:pic>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tr-TR" sz="1800" b="0" i="0" u="none" strike="noStrike" baseline="0" dirty="0">
                <a:latin typeface="NimbusRomNo9L-Medi"/>
              </a:rPr>
              <a:t>SCENE GRAPH GENERATION</a:t>
            </a:r>
            <a:r>
              <a:rPr lang="en-US" sz="1800" b="0" i="0" u="none" strike="noStrike" baseline="0" dirty="0">
                <a:latin typeface="NimbusRomNo9L-Medi"/>
              </a:rPr>
              <a:t> - A Variational Graph Autoencoder for</a:t>
            </a:r>
            <a:br>
              <a:rPr lang="en-US" sz="1800" b="0" i="0" u="none" strike="noStrike" baseline="0" dirty="0">
                <a:latin typeface="NimbusRomNo9L-Medi"/>
              </a:rPr>
            </a:br>
            <a:r>
              <a:rPr lang="en-US" sz="1800" b="0" i="0" u="none" strike="noStrike" baseline="0" dirty="0">
                <a:latin typeface="NimbusRomNo9L-Medi"/>
              </a:rPr>
              <a:t>Manipulation Action Recognition and Prediction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67881" y="2170632"/>
            <a:ext cx="7070116" cy="3139321"/>
          </a:xfrm>
          <a:prstGeom prst="rect">
            <a:avLst/>
          </a:prstGeom>
          <a:noFill/>
        </p:spPr>
        <p:txBody>
          <a:bodyPr wrap="square">
            <a:spAutoFit/>
          </a:bodyPr>
          <a:lstStyle/>
          <a:p>
            <a:pPr algn="just"/>
            <a:r>
              <a:rPr lang="en-US" sz="1800" b="0" i="0" u="none" strike="noStrike" baseline="0" dirty="0">
                <a:latin typeface="NimbusRomNo9L-Medi"/>
              </a:rPr>
              <a:t>Different from the related works, we here introduce a deep</a:t>
            </a:r>
            <a:r>
              <a:rPr lang="tr-TR" sz="1800" b="0" i="0" u="none" strike="noStrike" baseline="0" dirty="0">
                <a:latin typeface="NimbusRomNo9L-Medi"/>
              </a:rPr>
              <a:t> </a:t>
            </a:r>
            <a:r>
              <a:rPr lang="en-US" sz="1800" b="0" i="0" u="none" strike="noStrike" baseline="0" dirty="0">
                <a:latin typeface="NimbusRomNo9L-Medi"/>
              </a:rPr>
              <a:t>graph autoencoder to jointly learn recognition and prediction</a:t>
            </a:r>
            <a:r>
              <a:rPr lang="tr-TR" sz="1800" b="0" i="0" u="none" strike="noStrike" baseline="0" dirty="0">
                <a:latin typeface="NimbusRomNo9L-Medi"/>
              </a:rPr>
              <a:t> </a:t>
            </a:r>
            <a:r>
              <a:rPr lang="en-US" sz="1800" b="0" i="0" u="none" strike="noStrike" baseline="0" dirty="0">
                <a:latin typeface="NimbusRomNo9L-Medi"/>
              </a:rPr>
              <a:t>of manipulation tasks from symbolic scene graphs, instead of</a:t>
            </a:r>
            <a:r>
              <a:rPr lang="tr-TR" sz="1800" b="0" i="0" u="none" strike="noStrike" baseline="0" dirty="0">
                <a:latin typeface="NimbusRomNo9L-Medi"/>
              </a:rPr>
              <a:t> </a:t>
            </a:r>
            <a:r>
              <a:rPr lang="en-US" sz="1800" b="0" i="0" u="none" strike="noStrike" baseline="0" dirty="0">
                <a:latin typeface="NimbusRomNo9L-Medi"/>
              </a:rPr>
              <a:t>relying on the structured Euclidean data. </a:t>
            </a:r>
            <a:endParaRPr lang="tr-TR" sz="1800" b="0" i="0" u="none" strike="noStrike" baseline="0" dirty="0">
              <a:latin typeface="NimbusRomNo9L-Medi"/>
            </a:endParaRPr>
          </a:p>
          <a:p>
            <a:pPr algn="l"/>
            <a:endParaRPr lang="tr-TR" dirty="0">
              <a:latin typeface="NimbusRomNo9L-Medi"/>
            </a:endParaRPr>
          </a:p>
          <a:p>
            <a:pPr algn="just"/>
            <a:r>
              <a:rPr lang="en-US" sz="1800" b="0" i="0" u="none" strike="noStrike" baseline="0" dirty="0">
                <a:latin typeface="NimbusRomNo9L-Medi"/>
              </a:rPr>
              <a:t>Our network has a</a:t>
            </a:r>
            <a:r>
              <a:rPr lang="tr-TR" sz="1800" b="0" i="0" u="none" strike="noStrike" baseline="0" dirty="0">
                <a:latin typeface="NimbusRomNo9L-Medi"/>
              </a:rPr>
              <a:t> </a:t>
            </a:r>
            <a:r>
              <a:rPr lang="en-US" sz="1800" b="0" i="0" u="none" strike="noStrike" baseline="0" dirty="0">
                <a:latin typeface="NimbusRomNo9L-Medi"/>
              </a:rPr>
              <a:t>variational autoencoder structure with two branches: one for</a:t>
            </a:r>
            <a:r>
              <a:rPr lang="tr-TR" sz="1800" b="0" i="0" u="none" strike="noStrike" baseline="0" dirty="0">
                <a:latin typeface="NimbusRomNo9L-Medi"/>
              </a:rPr>
              <a:t> </a:t>
            </a:r>
            <a:r>
              <a:rPr lang="en-US" sz="1800" b="0" i="0" u="none" strike="noStrike" baseline="0" dirty="0">
                <a:latin typeface="NimbusRomNo9L-Medi"/>
              </a:rPr>
              <a:t>identifying the input graph type and one for predicting the</a:t>
            </a:r>
            <a:r>
              <a:rPr lang="tr-TR" sz="1800" b="0" i="0" u="none" strike="noStrike" baseline="0" dirty="0">
                <a:latin typeface="NimbusRomNo9L-Medi"/>
              </a:rPr>
              <a:t> </a:t>
            </a:r>
            <a:r>
              <a:rPr lang="en-US" sz="1800" b="0" i="0" u="none" strike="noStrike" baseline="0" dirty="0">
                <a:latin typeface="NimbusRomNo9L-Medi"/>
              </a:rPr>
              <a:t>future graphs. The input of the proposed network is a set of semantic</a:t>
            </a:r>
            <a:r>
              <a:rPr lang="tr-TR" sz="1800" b="0" i="0" u="none" strike="noStrike" baseline="0" dirty="0">
                <a:latin typeface="NimbusRomNo9L-Medi"/>
              </a:rPr>
              <a:t> </a:t>
            </a:r>
            <a:r>
              <a:rPr lang="en-US" sz="1800" b="0" i="0" u="none" strike="noStrike" baseline="0" dirty="0">
                <a:latin typeface="NimbusRomNo9L-Medi"/>
              </a:rPr>
              <a:t>graphs which store the spatial relations between subjects</a:t>
            </a:r>
            <a:r>
              <a:rPr lang="tr-TR" sz="1800" b="0" i="0" u="none" strike="noStrike" baseline="0" dirty="0">
                <a:latin typeface="NimbusRomNo9L-Medi"/>
              </a:rPr>
              <a:t> </a:t>
            </a:r>
            <a:r>
              <a:rPr lang="en-US" sz="1800" b="0" i="0" u="none" strike="noStrike" baseline="0" dirty="0">
                <a:latin typeface="NimbusRomNo9L-Medi"/>
              </a:rPr>
              <a:t>and objects in the scene. The network output is a label set representing</a:t>
            </a:r>
            <a:r>
              <a:rPr lang="tr-TR" sz="1800" b="0" i="0" u="none" strike="noStrike" baseline="0" dirty="0">
                <a:latin typeface="NimbusRomNo9L-Medi"/>
              </a:rPr>
              <a:t> </a:t>
            </a:r>
            <a:r>
              <a:rPr lang="en-US" sz="1800" b="0" i="0" u="none" strike="noStrike" baseline="0" dirty="0">
                <a:latin typeface="NimbusRomNo9L-Medi"/>
              </a:rPr>
              <a:t>the detected and predicted class types.</a:t>
            </a:r>
            <a:r>
              <a:rPr lang="en-US" sz="1800" b="0" i="0" u="none" strike="noStrike" baseline="0" dirty="0">
                <a:latin typeface="CMR1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0C36C3D-73D1-D5DF-DF60-8B63B5403E98}"/>
              </a:ext>
            </a:extLst>
          </p:cNvPr>
          <p:cNvPicPr>
            <a:picLocks noChangeAspect="1"/>
          </p:cNvPicPr>
          <p:nvPr/>
        </p:nvPicPr>
        <p:blipFill>
          <a:blip r:embed="rId3"/>
          <a:stretch>
            <a:fillRect/>
          </a:stretch>
        </p:blipFill>
        <p:spPr>
          <a:xfrm>
            <a:off x="7711751" y="2162111"/>
            <a:ext cx="2845413" cy="2090594"/>
          </a:xfrm>
          <a:prstGeom prst="rect">
            <a:avLst/>
          </a:prstGeom>
        </p:spPr>
      </p:pic>
      <p:pic>
        <p:nvPicPr>
          <p:cNvPr id="10" name="Picture 9">
            <a:extLst>
              <a:ext uri="{FF2B5EF4-FFF2-40B4-BE49-F238E27FC236}">
                <a16:creationId xmlns:a16="http://schemas.microsoft.com/office/drawing/2014/main" id="{4F219C82-010B-BBCE-7C1B-F127C8912CF2}"/>
              </a:ext>
            </a:extLst>
          </p:cNvPr>
          <p:cNvPicPr>
            <a:picLocks noChangeAspect="1"/>
          </p:cNvPicPr>
          <p:nvPr/>
        </p:nvPicPr>
        <p:blipFill>
          <a:blip r:embed="rId4"/>
          <a:stretch>
            <a:fillRect/>
          </a:stretch>
        </p:blipFill>
        <p:spPr>
          <a:xfrm>
            <a:off x="7537997" y="4313732"/>
            <a:ext cx="4186122" cy="2343727"/>
          </a:xfrm>
          <a:prstGeom prst="rect">
            <a:avLst/>
          </a:prstGeom>
        </p:spPr>
      </p:pic>
    </p:spTree>
    <p:extLst>
      <p:ext uri="{BB962C8B-B14F-4D97-AF65-F5344CB8AC3E}">
        <p14:creationId xmlns:p14="http://schemas.microsoft.com/office/powerpoint/2010/main" val="203048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tr-TR" sz="1800" kern="100" dirty="0">
                <a:effectLst/>
                <a:latin typeface="Calibri" panose="020F0502020204030204" pitchFamily="34" charset="0"/>
                <a:ea typeface="Calibri" panose="020F0502020204030204" pitchFamily="34" charset="0"/>
                <a:cs typeface="Times New Roman" panose="02020603050405020304" pitchFamily="18" charset="0"/>
              </a:rPr>
              <a:t>Summary POSSIBLE </a:t>
            </a:r>
            <a:r>
              <a:rPr lang="tr-TR" sz="1800" kern="100" dirty="0">
                <a:latin typeface="Calibri" panose="020F0502020204030204" pitchFamily="34" charset="0"/>
                <a:ea typeface="Calibri" panose="020F0502020204030204" pitchFamily="34" charset="0"/>
                <a:cs typeface="Times New Roman" panose="02020603050405020304" pitchFamily="18" charset="0"/>
              </a:rPr>
              <a:t>RESEARCH AREAS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398811" y="2087751"/>
            <a:ext cx="10754300" cy="4185761"/>
          </a:xfrm>
          <a:prstGeom prst="rect">
            <a:avLst/>
          </a:prstGeom>
          <a:noFill/>
        </p:spPr>
        <p:txBody>
          <a:bodyPr wrap="square">
            <a:spAutoFit/>
          </a:bodyPr>
          <a:lstStyle/>
          <a:p>
            <a:pPr marL="171450" indent="-171450" algn="l">
              <a:buFont typeface="Wingdings" panose="05000000000000000000" pitchFamily="2" charset="2"/>
              <a:buChar char="q"/>
            </a:pPr>
            <a:r>
              <a:rPr lang="en-US" sz="1400" i="0" dirty="0">
                <a:solidFill>
                  <a:srgbClr val="242424"/>
                </a:solidFill>
                <a:effectLst/>
                <a:latin typeface="source-serif-pro"/>
              </a:rPr>
              <a:t> </a:t>
            </a:r>
            <a:r>
              <a:rPr lang="tr-TR" sz="1400" i="0" dirty="0">
                <a:solidFill>
                  <a:srgbClr val="242424"/>
                </a:solidFill>
                <a:effectLst/>
                <a:latin typeface="source-serif-pro"/>
              </a:rPr>
              <a:t>Alternative Encodings for Graph Structures, There are several new researches for defining node positions in the graph using Transformer , Attentions and Spectral Approaches.</a:t>
            </a:r>
          </a:p>
          <a:p>
            <a:pPr marL="171450" indent="-171450" algn="l">
              <a:buFont typeface="Wingdings" panose="05000000000000000000" pitchFamily="2" charset="2"/>
              <a:buChar char="q"/>
            </a:pPr>
            <a:endParaRPr lang="tr-TR" sz="1400" i="0" dirty="0">
              <a:solidFill>
                <a:srgbClr val="242424"/>
              </a:solidFill>
              <a:effectLst/>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For developing Graphs, computattionl complexity is another challende, Efficient Grpah Trasformers can provide better approaches in Slide 1 – Graph Encoding </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Temporal information or Timing is stil not widely studied field yet in Graph Structures in Slide 2 – Time In Messages</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In Slides 5,6,7,8,9 </a:t>
            </a:r>
            <a:r>
              <a:rPr lang="en-US" sz="1400" dirty="0">
                <a:solidFill>
                  <a:srgbClr val="242424"/>
                </a:solidFill>
                <a:latin typeface="source-serif-pro"/>
              </a:rPr>
              <a:t>GRAPH NEURAL NETWORKS WITH LEARNABLE STRUCTURAL AND POSITIONAL REPRESENTATIONS</a:t>
            </a:r>
            <a:r>
              <a:rPr lang="tr-TR" sz="1400" dirty="0">
                <a:solidFill>
                  <a:srgbClr val="242424"/>
                </a:solidFill>
                <a:latin typeface="source-serif-pro"/>
              </a:rPr>
              <a:t> Researches details about for new approaches in  Structural and Positional Encoding Graph Nodes .</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Scene Graph Generation is a long-time research area for defining Scene in computer vision tasks Object Detection, Action Recognition, Predictions etc tasks. Also it can be used for defning Grpah Structual information for images and videos. For robotics tasks like Human-computer interation or Autonomous tasks Scene Grpah Generation can be used. In Slides 10-11-12 possible oppurtunites and problems are defined in «</a:t>
            </a:r>
            <a:r>
              <a:rPr lang="en-US" sz="1400" dirty="0">
                <a:solidFill>
                  <a:srgbClr val="242424"/>
                </a:solidFill>
                <a:latin typeface="source-serif-pro"/>
              </a:rPr>
              <a:t>Scene Graph Generation: A comprehensive survey</a:t>
            </a:r>
            <a:r>
              <a:rPr lang="tr-TR" sz="1400" dirty="0">
                <a:solidFill>
                  <a:srgbClr val="242424"/>
                </a:solidFill>
                <a:latin typeface="source-serif-pro"/>
              </a:rPr>
              <a:t>» </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In Slide 13,14 for Scene Graph Generation a new approach as Panoptic Scene Graph Generation is provided which has alternative to bounding boxes used in very popular approac in Scene Graph Generation. As an alernatives to both approaches Image Segmnated Views can be considered to define the Object Detections problems in Scene Grpah Generation</a:t>
            </a:r>
          </a:p>
        </p:txBody>
      </p:sp>
    </p:spTree>
    <p:extLst>
      <p:ext uri="{BB962C8B-B14F-4D97-AF65-F5344CB8AC3E}">
        <p14:creationId xmlns:p14="http://schemas.microsoft.com/office/powerpoint/2010/main" val="137299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C8EC88-09B3-83B8-5A01-8A34016D3BAD}"/>
              </a:ext>
            </a:extLst>
          </p:cNvPr>
          <p:cNvPicPr>
            <a:picLocks noChangeAspect="1"/>
          </p:cNvPicPr>
          <p:nvPr/>
        </p:nvPicPr>
        <p:blipFill>
          <a:blip r:embed="rId2"/>
          <a:stretch>
            <a:fillRect/>
          </a:stretch>
        </p:blipFill>
        <p:spPr>
          <a:xfrm>
            <a:off x="6613019" y="4083707"/>
            <a:ext cx="5571861" cy="2774293"/>
          </a:xfrm>
          <a:prstGeom prst="rect">
            <a:avLst/>
          </a:prstGeom>
        </p:spPr>
      </p:pic>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b="0" i="0" u="none" strike="noStrike" baseline="0" dirty="0">
                <a:latin typeface="NimbusRomNo9L-Medi"/>
              </a:rPr>
              <a:t>Complex Video Action Reasoning via Learnable Markov Logic Network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67882" y="2170633"/>
            <a:ext cx="6940452" cy="3693319"/>
          </a:xfrm>
          <a:prstGeom prst="rect">
            <a:avLst/>
          </a:prstGeom>
          <a:noFill/>
        </p:spPr>
        <p:txBody>
          <a:bodyPr wrap="square">
            <a:spAutoFit/>
          </a:bodyPr>
          <a:lstStyle/>
          <a:p>
            <a:pPr algn="just"/>
            <a:r>
              <a:rPr lang="en-US" sz="1800" b="0" i="0" u="none" strike="noStrike" baseline="0" dirty="0">
                <a:solidFill>
                  <a:srgbClr val="000000"/>
                </a:solidFill>
                <a:latin typeface="NimbusRomNo9L-Medi"/>
              </a:rPr>
              <a:t>Scene graph generation. </a:t>
            </a:r>
            <a:r>
              <a:rPr lang="en-US" sz="1800" b="0" i="0" u="none" strike="noStrike" baseline="0" dirty="0">
                <a:solidFill>
                  <a:srgbClr val="000000"/>
                </a:solidFill>
                <a:latin typeface="NimbusRomNo9L-Regu"/>
              </a:rPr>
              <a:t>Scene graph is a structural</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representation for understanding visual content in static images,</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where each unique object defines a node, and the</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relationship between two objects corresponds to an edge.</a:t>
            </a:r>
            <a:endParaRPr lang="tr-TR" sz="1800" b="0" i="0" u="none" strike="noStrike" baseline="0" dirty="0">
              <a:solidFill>
                <a:srgbClr val="000000"/>
              </a:solidFill>
              <a:latin typeface="NimbusRomNo9L-Regu"/>
            </a:endParaRPr>
          </a:p>
          <a:p>
            <a:pPr algn="just"/>
            <a:endParaRPr lang="en-US" sz="1800" b="0" i="0" u="none" strike="noStrike" baseline="0" dirty="0">
              <a:solidFill>
                <a:srgbClr val="000000"/>
              </a:solidFill>
              <a:latin typeface="NimbusRomNo9L-Regu"/>
            </a:endParaRPr>
          </a:p>
          <a:p>
            <a:pPr algn="just"/>
            <a:r>
              <a:rPr lang="en-US" sz="1800" b="0" i="0" u="none" strike="noStrike" baseline="0" dirty="0">
                <a:solidFill>
                  <a:srgbClr val="000000"/>
                </a:solidFill>
                <a:latin typeface="NimbusRomNo9L-Regu"/>
              </a:rPr>
              <a:t>Owning to the potential of enhancing many down-stream visual</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reasoning tasks, this task has attracted tremendous</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attention from researchers. By harnessing the message</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passing mechanism, recent methods are capable</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of fully exploiting the global visual context and predicting</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satisfactory scene graphs. In this work, we apply it</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to the video domain and generate a </a:t>
            </a:r>
            <a:r>
              <a:rPr lang="en-US" sz="1800" b="0" i="0" u="none" strike="noStrike" baseline="0" dirty="0" err="1">
                <a:solidFill>
                  <a:srgbClr val="000000"/>
                </a:solidFill>
                <a:latin typeface="NimbusRomNo9L-Regu"/>
              </a:rPr>
              <a:t>spatio</a:t>
            </a:r>
            <a:r>
              <a:rPr lang="en-US" sz="1800" b="0" i="0" u="none" strike="noStrike" baseline="0" dirty="0">
                <a:solidFill>
                  <a:srgbClr val="000000"/>
                </a:solidFill>
                <a:latin typeface="NimbusRomNo9L-Regu"/>
              </a:rPr>
              <a:t>-temporal scene</a:t>
            </a:r>
            <a:r>
              <a:rPr lang="tr-TR"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
              </a:rPr>
              <a:t>graph in video segments to represent the semantic information</a:t>
            </a:r>
          </a:p>
          <a:p>
            <a:pPr algn="just"/>
            <a:r>
              <a:rPr lang="en-US" sz="1800" b="0" i="0" u="none" strike="noStrike" baseline="0" dirty="0">
                <a:solidFill>
                  <a:srgbClr val="000000"/>
                </a:solidFill>
                <a:latin typeface="NimbusRomNo9L-Regu"/>
              </a:rPr>
              <a:t>of a complex action.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10B4895-DB00-5195-1B26-50395D9A981B}"/>
              </a:ext>
            </a:extLst>
          </p:cNvPr>
          <p:cNvPicPr>
            <a:picLocks noChangeAspect="1"/>
          </p:cNvPicPr>
          <p:nvPr/>
        </p:nvPicPr>
        <p:blipFill>
          <a:blip r:embed="rId3"/>
          <a:stretch>
            <a:fillRect/>
          </a:stretch>
        </p:blipFill>
        <p:spPr>
          <a:xfrm>
            <a:off x="7472504" y="1914392"/>
            <a:ext cx="4251614" cy="2260779"/>
          </a:xfrm>
          <a:prstGeom prst="rect">
            <a:avLst/>
          </a:prstGeom>
        </p:spPr>
      </p:pic>
    </p:spTree>
    <p:extLst>
      <p:ext uri="{BB962C8B-B14F-4D97-AF65-F5344CB8AC3E}">
        <p14:creationId xmlns:p14="http://schemas.microsoft.com/office/powerpoint/2010/main" val="53823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tr-TR" dirty="0" err="1"/>
              <a:t>Relatıonal</a:t>
            </a:r>
            <a:r>
              <a:rPr lang="tr-TR" dirty="0"/>
              <a:t> </a:t>
            </a:r>
            <a:r>
              <a:rPr lang="tr-TR" dirty="0" err="1"/>
              <a:t>Deep</a:t>
            </a:r>
            <a:r>
              <a:rPr lang="tr-TR" dirty="0"/>
              <a:t> LEARNING</a:t>
            </a:r>
            <a:endParaRPr lang="en-US" dirty="0"/>
          </a:p>
        </p:txBody>
      </p:sp>
      <p:pic>
        <p:nvPicPr>
          <p:cNvPr id="4" name="Picture 3">
            <a:extLst>
              <a:ext uri="{FF2B5EF4-FFF2-40B4-BE49-F238E27FC236}">
                <a16:creationId xmlns:a16="http://schemas.microsoft.com/office/drawing/2014/main" id="{60389E97-6CC2-BA93-7F9F-5469AE5975EB}"/>
              </a:ext>
            </a:extLst>
          </p:cNvPr>
          <p:cNvPicPr>
            <a:picLocks noChangeAspect="1"/>
          </p:cNvPicPr>
          <p:nvPr/>
        </p:nvPicPr>
        <p:blipFill>
          <a:blip r:embed="rId2"/>
          <a:stretch>
            <a:fillRect/>
          </a:stretch>
        </p:blipFill>
        <p:spPr>
          <a:xfrm>
            <a:off x="999858" y="2084731"/>
            <a:ext cx="5486711" cy="4457518"/>
          </a:xfrm>
          <a:prstGeom prst="rect">
            <a:avLst/>
          </a:prstGeom>
        </p:spPr>
      </p:pic>
      <p:pic>
        <p:nvPicPr>
          <p:cNvPr id="14" name="Picture 13">
            <a:extLst>
              <a:ext uri="{FF2B5EF4-FFF2-40B4-BE49-F238E27FC236}">
                <a16:creationId xmlns:a16="http://schemas.microsoft.com/office/drawing/2014/main" id="{2265C579-5D9B-1B16-E421-5659A3D2B67E}"/>
              </a:ext>
            </a:extLst>
          </p:cNvPr>
          <p:cNvPicPr>
            <a:picLocks noChangeAspect="1"/>
          </p:cNvPicPr>
          <p:nvPr/>
        </p:nvPicPr>
        <p:blipFill>
          <a:blip r:embed="rId3"/>
          <a:stretch>
            <a:fillRect/>
          </a:stretch>
        </p:blipFill>
        <p:spPr>
          <a:xfrm>
            <a:off x="6547192" y="2427292"/>
            <a:ext cx="5644808" cy="4325242"/>
          </a:xfrm>
          <a:prstGeom prst="rect">
            <a:avLst/>
          </a:prstGeom>
        </p:spPr>
      </p:pic>
      <p:pic>
        <p:nvPicPr>
          <p:cNvPr id="16" name="Picture 15">
            <a:extLst>
              <a:ext uri="{FF2B5EF4-FFF2-40B4-BE49-F238E27FC236}">
                <a16:creationId xmlns:a16="http://schemas.microsoft.com/office/drawing/2014/main" id="{A468DEFB-381F-A7CA-8339-C28E5B33AAAD}"/>
              </a:ext>
            </a:extLst>
          </p:cNvPr>
          <p:cNvPicPr>
            <a:picLocks noChangeAspect="1"/>
          </p:cNvPicPr>
          <p:nvPr/>
        </p:nvPicPr>
        <p:blipFill>
          <a:blip r:embed="rId4"/>
          <a:stretch>
            <a:fillRect/>
          </a:stretch>
        </p:blipFill>
        <p:spPr>
          <a:xfrm>
            <a:off x="6600914" y="729658"/>
            <a:ext cx="5537364" cy="1612686"/>
          </a:xfrm>
          <a:prstGeom prst="rect">
            <a:avLst/>
          </a:prstGeom>
        </p:spPr>
      </p:pic>
    </p:spTree>
    <p:extLst>
      <p:ext uri="{BB962C8B-B14F-4D97-AF65-F5344CB8AC3E}">
        <p14:creationId xmlns:p14="http://schemas.microsoft.com/office/powerpoint/2010/main" val="1919102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D022-6781-E796-4ACC-4C36E0EAE1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A61B88-6EF7-305B-6E62-B2F8441C1EF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C3C4536-323D-A3D6-9E10-F7B55210801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604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tr-TR" sz="1800" kern="100" dirty="0">
                <a:effectLst/>
                <a:latin typeface="Calibri" panose="020F0502020204030204" pitchFamily="34" charset="0"/>
                <a:ea typeface="Calibri" panose="020F0502020204030204" pitchFamily="34" charset="0"/>
                <a:cs typeface="Times New Roman" panose="02020603050405020304" pitchFamily="18" charset="0"/>
              </a:rPr>
              <a:t>Summary POSSIBLE </a:t>
            </a:r>
            <a:r>
              <a:rPr lang="tr-TR" sz="1800" kern="100" dirty="0">
                <a:latin typeface="Calibri" panose="020F0502020204030204" pitchFamily="34" charset="0"/>
                <a:ea typeface="Calibri" panose="020F0502020204030204" pitchFamily="34" charset="0"/>
                <a:cs typeface="Times New Roman" panose="02020603050405020304" pitchFamily="18" charset="0"/>
              </a:rPr>
              <a:t>RESEARCH AREAS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364944" y="1890117"/>
            <a:ext cx="11161197" cy="4616648"/>
          </a:xfrm>
          <a:prstGeom prst="rect">
            <a:avLst/>
          </a:prstGeom>
          <a:noFill/>
        </p:spPr>
        <p:txBody>
          <a:bodyPr wrap="square">
            <a:spAutoFit/>
          </a:bodyPr>
          <a:lstStyle/>
          <a:p>
            <a:pPr marL="171450" indent="-171450" algn="l">
              <a:buFont typeface="Wingdings" panose="05000000000000000000" pitchFamily="2" charset="2"/>
              <a:buChar char="q"/>
            </a:pPr>
            <a:r>
              <a:rPr lang="tr-TR" sz="1400" dirty="0">
                <a:solidFill>
                  <a:srgbClr val="242424"/>
                </a:solidFill>
                <a:latin typeface="source-serif-pro"/>
              </a:rPr>
              <a:t>In Slide 15 A research work Image Segmentation using Graph Structure on «</a:t>
            </a:r>
            <a:r>
              <a:rPr lang="en-US" sz="1400" dirty="0">
                <a:solidFill>
                  <a:srgbClr val="242424"/>
                </a:solidFill>
                <a:latin typeface="source-serif-pro"/>
              </a:rPr>
              <a:t>Spectral Image Segmentation with Global Appearance Modeling</a:t>
            </a:r>
            <a:r>
              <a:rPr lang="tr-TR" sz="1400" dirty="0">
                <a:solidFill>
                  <a:srgbClr val="242424"/>
                </a:solidFill>
                <a:latin typeface="source-serif-pro"/>
              </a:rPr>
              <a:t>» is provided. In this works, the Graph encodng is provided using Global information in Image. While generating graphs, Global Position information can provide a better information for individual node representations. This segmentation wrok can be enhanced with the Graph Structural and Positional Encoding wtih the previous works to generate, Scene Grpah Genations with Segmented Views as alternative for using Bounding Box Object descriptors. </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In slide 16 «</a:t>
            </a:r>
            <a:r>
              <a:rPr lang="en-US" sz="1400" dirty="0">
                <a:solidFill>
                  <a:srgbClr val="242424"/>
                </a:solidFill>
                <a:latin typeface="source-serif-pro"/>
              </a:rPr>
              <a:t>Deep Reinforcement Learning for Vision-Based Navigation of UAVs in Avoiding Stationary and Mobile Obstacles</a:t>
            </a:r>
            <a:r>
              <a:rPr lang="tr-TR" sz="1400" dirty="0">
                <a:solidFill>
                  <a:srgbClr val="242424"/>
                </a:solidFill>
                <a:latin typeface="source-serif-pro"/>
              </a:rPr>
              <a:t>» is a researh work for Autonmous Moving for UAVS which uses Motions Planner with suuport of recongizing environments for Avoiding Stationary and Obstacles. A Genetated Scene Graph Struture based Autonomous Driving – Moving can be challenging for future researches.</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In Slide 17, 18 «</a:t>
            </a:r>
            <a:r>
              <a:rPr lang="en-US" sz="1400" dirty="0">
                <a:solidFill>
                  <a:srgbClr val="242424"/>
                </a:solidFill>
                <a:latin typeface="source-serif-pro"/>
              </a:rPr>
              <a:t>Manipulation Action Recognition and</a:t>
            </a:r>
            <a:r>
              <a:rPr lang="tr-TR" sz="1400" dirty="0">
                <a:solidFill>
                  <a:srgbClr val="242424"/>
                </a:solidFill>
                <a:latin typeface="source-serif-pro"/>
              </a:rPr>
              <a:t> </a:t>
            </a:r>
            <a:r>
              <a:rPr lang="en-US" sz="1400" dirty="0">
                <a:solidFill>
                  <a:srgbClr val="242424"/>
                </a:solidFill>
                <a:latin typeface="source-serif-pro"/>
              </a:rPr>
              <a:t>Reconstruction using a Deep Scene Graph Network</a:t>
            </a:r>
            <a:r>
              <a:rPr lang="tr-TR" sz="1400" dirty="0">
                <a:solidFill>
                  <a:srgbClr val="242424"/>
                </a:solidFill>
                <a:latin typeface="source-serif-pro"/>
              </a:rPr>
              <a:t>», «SCENE GRAPH GENERATION</a:t>
            </a:r>
            <a:r>
              <a:rPr lang="en-US" sz="1400" dirty="0">
                <a:solidFill>
                  <a:srgbClr val="242424"/>
                </a:solidFill>
                <a:latin typeface="source-serif-pro"/>
              </a:rPr>
              <a:t> - A Variational Graph Autoencoder for</a:t>
            </a:r>
            <a:r>
              <a:rPr lang="tr-TR" sz="1400" dirty="0">
                <a:solidFill>
                  <a:srgbClr val="242424"/>
                </a:solidFill>
                <a:latin typeface="source-serif-pro"/>
              </a:rPr>
              <a:t> </a:t>
            </a:r>
            <a:r>
              <a:rPr lang="en-US" sz="1400" dirty="0">
                <a:solidFill>
                  <a:srgbClr val="242424"/>
                </a:solidFill>
                <a:latin typeface="source-serif-pro"/>
              </a:rPr>
              <a:t>Manipulation Action Recognition and Prediction</a:t>
            </a:r>
            <a:r>
              <a:rPr lang="tr-TR" sz="1400" dirty="0">
                <a:solidFill>
                  <a:srgbClr val="242424"/>
                </a:solidFill>
                <a:latin typeface="source-serif-pro"/>
              </a:rPr>
              <a:t>»  provides a reseach on Action Recognition and Reconstruction for moving robotic tasks using  Deep Scene Grpah Network using Encoder and Decoder Graph Generating approach with the support of predefined image masks defining environment. This work can be enhanced with alternatives to Handcrafted Masks in supervised data. </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In Slide 19 «</a:t>
            </a:r>
            <a:r>
              <a:rPr lang="en-US" sz="1400" b="0" i="0" u="none" strike="noStrike" baseline="0" dirty="0">
                <a:latin typeface="NimbusRomNo9L-Medi"/>
              </a:rPr>
              <a:t>Complex Video Action Reasoning via Learnable Markov Logic Network</a:t>
            </a:r>
            <a:r>
              <a:rPr lang="tr-TR" sz="1400" b="0" i="0" u="none" strike="noStrike" baseline="0" dirty="0">
                <a:latin typeface="NimbusRomNo9L-Medi"/>
              </a:rPr>
              <a:t>» using message passing mechasim in global visual context for predicting scene graph, it has been applied to the video domain for spatio-temporal scene graph for respreenting semantic information of a complex action</a:t>
            </a:r>
          </a:p>
          <a:p>
            <a:pPr marL="171450" indent="-171450" algn="l">
              <a:buFont typeface="Wingdings" panose="05000000000000000000" pitchFamily="2" charset="2"/>
              <a:buChar char="q"/>
            </a:pPr>
            <a:endParaRPr lang="tr-TR" sz="1400" dirty="0">
              <a:solidFill>
                <a:srgbClr val="242424"/>
              </a:solidFill>
              <a:latin typeface="source-serif-pro"/>
            </a:endParaRPr>
          </a:p>
          <a:p>
            <a:pPr marL="171450" indent="-171450" algn="l">
              <a:buFont typeface="Wingdings" panose="05000000000000000000" pitchFamily="2" charset="2"/>
              <a:buChar char="q"/>
            </a:pPr>
            <a:r>
              <a:rPr lang="tr-TR" sz="1400" dirty="0">
                <a:solidFill>
                  <a:srgbClr val="242424"/>
                </a:solidFill>
                <a:latin typeface="source-serif-pro"/>
              </a:rPr>
              <a:t>In Slide 20 , There is another approach of using Graph Representation Learning on Relational Databases for General Classification, Prediction, Segmentaion tasks on data stored in Relational Databases. It provides Graph structured Schemas generated for AI tasks for Data Preprocessing»</a:t>
            </a:r>
          </a:p>
        </p:txBody>
      </p:sp>
    </p:spTree>
    <p:extLst>
      <p:ext uri="{BB962C8B-B14F-4D97-AF65-F5344CB8AC3E}">
        <p14:creationId xmlns:p14="http://schemas.microsoft.com/office/powerpoint/2010/main" val="14840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NEURAL NETWORKS </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POSSIBLE </a:t>
            </a:r>
            <a:r>
              <a:rPr lang="tr-TR" sz="1800" kern="100" dirty="0">
                <a:latin typeface="Calibri" panose="020F0502020204030204" pitchFamily="34" charset="0"/>
                <a:ea typeface="Calibri" panose="020F0502020204030204" pitchFamily="34" charset="0"/>
                <a:cs typeface="Times New Roman" panose="02020603050405020304" pitchFamily="18" charset="0"/>
              </a:rPr>
              <a:t>RESEARCH AREAS - </a:t>
            </a:r>
            <a:r>
              <a:rPr lang="en-US" sz="1800" kern="100" dirty="0">
                <a:latin typeface="Calibri" panose="020F0502020204030204" pitchFamily="34" charset="0"/>
                <a:ea typeface="Calibri" panose="020F0502020204030204" pitchFamily="34" charset="0"/>
                <a:cs typeface="Times New Roman" panose="02020603050405020304" pitchFamily="18" charset="0"/>
              </a:rPr>
              <a:t>Graph Transformers</a:t>
            </a:r>
            <a:r>
              <a:rPr lang="tr-TR" sz="1800" kern="100" dirty="0">
                <a:latin typeface="Calibri" panose="020F0502020204030204" pitchFamily="34" charset="0"/>
                <a:ea typeface="Calibri" panose="020F0502020204030204" pitchFamily="34" charset="0"/>
                <a:cs typeface="Times New Roman" panose="02020603050405020304" pitchFamily="18" charset="0"/>
              </a:rPr>
              <a:t> – GrAPH STRUCTURES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364945" y="2138550"/>
            <a:ext cx="10754300" cy="3416320"/>
          </a:xfrm>
          <a:prstGeom prst="rect">
            <a:avLst/>
          </a:prstGeom>
          <a:noFill/>
        </p:spPr>
        <p:txBody>
          <a:bodyPr wrap="square">
            <a:spAutoFit/>
          </a:bodyPr>
          <a:lstStyle/>
          <a:p>
            <a:pPr algn="l"/>
            <a:r>
              <a:rPr lang="en-US" sz="1200" b="0" i="0" dirty="0">
                <a:solidFill>
                  <a:srgbClr val="242424"/>
                </a:solidFill>
                <a:effectLst/>
                <a:latin typeface="source-serif-pro"/>
              </a:rPr>
              <a:t>1️⃣ </a:t>
            </a:r>
            <a:r>
              <a:rPr lang="en-US" sz="1200" b="1" i="0" dirty="0">
                <a:solidFill>
                  <a:srgbClr val="242424"/>
                </a:solidFill>
                <a:effectLst/>
                <a:latin typeface="source-serif-pro"/>
              </a:rPr>
              <a:t>Expressiveness of GTs. </a:t>
            </a:r>
            <a:r>
              <a:rPr lang="en-US" sz="1200" b="0" i="0" dirty="0">
                <a:solidFill>
                  <a:srgbClr val="242424"/>
                </a:solidFill>
                <a:effectLst/>
                <a:latin typeface="source-serif-pro"/>
              </a:rPr>
              <a:t>As mentioned in the GNN Theory section, recent work from </a:t>
            </a:r>
            <a:r>
              <a:rPr lang="en-US" sz="1200" b="0" i="0" u="sng" dirty="0">
                <a:effectLst/>
                <a:latin typeface="source-serif-pro"/>
                <a:hlinkClick r:id="rId2"/>
              </a:rPr>
              <a:t>Cai et al. (2023)</a:t>
            </a:r>
            <a:r>
              <a:rPr lang="en-US" sz="1200" b="0" i="0" dirty="0">
                <a:solidFill>
                  <a:srgbClr val="242424"/>
                </a:solidFill>
                <a:effectLst/>
                <a:latin typeface="source-serif-pro"/>
              </a:rPr>
              <a:t> shows the equivalence between MPNNs with a </a:t>
            </a:r>
            <a:r>
              <a:rPr lang="en-US" sz="1200" b="0" i="0" dirty="0" err="1">
                <a:solidFill>
                  <a:srgbClr val="242424"/>
                </a:solidFill>
                <a:effectLst/>
                <a:latin typeface="source-serif-pro"/>
              </a:rPr>
              <a:t>Virtural</a:t>
            </a:r>
            <a:r>
              <a:rPr lang="en-US" sz="1200" b="0" i="0" dirty="0">
                <a:solidFill>
                  <a:srgbClr val="242424"/>
                </a:solidFill>
                <a:effectLst/>
                <a:latin typeface="source-serif-pro"/>
              </a:rPr>
              <a:t> Node and GTs under a </a:t>
            </a:r>
            <a:r>
              <a:rPr lang="en-US" sz="1200" b="0" i="1" dirty="0">
                <a:solidFill>
                  <a:srgbClr val="242424"/>
                </a:solidFill>
                <a:effectLst/>
                <a:latin typeface="source-serif-pro"/>
              </a:rPr>
              <a:t>non-uniform setting. </a:t>
            </a:r>
            <a:r>
              <a:rPr lang="en-US" sz="1200" b="0" i="0" dirty="0">
                <a:solidFill>
                  <a:srgbClr val="242424"/>
                </a:solidFill>
                <a:effectLst/>
                <a:latin typeface="source-serif-pro"/>
              </a:rPr>
              <a:t>This poses a question on how powerful are GTs and what is the source of their representation ability. </a:t>
            </a:r>
            <a:r>
              <a:rPr lang="en-US" sz="1200" b="0" i="0" u="sng" dirty="0">
                <a:effectLst/>
                <a:latin typeface="source-serif-pro"/>
                <a:hlinkClick r:id="rId3"/>
              </a:rPr>
              <a:t>Zhang et al. (2023)</a:t>
            </a:r>
            <a:r>
              <a:rPr lang="en-US" sz="1200" b="0" i="0" dirty="0">
                <a:solidFill>
                  <a:srgbClr val="242424"/>
                </a:solidFill>
                <a:effectLst/>
                <a:latin typeface="source-serif-pro"/>
              </a:rPr>
              <a:t> successfully combine a new powerful positional embedding (PE) to improve the expressiveness of their GTs, achieving expressivity over the </a:t>
            </a:r>
            <a:r>
              <a:rPr lang="en-US" sz="1200" b="0" i="0" dirty="0" err="1">
                <a:solidFill>
                  <a:srgbClr val="242424"/>
                </a:solidFill>
                <a:effectLst/>
                <a:latin typeface="source-serif-pro"/>
              </a:rPr>
              <a:t>biconnectivity</a:t>
            </a:r>
            <a:r>
              <a:rPr lang="en-US" sz="1200" b="0" i="0" dirty="0">
                <a:solidFill>
                  <a:srgbClr val="242424"/>
                </a:solidFill>
                <a:effectLst/>
                <a:latin typeface="source-serif-pro"/>
              </a:rPr>
              <a:t> problem. This gives evidence of the importance of PEs to the expressiveness of GTs. A recent submission </a:t>
            </a:r>
            <a:r>
              <a:rPr lang="en-US" sz="1200" b="0" i="0" u="sng" dirty="0">
                <a:effectLst/>
                <a:latin typeface="source-serif-pro"/>
                <a:hlinkClick r:id="rId4"/>
              </a:rPr>
              <a:t>GPNN</a:t>
            </a:r>
            <a:r>
              <a:rPr lang="en-US" sz="1200" b="0" i="0" dirty="0">
                <a:solidFill>
                  <a:srgbClr val="242424"/>
                </a:solidFill>
                <a:effectLst/>
                <a:latin typeface="source-serif-pro"/>
              </a:rPr>
              <a:t> provides a clearer view on the central role of the positional encoding. It has been shown that one can generalize the proof in </a:t>
            </a:r>
            <a:r>
              <a:rPr lang="en-US" sz="1200" b="0" i="0" u="sng" dirty="0">
                <a:effectLst/>
                <a:latin typeface="source-serif-pro"/>
                <a:hlinkClick r:id="rId3"/>
              </a:rPr>
              <a:t>Zhang et al. (2023)</a:t>
            </a:r>
            <a:r>
              <a:rPr lang="en-US" sz="1200" b="0" i="0" dirty="0">
                <a:solidFill>
                  <a:srgbClr val="242424"/>
                </a:solidFill>
                <a:effectLst/>
                <a:latin typeface="source-serif-pro"/>
              </a:rPr>
              <a:t> to show how GTs’ expressiveness is decided by various positional encodings.</a:t>
            </a:r>
            <a:endParaRPr lang="tr-TR" sz="1200" b="0" i="0" dirty="0">
              <a:solidFill>
                <a:srgbClr val="242424"/>
              </a:solidFill>
              <a:effectLst/>
              <a:latin typeface="source-serif-pro"/>
            </a:endParaRPr>
          </a:p>
          <a:p>
            <a:pPr algn="l"/>
            <a:endParaRPr lang="tr-TR" sz="1200" dirty="0">
              <a:latin typeface="NimbusRomNo9L-Regu"/>
            </a:endParaRPr>
          </a:p>
          <a:p>
            <a:pPr algn="l"/>
            <a:r>
              <a:rPr lang="en-US" sz="1200" b="1" i="0" dirty="0">
                <a:solidFill>
                  <a:srgbClr val="242424"/>
                </a:solidFill>
                <a:effectLst/>
                <a:latin typeface="source-serif-pro"/>
              </a:rPr>
              <a:t>2️⃣</a:t>
            </a:r>
            <a:r>
              <a:rPr lang="en-US" sz="1200" b="0" i="0" dirty="0">
                <a:solidFill>
                  <a:srgbClr val="242424"/>
                </a:solidFill>
                <a:effectLst/>
                <a:latin typeface="source-serif-pro"/>
              </a:rPr>
              <a:t> </a:t>
            </a:r>
            <a:r>
              <a:rPr lang="en-US" sz="1200" b="1" i="0" dirty="0">
                <a:solidFill>
                  <a:srgbClr val="242424"/>
                </a:solidFill>
                <a:effectLst/>
                <a:latin typeface="source-serif-pro"/>
              </a:rPr>
              <a:t>Positional (Structural) Encoding. </a:t>
            </a:r>
            <a:r>
              <a:rPr lang="en-US" sz="1200" b="0" i="0" dirty="0">
                <a:solidFill>
                  <a:srgbClr val="242424"/>
                </a:solidFill>
                <a:effectLst/>
                <a:latin typeface="source-serif-pro"/>
              </a:rPr>
              <a:t>Given the importance of PE/SE to GTs, now we turn to the design of those expressive features usually derived from existing graph invariants. In 2022, </a:t>
            </a:r>
            <a:r>
              <a:rPr lang="en-US" sz="1200" b="0" i="0" u="sng" dirty="0" err="1">
                <a:effectLst/>
                <a:latin typeface="source-serif-pro"/>
                <a:hlinkClick r:id="rId5"/>
              </a:rPr>
              <a:t>GraphGPS</a:t>
            </a:r>
            <a:r>
              <a:rPr lang="en-US" sz="1200" b="0" i="0" dirty="0">
                <a:solidFill>
                  <a:srgbClr val="242424"/>
                </a:solidFill>
                <a:effectLst/>
                <a:latin typeface="source-serif-pro"/>
              </a:rPr>
              <a:t> observed a huge empirical success by combining GTs with various (or even multiple) PE/SEs. In 2023, more powerful PE/SE is available.</a:t>
            </a:r>
            <a:endParaRPr lang="tr-TR" sz="1200" b="0" i="0" dirty="0">
              <a:solidFill>
                <a:srgbClr val="242424"/>
              </a:solidFill>
              <a:effectLst/>
              <a:latin typeface="source-serif-pro"/>
            </a:endParaRPr>
          </a:p>
          <a:p>
            <a:pPr algn="l"/>
            <a:endParaRPr lang="en-US" sz="1200" dirty="0">
              <a:latin typeface="NimbusRomNo9L-Regu"/>
            </a:endParaRPr>
          </a:p>
          <a:p>
            <a:pPr algn="l"/>
            <a:r>
              <a:rPr lang="en-US" sz="1200" dirty="0">
                <a:latin typeface="NimbusRomNo9L-Regu"/>
              </a:rPr>
              <a:t>The design of expressive features in GTs, typically derived from existing graph invariants, has seen advancements. </a:t>
            </a:r>
            <a:r>
              <a:rPr lang="en-US" sz="1200" dirty="0" err="1">
                <a:latin typeface="NimbusRomNo9L-Regu"/>
              </a:rPr>
              <a:t>GraphGPS</a:t>
            </a:r>
            <a:r>
              <a:rPr lang="en-US" sz="1200" dirty="0">
                <a:latin typeface="NimbusRomNo9L-Regu"/>
              </a:rPr>
              <a:t> (2022) combined GTs with various PE/SEs, demonstrating significant empirical success. In 2023, Ma et al. proposed Relative Random Walk PE (RRWP), a more powerful positional encoding, achieving strong empirical performance on property prediction benchmarks. Puny et al. proposed a theoretical framework for improving the expressivity of common Graph Neural Networks (GNNs) using equivariant polynomials as positional encodings, yielding surprising empirical results.</a:t>
            </a:r>
            <a:endParaRPr lang="tr-TR" sz="1200" dirty="0">
              <a:latin typeface="NimbusRomNo9L-Regu"/>
            </a:endParaRPr>
          </a:p>
          <a:p>
            <a:pPr algn="l"/>
            <a:endParaRPr lang="tr-TR" sz="1200" dirty="0">
              <a:latin typeface="NimbusRomNo9L-Regu"/>
            </a:endParaRPr>
          </a:p>
          <a:p>
            <a:pPr algn="l"/>
            <a:r>
              <a:rPr lang="en-US" sz="1200" b="1" i="0" dirty="0">
                <a:solidFill>
                  <a:srgbClr val="242424"/>
                </a:solidFill>
                <a:effectLst/>
                <a:latin typeface="source-serif-pro"/>
              </a:rPr>
              <a:t>3️⃣ Efficient GTs. </a:t>
            </a:r>
            <a:r>
              <a:rPr lang="en-US" sz="1200" b="0" i="0" dirty="0">
                <a:solidFill>
                  <a:srgbClr val="242424"/>
                </a:solidFill>
                <a:effectLst/>
                <a:latin typeface="source-serif-pro"/>
              </a:rPr>
              <a:t>It remains challenging for GTs to be applied to large graphs due to the O(N²) complexity. In 2023, we saw more works trying to eliminate such difficulty by lowering the computation complexity of GTs. </a:t>
            </a:r>
            <a:r>
              <a:rPr lang="en-US" sz="1200" b="0" i="0" u="sng" dirty="0" err="1">
                <a:effectLst/>
                <a:latin typeface="source-serif-pro"/>
                <a:hlinkClick r:id="rId6"/>
              </a:rPr>
              <a:t>Deac</a:t>
            </a:r>
            <a:r>
              <a:rPr lang="en-US" sz="1200" b="0" i="0" u="sng" dirty="0">
                <a:effectLst/>
                <a:latin typeface="source-serif-pro"/>
                <a:hlinkClick r:id="rId6"/>
              </a:rPr>
              <a:t> et al</a:t>
            </a:r>
            <a:r>
              <a:rPr lang="en-US" sz="1200" b="0" i="0" dirty="0">
                <a:solidFill>
                  <a:srgbClr val="242424"/>
                </a:solidFill>
                <a:effectLst/>
                <a:latin typeface="source-serif-pro"/>
              </a:rPr>
              <a:t> used </a:t>
            </a:r>
            <a:r>
              <a:rPr lang="en-US" sz="1200" b="0" i="0" u="sng" dirty="0">
                <a:effectLst/>
                <a:latin typeface="source-serif-pro"/>
                <a:hlinkClick r:id="rId7"/>
              </a:rPr>
              <a:t>expander graphs</a:t>
            </a:r>
            <a:r>
              <a:rPr lang="en-US" sz="1200" b="0" i="0" dirty="0">
                <a:solidFill>
                  <a:srgbClr val="242424"/>
                </a:solidFill>
                <a:effectLst/>
                <a:latin typeface="source-serif-pro"/>
              </a:rPr>
              <a:t> for the propagation, which is regularly connected with few edges.</a:t>
            </a:r>
            <a:r>
              <a:rPr lang="en-US" sz="1200" b="1" i="0" dirty="0">
                <a:solidFill>
                  <a:srgbClr val="242424"/>
                </a:solidFill>
                <a:effectLst/>
                <a:latin typeface="source-serif-pro"/>
              </a:rPr>
              <a:t> </a:t>
            </a:r>
            <a:r>
              <a:rPr lang="en-US" sz="1200" b="0" i="0" u="sng" dirty="0" err="1">
                <a:effectLst/>
                <a:latin typeface="source-serif-pro"/>
                <a:hlinkClick r:id="rId8"/>
              </a:rPr>
              <a:t>Exphormer</a:t>
            </a:r>
            <a:r>
              <a:rPr lang="en-US" sz="1200" b="0" i="0" dirty="0">
                <a:solidFill>
                  <a:srgbClr val="242424"/>
                </a:solidFill>
                <a:effectLst/>
                <a:latin typeface="source-serif-pro"/>
              </a:rPr>
              <a:t> extended this idea to GT by combining expander graphs with the local neighborhood aggregation and virtual node. </a:t>
            </a:r>
            <a:r>
              <a:rPr lang="en-US" sz="1200" b="0" i="0" dirty="0" err="1">
                <a:solidFill>
                  <a:srgbClr val="242424"/>
                </a:solidFill>
                <a:effectLst/>
                <a:latin typeface="source-serif-pro"/>
              </a:rPr>
              <a:t>Exphormer</a:t>
            </a:r>
            <a:r>
              <a:rPr lang="en-US" sz="1200" b="0" i="0" dirty="0">
                <a:solidFill>
                  <a:srgbClr val="242424"/>
                </a:solidFill>
                <a:effectLst/>
                <a:latin typeface="source-serif-pro"/>
              </a:rPr>
              <a:t> allows graph transformers to scale to larger graphs (as large as </a:t>
            </a:r>
            <a:r>
              <a:rPr lang="en-US" sz="1200" b="0" i="1" dirty="0" err="1">
                <a:solidFill>
                  <a:srgbClr val="242424"/>
                </a:solidFill>
                <a:effectLst/>
                <a:latin typeface="source-serif-pro"/>
              </a:rPr>
              <a:t>ogbn-arxiv</a:t>
            </a:r>
            <a:r>
              <a:rPr lang="en-US" sz="1200" b="0" i="0" dirty="0">
                <a:solidFill>
                  <a:srgbClr val="242424"/>
                </a:solidFill>
                <a:effectLst/>
                <a:latin typeface="source-serif-pro"/>
              </a:rPr>
              <a:t> with 169K nodes). It also achieved strong empirical results and ranked top on several </a:t>
            </a:r>
            <a:r>
              <a:rPr lang="en-US" sz="1200" b="0" i="0" u="sng" dirty="0">
                <a:effectLst/>
                <a:latin typeface="source-serif-pro"/>
                <a:hlinkClick r:id="rId9"/>
              </a:rPr>
              <a:t>Long-Range Graph Benchmark</a:t>
            </a:r>
            <a:r>
              <a:rPr lang="en-US" sz="1200" b="0" i="0" dirty="0">
                <a:solidFill>
                  <a:srgbClr val="242424"/>
                </a:solidFill>
                <a:effectLst/>
                <a:latin typeface="source-serif-pro"/>
              </a:rPr>
              <a:t> tasks.</a:t>
            </a:r>
            <a:endParaRPr lang="tr-TR" sz="1200" dirty="0">
              <a:latin typeface="NimbusRomNo9L-Regu"/>
            </a:endParaRPr>
          </a:p>
        </p:txBody>
      </p:sp>
      <p:sp>
        <p:nvSpPr>
          <p:cNvPr id="4" name="TextBox 3">
            <a:extLst>
              <a:ext uri="{FF2B5EF4-FFF2-40B4-BE49-F238E27FC236}">
                <a16:creationId xmlns:a16="http://schemas.microsoft.com/office/drawing/2014/main" id="{B27C8CAE-B4EB-AA65-E022-AE87058DA3EA}"/>
              </a:ext>
            </a:extLst>
          </p:cNvPr>
          <p:cNvSpPr txBox="1"/>
          <p:nvPr/>
        </p:nvSpPr>
        <p:spPr>
          <a:xfrm>
            <a:off x="581192" y="5805176"/>
            <a:ext cx="11029616" cy="646331"/>
          </a:xfrm>
          <a:prstGeom prst="rect">
            <a:avLst/>
          </a:prstGeom>
          <a:noFill/>
        </p:spPr>
        <p:txBody>
          <a:bodyPr wrap="square">
            <a:spAutoFit/>
          </a:bodyPr>
          <a:lstStyle/>
          <a:p>
            <a:pPr algn="ctr"/>
            <a:r>
              <a:rPr lang="en-US" b="0" i="0" dirty="0">
                <a:solidFill>
                  <a:srgbClr val="242424"/>
                </a:solidFill>
                <a:effectLst/>
                <a:latin typeface="source-serif-pro"/>
              </a:rPr>
              <a:t>A better understanding of self-attention’s benefits on abstract beyond expressiveness.</a:t>
            </a:r>
          </a:p>
          <a:p>
            <a:pPr algn="ctr"/>
            <a:r>
              <a:rPr lang="en-US" b="0" i="0" dirty="0">
                <a:solidFill>
                  <a:srgbClr val="242424"/>
                </a:solidFill>
                <a:effectLst/>
                <a:latin typeface="source-serif-pro"/>
              </a:rPr>
              <a:t>More powerful positional encodings.</a:t>
            </a:r>
          </a:p>
        </p:txBody>
      </p:sp>
    </p:spTree>
    <p:extLst>
      <p:ext uri="{BB962C8B-B14F-4D97-AF65-F5344CB8AC3E}">
        <p14:creationId xmlns:p14="http://schemas.microsoft.com/office/powerpoint/2010/main" val="342556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NEURAL NETWORKS </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POSSIBLE RESEARCH AREAS – TIme IN MESSAGES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FBFE76-E444-3A1F-B20C-7AD659D18315}"/>
              </a:ext>
            </a:extLst>
          </p:cNvPr>
          <p:cNvSpPr txBox="1"/>
          <p:nvPr/>
        </p:nvSpPr>
        <p:spPr>
          <a:xfrm>
            <a:off x="412749" y="2373468"/>
            <a:ext cx="10754300" cy="4401205"/>
          </a:xfrm>
          <a:prstGeom prst="rect">
            <a:avLst/>
          </a:prstGeom>
          <a:noFill/>
        </p:spPr>
        <p:txBody>
          <a:bodyPr wrap="square">
            <a:spAutoFit/>
          </a:bodyPr>
          <a:lstStyle/>
          <a:p>
            <a:pPr algn="l"/>
            <a:r>
              <a:rPr lang="en-US" sz="1400" dirty="0">
                <a:latin typeface="NimbusRomNo9L-Regu"/>
              </a:rPr>
              <a:t>This article discusses recent advancements in Graph Neural Networks (GNNs) that incorporate the concept of time into message passing.</a:t>
            </a:r>
          </a:p>
          <a:p>
            <a:pPr algn="l"/>
            <a:r>
              <a:rPr lang="en-US" sz="1400" dirty="0">
                <a:latin typeface="NimbusRomNo9L-Regu"/>
              </a:rPr>
              <a:t>Traditionally, GNNs have assumed a static message passing approach. This means information propagates between nodes in a fixed order.</a:t>
            </a:r>
          </a:p>
          <a:p>
            <a:pPr algn="l"/>
            <a:r>
              <a:rPr lang="en-US" sz="1400" dirty="0">
                <a:latin typeface="NimbusRomNo9L-Regu"/>
              </a:rPr>
              <a:t>Recent research suggests that considering time can improve GNN performance. There are two main approaches:</a:t>
            </a:r>
            <a:endParaRPr lang="tr-TR" sz="1400" dirty="0">
              <a:latin typeface="NimbusRomNo9L-Regu"/>
            </a:endParaRPr>
          </a:p>
          <a:p>
            <a:pPr algn="l"/>
            <a:endParaRPr lang="en-US" sz="1400" dirty="0">
              <a:latin typeface="NimbusRomNo9L-Regu"/>
            </a:endParaRPr>
          </a:p>
          <a:p>
            <a:pPr algn="l">
              <a:buFont typeface="+mj-lt"/>
              <a:buAutoNum type="arabicPeriod"/>
            </a:pPr>
            <a:r>
              <a:rPr lang="en-US" sz="1400" dirty="0">
                <a:latin typeface="NimbusRomNo9L-Regu"/>
              </a:rPr>
              <a:t>Dynamic message scheduling: This allows nodes to control when they send or receive messages. Co-GNNs are an example that enables nodes to choose broadcast, listen, or isolate states.</a:t>
            </a:r>
          </a:p>
          <a:p>
            <a:pPr algn="l">
              <a:buFont typeface="+mj-lt"/>
              <a:buAutoNum type="arabicPeriod"/>
            </a:pPr>
            <a:r>
              <a:rPr lang="en-US" sz="1400" dirty="0">
                <a:latin typeface="NimbusRomNo9L-Regu"/>
              </a:rPr>
              <a:t>Graph rewiring: This involves altering the connections between nodes over time. DREW is an example that adds connections between nodes at increasing distances as layers progress. This injects a form of artificial time dependence even for static graphs.</a:t>
            </a:r>
            <a:endParaRPr lang="tr-TR" sz="1400" dirty="0">
              <a:latin typeface="NimbusRomNo9L-Regu"/>
            </a:endParaRPr>
          </a:p>
          <a:p>
            <a:pPr algn="l">
              <a:buFont typeface="+mj-lt"/>
              <a:buAutoNum type="arabicPeriod"/>
            </a:pPr>
            <a:endParaRPr lang="en-US" sz="1400" dirty="0">
              <a:latin typeface="NimbusRomNo9L-Regu"/>
            </a:endParaRPr>
          </a:p>
          <a:p>
            <a:pPr algn="l"/>
            <a:r>
              <a:rPr lang="en-US" sz="1400" dirty="0">
                <a:latin typeface="NimbusRomNo9L-Regu"/>
              </a:rPr>
              <a:t>Benefits of incorporating time:</a:t>
            </a:r>
          </a:p>
          <a:p>
            <a:pPr algn="l">
              <a:buFont typeface="Arial" panose="020B0604020202020204" pitchFamily="34" charset="0"/>
              <a:buChar char="•"/>
            </a:pPr>
            <a:r>
              <a:rPr lang="en-US" sz="1400" dirty="0">
                <a:latin typeface="NimbusRomNo9L-Regu"/>
              </a:rPr>
              <a:t>More flexible information flow: Nodes can determine how they communicate with neighbors.</a:t>
            </a:r>
          </a:p>
          <a:p>
            <a:pPr algn="l">
              <a:buFont typeface="Arial" panose="020B0604020202020204" pitchFamily="34" charset="0"/>
              <a:buChar char="•"/>
            </a:pPr>
            <a:r>
              <a:rPr lang="en-US" sz="1400" dirty="0">
                <a:latin typeface="NimbusRomNo9L-Regu"/>
              </a:rPr>
              <a:t>Reduced </a:t>
            </a:r>
            <a:r>
              <a:rPr lang="en-US" sz="1400" dirty="0" err="1">
                <a:latin typeface="NimbusRomNo9L-Regu"/>
              </a:rPr>
              <a:t>oversmoothing</a:t>
            </a:r>
            <a:r>
              <a:rPr lang="en-US" sz="1400" dirty="0">
                <a:latin typeface="NimbusRomNo9L-Regu"/>
              </a:rPr>
              <a:t>: Messages traveling long distances can have a less smoothing effect.</a:t>
            </a:r>
          </a:p>
          <a:p>
            <a:pPr algn="l">
              <a:buFont typeface="Arial" panose="020B0604020202020204" pitchFamily="34" charset="0"/>
              <a:buChar char="•"/>
            </a:pPr>
            <a:r>
              <a:rPr lang="en-US" sz="1400" dirty="0">
                <a:latin typeface="NimbusRomNo9L-Regu"/>
              </a:rPr>
              <a:t>Improved performance on deeper GNNs: Techniques like DREW can address challenges with deep GNNs.</a:t>
            </a:r>
            <a:endParaRPr lang="tr-TR" sz="1400" dirty="0">
              <a:latin typeface="NimbusRomNo9L-Regu"/>
            </a:endParaRPr>
          </a:p>
          <a:p>
            <a:pPr algn="l">
              <a:buFont typeface="Arial" panose="020B0604020202020204" pitchFamily="34" charset="0"/>
              <a:buChar char="•"/>
            </a:pPr>
            <a:endParaRPr lang="en-US" sz="1400" dirty="0">
              <a:latin typeface="NimbusRomNo9L-Regu"/>
            </a:endParaRPr>
          </a:p>
          <a:p>
            <a:pPr algn="l"/>
            <a:r>
              <a:rPr lang="en-US" sz="1400" dirty="0">
                <a:latin typeface="NimbusRomNo9L-Regu"/>
              </a:rPr>
              <a:t>Future directions:</a:t>
            </a:r>
            <a:endParaRPr lang="tr-TR" sz="1400" dirty="0">
              <a:latin typeface="NimbusRomNo9L-Regu"/>
            </a:endParaRPr>
          </a:p>
          <a:p>
            <a:pPr algn="l"/>
            <a:endParaRPr lang="en-US" sz="1400" dirty="0">
              <a:latin typeface="NimbusRomNo9L-Regu"/>
            </a:endParaRPr>
          </a:p>
          <a:p>
            <a:pPr algn="l">
              <a:buFont typeface="Arial" panose="020B0604020202020204" pitchFamily="34" charset="0"/>
              <a:buChar char="•"/>
            </a:pPr>
            <a:r>
              <a:rPr lang="en-US" sz="1400" dirty="0">
                <a:latin typeface="NimbusRomNo9L-Regu"/>
              </a:rPr>
              <a:t>Understanding the impact of time rewiring: More research is needed to understand why rewiring over time benefits GNN training.</a:t>
            </a:r>
          </a:p>
          <a:p>
            <a:pPr algn="l">
              <a:buFont typeface="Arial" panose="020B0604020202020204" pitchFamily="34" charset="0"/>
              <a:buChar char="•"/>
            </a:pPr>
            <a:r>
              <a:rPr lang="en-US" sz="1400" dirty="0">
                <a:latin typeface="NimbusRomNo9L-Regu"/>
              </a:rPr>
              <a:t>Applying time-based GNNs to scientific domains: This could be useful for 3D problems with temporal properties.</a:t>
            </a:r>
          </a:p>
          <a:p>
            <a:pPr algn="l"/>
            <a:r>
              <a:rPr lang="en-US" sz="1400" dirty="0">
                <a:latin typeface="NimbusRomNo9L-Regu"/>
              </a:rPr>
              <a:t>Overall, incorporating time into GNNs is a promising area of research with the potential to significantly improve performance</a:t>
            </a:r>
          </a:p>
          <a:p>
            <a:pPr algn="l"/>
            <a:endParaRPr lang="en-US" sz="1400" dirty="0">
              <a:latin typeface="NimbusRomNo9L-Regu"/>
            </a:endParaRPr>
          </a:p>
        </p:txBody>
      </p:sp>
    </p:spTree>
    <p:extLst>
      <p:ext uri="{BB962C8B-B14F-4D97-AF65-F5344CB8AC3E}">
        <p14:creationId xmlns:p14="http://schemas.microsoft.com/office/powerpoint/2010/main" val="3173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NEURAL NETWORKS WITH LEARNABLE STRUCTURAL AND POSITIONAL REPRESENTATIONS</a:t>
            </a:r>
          </a:p>
        </p:txBody>
      </p:sp>
      <p:sp>
        <p:nvSpPr>
          <p:cNvPr id="5" name="TextBox 4">
            <a:extLst>
              <a:ext uri="{FF2B5EF4-FFF2-40B4-BE49-F238E27FC236}">
                <a16:creationId xmlns:a16="http://schemas.microsoft.com/office/drawing/2014/main" id="{F2FBFE76-E444-3A1F-B20C-7AD659D18315}"/>
              </a:ext>
            </a:extLst>
          </p:cNvPr>
          <p:cNvSpPr txBox="1"/>
          <p:nvPr/>
        </p:nvSpPr>
        <p:spPr>
          <a:xfrm>
            <a:off x="493282" y="2932633"/>
            <a:ext cx="10754300" cy="3293209"/>
          </a:xfrm>
          <a:prstGeom prst="rect">
            <a:avLst/>
          </a:prstGeom>
          <a:noFill/>
        </p:spPr>
        <p:txBody>
          <a:bodyPr wrap="square">
            <a:spAutoFit/>
          </a:bodyPr>
          <a:lstStyle/>
          <a:p>
            <a:pPr algn="just"/>
            <a:r>
              <a:rPr lang="en-US" sz="1600" dirty="0">
                <a:latin typeface="NimbusRomNo9L-Regu"/>
              </a:rPr>
              <a:t>The concept of positional encoding, which involves assigning global positions to elements such as pixels in images, words in texts, or nodes in graphs, is crucial for the effectiveness of various neural network architectures like Convolutional Neural Networks (</a:t>
            </a:r>
            <a:r>
              <a:rPr lang="en-US" sz="1600" dirty="0" err="1">
                <a:latin typeface="NimbusRomNo9L-Regu"/>
              </a:rPr>
              <a:t>ConvNets</a:t>
            </a:r>
            <a:r>
              <a:rPr lang="en-US" sz="1600" dirty="0">
                <a:latin typeface="NimbusRomNo9L-Regu"/>
              </a:rPr>
              <a:t>), Recurrent Neural Networks (RNNs), Transformers, and Graph Neural Networks (GNNs). These architectures utilize structural and positional information to create abstract feature representations of data.</a:t>
            </a:r>
            <a:r>
              <a:rPr lang="tr-TR" sz="1600" dirty="0">
                <a:latin typeface="NimbusRomNo9L-Regu"/>
              </a:rPr>
              <a:t> </a:t>
            </a:r>
          </a:p>
          <a:p>
            <a:pPr algn="just"/>
            <a:endParaRPr lang="en-US" sz="1600" dirty="0">
              <a:latin typeface="NimbusRomNo9L-Regu"/>
            </a:endParaRPr>
          </a:p>
          <a:p>
            <a:pPr algn="just"/>
            <a:r>
              <a:rPr lang="en-US" sz="1600" dirty="0">
                <a:latin typeface="NimbusRomNo9L-Regu"/>
              </a:rPr>
              <a:t>In </a:t>
            </a:r>
            <a:r>
              <a:rPr lang="en-US" sz="1600" dirty="0" err="1">
                <a:latin typeface="NimbusRomNo9L-Regu"/>
              </a:rPr>
              <a:t>ConvNets</a:t>
            </a:r>
            <a:r>
              <a:rPr lang="en-US" sz="1600" dirty="0">
                <a:latin typeface="NimbusRomNo9L-Regu"/>
              </a:rPr>
              <a:t>, spatial structure is inherently considered for pixel positions, while RNNs utilize the sequential structure of word positions, and Transformers incorporate positional encoding for words. However, for GNNs, determining the positions of nodes in graphs is more complex due to the absence of a standard positioning system for nodes in arbitrary graphs. This lack of a global and relative position concept in graphs poses challenges as there are no predefined directions like top, down, left, and right as in images.</a:t>
            </a:r>
          </a:p>
          <a:p>
            <a:pPr algn="just"/>
            <a:endParaRPr lang="tr-TR" sz="1600" dirty="0">
              <a:latin typeface="NimbusRomNo9L-Regu"/>
            </a:endParaRPr>
          </a:p>
          <a:p>
            <a:pPr algn="just"/>
            <a:r>
              <a:rPr lang="en-US" sz="1600" dirty="0">
                <a:latin typeface="NimbusRomNo9L-Regu"/>
              </a:rPr>
              <a:t>Despite these challenges, positional encoding remains critical for GNNs in the same way as it is for </a:t>
            </a:r>
            <a:r>
              <a:rPr lang="en-US" sz="1600" dirty="0" err="1">
                <a:latin typeface="NimbusRomNo9L-Regu"/>
              </a:rPr>
              <a:t>ConvNets</a:t>
            </a:r>
            <a:r>
              <a:rPr lang="en-US" sz="1600" dirty="0">
                <a:latin typeface="NimbusRomNo9L-Regu"/>
              </a:rPr>
              <a:t>, RNNs, and Transformers. This importance has been demonstrated through its impact on prediction tasks involving graphs.</a:t>
            </a:r>
          </a:p>
        </p:txBody>
      </p:sp>
      <p:sp>
        <p:nvSpPr>
          <p:cNvPr id="3" name="TextBox 2">
            <a:extLst>
              <a:ext uri="{FF2B5EF4-FFF2-40B4-BE49-F238E27FC236}">
                <a16:creationId xmlns:a16="http://schemas.microsoft.com/office/drawing/2014/main" id="{F9D97ABE-5B48-54A7-6202-A0B4405CD21A}"/>
              </a:ext>
            </a:extLst>
          </p:cNvPr>
          <p:cNvSpPr txBox="1"/>
          <p:nvPr/>
        </p:nvSpPr>
        <p:spPr>
          <a:xfrm>
            <a:off x="493282" y="2032924"/>
            <a:ext cx="10383140" cy="584775"/>
          </a:xfrm>
          <a:prstGeom prst="rect">
            <a:avLst/>
          </a:prstGeom>
          <a:noFill/>
        </p:spPr>
        <p:txBody>
          <a:bodyPr wrap="square">
            <a:spAutoFit/>
          </a:bodyPr>
          <a:lstStyle/>
          <a:p>
            <a:pPr algn="just"/>
            <a:r>
              <a:rPr lang="tr-TR" sz="1600" dirty="0">
                <a:solidFill>
                  <a:srgbClr val="FF0000"/>
                </a:solidFill>
                <a:latin typeface="NimbusRomNo9L-Regu"/>
              </a:rPr>
              <a:t>Possible Oppurtunity for: Scene Graph Generation with a new approach SegmentedView Graph Positional Encoding for detected object or instances on the images, frames</a:t>
            </a:r>
            <a:endParaRPr lang="en-US" sz="1600" dirty="0">
              <a:solidFill>
                <a:srgbClr val="FF0000"/>
              </a:solidFill>
              <a:latin typeface="NimbusRomNo9L-Regu"/>
            </a:endParaRPr>
          </a:p>
        </p:txBody>
      </p:sp>
    </p:spTree>
    <p:extLst>
      <p:ext uri="{BB962C8B-B14F-4D97-AF65-F5344CB8AC3E}">
        <p14:creationId xmlns:p14="http://schemas.microsoft.com/office/powerpoint/2010/main" val="235431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NEURAL NETWORKS WITH LEARNABLE STRUCTURAL AND POSITIONAL REPRESENTATIONS</a:t>
            </a:r>
          </a:p>
        </p:txBody>
      </p:sp>
      <p:sp>
        <p:nvSpPr>
          <p:cNvPr id="5" name="TextBox 4">
            <a:extLst>
              <a:ext uri="{FF2B5EF4-FFF2-40B4-BE49-F238E27FC236}">
                <a16:creationId xmlns:a16="http://schemas.microsoft.com/office/drawing/2014/main" id="{F2FBFE76-E444-3A1F-B20C-7AD659D18315}"/>
              </a:ext>
            </a:extLst>
          </p:cNvPr>
          <p:cNvSpPr txBox="1"/>
          <p:nvPr/>
        </p:nvSpPr>
        <p:spPr>
          <a:xfrm>
            <a:off x="467882" y="2170633"/>
            <a:ext cx="10754300" cy="4247317"/>
          </a:xfrm>
          <a:prstGeom prst="rect">
            <a:avLst/>
          </a:prstGeom>
          <a:noFill/>
        </p:spPr>
        <p:txBody>
          <a:bodyPr wrap="square">
            <a:spAutoFit/>
          </a:bodyPr>
          <a:lstStyle/>
          <a:p>
            <a:pPr algn="just"/>
            <a:br>
              <a:rPr lang="en-US" b="0" i="0" dirty="0">
                <a:solidFill>
                  <a:srgbClr val="ECECEC"/>
                </a:solidFill>
                <a:effectLst/>
                <a:latin typeface="Söhne"/>
              </a:rPr>
            </a:br>
            <a:r>
              <a:rPr lang="en-US" dirty="0">
                <a:latin typeface="NimbusRomNo9L-Regu"/>
              </a:rPr>
              <a:t>Laplacian Positional Encoding is a method proposed for graph representation that aims to provide a unique representation for each node while being permutation-invariant and distance-sensitive. This means that the difference between the positional encodings (PEs) of two nodes far apart in the graph should be large, while it should be small for two nearby nodes.</a:t>
            </a:r>
            <a:endParaRPr lang="tr-TR" dirty="0">
              <a:latin typeface="NimbusRomNo9L-Regu"/>
            </a:endParaRPr>
          </a:p>
          <a:p>
            <a:pPr algn="just"/>
            <a:endParaRPr lang="en-US" dirty="0">
              <a:latin typeface="NimbusRomNo9L-Regu"/>
            </a:endParaRPr>
          </a:p>
          <a:p>
            <a:pPr algn="just"/>
            <a:r>
              <a:rPr lang="en-US" dirty="0">
                <a:latin typeface="NimbusRomNo9L-Regu"/>
              </a:rPr>
              <a:t>The approach utilizes Laplacian eigenvectors, which are derived from the factorization of the graph Laplacian matrix. Laplacian eigenvectors belong to the class of unsupervised manifold learning techniques and are spectral techniques that embed graphs into Euclidean spaces. The Laplacian matrix is factorized as the product of matrices representing eigenvalues and eigenvectors, preserving both local and global graph structure.</a:t>
            </a:r>
          </a:p>
          <a:p>
            <a:pPr algn="just"/>
            <a:endParaRPr lang="tr-TR" dirty="0">
              <a:latin typeface="NimbusRomNo9L-Regu"/>
            </a:endParaRPr>
          </a:p>
          <a:p>
            <a:pPr algn="just"/>
            <a:r>
              <a:rPr lang="en-US" dirty="0">
                <a:latin typeface="NimbusRomNo9L-Regu"/>
              </a:rPr>
              <a:t>These eigenvectors possess properties such as permutation-invariance, uniqueness, computational efficiency, and sensitivity to distances within the graph topology. As a result, they are considered suitable for graph positional encoding. Laplacian eigenvectors also offer a natural extension of positional encoding used in Transformer models to arbitrary graphs.</a:t>
            </a:r>
          </a:p>
        </p:txBody>
      </p:sp>
    </p:spTree>
    <p:extLst>
      <p:ext uri="{BB962C8B-B14F-4D97-AF65-F5344CB8AC3E}">
        <p14:creationId xmlns:p14="http://schemas.microsoft.com/office/powerpoint/2010/main" val="253814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NEURAL NETWORKS WITH LEARNABLE STRUCTURAL AND POSITIONAL REPRESENTATIONS</a:t>
            </a:r>
          </a:p>
        </p:txBody>
      </p:sp>
      <p:sp>
        <p:nvSpPr>
          <p:cNvPr id="5" name="TextBox 4">
            <a:extLst>
              <a:ext uri="{FF2B5EF4-FFF2-40B4-BE49-F238E27FC236}">
                <a16:creationId xmlns:a16="http://schemas.microsoft.com/office/drawing/2014/main" id="{F2FBFE76-E444-3A1F-B20C-7AD659D18315}"/>
              </a:ext>
            </a:extLst>
          </p:cNvPr>
          <p:cNvSpPr txBox="1"/>
          <p:nvPr/>
        </p:nvSpPr>
        <p:spPr>
          <a:xfrm>
            <a:off x="391682" y="1872020"/>
            <a:ext cx="10754300" cy="4985980"/>
          </a:xfrm>
          <a:prstGeom prst="rect">
            <a:avLst/>
          </a:prstGeom>
          <a:noFill/>
        </p:spPr>
        <p:txBody>
          <a:bodyPr wrap="square">
            <a:spAutoFit/>
          </a:bodyPr>
          <a:lstStyle/>
          <a:p>
            <a:pPr algn="just"/>
            <a:r>
              <a:rPr lang="en-US" sz="1600" dirty="0">
                <a:latin typeface="NimbusRomNo9L-Regu"/>
              </a:rPr>
              <a:t>Several other approaches for graph positional encoding (PE) have been proposed:</a:t>
            </a:r>
            <a:endParaRPr lang="tr-TR" sz="1600" dirty="0">
              <a:latin typeface="NimbusRomNo9L-Regu"/>
            </a:endParaRPr>
          </a:p>
          <a:p>
            <a:pPr algn="just"/>
            <a:endParaRPr lang="en-US" sz="1600" dirty="0">
              <a:latin typeface="NimbusRomNo9L-Regu"/>
            </a:endParaRPr>
          </a:p>
          <a:p>
            <a:pPr algn="just">
              <a:buFont typeface="+mj-lt"/>
              <a:buAutoNum type="arabicPeriod"/>
            </a:pPr>
            <a:r>
              <a:rPr lang="en-US" sz="1600" dirty="0">
                <a:latin typeface="NimbusRomNo9L-Regu"/>
              </a:rPr>
              <a:t>Distance Encoding (DE): Li et al. (2020b) introduced DE as node attributes and controllers of message aggregation. DE captures relative distances between nodes in a graph using powers of the random walk matrix, showing improved expressivity over the 1-WL test. However, its effectiveness may be limited on regular graphs, and the computational cost and memory requirements of using power matrices may hinder its application to larger graphs.</a:t>
            </a:r>
          </a:p>
          <a:p>
            <a:pPr algn="just">
              <a:buFont typeface="+mj-lt"/>
              <a:buAutoNum type="arabicPeriod"/>
            </a:pPr>
            <a:r>
              <a:rPr lang="en-US" sz="1600" dirty="0">
                <a:latin typeface="NimbusRomNo9L-Regu"/>
              </a:rPr>
              <a:t>Random Walk with Restart (RWR): </a:t>
            </a:r>
            <a:r>
              <a:rPr lang="en-US" sz="1600" dirty="0" err="1">
                <a:latin typeface="NimbusRomNo9L-Regu"/>
              </a:rPr>
              <a:t>Khasahmadi</a:t>
            </a:r>
            <a:r>
              <a:rPr lang="en-US" sz="1600" dirty="0">
                <a:latin typeface="NimbusRomNo9L-Regu"/>
              </a:rPr>
              <a:t> et al. (2020) utilized RWR as topological embeddings with initial node features, providing a way to capture graph structure effectively.</a:t>
            </a:r>
            <a:endParaRPr lang="tr-TR" sz="1600" dirty="0">
              <a:latin typeface="NimbusRomNo9L-Regu"/>
            </a:endParaRPr>
          </a:p>
          <a:p>
            <a:pPr algn="just">
              <a:buFont typeface="+mj-lt"/>
              <a:buAutoNum type="arabicPeriod"/>
            </a:pPr>
            <a:endParaRPr lang="en-US" sz="1600" dirty="0">
              <a:latin typeface="NimbusRomNo9L-Regu"/>
            </a:endParaRPr>
          </a:p>
          <a:p>
            <a:pPr algn="just">
              <a:buFont typeface="+mj-lt"/>
              <a:buAutoNum type="arabicPeriod"/>
            </a:pPr>
            <a:r>
              <a:rPr lang="en-US" sz="1600" dirty="0">
                <a:latin typeface="NimbusRomNo9L-Regu"/>
              </a:rPr>
              <a:t>Learnable Position-Aware Embeddings: You et al. (2019) proposed learnable position-aware embeddings based on random anchor sets of nodes for pairwise node tasks. However, the random selection of anchors may limit the generalizability of this approach for inductive tasks.</a:t>
            </a:r>
            <a:endParaRPr lang="tr-TR" sz="1600" dirty="0">
              <a:latin typeface="NimbusRomNo9L-Regu"/>
            </a:endParaRPr>
          </a:p>
          <a:p>
            <a:pPr algn="just">
              <a:buFont typeface="+mj-lt"/>
              <a:buAutoNum type="arabicPeriod"/>
            </a:pPr>
            <a:endParaRPr lang="en-US" sz="1600" dirty="0">
              <a:latin typeface="NimbusRomNo9L-Regu"/>
            </a:endParaRPr>
          </a:p>
          <a:p>
            <a:pPr algn="just">
              <a:buFont typeface="+mj-lt"/>
              <a:buAutoNum type="arabicPeriod"/>
            </a:pPr>
            <a:r>
              <a:rPr lang="en-US" sz="1600" dirty="0">
                <a:latin typeface="NimbusRomNo9L-Regu"/>
              </a:rPr>
              <a:t>Hybrid GNNs based on WL-test and Message Passing: </a:t>
            </a:r>
            <a:r>
              <a:rPr lang="en-US" sz="1600" dirty="0" err="1">
                <a:latin typeface="NimbusRomNo9L-Regu"/>
              </a:rPr>
              <a:t>Bouritsas</a:t>
            </a:r>
            <a:r>
              <a:rPr lang="en-US" sz="1600" dirty="0">
                <a:latin typeface="NimbusRomNo9L-Regu"/>
              </a:rPr>
              <a:t> et al. (2020); Bodnar et al. (2021) introduced hybrid GNNs that incorporate prior knowledge about specific classes of graphs, such as rings for molecules and cliques for social networks. This prior information is encoded into Message Passing GNNs to enhance model expressiveness. These models achieve top performance on molecular datasets, but pre-computation of graph sub-structures and the complexity of sub-graph matching and counting may be challenging. However, incorporating information about substructure counting, such as the number of rings associated with an atom, can significantly enhance higher-order structural information and improve related tasks.</a:t>
            </a:r>
          </a:p>
          <a:p>
            <a:pPr algn="just"/>
            <a:endParaRPr lang="en-US" sz="1400" dirty="0">
              <a:latin typeface="NimbusRomNo9L-Regu"/>
            </a:endParaRPr>
          </a:p>
        </p:txBody>
      </p:sp>
    </p:spTree>
    <p:extLst>
      <p:ext uri="{BB962C8B-B14F-4D97-AF65-F5344CB8AC3E}">
        <p14:creationId xmlns:p14="http://schemas.microsoft.com/office/powerpoint/2010/main" val="19096838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NEURAL NETWORKS WITH LEARNABLE STRUCTURAL AND POSITIONAL REPRESENTATIONS</a:t>
            </a:r>
          </a:p>
        </p:txBody>
      </p:sp>
      <p:sp>
        <p:nvSpPr>
          <p:cNvPr id="5" name="TextBox 4">
            <a:extLst>
              <a:ext uri="{FF2B5EF4-FFF2-40B4-BE49-F238E27FC236}">
                <a16:creationId xmlns:a16="http://schemas.microsoft.com/office/drawing/2014/main" id="{F2FBFE76-E444-3A1F-B20C-7AD659D18315}"/>
              </a:ext>
            </a:extLst>
          </p:cNvPr>
          <p:cNvSpPr txBox="1"/>
          <p:nvPr/>
        </p:nvSpPr>
        <p:spPr>
          <a:xfrm>
            <a:off x="467882" y="2204500"/>
            <a:ext cx="10754300" cy="2893100"/>
          </a:xfrm>
          <a:prstGeom prst="rect">
            <a:avLst/>
          </a:prstGeom>
          <a:noFill/>
        </p:spPr>
        <p:txBody>
          <a:bodyPr wrap="square">
            <a:spAutoFit/>
          </a:bodyPr>
          <a:lstStyle/>
          <a:p>
            <a:pPr indent="-342900" algn="just">
              <a:buFont typeface="+mj-lt"/>
              <a:buAutoNum type="arabicPeriod"/>
            </a:pPr>
            <a:br>
              <a:rPr lang="en-US" sz="1400" b="0" i="0" dirty="0">
                <a:solidFill>
                  <a:srgbClr val="ECECEC"/>
                </a:solidFill>
                <a:effectLst/>
                <a:latin typeface="Söhne"/>
              </a:rPr>
            </a:br>
            <a:r>
              <a:rPr lang="en-US" sz="1400" dirty="0">
                <a:latin typeface="NimbusRomNo9L-Regu"/>
              </a:rPr>
              <a:t>Recently developed Transformer-based models such as Spectral Attention Networks (SAN) by Kreuzer et al. (2021), </a:t>
            </a:r>
            <a:r>
              <a:rPr lang="en-US" sz="1400" dirty="0" err="1">
                <a:latin typeface="NimbusRomNo9L-Regu"/>
              </a:rPr>
              <a:t>GraphiT</a:t>
            </a:r>
            <a:r>
              <a:rPr lang="en-US" sz="1400" dirty="0">
                <a:latin typeface="NimbusRomNo9L-Regu"/>
              </a:rPr>
              <a:t> by </a:t>
            </a:r>
            <a:r>
              <a:rPr lang="en-US" sz="1400" dirty="0" err="1">
                <a:latin typeface="NimbusRomNo9L-Regu"/>
              </a:rPr>
              <a:t>Mialon</a:t>
            </a:r>
            <a:r>
              <a:rPr lang="en-US" sz="1400" dirty="0">
                <a:latin typeface="NimbusRomNo9L-Regu"/>
              </a:rPr>
              <a:t> et al. (2021), and </a:t>
            </a:r>
            <a:r>
              <a:rPr lang="en-US" sz="1400" dirty="0" err="1">
                <a:latin typeface="NimbusRomNo9L-Regu"/>
              </a:rPr>
              <a:t>Graphormer</a:t>
            </a:r>
            <a:r>
              <a:rPr lang="en-US" sz="1400" dirty="0">
                <a:latin typeface="NimbusRomNo9L-Regu"/>
              </a:rPr>
              <a:t> by Ying et al. (2021) exhibit promise in operating on full graphs, incorporating various techniques for encoding both positional and structural features within the network.</a:t>
            </a:r>
            <a:endParaRPr lang="tr-TR" sz="1400" dirty="0">
              <a:latin typeface="NimbusRomNo9L-Regu"/>
            </a:endParaRPr>
          </a:p>
          <a:p>
            <a:pPr indent="-342900" algn="just">
              <a:buFont typeface="+mj-lt"/>
              <a:buAutoNum type="arabicPeriod"/>
            </a:pPr>
            <a:endParaRPr lang="en-US" sz="1400" dirty="0">
              <a:latin typeface="NimbusRomNo9L-Regu"/>
            </a:endParaRPr>
          </a:p>
          <a:p>
            <a:pPr algn="just"/>
            <a:r>
              <a:rPr lang="en-US" sz="1400" dirty="0">
                <a:latin typeface="NimbusRomNo9L-Regu"/>
              </a:rPr>
              <a:t>Spectral Attention Networks (SAN) operate on full graphs, distinguishing between parameters from existing and non-existing edges in the graph. Attentions from both types of edges are weighted by a tunable scalar γ, offering flexibility across different tasks. SAN also integrates a Learnable Positional Encoding (LPE) module, which transforms Laplacian eigenvectors into a fixed-size positional encoding using a self-attention encoder.</a:t>
            </a:r>
          </a:p>
          <a:p>
            <a:pPr indent="-342900" algn="just">
              <a:buFont typeface="+mj-lt"/>
              <a:buAutoNum type="arabicPeriod"/>
            </a:pPr>
            <a:endParaRPr lang="tr-TR" sz="1400" dirty="0">
              <a:latin typeface="NimbusRomNo9L-Regu"/>
            </a:endParaRPr>
          </a:p>
          <a:p>
            <a:pPr algn="just"/>
            <a:r>
              <a:rPr lang="en-US" sz="1400" dirty="0">
                <a:latin typeface="NimbusRomNo9L-Regu"/>
              </a:rPr>
              <a:t>Similarly, </a:t>
            </a:r>
            <a:r>
              <a:rPr lang="en-US" sz="1400" dirty="0" err="1">
                <a:latin typeface="NimbusRomNo9L-Regu"/>
              </a:rPr>
              <a:t>GraphiT</a:t>
            </a:r>
            <a:r>
              <a:rPr lang="en-US" sz="1400" dirty="0">
                <a:latin typeface="NimbusRomNo9L-Regu"/>
              </a:rPr>
              <a:t> is a full-graph Transformer Graph Neural Network (GNN) leveraging diffusion distance to capture interactions between nodes based on graph topology. This pairwise diffusion distance serves as a multiplicative weight, adapting weight scores based on node proximity. For instance, closer nodes have higher diffusion distance values, while nodes further apart have lower values.</a:t>
            </a:r>
          </a:p>
          <a:p>
            <a:pPr algn="just"/>
            <a:endParaRPr lang="en-US" sz="1400" dirty="0">
              <a:latin typeface="NimbusRomNo9L-Regu"/>
            </a:endParaRPr>
          </a:p>
        </p:txBody>
      </p:sp>
    </p:spTree>
    <p:extLst>
      <p:ext uri="{BB962C8B-B14F-4D97-AF65-F5344CB8AC3E}">
        <p14:creationId xmlns:p14="http://schemas.microsoft.com/office/powerpoint/2010/main" val="25634892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6030</TotalTime>
  <Words>4629</Words>
  <Application>Microsoft Office PowerPoint</Application>
  <PresentationFormat>Widescreen</PresentationFormat>
  <Paragraphs>182</Paragraphs>
  <Slides>23</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Aptos</vt:lpstr>
      <vt:lpstr>Arial</vt:lpstr>
      <vt:lpstr>Calibri</vt:lpstr>
      <vt:lpstr>CMMI10</vt:lpstr>
      <vt:lpstr>CMR10</vt:lpstr>
      <vt:lpstr>CMR7</vt:lpstr>
      <vt:lpstr>Gill Sans MT</vt:lpstr>
      <vt:lpstr>NimbusRomNo9L-Medi</vt:lpstr>
      <vt:lpstr>NimbusRomNo9L-Regu</vt:lpstr>
      <vt:lpstr>NimbusRomNo9L-ReguItal</vt:lpstr>
      <vt:lpstr>Söhne</vt:lpstr>
      <vt:lpstr>source-serif-pro</vt:lpstr>
      <vt:lpstr>Wingdings</vt:lpstr>
      <vt:lpstr>Wingdings 2</vt:lpstr>
      <vt:lpstr>Dividend</vt:lpstr>
      <vt:lpstr>Researches on Graphs </vt:lpstr>
      <vt:lpstr>Summary POSSIBLE RESEARCH AREAS</vt:lpstr>
      <vt:lpstr>Summary POSSIBLE RESEARCH AREAS</vt:lpstr>
      <vt:lpstr>GRAPH NEURAL NETWORKS POSSIBLE RESEARCH AREAS - Graph Transformers – GrAPH STRUCTURES</vt:lpstr>
      <vt:lpstr>GRAPH NEURAL NETWORKS POSSIBLE RESEARCH AREAS – TIme IN MESSAGES </vt:lpstr>
      <vt:lpstr>GRAPH NEURAL NETWORKS WITH LEARNABLE STRUCTURAL AND POSITIONAL REPRESENTATIONS</vt:lpstr>
      <vt:lpstr>GRAPH NEURAL NETWORKS WITH LEARNABLE STRUCTURAL AND POSITIONAL REPRESENTATIONS</vt:lpstr>
      <vt:lpstr>GRAPH NEURAL NETWORKS WITH LEARNABLE STRUCTURAL AND POSITIONAL REPRESENTATIONS</vt:lpstr>
      <vt:lpstr>GRAPH NEURAL NETWORKS WITH LEARNABLE STRUCTURAL AND POSITIONAL REPRESENTATIONS</vt:lpstr>
      <vt:lpstr>GRAPH NEURAL NETWORKS WITH LEARNABLE STRUCTURAL AND POSITIONAL REPRESENTATIONS</vt:lpstr>
      <vt:lpstr>Scene Graph Generation: A comprehensive survey </vt:lpstr>
      <vt:lpstr>Scene Graph Generation: A comprehensive survey </vt:lpstr>
      <vt:lpstr>A Comprehensive Survey of Scene Graphs: Generation and Application</vt:lpstr>
      <vt:lpstr>Panoptic Scene Graph Generation</vt:lpstr>
      <vt:lpstr>Panoptic Scene Graph Generation</vt:lpstr>
      <vt:lpstr>Spectral Image Segmentation with Global Appearance Modeling</vt:lpstr>
      <vt:lpstr>Deep Reinforcement Learning for Vision-Based Navigation of UAVs in Avoiding Stationary and Mobile Obstacles</vt:lpstr>
      <vt:lpstr>Manipulation Action Recognition and Reconstruction using a Deep Scene Graph Network</vt:lpstr>
      <vt:lpstr>SCENE GRAPH GENERATION - A Variational Graph Autoencoder for Manipulation Action Recognition and Prediction</vt:lpstr>
      <vt:lpstr>Complex Video Action Reasoning via Learnable Markov Logic Network</vt:lpstr>
      <vt:lpstr>Relatıonal Deep LEARNING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ayhan.akgun</dc:creator>
  <cp:lastModifiedBy>ayhan.akgun</cp:lastModifiedBy>
  <cp:revision>4</cp:revision>
  <dcterms:created xsi:type="dcterms:W3CDTF">2023-12-17T12:50:28Z</dcterms:created>
  <dcterms:modified xsi:type="dcterms:W3CDTF">2024-03-28T07:20:32Z</dcterms:modified>
</cp:coreProperties>
</file>