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75" r:id="rId3"/>
    <p:sldId id="274" r:id="rId4"/>
    <p:sldId id="273" r:id="rId5"/>
    <p:sldId id="297" r:id="rId6"/>
    <p:sldId id="298" r:id="rId7"/>
    <p:sldId id="299" r:id="rId8"/>
    <p:sldId id="300" r:id="rId9"/>
    <p:sldId id="306" r:id="rId10"/>
    <p:sldId id="301" r:id="rId11"/>
    <p:sldId id="302" r:id="rId12"/>
    <p:sldId id="303" r:id="rId13"/>
    <p:sldId id="304" r:id="rId14"/>
    <p:sldId id="305" r:id="rId15"/>
    <p:sldId id="293" r:id="rId16"/>
    <p:sldId id="29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5E06"/>
    <a:srgbClr val="B9730B"/>
    <a:srgbClr val="AF85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49" autoAdjust="0"/>
    <p:restoredTop sz="94660"/>
  </p:normalViewPr>
  <p:slideViewPr>
    <p:cSldViewPr snapToGrid="0">
      <p:cViewPr varScale="1">
        <p:scale>
          <a:sx n="64" d="100"/>
          <a:sy n="64" d="100"/>
        </p:scale>
        <p:origin x="102" y="10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6B583F-CF01-42EE-8AA3-DB99946F6A1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94774B2-88F0-4199-B58A-847512049C31}" type="slidenum">
              <a:rPr lang="en-US" smtClean="0"/>
              <a:t>‹#›</a:t>
            </a:fld>
            <a:endParaRPr lang="en-US"/>
          </a:p>
        </p:txBody>
      </p:sp>
    </p:spTree>
    <p:extLst>
      <p:ext uri="{BB962C8B-B14F-4D97-AF65-F5344CB8AC3E}">
        <p14:creationId xmlns:p14="http://schemas.microsoft.com/office/powerpoint/2010/main" val="360017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6B583F-CF01-42EE-8AA3-DB99946F6A1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4774B2-88F0-4199-B58A-847512049C31}" type="slidenum">
              <a:rPr lang="en-US" smtClean="0"/>
              <a:t>‹#›</a:t>
            </a:fld>
            <a:endParaRPr lang="en-US"/>
          </a:p>
        </p:txBody>
      </p:sp>
    </p:spTree>
    <p:extLst>
      <p:ext uri="{BB962C8B-B14F-4D97-AF65-F5344CB8AC3E}">
        <p14:creationId xmlns:p14="http://schemas.microsoft.com/office/powerpoint/2010/main" val="2794239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6B583F-CF01-42EE-8AA3-DB99946F6A1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4774B2-88F0-4199-B58A-847512049C3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24335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16B583F-CF01-42EE-8AA3-DB99946F6A14}"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4774B2-88F0-4199-B58A-847512049C31}" type="slidenum">
              <a:rPr lang="en-US" smtClean="0"/>
              <a:t>‹#›</a:t>
            </a:fld>
            <a:endParaRPr lang="en-US"/>
          </a:p>
        </p:txBody>
      </p:sp>
    </p:spTree>
    <p:extLst>
      <p:ext uri="{BB962C8B-B14F-4D97-AF65-F5344CB8AC3E}">
        <p14:creationId xmlns:p14="http://schemas.microsoft.com/office/powerpoint/2010/main" val="3131141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16B583F-CF01-42EE-8AA3-DB99946F6A14}"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4774B2-88F0-4199-B58A-847512049C3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45020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16B583F-CF01-42EE-8AA3-DB99946F6A14}"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4774B2-88F0-4199-B58A-847512049C31}" type="slidenum">
              <a:rPr lang="en-US" smtClean="0"/>
              <a:t>‹#›</a:t>
            </a:fld>
            <a:endParaRPr lang="en-US"/>
          </a:p>
        </p:txBody>
      </p:sp>
    </p:spTree>
    <p:extLst>
      <p:ext uri="{BB962C8B-B14F-4D97-AF65-F5344CB8AC3E}">
        <p14:creationId xmlns:p14="http://schemas.microsoft.com/office/powerpoint/2010/main" val="1409068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6B583F-CF01-42EE-8AA3-DB99946F6A1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4774B2-88F0-4199-B58A-847512049C31}" type="slidenum">
              <a:rPr lang="en-US" smtClean="0"/>
              <a:t>‹#›</a:t>
            </a:fld>
            <a:endParaRPr lang="en-US"/>
          </a:p>
        </p:txBody>
      </p:sp>
    </p:spTree>
    <p:extLst>
      <p:ext uri="{BB962C8B-B14F-4D97-AF65-F5344CB8AC3E}">
        <p14:creationId xmlns:p14="http://schemas.microsoft.com/office/powerpoint/2010/main" val="3077857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6B583F-CF01-42EE-8AA3-DB99946F6A1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4774B2-88F0-4199-B58A-847512049C31}" type="slidenum">
              <a:rPr lang="en-US" smtClean="0"/>
              <a:t>‹#›</a:t>
            </a:fld>
            <a:endParaRPr lang="en-US"/>
          </a:p>
        </p:txBody>
      </p:sp>
    </p:spTree>
    <p:extLst>
      <p:ext uri="{BB962C8B-B14F-4D97-AF65-F5344CB8AC3E}">
        <p14:creationId xmlns:p14="http://schemas.microsoft.com/office/powerpoint/2010/main" val="1769746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6B583F-CF01-42EE-8AA3-DB99946F6A1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4774B2-88F0-4199-B58A-847512049C31}" type="slidenum">
              <a:rPr lang="en-US" smtClean="0"/>
              <a:t>‹#›</a:t>
            </a:fld>
            <a:endParaRPr lang="en-US"/>
          </a:p>
        </p:txBody>
      </p:sp>
    </p:spTree>
    <p:extLst>
      <p:ext uri="{BB962C8B-B14F-4D97-AF65-F5344CB8AC3E}">
        <p14:creationId xmlns:p14="http://schemas.microsoft.com/office/powerpoint/2010/main" val="168200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6B583F-CF01-42EE-8AA3-DB99946F6A1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4774B2-88F0-4199-B58A-847512049C31}" type="slidenum">
              <a:rPr lang="en-US" smtClean="0"/>
              <a:t>‹#›</a:t>
            </a:fld>
            <a:endParaRPr lang="en-US"/>
          </a:p>
        </p:txBody>
      </p:sp>
    </p:spTree>
    <p:extLst>
      <p:ext uri="{BB962C8B-B14F-4D97-AF65-F5344CB8AC3E}">
        <p14:creationId xmlns:p14="http://schemas.microsoft.com/office/powerpoint/2010/main" val="2325249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6B583F-CF01-42EE-8AA3-DB99946F6A14}"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94774B2-88F0-4199-B58A-847512049C31}" type="slidenum">
              <a:rPr lang="en-US" smtClean="0"/>
              <a:t>‹#›</a:t>
            </a:fld>
            <a:endParaRPr lang="en-US"/>
          </a:p>
        </p:txBody>
      </p:sp>
    </p:spTree>
    <p:extLst>
      <p:ext uri="{BB962C8B-B14F-4D97-AF65-F5344CB8AC3E}">
        <p14:creationId xmlns:p14="http://schemas.microsoft.com/office/powerpoint/2010/main" val="3000454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6B583F-CF01-42EE-8AA3-DB99946F6A14}" type="datetimeFigureOut">
              <a:rPr lang="en-US" smtClean="0"/>
              <a:t>1/12/2023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94774B2-88F0-4199-B58A-847512049C31}" type="slidenum">
              <a:rPr lang="en-US" smtClean="0"/>
              <a:t>‹#›</a:t>
            </a:fld>
            <a:endParaRPr lang="en-US"/>
          </a:p>
        </p:txBody>
      </p:sp>
    </p:spTree>
    <p:extLst>
      <p:ext uri="{BB962C8B-B14F-4D97-AF65-F5344CB8AC3E}">
        <p14:creationId xmlns:p14="http://schemas.microsoft.com/office/powerpoint/2010/main" val="1132222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6B583F-CF01-42EE-8AA3-DB99946F6A14}" type="datetimeFigureOut">
              <a:rPr lang="en-US" smtClean="0"/>
              <a:t>1/12/2023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94774B2-88F0-4199-B58A-847512049C31}" type="slidenum">
              <a:rPr lang="en-US" smtClean="0"/>
              <a:t>‹#›</a:t>
            </a:fld>
            <a:endParaRPr lang="en-US"/>
          </a:p>
        </p:txBody>
      </p:sp>
    </p:spTree>
    <p:extLst>
      <p:ext uri="{BB962C8B-B14F-4D97-AF65-F5344CB8AC3E}">
        <p14:creationId xmlns:p14="http://schemas.microsoft.com/office/powerpoint/2010/main" val="509202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6B583F-CF01-42EE-8AA3-DB99946F6A14}" type="datetimeFigureOut">
              <a:rPr lang="en-US" smtClean="0"/>
              <a:t>1/12/2023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94774B2-88F0-4199-B58A-847512049C31}" type="slidenum">
              <a:rPr lang="en-US" smtClean="0"/>
              <a:t>‹#›</a:t>
            </a:fld>
            <a:endParaRPr lang="en-US"/>
          </a:p>
        </p:txBody>
      </p:sp>
    </p:spTree>
    <p:extLst>
      <p:ext uri="{BB962C8B-B14F-4D97-AF65-F5344CB8AC3E}">
        <p14:creationId xmlns:p14="http://schemas.microsoft.com/office/powerpoint/2010/main" val="2063796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6B583F-CF01-42EE-8AA3-DB99946F6A14}"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94774B2-88F0-4199-B58A-847512049C31}" type="slidenum">
              <a:rPr lang="en-US" smtClean="0"/>
              <a:t>‹#›</a:t>
            </a:fld>
            <a:endParaRPr lang="en-US"/>
          </a:p>
        </p:txBody>
      </p:sp>
    </p:spTree>
    <p:extLst>
      <p:ext uri="{BB962C8B-B14F-4D97-AF65-F5344CB8AC3E}">
        <p14:creationId xmlns:p14="http://schemas.microsoft.com/office/powerpoint/2010/main" val="3385880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6B583F-CF01-42EE-8AA3-DB99946F6A14}"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4774B2-88F0-4199-B58A-847512049C31}" type="slidenum">
              <a:rPr lang="en-US" smtClean="0"/>
              <a:t>‹#›</a:t>
            </a:fld>
            <a:endParaRPr lang="en-US"/>
          </a:p>
        </p:txBody>
      </p:sp>
    </p:spTree>
    <p:extLst>
      <p:ext uri="{BB962C8B-B14F-4D97-AF65-F5344CB8AC3E}">
        <p14:creationId xmlns:p14="http://schemas.microsoft.com/office/powerpoint/2010/main" val="3548339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16B583F-CF01-42EE-8AA3-DB99946F6A14}" type="datetimeFigureOut">
              <a:rPr lang="en-US" smtClean="0"/>
              <a:t>1/12/2023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94774B2-88F0-4199-B58A-847512049C31}" type="slidenum">
              <a:rPr lang="en-US" smtClean="0"/>
              <a:t>‹#›</a:t>
            </a:fld>
            <a:endParaRPr lang="en-US"/>
          </a:p>
        </p:txBody>
      </p:sp>
    </p:spTree>
    <p:extLst>
      <p:ext uri="{BB962C8B-B14F-4D97-AF65-F5344CB8AC3E}">
        <p14:creationId xmlns:p14="http://schemas.microsoft.com/office/powerpoint/2010/main" val="127863270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9CAE6-DB6F-26E0-4FA8-D1AA8F654B88}"/>
              </a:ext>
            </a:extLst>
          </p:cNvPr>
          <p:cNvSpPr>
            <a:spLocks noGrp="1"/>
          </p:cNvSpPr>
          <p:nvPr>
            <p:ph type="ctrTitle"/>
          </p:nvPr>
        </p:nvSpPr>
        <p:spPr>
          <a:xfrm>
            <a:off x="2263665" y="1754013"/>
            <a:ext cx="8915399" cy="2262781"/>
          </a:xfrm>
        </p:spPr>
        <p:txBody>
          <a:bodyPr>
            <a:normAutofit/>
          </a:bodyPr>
          <a:lstStyle/>
          <a:p>
            <a:pPr algn="ctr"/>
            <a:r>
              <a:rPr lang="en-US" sz="4800" b="1" dirty="0">
                <a:solidFill>
                  <a:srgbClr val="AE5E06"/>
                </a:solidFill>
              </a:rPr>
              <a:t>Intrinsic Value Calculator</a:t>
            </a:r>
            <a:br>
              <a:rPr lang="en-US" sz="4800" b="1" dirty="0">
                <a:solidFill>
                  <a:srgbClr val="AE5E06"/>
                </a:solidFill>
              </a:rPr>
            </a:br>
            <a:r>
              <a:rPr lang="en-US" sz="2800" b="1" dirty="0">
                <a:solidFill>
                  <a:srgbClr val="AE5E06"/>
                </a:solidFill>
              </a:rPr>
              <a:t>A FinTech Project</a:t>
            </a:r>
            <a:endParaRPr lang="en-US" sz="4000" b="1" dirty="0">
              <a:solidFill>
                <a:srgbClr val="AE5E06"/>
              </a:solidFill>
            </a:endParaRPr>
          </a:p>
        </p:txBody>
      </p:sp>
      <p:sp>
        <p:nvSpPr>
          <p:cNvPr id="3" name="Subtitle 2">
            <a:extLst>
              <a:ext uri="{FF2B5EF4-FFF2-40B4-BE49-F238E27FC236}">
                <a16:creationId xmlns:a16="http://schemas.microsoft.com/office/drawing/2014/main" id="{18CCBD5E-7B8E-C838-AC5B-7FE969443F40}"/>
              </a:ext>
            </a:extLst>
          </p:cNvPr>
          <p:cNvSpPr>
            <a:spLocks noGrp="1"/>
          </p:cNvSpPr>
          <p:nvPr>
            <p:ph type="subTitle" idx="1"/>
          </p:nvPr>
        </p:nvSpPr>
        <p:spPr>
          <a:xfrm>
            <a:off x="2563334" y="4449575"/>
            <a:ext cx="8915399" cy="1126283"/>
          </a:xfrm>
        </p:spPr>
        <p:txBody>
          <a:bodyPr>
            <a:normAutofit/>
          </a:bodyPr>
          <a:lstStyle/>
          <a:p>
            <a:pPr algn="r"/>
            <a:r>
              <a:rPr lang="en-US" sz="3600" b="1" dirty="0">
                <a:solidFill>
                  <a:schemeClr val="accent6">
                    <a:lumMod val="75000"/>
                  </a:schemeClr>
                </a:solidFill>
                <a:latin typeface="Monotype Corsiva" panose="03010101010201010101" pitchFamily="66" charset="0"/>
              </a:rPr>
              <a:t>By: </a:t>
            </a:r>
            <a:r>
              <a:rPr lang="en-US" sz="3600" dirty="0">
                <a:solidFill>
                  <a:schemeClr val="accent6">
                    <a:lumMod val="75000"/>
                  </a:schemeClr>
                </a:solidFill>
                <a:latin typeface="Monotype Corsiva" panose="03010101010201010101" pitchFamily="66" charset="0"/>
              </a:rPr>
              <a:t>Aanchal Khanna</a:t>
            </a:r>
          </a:p>
        </p:txBody>
      </p:sp>
    </p:spTree>
    <p:extLst>
      <p:ext uri="{BB962C8B-B14F-4D97-AF65-F5344CB8AC3E}">
        <p14:creationId xmlns:p14="http://schemas.microsoft.com/office/powerpoint/2010/main" val="1090818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F4D2-CA9F-0DFE-6693-41EAC3D72080}"/>
              </a:ext>
            </a:extLst>
          </p:cNvPr>
          <p:cNvSpPr>
            <a:spLocks noGrp="1"/>
          </p:cNvSpPr>
          <p:nvPr>
            <p:ph type="title"/>
          </p:nvPr>
        </p:nvSpPr>
        <p:spPr>
          <a:xfrm>
            <a:off x="2592926" y="624110"/>
            <a:ext cx="4633466" cy="678479"/>
          </a:xfrm>
        </p:spPr>
        <p:txBody>
          <a:bodyPr>
            <a:normAutofit/>
          </a:bodyPr>
          <a:lstStyle/>
          <a:p>
            <a:pPr>
              <a:lnSpc>
                <a:spcPct val="90000"/>
              </a:lnSpc>
            </a:pPr>
            <a:r>
              <a:rPr lang="en-US" sz="2800" b="1" dirty="0"/>
              <a:t>Project Free Cash Flows</a:t>
            </a:r>
          </a:p>
        </p:txBody>
      </p:sp>
      <p:sp>
        <p:nvSpPr>
          <p:cNvPr id="3" name="Content Placeholder 2">
            <a:extLst>
              <a:ext uri="{FF2B5EF4-FFF2-40B4-BE49-F238E27FC236}">
                <a16:creationId xmlns:a16="http://schemas.microsoft.com/office/drawing/2014/main" id="{E8490EC9-B781-25FF-47F3-F2709741A92F}"/>
              </a:ext>
            </a:extLst>
          </p:cNvPr>
          <p:cNvSpPr>
            <a:spLocks noGrp="1"/>
          </p:cNvSpPr>
          <p:nvPr>
            <p:ph idx="1"/>
          </p:nvPr>
        </p:nvSpPr>
        <p:spPr>
          <a:xfrm>
            <a:off x="1880559" y="1630393"/>
            <a:ext cx="5345834" cy="4280830"/>
          </a:xfrm>
        </p:spPr>
        <p:txBody>
          <a:bodyPr>
            <a:normAutofit/>
          </a:bodyPr>
          <a:lstStyle/>
          <a:p>
            <a:pPr marL="0" marR="0">
              <a:lnSpc>
                <a:spcPct val="90000"/>
              </a:lnSpc>
              <a:spcBef>
                <a:spcPts val="0"/>
              </a:spcBef>
              <a:spcAft>
                <a:spcPts val="800"/>
              </a:spcAft>
            </a:pPr>
            <a:r>
              <a:rPr lang="en-US" dirty="0">
                <a:solidFill>
                  <a:srgbClr val="AE5E06"/>
                </a:solidFill>
              </a:rPr>
              <a:t>Free Cash Flows (FCF) is the cash left over after a company pays for its operating expenses and capital expenditures.</a:t>
            </a:r>
          </a:p>
          <a:p>
            <a:pPr marL="0" marR="0" indent="0">
              <a:lnSpc>
                <a:spcPct val="90000"/>
              </a:lnSpc>
              <a:spcBef>
                <a:spcPts val="0"/>
              </a:spcBef>
              <a:spcAft>
                <a:spcPts val="800"/>
              </a:spcAft>
              <a:buNone/>
            </a:pPr>
            <a:endParaRPr lang="en-US" dirty="0">
              <a:solidFill>
                <a:srgbClr val="AE5E06"/>
              </a:solidFill>
            </a:endParaRPr>
          </a:p>
          <a:p>
            <a:pPr marL="0" marR="0">
              <a:lnSpc>
                <a:spcPct val="90000"/>
              </a:lnSpc>
              <a:spcBef>
                <a:spcPts val="0"/>
              </a:spcBef>
              <a:spcAft>
                <a:spcPts val="800"/>
              </a:spcAft>
            </a:pPr>
            <a:r>
              <a:rPr lang="en-US" dirty="0">
                <a:solidFill>
                  <a:srgbClr val="AE5E06"/>
                </a:solidFill>
              </a:rPr>
              <a:t>Theoretically, FCF is the cash left to pay off the obligations to the creditors and finally the equity holders, if any.</a:t>
            </a:r>
          </a:p>
          <a:p>
            <a:pPr marL="0" marR="0">
              <a:lnSpc>
                <a:spcPct val="90000"/>
              </a:lnSpc>
              <a:spcBef>
                <a:spcPts val="0"/>
              </a:spcBef>
              <a:spcAft>
                <a:spcPts val="800"/>
              </a:spcAft>
            </a:pPr>
            <a:endParaRPr lang="en-US" dirty="0">
              <a:solidFill>
                <a:srgbClr val="AE5E06"/>
              </a:solidFill>
            </a:endParaRPr>
          </a:p>
          <a:p>
            <a:pPr marL="0" marR="0">
              <a:lnSpc>
                <a:spcPct val="90000"/>
              </a:lnSpc>
              <a:spcBef>
                <a:spcPts val="0"/>
              </a:spcBef>
              <a:spcAft>
                <a:spcPts val="800"/>
              </a:spcAft>
            </a:pPr>
            <a:r>
              <a:rPr lang="en-US" dirty="0">
                <a:solidFill>
                  <a:srgbClr val="AE5E06"/>
                </a:solidFill>
              </a:rPr>
              <a:t>Got Free Cash Flows from company’s Cash Flow Statements (Yahoo Finance).</a:t>
            </a:r>
          </a:p>
          <a:p>
            <a:pPr marL="0" marR="0">
              <a:lnSpc>
                <a:spcPct val="90000"/>
              </a:lnSpc>
              <a:spcBef>
                <a:spcPts val="0"/>
              </a:spcBef>
              <a:spcAft>
                <a:spcPts val="800"/>
              </a:spcAft>
            </a:pPr>
            <a:endParaRPr lang="en-US" dirty="0">
              <a:solidFill>
                <a:srgbClr val="AE5E06"/>
              </a:solidFill>
            </a:endParaRPr>
          </a:p>
          <a:p>
            <a:pPr marL="0" marR="0">
              <a:lnSpc>
                <a:spcPct val="90000"/>
              </a:lnSpc>
              <a:spcBef>
                <a:spcPts val="0"/>
              </a:spcBef>
              <a:spcAft>
                <a:spcPts val="800"/>
              </a:spcAft>
            </a:pPr>
            <a:r>
              <a:rPr lang="en-US" dirty="0">
                <a:solidFill>
                  <a:srgbClr val="AE5E06"/>
                </a:solidFill>
              </a:rPr>
              <a:t>Calculate the minimum FCF growth rate to forecast the future FCFs (5 years into the future). </a:t>
            </a:r>
          </a:p>
          <a:p>
            <a:pPr marL="0" marR="0" indent="0">
              <a:lnSpc>
                <a:spcPct val="90000"/>
              </a:lnSpc>
              <a:spcBef>
                <a:spcPts val="0"/>
              </a:spcBef>
              <a:spcAft>
                <a:spcPts val="800"/>
              </a:spcAft>
              <a:buNone/>
            </a:pPr>
            <a:endParaRPr lang="en-US" sz="1400" dirty="0"/>
          </a:p>
          <a:p>
            <a:pPr marL="0" marR="0" indent="0">
              <a:lnSpc>
                <a:spcPct val="90000"/>
              </a:lnSpc>
              <a:spcBef>
                <a:spcPts val="0"/>
              </a:spcBef>
              <a:spcAft>
                <a:spcPts val="800"/>
              </a:spcAft>
              <a:buNone/>
            </a:pPr>
            <a:endParaRPr lang="en-US" sz="1400" dirty="0"/>
          </a:p>
          <a:p>
            <a:pPr marL="0" indent="0">
              <a:lnSpc>
                <a:spcPct val="90000"/>
              </a:lnSpc>
              <a:buNone/>
            </a:pPr>
            <a:endParaRPr lang="en-US" sz="1400" b="1" dirty="0"/>
          </a:p>
          <a:p>
            <a:pPr marL="0" marR="0" indent="0">
              <a:lnSpc>
                <a:spcPct val="90000"/>
              </a:lnSpc>
              <a:spcBef>
                <a:spcPts val="0"/>
              </a:spcBef>
              <a:spcAft>
                <a:spcPts val="800"/>
              </a:spcAft>
              <a:buNone/>
            </a:pPr>
            <a:endParaRPr lang="en-US" sz="1400" b="1" dirty="0"/>
          </a:p>
          <a:p>
            <a:pPr marL="0" marR="0" indent="0">
              <a:lnSpc>
                <a:spcPct val="90000"/>
              </a:lnSpc>
              <a:spcBef>
                <a:spcPts val="0"/>
              </a:spcBef>
              <a:spcAft>
                <a:spcPts val="800"/>
              </a:spcAft>
              <a:buNone/>
            </a:pPr>
            <a:endParaRPr lang="en-US" sz="1400" b="1" dirty="0"/>
          </a:p>
          <a:p>
            <a:pPr marL="0" marR="0" indent="0">
              <a:lnSpc>
                <a:spcPct val="90000"/>
              </a:lnSpc>
              <a:spcBef>
                <a:spcPts val="0"/>
              </a:spcBef>
              <a:spcAft>
                <a:spcPts val="800"/>
              </a:spcAft>
              <a:buNone/>
            </a:pPr>
            <a:endParaRPr lang="en-US" sz="1400" b="1" dirty="0"/>
          </a:p>
          <a:p>
            <a:pPr marL="0" marR="0" indent="0">
              <a:lnSpc>
                <a:spcPct val="90000"/>
              </a:lnSpc>
              <a:spcBef>
                <a:spcPts val="0"/>
              </a:spcBef>
              <a:spcAft>
                <a:spcPts val="800"/>
              </a:spcAft>
              <a:buNone/>
            </a:pPr>
            <a:endParaRPr lang="en-US" sz="1400" b="1" dirty="0"/>
          </a:p>
          <a:p>
            <a:pPr marL="0" marR="0">
              <a:lnSpc>
                <a:spcPct val="90000"/>
              </a:lnSpc>
              <a:spcBef>
                <a:spcPts val="0"/>
              </a:spcBef>
              <a:spcAft>
                <a:spcPts val="800"/>
              </a:spcAft>
            </a:pPr>
            <a:endParaRPr lang="en-US" sz="1400" b="1" dirty="0"/>
          </a:p>
          <a:p>
            <a:pPr marL="0" indent="0">
              <a:lnSpc>
                <a:spcPct val="90000"/>
              </a:lnSpc>
              <a:buNone/>
            </a:pPr>
            <a:endParaRPr lang="en-US" sz="1400" b="1" dirty="0"/>
          </a:p>
        </p:txBody>
      </p:sp>
      <p:pic>
        <p:nvPicPr>
          <p:cNvPr id="5" name="Picture 4" descr="Text&#10;&#10;Description automatically generated">
            <a:extLst>
              <a:ext uri="{FF2B5EF4-FFF2-40B4-BE49-F238E27FC236}">
                <a16:creationId xmlns:a16="http://schemas.microsoft.com/office/drawing/2014/main" id="{0AD7BD88-486C-A924-38EE-6A80A5E59BFF}"/>
              </a:ext>
            </a:extLst>
          </p:cNvPr>
          <p:cNvPicPr>
            <a:picLocks noChangeAspect="1"/>
          </p:cNvPicPr>
          <p:nvPr/>
        </p:nvPicPr>
        <p:blipFill>
          <a:blip r:embed="rId2"/>
          <a:stretch>
            <a:fillRect/>
          </a:stretch>
        </p:blipFill>
        <p:spPr>
          <a:xfrm>
            <a:off x="7556410" y="2450381"/>
            <a:ext cx="4001315" cy="1650541"/>
          </a:xfrm>
          <a:prstGeom prst="rect">
            <a:avLst/>
          </a:prstGeom>
        </p:spPr>
      </p:pic>
    </p:spTree>
    <p:extLst>
      <p:ext uri="{BB962C8B-B14F-4D97-AF65-F5344CB8AC3E}">
        <p14:creationId xmlns:p14="http://schemas.microsoft.com/office/powerpoint/2010/main" val="1124437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F4D2-CA9F-0DFE-6693-41EAC3D72080}"/>
              </a:ext>
            </a:extLst>
          </p:cNvPr>
          <p:cNvSpPr>
            <a:spLocks noGrp="1"/>
          </p:cNvSpPr>
          <p:nvPr>
            <p:ph type="title"/>
          </p:nvPr>
        </p:nvSpPr>
        <p:spPr>
          <a:xfrm>
            <a:off x="1687669" y="624110"/>
            <a:ext cx="4137059" cy="1280890"/>
          </a:xfrm>
        </p:spPr>
        <p:txBody>
          <a:bodyPr>
            <a:normAutofit/>
          </a:bodyPr>
          <a:lstStyle/>
          <a:p>
            <a:r>
              <a:rPr lang="en-US" sz="3200" b="1"/>
              <a:t>Project Terminal Value</a:t>
            </a:r>
          </a:p>
        </p:txBody>
      </p:sp>
      <p:sp>
        <p:nvSpPr>
          <p:cNvPr id="3" name="Content Placeholder 2">
            <a:extLst>
              <a:ext uri="{FF2B5EF4-FFF2-40B4-BE49-F238E27FC236}">
                <a16:creationId xmlns:a16="http://schemas.microsoft.com/office/drawing/2014/main" id="{E8490EC9-B781-25FF-47F3-F2709741A92F}"/>
              </a:ext>
            </a:extLst>
          </p:cNvPr>
          <p:cNvSpPr>
            <a:spLocks noGrp="1"/>
          </p:cNvSpPr>
          <p:nvPr>
            <p:ph idx="1"/>
          </p:nvPr>
        </p:nvSpPr>
        <p:spPr>
          <a:xfrm>
            <a:off x="2330937" y="1905000"/>
            <a:ext cx="3414255" cy="3680604"/>
          </a:xfrm>
        </p:spPr>
        <p:txBody>
          <a:bodyPr>
            <a:normAutofit fontScale="92500" lnSpcReduction="10000"/>
          </a:bodyPr>
          <a:lstStyle/>
          <a:p>
            <a:pPr marL="0" marR="0">
              <a:lnSpc>
                <a:spcPct val="90000"/>
              </a:lnSpc>
              <a:spcBef>
                <a:spcPts val="0"/>
              </a:spcBef>
              <a:spcAft>
                <a:spcPts val="800"/>
              </a:spcAft>
            </a:pPr>
            <a:r>
              <a:rPr lang="en-US" sz="1400" dirty="0">
                <a:solidFill>
                  <a:srgbClr val="AE5E06"/>
                </a:solidFill>
              </a:rPr>
              <a:t>Does the company cease operations after 5 years? Theoretically (and hopefully) NO!</a:t>
            </a:r>
          </a:p>
          <a:p>
            <a:pPr marL="0" marR="0" indent="0">
              <a:lnSpc>
                <a:spcPct val="90000"/>
              </a:lnSpc>
              <a:spcBef>
                <a:spcPts val="0"/>
              </a:spcBef>
              <a:spcAft>
                <a:spcPts val="800"/>
              </a:spcAft>
              <a:buNone/>
            </a:pPr>
            <a:endParaRPr lang="en-US" sz="1400" dirty="0">
              <a:solidFill>
                <a:srgbClr val="AE5E06"/>
              </a:solidFill>
            </a:endParaRPr>
          </a:p>
          <a:p>
            <a:pPr marL="0" marR="0">
              <a:lnSpc>
                <a:spcPct val="90000"/>
              </a:lnSpc>
              <a:spcBef>
                <a:spcPts val="0"/>
              </a:spcBef>
              <a:spcAft>
                <a:spcPts val="800"/>
              </a:spcAft>
            </a:pPr>
            <a:r>
              <a:rPr lang="en-US" sz="1400" dirty="0">
                <a:solidFill>
                  <a:srgbClr val="AE5E06"/>
                </a:solidFill>
              </a:rPr>
              <a:t>Terminal value calculation assumes that the company will continue to growth perpetually at a constant growth rate (= US Economy’s growth rate)</a:t>
            </a:r>
          </a:p>
          <a:p>
            <a:pPr marL="0" marR="0">
              <a:lnSpc>
                <a:spcPct val="90000"/>
              </a:lnSpc>
              <a:spcBef>
                <a:spcPts val="0"/>
              </a:spcBef>
              <a:spcAft>
                <a:spcPts val="800"/>
              </a:spcAft>
            </a:pPr>
            <a:endParaRPr lang="en-US" sz="1400" dirty="0">
              <a:solidFill>
                <a:srgbClr val="AE5E06"/>
              </a:solidFill>
            </a:endParaRPr>
          </a:p>
          <a:p>
            <a:pPr marL="0" marR="0">
              <a:lnSpc>
                <a:spcPct val="90000"/>
              </a:lnSpc>
              <a:spcBef>
                <a:spcPts val="0"/>
              </a:spcBef>
              <a:spcAft>
                <a:spcPts val="800"/>
              </a:spcAft>
            </a:pPr>
            <a:r>
              <a:rPr lang="en-US" sz="1400" dirty="0">
                <a:solidFill>
                  <a:srgbClr val="AE5E06"/>
                </a:solidFill>
              </a:rPr>
              <a:t>Using the perpetual growth rate, discount rate (WACC), and the projected cash flow from Year 5, we calculate the Terminal Value.</a:t>
            </a:r>
          </a:p>
          <a:p>
            <a:pPr marL="0" marR="0">
              <a:lnSpc>
                <a:spcPct val="90000"/>
              </a:lnSpc>
              <a:spcBef>
                <a:spcPts val="0"/>
              </a:spcBef>
              <a:spcAft>
                <a:spcPts val="800"/>
              </a:spcAft>
            </a:pPr>
            <a:endParaRPr lang="en-US" sz="1400" dirty="0">
              <a:solidFill>
                <a:srgbClr val="AE5E06"/>
              </a:solidFill>
            </a:endParaRPr>
          </a:p>
          <a:p>
            <a:pPr marL="0" marR="0">
              <a:lnSpc>
                <a:spcPct val="90000"/>
              </a:lnSpc>
              <a:spcBef>
                <a:spcPts val="0"/>
              </a:spcBef>
              <a:spcAft>
                <a:spcPts val="800"/>
              </a:spcAft>
            </a:pPr>
            <a:r>
              <a:rPr lang="en-US" sz="1400" dirty="0">
                <a:solidFill>
                  <a:srgbClr val="AE5E06"/>
                </a:solidFill>
              </a:rPr>
              <a:t>Add the Terminal Value to Year 5’s projected FCF.</a:t>
            </a:r>
          </a:p>
          <a:p>
            <a:pPr marL="0" marR="0" indent="0">
              <a:lnSpc>
                <a:spcPct val="90000"/>
              </a:lnSpc>
              <a:spcBef>
                <a:spcPts val="0"/>
              </a:spcBef>
              <a:spcAft>
                <a:spcPts val="800"/>
              </a:spcAft>
              <a:buNone/>
            </a:pPr>
            <a:endParaRPr lang="en-US" sz="1500" dirty="0">
              <a:solidFill>
                <a:srgbClr val="000000"/>
              </a:solidFill>
            </a:endParaRPr>
          </a:p>
          <a:p>
            <a:pPr marL="0" marR="0" indent="0">
              <a:lnSpc>
                <a:spcPct val="90000"/>
              </a:lnSpc>
              <a:spcBef>
                <a:spcPts val="0"/>
              </a:spcBef>
              <a:spcAft>
                <a:spcPts val="800"/>
              </a:spcAft>
              <a:buNone/>
            </a:pPr>
            <a:endParaRPr lang="en-US" sz="1500" dirty="0">
              <a:solidFill>
                <a:srgbClr val="000000"/>
              </a:solidFill>
            </a:endParaRPr>
          </a:p>
          <a:p>
            <a:pPr marL="0" indent="0">
              <a:lnSpc>
                <a:spcPct val="90000"/>
              </a:lnSpc>
              <a:buNone/>
            </a:pPr>
            <a:endParaRPr lang="en-US" sz="1500" b="1" dirty="0">
              <a:solidFill>
                <a:srgbClr val="000000"/>
              </a:solidFill>
            </a:endParaRPr>
          </a:p>
          <a:p>
            <a:pPr marL="0" marR="0" indent="0">
              <a:lnSpc>
                <a:spcPct val="90000"/>
              </a:lnSpc>
              <a:spcBef>
                <a:spcPts val="0"/>
              </a:spcBef>
              <a:spcAft>
                <a:spcPts val="800"/>
              </a:spcAft>
              <a:buNone/>
            </a:pPr>
            <a:endParaRPr lang="en-US" sz="1500" b="1" dirty="0">
              <a:solidFill>
                <a:srgbClr val="000000"/>
              </a:solidFill>
            </a:endParaRPr>
          </a:p>
          <a:p>
            <a:pPr marL="0" marR="0" indent="0">
              <a:lnSpc>
                <a:spcPct val="90000"/>
              </a:lnSpc>
              <a:spcBef>
                <a:spcPts val="0"/>
              </a:spcBef>
              <a:spcAft>
                <a:spcPts val="800"/>
              </a:spcAft>
              <a:buNone/>
            </a:pPr>
            <a:endParaRPr lang="en-US" sz="1500" b="1" dirty="0">
              <a:solidFill>
                <a:srgbClr val="000000"/>
              </a:solidFill>
            </a:endParaRPr>
          </a:p>
          <a:p>
            <a:pPr marL="0" marR="0" indent="0">
              <a:lnSpc>
                <a:spcPct val="90000"/>
              </a:lnSpc>
              <a:spcBef>
                <a:spcPts val="0"/>
              </a:spcBef>
              <a:spcAft>
                <a:spcPts val="800"/>
              </a:spcAft>
              <a:buNone/>
            </a:pPr>
            <a:endParaRPr lang="en-US" sz="1500" b="1" dirty="0">
              <a:solidFill>
                <a:srgbClr val="000000"/>
              </a:solidFill>
            </a:endParaRPr>
          </a:p>
          <a:p>
            <a:pPr marL="0" marR="0" indent="0">
              <a:lnSpc>
                <a:spcPct val="90000"/>
              </a:lnSpc>
              <a:spcBef>
                <a:spcPts val="0"/>
              </a:spcBef>
              <a:spcAft>
                <a:spcPts val="800"/>
              </a:spcAft>
              <a:buNone/>
            </a:pPr>
            <a:endParaRPr lang="en-US" sz="1500" b="1" dirty="0">
              <a:solidFill>
                <a:srgbClr val="000000"/>
              </a:solidFill>
            </a:endParaRPr>
          </a:p>
          <a:p>
            <a:pPr marL="0" marR="0">
              <a:lnSpc>
                <a:spcPct val="90000"/>
              </a:lnSpc>
              <a:spcBef>
                <a:spcPts val="0"/>
              </a:spcBef>
              <a:spcAft>
                <a:spcPts val="800"/>
              </a:spcAft>
            </a:pPr>
            <a:endParaRPr lang="en-US" sz="1500" b="1" dirty="0">
              <a:solidFill>
                <a:srgbClr val="000000"/>
              </a:solidFill>
            </a:endParaRPr>
          </a:p>
          <a:p>
            <a:pPr marL="0" indent="0">
              <a:lnSpc>
                <a:spcPct val="90000"/>
              </a:lnSpc>
              <a:buNone/>
            </a:pPr>
            <a:endParaRPr lang="en-US" sz="1500" b="1" dirty="0">
              <a:solidFill>
                <a:srgbClr val="000000"/>
              </a:solidFill>
            </a:endParaRPr>
          </a:p>
        </p:txBody>
      </p:sp>
      <p:pic>
        <p:nvPicPr>
          <p:cNvPr id="6" name="Picture 5" descr="Scatter chart&#10;&#10;Description automatically generated with low confidence">
            <a:extLst>
              <a:ext uri="{FF2B5EF4-FFF2-40B4-BE49-F238E27FC236}">
                <a16:creationId xmlns:a16="http://schemas.microsoft.com/office/drawing/2014/main" id="{0E0977A9-1A9B-7BE0-0A23-5F839266EDB1}"/>
              </a:ext>
            </a:extLst>
          </p:cNvPr>
          <p:cNvPicPr>
            <a:picLocks noChangeAspect="1"/>
          </p:cNvPicPr>
          <p:nvPr/>
        </p:nvPicPr>
        <p:blipFill>
          <a:blip r:embed="rId2"/>
          <a:stretch>
            <a:fillRect/>
          </a:stretch>
        </p:blipFill>
        <p:spPr>
          <a:xfrm>
            <a:off x="6091916" y="1960589"/>
            <a:ext cx="5451627" cy="2616780"/>
          </a:xfrm>
          <a:prstGeom prst="rect">
            <a:avLst/>
          </a:prstGeom>
        </p:spPr>
      </p:pic>
    </p:spTree>
    <p:extLst>
      <p:ext uri="{BB962C8B-B14F-4D97-AF65-F5344CB8AC3E}">
        <p14:creationId xmlns:p14="http://schemas.microsoft.com/office/powerpoint/2010/main" val="3303126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F4D2-CA9F-0DFE-6693-41EAC3D72080}"/>
              </a:ext>
            </a:extLst>
          </p:cNvPr>
          <p:cNvSpPr>
            <a:spLocks noGrp="1"/>
          </p:cNvSpPr>
          <p:nvPr>
            <p:ph type="title"/>
          </p:nvPr>
        </p:nvSpPr>
        <p:spPr>
          <a:xfrm>
            <a:off x="1687669" y="624110"/>
            <a:ext cx="9311010" cy="721611"/>
          </a:xfrm>
        </p:spPr>
        <p:txBody>
          <a:bodyPr>
            <a:normAutofit/>
          </a:bodyPr>
          <a:lstStyle/>
          <a:p>
            <a:pPr>
              <a:lnSpc>
                <a:spcPct val="90000"/>
              </a:lnSpc>
            </a:pPr>
            <a:r>
              <a:rPr lang="en-US" sz="2700" b="1" dirty="0"/>
              <a:t>Present Value of projected FCFs and Terminal Value</a:t>
            </a:r>
          </a:p>
        </p:txBody>
      </p:sp>
      <p:sp>
        <p:nvSpPr>
          <p:cNvPr id="3" name="Content Placeholder 2">
            <a:extLst>
              <a:ext uri="{FF2B5EF4-FFF2-40B4-BE49-F238E27FC236}">
                <a16:creationId xmlns:a16="http://schemas.microsoft.com/office/drawing/2014/main" id="{E8490EC9-B781-25FF-47F3-F2709741A92F}"/>
              </a:ext>
            </a:extLst>
          </p:cNvPr>
          <p:cNvSpPr>
            <a:spLocks noGrp="1"/>
          </p:cNvSpPr>
          <p:nvPr>
            <p:ph idx="1"/>
          </p:nvPr>
        </p:nvSpPr>
        <p:spPr>
          <a:xfrm>
            <a:off x="1683956" y="2133600"/>
            <a:ext cx="4140772" cy="3777622"/>
          </a:xfrm>
        </p:spPr>
        <p:txBody>
          <a:bodyPr>
            <a:normAutofit/>
          </a:bodyPr>
          <a:lstStyle/>
          <a:p>
            <a:pPr marL="0" marR="0">
              <a:lnSpc>
                <a:spcPct val="90000"/>
              </a:lnSpc>
              <a:spcBef>
                <a:spcPts val="0"/>
              </a:spcBef>
              <a:spcAft>
                <a:spcPts val="800"/>
              </a:spcAft>
            </a:pPr>
            <a:r>
              <a:rPr lang="en-US" dirty="0">
                <a:solidFill>
                  <a:srgbClr val="AE5E06"/>
                </a:solidFill>
              </a:rPr>
              <a:t>Use the WACC as the discount rate to find the Present Values of the project cash flows.</a:t>
            </a:r>
          </a:p>
          <a:p>
            <a:pPr marL="0" marR="0" indent="0">
              <a:lnSpc>
                <a:spcPct val="90000"/>
              </a:lnSpc>
              <a:spcBef>
                <a:spcPts val="0"/>
              </a:spcBef>
              <a:spcAft>
                <a:spcPts val="800"/>
              </a:spcAft>
              <a:buNone/>
            </a:pPr>
            <a:endParaRPr lang="en-US" dirty="0">
              <a:solidFill>
                <a:srgbClr val="AE5E06"/>
              </a:solidFill>
            </a:endParaRPr>
          </a:p>
          <a:p>
            <a:pPr marL="0" marR="0">
              <a:lnSpc>
                <a:spcPct val="90000"/>
              </a:lnSpc>
              <a:spcBef>
                <a:spcPts val="0"/>
              </a:spcBef>
              <a:spcAft>
                <a:spcPts val="800"/>
              </a:spcAft>
            </a:pPr>
            <a:r>
              <a:rPr lang="en-US" dirty="0">
                <a:solidFill>
                  <a:srgbClr val="AE5E06"/>
                </a:solidFill>
              </a:rPr>
              <a:t>Add up all Present Values and divide the sum by the no. of outstanding shares to get the Intrinsic Value of Stock</a:t>
            </a:r>
          </a:p>
          <a:p>
            <a:pPr marL="0" marR="0">
              <a:lnSpc>
                <a:spcPct val="90000"/>
              </a:lnSpc>
              <a:spcBef>
                <a:spcPts val="0"/>
              </a:spcBef>
              <a:spcAft>
                <a:spcPts val="800"/>
              </a:spcAft>
            </a:pPr>
            <a:endParaRPr lang="en-US" dirty="0">
              <a:solidFill>
                <a:srgbClr val="AE5E06"/>
              </a:solidFill>
            </a:endParaRPr>
          </a:p>
          <a:p>
            <a:pPr marL="0" marR="0" indent="0">
              <a:lnSpc>
                <a:spcPct val="90000"/>
              </a:lnSpc>
              <a:spcBef>
                <a:spcPts val="0"/>
              </a:spcBef>
              <a:spcAft>
                <a:spcPts val="800"/>
              </a:spcAft>
              <a:buNone/>
            </a:pPr>
            <a:endParaRPr lang="en-US" sz="1600" dirty="0">
              <a:solidFill>
                <a:srgbClr val="000000"/>
              </a:solidFill>
            </a:endParaRPr>
          </a:p>
          <a:p>
            <a:pPr marL="0" marR="0" indent="0">
              <a:lnSpc>
                <a:spcPct val="90000"/>
              </a:lnSpc>
              <a:spcBef>
                <a:spcPts val="0"/>
              </a:spcBef>
              <a:spcAft>
                <a:spcPts val="800"/>
              </a:spcAft>
              <a:buNone/>
            </a:pPr>
            <a:endParaRPr lang="en-US" sz="1600" dirty="0">
              <a:solidFill>
                <a:srgbClr val="000000"/>
              </a:solidFill>
            </a:endParaRPr>
          </a:p>
          <a:p>
            <a:pPr marL="0" indent="0">
              <a:lnSpc>
                <a:spcPct val="90000"/>
              </a:lnSpc>
              <a:buNone/>
            </a:pPr>
            <a:endParaRPr lang="en-US" sz="1600" b="1" dirty="0">
              <a:solidFill>
                <a:srgbClr val="000000"/>
              </a:solidFill>
            </a:endParaRPr>
          </a:p>
          <a:p>
            <a:pPr marL="0" marR="0" indent="0">
              <a:lnSpc>
                <a:spcPct val="90000"/>
              </a:lnSpc>
              <a:spcBef>
                <a:spcPts val="0"/>
              </a:spcBef>
              <a:spcAft>
                <a:spcPts val="800"/>
              </a:spcAft>
              <a:buNone/>
            </a:pPr>
            <a:endParaRPr lang="en-US" sz="1600" b="1" dirty="0">
              <a:solidFill>
                <a:srgbClr val="000000"/>
              </a:solidFill>
            </a:endParaRPr>
          </a:p>
          <a:p>
            <a:pPr marL="0" marR="0" indent="0">
              <a:lnSpc>
                <a:spcPct val="90000"/>
              </a:lnSpc>
              <a:spcBef>
                <a:spcPts val="0"/>
              </a:spcBef>
              <a:spcAft>
                <a:spcPts val="800"/>
              </a:spcAft>
              <a:buNone/>
            </a:pPr>
            <a:endParaRPr lang="en-US" sz="1600" b="1" dirty="0">
              <a:solidFill>
                <a:srgbClr val="000000"/>
              </a:solidFill>
            </a:endParaRPr>
          </a:p>
          <a:p>
            <a:pPr marL="0" marR="0" indent="0">
              <a:lnSpc>
                <a:spcPct val="90000"/>
              </a:lnSpc>
              <a:spcBef>
                <a:spcPts val="0"/>
              </a:spcBef>
              <a:spcAft>
                <a:spcPts val="800"/>
              </a:spcAft>
              <a:buNone/>
            </a:pPr>
            <a:endParaRPr lang="en-US" sz="1600" b="1" dirty="0">
              <a:solidFill>
                <a:srgbClr val="000000"/>
              </a:solidFill>
            </a:endParaRPr>
          </a:p>
          <a:p>
            <a:pPr marL="0" marR="0" indent="0">
              <a:lnSpc>
                <a:spcPct val="90000"/>
              </a:lnSpc>
              <a:spcBef>
                <a:spcPts val="0"/>
              </a:spcBef>
              <a:spcAft>
                <a:spcPts val="800"/>
              </a:spcAft>
              <a:buNone/>
            </a:pPr>
            <a:endParaRPr lang="en-US" sz="1600" b="1" dirty="0">
              <a:solidFill>
                <a:srgbClr val="000000"/>
              </a:solidFill>
            </a:endParaRPr>
          </a:p>
          <a:p>
            <a:pPr marL="0" marR="0">
              <a:lnSpc>
                <a:spcPct val="90000"/>
              </a:lnSpc>
              <a:spcBef>
                <a:spcPts val="0"/>
              </a:spcBef>
              <a:spcAft>
                <a:spcPts val="800"/>
              </a:spcAft>
            </a:pPr>
            <a:endParaRPr lang="en-US" sz="1600" b="1" dirty="0">
              <a:solidFill>
                <a:srgbClr val="000000"/>
              </a:solidFill>
            </a:endParaRPr>
          </a:p>
          <a:p>
            <a:pPr marL="0" indent="0">
              <a:lnSpc>
                <a:spcPct val="90000"/>
              </a:lnSpc>
              <a:buNone/>
            </a:pPr>
            <a:endParaRPr lang="en-US" sz="1600" b="1" dirty="0">
              <a:solidFill>
                <a:srgbClr val="000000"/>
              </a:solidFill>
            </a:endParaRPr>
          </a:p>
        </p:txBody>
      </p:sp>
      <p:pic>
        <p:nvPicPr>
          <p:cNvPr id="5" name="Picture 4">
            <a:extLst>
              <a:ext uri="{FF2B5EF4-FFF2-40B4-BE49-F238E27FC236}">
                <a16:creationId xmlns:a16="http://schemas.microsoft.com/office/drawing/2014/main" id="{FEB08BFD-5994-7921-3AB3-C622865AFE4E}"/>
              </a:ext>
            </a:extLst>
          </p:cNvPr>
          <p:cNvPicPr>
            <a:picLocks noChangeAspect="1"/>
          </p:cNvPicPr>
          <p:nvPr/>
        </p:nvPicPr>
        <p:blipFill>
          <a:blip r:embed="rId2"/>
          <a:stretch>
            <a:fillRect/>
          </a:stretch>
        </p:blipFill>
        <p:spPr>
          <a:xfrm>
            <a:off x="6091916" y="2165025"/>
            <a:ext cx="5451627" cy="2207908"/>
          </a:xfrm>
          <a:prstGeom prst="rect">
            <a:avLst/>
          </a:prstGeom>
        </p:spPr>
      </p:pic>
    </p:spTree>
    <p:extLst>
      <p:ext uri="{BB962C8B-B14F-4D97-AF65-F5344CB8AC3E}">
        <p14:creationId xmlns:p14="http://schemas.microsoft.com/office/powerpoint/2010/main" val="1139582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F4D2-CA9F-0DFE-6693-41EAC3D72080}"/>
              </a:ext>
            </a:extLst>
          </p:cNvPr>
          <p:cNvSpPr>
            <a:spLocks noGrp="1"/>
          </p:cNvSpPr>
          <p:nvPr>
            <p:ph type="title"/>
          </p:nvPr>
        </p:nvSpPr>
        <p:spPr>
          <a:xfrm>
            <a:off x="1687669" y="624110"/>
            <a:ext cx="9311010" cy="721611"/>
          </a:xfrm>
        </p:spPr>
        <p:txBody>
          <a:bodyPr>
            <a:normAutofit/>
          </a:bodyPr>
          <a:lstStyle/>
          <a:p>
            <a:pPr>
              <a:lnSpc>
                <a:spcPct val="90000"/>
              </a:lnSpc>
            </a:pPr>
            <a:r>
              <a:rPr lang="en-US" sz="2700" b="1" dirty="0"/>
              <a:t>Caveat!!</a:t>
            </a:r>
          </a:p>
        </p:txBody>
      </p:sp>
      <p:sp>
        <p:nvSpPr>
          <p:cNvPr id="3" name="Content Placeholder 2">
            <a:extLst>
              <a:ext uri="{FF2B5EF4-FFF2-40B4-BE49-F238E27FC236}">
                <a16:creationId xmlns:a16="http://schemas.microsoft.com/office/drawing/2014/main" id="{E8490EC9-B781-25FF-47F3-F2709741A92F}"/>
              </a:ext>
            </a:extLst>
          </p:cNvPr>
          <p:cNvSpPr>
            <a:spLocks noGrp="1"/>
          </p:cNvSpPr>
          <p:nvPr>
            <p:ph idx="1"/>
          </p:nvPr>
        </p:nvSpPr>
        <p:spPr>
          <a:xfrm>
            <a:off x="2303253" y="1811489"/>
            <a:ext cx="8695426" cy="3131447"/>
          </a:xfrm>
        </p:spPr>
        <p:txBody>
          <a:bodyPr>
            <a:normAutofit/>
          </a:bodyPr>
          <a:lstStyle/>
          <a:p>
            <a:pPr marL="0" marR="0">
              <a:lnSpc>
                <a:spcPct val="90000"/>
              </a:lnSpc>
              <a:spcBef>
                <a:spcPts val="0"/>
              </a:spcBef>
              <a:spcAft>
                <a:spcPts val="800"/>
              </a:spcAft>
            </a:pPr>
            <a:r>
              <a:rPr lang="en-US" dirty="0">
                <a:solidFill>
                  <a:srgbClr val="AE5E06"/>
                </a:solidFill>
              </a:rPr>
              <a:t>Novus Investing’s version of the model:</a:t>
            </a:r>
          </a:p>
          <a:p>
            <a:pPr marR="0">
              <a:lnSpc>
                <a:spcPct val="90000"/>
              </a:lnSpc>
              <a:spcBef>
                <a:spcPts val="0"/>
              </a:spcBef>
              <a:spcAft>
                <a:spcPts val="800"/>
              </a:spcAft>
              <a:buFont typeface="+mj-lt"/>
              <a:buAutoNum type="arabicPeriod"/>
            </a:pPr>
            <a:endParaRPr lang="en-US" dirty="0">
              <a:solidFill>
                <a:srgbClr val="AE5E06"/>
              </a:solidFill>
            </a:endParaRPr>
          </a:p>
          <a:p>
            <a:pPr marL="800100" lvl="1" indent="-342900">
              <a:lnSpc>
                <a:spcPct val="90000"/>
              </a:lnSpc>
              <a:spcBef>
                <a:spcPts val="0"/>
              </a:spcBef>
              <a:spcAft>
                <a:spcPts val="800"/>
              </a:spcAft>
              <a:buFont typeface="+mj-lt"/>
              <a:buAutoNum type="arabicPeriod"/>
            </a:pPr>
            <a:r>
              <a:rPr lang="en-US" dirty="0">
                <a:solidFill>
                  <a:srgbClr val="AE5E06"/>
                </a:solidFill>
              </a:rPr>
              <a:t>Sum of Present Values is called the </a:t>
            </a:r>
            <a:r>
              <a:rPr lang="en-US" b="1" dirty="0">
                <a:solidFill>
                  <a:srgbClr val="AE5E06"/>
                </a:solidFill>
              </a:rPr>
              <a:t>Enterprise Value </a:t>
            </a:r>
            <a:r>
              <a:rPr lang="en-US" dirty="0">
                <a:solidFill>
                  <a:srgbClr val="AE5E06"/>
                </a:solidFill>
              </a:rPr>
              <a:t>(since we used Free Cash Flow to the Firm, not Equity)</a:t>
            </a:r>
          </a:p>
          <a:p>
            <a:pPr marL="800100" lvl="1" indent="-342900">
              <a:lnSpc>
                <a:spcPct val="90000"/>
              </a:lnSpc>
              <a:spcBef>
                <a:spcPts val="0"/>
              </a:spcBef>
              <a:spcAft>
                <a:spcPts val="800"/>
              </a:spcAft>
              <a:buFont typeface="+mj-lt"/>
              <a:buAutoNum type="arabicPeriod"/>
            </a:pPr>
            <a:endParaRPr lang="en-US" dirty="0">
              <a:solidFill>
                <a:srgbClr val="AE5E06"/>
              </a:solidFill>
            </a:endParaRPr>
          </a:p>
          <a:p>
            <a:pPr marL="800100" lvl="1" indent="-342900">
              <a:lnSpc>
                <a:spcPct val="90000"/>
              </a:lnSpc>
              <a:spcBef>
                <a:spcPts val="0"/>
              </a:spcBef>
              <a:spcAft>
                <a:spcPts val="800"/>
              </a:spcAft>
              <a:buFont typeface="+mj-lt"/>
              <a:buAutoNum type="arabicPeriod"/>
            </a:pPr>
            <a:r>
              <a:rPr lang="en-US" dirty="0">
                <a:solidFill>
                  <a:srgbClr val="AE5E06"/>
                </a:solidFill>
              </a:rPr>
              <a:t>Equity Value = Enterprise Value + Cash and Equivalents – Total Debt</a:t>
            </a:r>
          </a:p>
          <a:p>
            <a:pPr marL="800100" lvl="1" indent="-342900">
              <a:lnSpc>
                <a:spcPct val="90000"/>
              </a:lnSpc>
              <a:spcBef>
                <a:spcPts val="0"/>
              </a:spcBef>
              <a:spcAft>
                <a:spcPts val="800"/>
              </a:spcAft>
              <a:buFont typeface="+mj-lt"/>
              <a:buAutoNum type="arabicPeriod"/>
            </a:pPr>
            <a:endParaRPr lang="en-US" dirty="0">
              <a:solidFill>
                <a:srgbClr val="AE5E06"/>
              </a:solidFill>
            </a:endParaRPr>
          </a:p>
          <a:p>
            <a:pPr marL="800100" lvl="1" indent="-342900">
              <a:lnSpc>
                <a:spcPct val="90000"/>
              </a:lnSpc>
              <a:spcBef>
                <a:spcPts val="0"/>
              </a:spcBef>
              <a:spcAft>
                <a:spcPts val="800"/>
              </a:spcAft>
              <a:buFont typeface="+mj-lt"/>
              <a:buAutoNum type="arabicPeriod"/>
            </a:pPr>
            <a:r>
              <a:rPr lang="en-US" dirty="0">
                <a:solidFill>
                  <a:srgbClr val="AE5E06"/>
                </a:solidFill>
              </a:rPr>
              <a:t>Intrinsic Value per share = Enterprise Value / No. of outstanding shares</a:t>
            </a:r>
          </a:p>
          <a:p>
            <a:pPr marL="0" marR="0">
              <a:lnSpc>
                <a:spcPct val="90000"/>
              </a:lnSpc>
              <a:spcBef>
                <a:spcPts val="0"/>
              </a:spcBef>
              <a:spcAft>
                <a:spcPts val="800"/>
              </a:spcAft>
            </a:pPr>
            <a:endParaRPr lang="en-US" dirty="0">
              <a:solidFill>
                <a:srgbClr val="AE5E06"/>
              </a:solidFill>
            </a:endParaRPr>
          </a:p>
          <a:p>
            <a:pPr marL="0" marR="0" indent="0">
              <a:lnSpc>
                <a:spcPct val="90000"/>
              </a:lnSpc>
              <a:spcBef>
                <a:spcPts val="0"/>
              </a:spcBef>
              <a:spcAft>
                <a:spcPts val="800"/>
              </a:spcAft>
              <a:buNone/>
            </a:pPr>
            <a:endParaRPr lang="en-US" sz="1600" dirty="0">
              <a:solidFill>
                <a:srgbClr val="000000"/>
              </a:solidFill>
            </a:endParaRPr>
          </a:p>
          <a:p>
            <a:pPr marL="0" marR="0" indent="0">
              <a:lnSpc>
                <a:spcPct val="90000"/>
              </a:lnSpc>
              <a:spcBef>
                <a:spcPts val="0"/>
              </a:spcBef>
              <a:spcAft>
                <a:spcPts val="800"/>
              </a:spcAft>
              <a:buNone/>
            </a:pPr>
            <a:endParaRPr lang="en-US" sz="1600" dirty="0">
              <a:solidFill>
                <a:srgbClr val="000000"/>
              </a:solidFill>
            </a:endParaRPr>
          </a:p>
          <a:p>
            <a:pPr marL="0" indent="0">
              <a:lnSpc>
                <a:spcPct val="90000"/>
              </a:lnSpc>
              <a:buNone/>
            </a:pPr>
            <a:endParaRPr lang="en-US" sz="1600" b="1" dirty="0">
              <a:solidFill>
                <a:srgbClr val="000000"/>
              </a:solidFill>
            </a:endParaRPr>
          </a:p>
          <a:p>
            <a:pPr marL="0" marR="0" indent="0">
              <a:lnSpc>
                <a:spcPct val="90000"/>
              </a:lnSpc>
              <a:spcBef>
                <a:spcPts val="0"/>
              </a:spcBef>
              <a:spcAft>
                <a:spcPts val="800"/>
              </a:spcAft>
              <a:buNone/>
            </a:pPr>
            <a:endParaRPr lang="en-US" sz="1600" b="1" dirty="0">
              <a:solidFill>
                <a:srgbClr val="000000"/>
              </a:solidFill>
            </a:endParaRPr>
          </a:p>
          <a:p>
            <a:pPr marL="0" marR="0" indent="0">
              <a:lnSpc>
                <a:spcPct val="90000"/>
              </a:lnSpc>
              <a:spcBef>
                <a:spcPts val="0"/>
              </a:spcBef>
              <a:spcAft>
                <a:spcPts val="800"/>
              </a:spcAft>
              <a:buNone/>
            </a:pPr>
            <a:endParaRPr lang="en-US" sz="1600" b="1" dirty="0">
              <a:solidFill>
                <a:srgbClr val="000000"/>
              </a:solidFill>
            </a:endParaRPr>
          </a:p>
          <a:p>
            <a:pPr marL="0" marR="0" indent="0">
              <a:lnSpc>
                <a:spcPct val="90000"/>
              </a:lnSpc>
              <a:spcBef>
                <a:spcPts val="0"/>
              </a:spcBef>
              <a:spcAft>
                <a:spcPts val="800"/>
              </a:spcAft>
              <a:buNone/>
            </a:pPr>
            <a:endParaRPr lang="en-US" sz="1600" b="1" dirty="0">
              <a:solidFill>
                <a:srgbClr val="000000"/>
              </a:solidFill>
            </a:endParaRPr>
          </a:p>
          <a:p>
            <a:pPr marL="0" marR="0" indent="0">
              <a:lnSpc>
                <a:spcPct val="90000"/>
              </a:lnSpc>
              <a:spcBef>
                <a:spcPts val="0"/>
              </a:spcBef>
              <a:spcAft>
                <a:spcPts val="800"/>
              </a:spcAft>
              <a:buNone/>
            </a:pPr>
            <a:endParaRPr lang="en-US" sz="1600" b="1" dirty="0">
              <a:solidFill>
                <a:srgbClr val="000000"/>
              </a:solidFill>
            </a:endParaRPr>
          </a:p>
          <a:p>
            <a:pPr marL="0" marR="0">
              <a:lnSpc>
                <a:spcPct val="90000"/>
              </a:lnSpc>
              <a:spcBef>
                <a:spcPts val="0"/>
              </a:spcBef>
              <a:spcAft>
                <a:spcPts val="800"/>
              </a:spcAft>
            </a:pPr>
            <a:endParaRPr lang="en-US" sz="1600" b="1" dirty="0">
              <a:solidFill>
                <a:srgbClr val="000000"/>
              </a:solidFill>
            </a:endParaRPr>
          </a:p>
          <a:p>
            <a:pPr marL="0" indent="0">
              <a:lnSpc>
                <a:spcPct val="90000"/>
              </a:lnSpc>
              <a:buNone/>
            </a:pPr>
            <a:endParaRPr lang="en-US" sz="1600" b="1" dirty="0">
              <a:solidFill>
                <a:srgbClr val="000000"/>
              </a:solidFill>
            </a:endParaRPr>
          </a:p>
        </p:txBody>
      </p:sp>
    </p:spTree>
    <p:extLst>
      <p:ext uri="{BB962C8B-B14F-4D97-AF65-F5344CB8AC3E}">
        <p14:creationId xmlns:p14="http://schemas.microsoft.com/office/powerpoint/2010/main" val="2213792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F4D2-CA9F-0DFE-6693-41EAC3D72080}"/>
              </a:ext>
            </a:extLst>
          </p:cNvPr>
          <p:cNvSpPr>
            <a:spLocks noGrp="1"/>
          </p:cNvSpPr>
          <p:nvPr>
            <p:ph type="title"/>
          </p:nvPr>
        </p:nvSpPr>
        <p:spPr>
          <a:xfrm>
            <a:off x="1687669" y="624110"/>
            <a:ext cx="9311010" cy="721611"/>
          </a:xfrm>
        </p:spPr>
        <p:txBody>
          <a:bodyPr>
            <a:normAutofit/>
          </a:bodyPr>
          <a:lstStyle/>
          <a:p>
            <a:pPr>
              <a:lnSpc>
                <a:spcPct val="90000"/>
              </a:lnSpc>
            </a:pPr>
            <a:r>
              <a:rPr lang="en-US" sz="2700" b="1" dirty="0"/>
              <a:t>Is DCF modeling a panacea?!?</a:t>
            </a:r>
          </a:p>
        </p:txBody>
      </p:sp>
      <p:sp>
        <p:nvSpPr>
          <p:cNvPr id="3" name="Content Placeholder 2">
            <a:extLst>
              <a:ext uri="{FF2B5EF4-FFF2-40B4-BE49-F238E27FC236}">
                <a16:creationId xmlns:a16="http://schemas.microsoft.com/office/drawing/2014/main" id="{E8490EC9-B781-25FF-47F3-F2709741A92F}"/>
              </a:ext>
            </a:extLst>
          </p:cNvPr>
          <p:cNvSpPr>
            <a:spLocks noGrp="1"/>
          </p:cNvSpPr>
          <p:nvPr>
            <p:ph idx="1"/>
          </p:nvPr>
        </p:nvSpPr>
        <p:spPr>
          <a:xfrm>
            <a:off x="2656936" y="1569949"/>
            <a:ext cx="8186468" cy="3502383"/>
          </a:xfrm>
        </p:spPr>
        <p:txBody>
          <a:bodyPr>
            <a:normAutofit/>
          </a:bodyPr>
          <a:lstStyle/>
          <a:p>
            <a:pPr marL="0" marR="0">
              <a:lnSpc>
                <a:spcPct val="90000"/>
              </a:lnSpc>
              <a:spcBef>
                <a:spcPts val="0"/>
              </a:spcBef>
              <a:spcAft>
                <a:spcPts val="800"/>
              </a:spcAft>
            </a:pPr>
            <a:r>
              <a:rPr lang="en-US" dirty="0">
                <a:solidFill>
                  <a:srgbClr val="AE5E06"/>
                </a:solidFill>
              </a:rPr>
              <a:t>No! (especially after working on this project).</a:t>
            </a:r>
          </a:p>
          <a:p>
            <a:pPr marL="0" marR="0" indent="0">
              <a:lnSpc>
                <a:spcPct val="90000"/>
              </a:lnSpc>
              <a:spcBef>
                <a:spcPts val="0"/>
              </a:spcBef>
              <a:spcAft>
                <a:spcPts val="800"/>
              </a:spcAft>
              <a:buNone/>
            </a:pPr>
            <a:endParaRPr lang="en-US" dirty="0">
              <a:solidFill>
                <a:srgbClr val="AE5E06"/>
              </a:solidFill>
            </a:endParaRPr>
          </a:p>
          <a:p>
            <a:pPr marL="0" marR="0">
              <a:lnSpc>
                <a:spcPct val="90000"/>
              </a:lnSpc>
              <a:spcBef>
                <a:spcPts val="0"/>
              </a:spcBef>
              <a:spcAft>
                <a:spcPts val="800"/>
              </a:spcAft>
            </a:pPr>
            <a:r>
              <a:rPr lang="en-US" dirty="0">
                <a:solidFill>
                  <a:srgbClr val="AE5E06"/>
                </a:solidFill>
              </a:rPr>
              <a:t>Includes too many assumptions, especially:</a:t>
            </a:r>
          </a:p>
          <a:p>
            <a:pPr lvl="1">
              <a:lnSpc>
                <a:spcPct val="90000"/>
              </a:lnSpc>
              <a:spcBef>
                <a:spcPts val="0"/>
              </a:spcBef>
              <a:spcAft>
                <a:spcPts val="800"/>
              </a:spcAft>
              <a:buFont typeface="Arial" panose="020B0604020202020204" pitchFamily="34" charset="0"/>
              <a:buChar char="•"/>
            </a:pPr>
            <a:r>
              <a:rPr lang="en-US" dirty="0">
                <a:solidFill>
                  <a:srgbClr val="AE5E06"/>
                </a:solidFill>
              </a:rPr>
              <a:t>Growth Rate of FCF</a:t>
            </a:r>
          </a:p>
          <a:p>
            <a:pPr lvl="1">
              <a:lnSpc>
                <a:spcPct val="90000"/>
              </a:lnSpc>
              <a:spcBef>
                <a:spcPts val="0"/>
              </a:spcBef>
              <a:spcAft>
                <a:spcPts val="800"/>
              </a:spcAft>
              <a:buFont typeface="Arial" panose="020B0604020202020204" pitchFamily="34" charset="0"/>
              <a:buChar char="•"/>
            </a:pPr>
            <a:r>
              <a:rPr lang="en-US" dirty="0">
                <a:solidFill>
                  <a:srgbClr val="AE5E06"/>
                </a:solidFill>
              </a:rPr>
              <a:t>Perpetual Growth Rate</a:t>
            </a:r>
          </a:p>
          <a:p>
            <a:pPr lvl="1">
              <a:lnSpc>
                <a:spcPct val="90000"/>
              </a:lnSpc>
              <a:spcBef>
                <a:spcPts val="0"/>
              </a:spcBef>
              <a:spcAft>
                <a:spcPts val="800"/>
              </a:spcAft>
              <a:buFont typeface="Arial" panose="020B0604020202020204" pitchFamily="34" charset="0"/>
              <a:buChar char="•"/>
            </a:pPr>
            <a:endParaRPr lang="en-US" dirty="0">
              <a:solidFill>
                <a:srgbClr val="AE5E06"/>
              </a:solidFill>
            </a:endParaRPr>
          </a:p>
          <a:p>
            <a:pPr marL="0" marR="0">
              <a:lnSpc>
                <a:spcPct val="90000"/>
              </a:lnSpc>
              <a:spcBef>
                <a:spcPts val="0"/>
              </a:spcBef>
              <a:spcAft>
                <a:spcPts val="800"/>
              </a:spcAft>
            </a:pPr>
            <a:r>
              <a:rPr lang="en-US" dirty="0">
                <a:solidFill>
                  <a:srgbClr val="AE5E06"/>
                </a:solidFill>
              </a:rPr>
              <a:t>We can be conservative in our estimates, but then again this is only an estimate.</a:t>
            </a:r>
          </a:p>
          <a:p>
            <a:pPr marL="0" marR="0">
              <a:lnSpc>
                <a:spcPct val="90000"/>
              </a:lnSpc>
              <a:spcBef>
                <a:spcPts val="0"/>
              </a:spcBef>
              <a:spcAft>
                <a:spcPts val="800"/>
              </a:spcAft>
            </a:pPr>
            <a:endParaRPr lang="en-US" dirty="0">
              <a:solidFill>
                <a:srgbClr val="AE5E06"/>
              </a:solidFill>
            </a:endParaRPr>
          </a:p>
          <a:p>
            <a:pPr marL="0" marR="0" indent="0">
              <a:lnSpc>
                <a:spcPct val="90000"/>
              </a:lnSpc>
              <a:spcBef>
                <a:spcPts val="0"/>
              </a:spcBef>
              <a:spcAft>
                <a:spcPts val="800"/>
              </a:spcAft>
              <a:buNone/>
            </a:pPr>
            <a:endParaRPr lang="en-US" sz="1600" dirty="0">
              <a:solidFill>
                <a:srgbClr val="000000"/>
              </a:solidFill>
            </a:endParaRPr>
          </a:p>
          <a:p>
            <a:pPr marL="0" marR="0" indent="0">
              <a:lnSpc>
                <a:spcPct val="90000"/>
              </a:lnSpc>
              <a:spcBef>
                <a:spcPts val="0"/>
              </a:spcBef>
              <a:spcAft>
                <a:spcPts val="800"/>
              </a:spcAft>
              <a:buNone/>
            </a:pPr>
            <a:endParaRPr lang="en-US" sz="1600" dirty="0">
              <a:solidFill>
                <a:srgbClr val="000000"/>
              </a:solidFill>
            </a:endParaRPr>
          </a:p>
          <a:p>
            <a:pPr marL="0" indent="0">
              <a:lnSpc>
                <a:spcPct val="90000"/>
              </a:lnSpc>
              <a:buNone/>
            </a:pPr>
            <a:endParaRPr lang="en-US" sz="1600" b="1" dirty="0">
              <a:solidFill>
                <a:srgbClr val="000000"/>
              </a:solidFill>
            </a:endParaRPr>
          </a:p>
          <a:p>
            <a:pPr marL="0" marR="0" indent="0">
              <a:lnSpc>
                <a:spcPct val="90000"/>
              </a:lnSpc>
              <a:spcBef>
                <a:spcPts val="0"/>
              </a:spcBef>
              <a:spcAft>
                <a:spcPts val="800"/>
              </a:spcAft>
              <a:buNone/>
            </a:pPr>
            <a:endParaRPr lang="en-US" sz="1600" b="1" dirty="0">
              <a:solidFill>
                <a:srgbClr val="000000"/>
              </a:solidFill>
            </a:endParaRPr>
          </a:p>
          <a:p>
            <a:pPr marL="0" marR="0" indent="0">
              <a:lnSpc>
                <a:spcPct val="90000"/>
              </a:lnSpc>
              <a:spcBef>
                <a:spcPts val="0"/>
              </a:spcBef>
              <a:spcAft>
                <a:spcPts val="800"/>
              </a:spcAft>
              <a:buNone/>
            </a:pPr>
            <a:endParaRPr lang="en-US" sz="1600" b="1" dirty="0">
              <a:solidFill>
                <a:srgbClr val="000000"/>
              </a:solidFill>
            </a:endParaRPr>
          </a:p>
          <a:p>
            <a:pPr marL="0" marR="0" indent="0">
              <a:lnSpc>
                <a:spcPct val="90000"/>
              </a:lnSpc>
              <a:spcBef>
                <a:spcPts val="0"/>
              </a:spcBef>
              <a:spcAft>
                <a:spcPts val="800"/>
              </a:spcAft>
              <a:buNone/>
            </a:pPr>
            <a:endParaRPr lang="en-US" sz="1600" b="1" dirty="0">
              <a:solidFill>
                <a:srgbClr val="000000"/>
              </a:solidFill>
            </a:endParaRPr>
          </a:p>
          <a:p>
            <a:pPr marL="0" marR="0" indent="0">
              <a:lnSpc>
                <a:spcPct val="90000"/>
              </a:lnSpc>
              <a:spcBef>
                <a:spcPts val="0"/>
              </a:spcBef>
              <a:spcAft>
                <a:spcPts val="800"/>
              </a:spcAft>
              <a:buNone/>
            </a:pPr>
            <a:endParaRPr lang="en-US" sz="1600" b="1" dirty="0">
              <a:solidFill>
                <a:srgbClr val="000000"/>
              </a:solidFill>
            </a:endParaRPr>
          </a:p>
          <a:p>
            <a:pPr marL="0" marR="0">
              <a:lnSpc>
                <a:spcPct val="90000"/>
              </a:lnSpc>
              <a:spcBef>
                <a:spcPts val="0"/>
              </a:spcBef>
              <a:spcAft>
                <a:spcPts val="800"/>
              </a:spcAft>
            </a:pPr>
            <a:endParaRPr lang="en-US" sz="1600" b="1" dirty="0">
              <a:solidFill>
                <a:srgbClr val="000000"/>
              </a:solidFill>
            </a:endParaRPr>
          </a:p>
          <a:p>
            <a:pPr marL="0" indent="0">
              <a:lnSpc>
                <a:spcPct val="90000"/>
              </a:lnSpc>
              <a:buNone/>
            </a:pPr>
            <a:endParaRPr lang="en-US" sz="1600" b="1" dirty="0">
              <a:solidFill>
                <a:srgbClr val="000000"/>
              </a:solidFill>
            </a:endParaRPr>
          </a:p>
        </p:txBody>
      </p:sp>
    </p:spTree>
    <p:extLst>
      <p:ext uri="{BB962C8B-B14F-4D97-AF65-F5344CB8AC3E}">
        <p14:creationId xmlns:p14="http://schemas.microsoft.com/office/powerpoint/2010/main" val="2565349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F4D2-CA9F-0DFE-6693-41EAC3D72080}"/>
              </a:ext>
            </a:extLst>
          </p:cNvPr>
          <p:cNvSpPr>
            <a:spLocks noGrp="1"/>
          </p:cNvSpPr>
          <p:nvPr>
            <p:ph type="title"/>
          </p:nvPr>
        </p:nvSpPr>
        <p:spPr>
          <a:xfrm>
            <a:off x="3992183" y="345058"/>
            <a:ext cx="4509804" cy="923336"/>
          </a:xfrm>
        </p:spPr>
        <p:txBody>
          <a:bodyPr>
            <a:normAutofit/>
          </a:bodyPr>
          <a:lstStyle/>
          <a:p>
            <a:pPr algn="ctr"/>
            <a:r>
              <a:rPr lang="en-US" sz="2600" b="1" dirty="0">
                <a:solidFill>
                  <a:srgbClr val="AE5E06"/>
                </a:solidFill>
              </a:rPr>
              <a:t>Future Considerations</a:t>
            </a:r>
          </a:p>
        </p:txBody>
      </p:sp>
      <p:sp>
        <p:nvSpPr>
          <p:cNvPr id="3" name="Content Placeholder 2">
            <a:extLst>
              <a:ext uri="{FF2B5EF4-FFF2-40B4-BE49-F238E27FC236}">
                <a16:creationId xmlns:a16="http://schemas.microsoft.com/office/drawing/2014/main" id="{E8490EC9-B781-25FF-47F3-F2709741A92F}"/>
              </a:ext>
            </a:extLst>
          </p:cNvPr>
          <p:cNvSpPr>
            <a:spLocks noGrp="1"/>
          </p:cNvSpPr>
          <p:nvPr>
            <p:ph idx="1"/>
          </p:nvPr>
        </p:nvSpPr>
        <p:spPr>
          <a:xfrm>
            <a:off x="2389517" y="1268394"/>
            <a:ext cx="8505646" cy="4235880"/>
          </a:xfrm>
        </p:spPr>
        <p:txBody>
          <a:bodyPr>
            <a:normAutofit/>
          </a:bodyPr>
          <a:lstStyle/>
          <a:p>
            <a:pPr>
              <a:buFont typeface="+mj-lt"/>
              <a:buAutoNum type="arabicParenR"/>
            </a:pPr>
            <a:r>
              <a:rPr lang="en-US" sz="1900" dirty="0">
                <a:solidFill>
                  <a:srgbClr val="AE5E06"/>
                </a:solidFill>
              </a:rPr>
              <a:t>Implement a more robust model for DCF valuation.</a:t>
            </a:r>
          </a:p>
          <a:p>
            <a:pPr>
              <a:buFont typeface="+mj-lt"/>
              <a:buAutoNum type="arabicParenR"/>
            </a:pPr>
            <a:endParaRPr lang="en-US" sz="1900" dirty="0">
              <a:solidFill>
                <a:srgbClr val="AE5E06"/>
              </a:solidFill>
            </a:endParaRPr>
          </a:p>
          <a:p>
            <a:pPr>
              <a:buFont typeface="+mj-lt"/>
              <a:buAutoNum type="arabicParenR"/>
            </a:pPr>
            <a:r>
              <a:rPr lang="en-US" sz="1900" dirty="0">
                <a:solidFill>
                  <a:srgbClr val="AE5E06"/>
                </a:solidFill>
              </a:rPr>
              <a:t>Create an application “e-valuator” with robust front-end and backend</a:t>
            </a:r>
          </a:p>
          <a:p>
            <a:pPr lvl="1">
              <a:buFont typeface="Wingdings" panose="05000000000000000000" pitchFamily="2" charset="2"/>
              <a:buChar char="Ø"/>
            </a:pPr>
            <a:r>
              <a:rPr lang="en-US" sz="1300" dirty="0">
                <a:solidFill>
                  <a:srgbClr val="AE5E06"/>
                </a:solidFill>
              </a:rPr>
              <a:t>DCF model &amp; different flavors</a:t>
            </a:r>
          </a:p>
          <a:p>
            <a:pPr lvl="1">
              <a:buFont typeface="Wingdings" panose="05000000000000000000" pitchFamily="2" charset="2"/>
              <a:buChar char="Ø"/>
            </a:pPr>
            <a:r>
              <a:rPr lang="en-US" sz="1300" dirty="0">
                <a:solidFill>
                  <a:srgbClr val="AE5E06"/>
                </a:solidFill>
              </a:rPr>
              <a:t>DDM model</a:t>
            </a:r>
          </a:p>
          <a:p>
            <a:pPr lvl="1">
              <a:buFont typeface="Wingdings" panose="05000000000000000000" pitchFamily="2" charset="2"/>
              <a:buChar char="Ø"/>
            </a:pPr>
            <a:r>
              <a:rPr lang="en-US" sz="1300" dirty="0">
                <a:solidFill>
                  <a:srgbClr val="AE5E06"/>
                </a:solidFill>
              </a:rPr>
              <a:t>Bond valuation</a:t>
            </a:r>
          </a:p>
          <a:p>
            <a:pPr>
              <a:buFont typeface="+mj-lt"/>
              <a:buAutoNum type="arabicParenR"/>
            </a:pPr>
            <a:endParaRPr lang="en-US" sz="1600" dirty="0">
              <a:solidFill>
                <a:srgbClr val="AE5E06"/>
              </a:solidFill>
            </a:endParaRPr>
          </a:p>
          <a:p>
            <a:pPr>
              <a:buFont typeface="+mj-lt"/>
              <a:buAutoNum type="arabicParenR"/>
            </a:pPr>
            <a:r>
              <a:rPr lang="en-US" sz="1900" dirty="0">
                <a:solidFill>
                  <a:srgbClr val="AE5E06"/>
                </a:solidFill>
              </a:rPr>
              <a:t>Create an application that includes elements of technical analysis as well</a:t>
            </a:r>
          </a:p>
          <a:p>
            <a:pPr>
              <a:buFont typeface="+mj-lt"/>
              <a:buAutoNum type="arabicParenR"/>
            </a:pPr>
            <a:endParaRPr lang="en-US" sz="1600" dirty="0">
              <a:solidFill>
                <a:srgbClr val="AE5E06"/>
              </a:solidFill>
            </a:endParaRPr>
          </a:p>
          <a:p>
            <a:pPr marL="0" indent="0">
              <a:buNone/>
            </a:pPr>
            <a:endParaRPr lang="en-US" sz="1600" dirty="0">
              <a:solidFill>
                <a:srgbClr val="AE5E06"/>
              </a:solidFill>
            </a:endParaRPr>
          </a:p>
          <a:p>
            <a:pPr marL="457200" lvl="1" indent="0">
              <a:buNone/>
            </a:pPr>
            <a:endParaRPr lang="en-US" sz="1200" dirty="0">
              <a:solidFill>
                <a:srgbClr val="AE5E06"/>
              </a:solidFill>
            </a:endParaRPr>
          </a:p>
          <a:p>
            <a:pPr marL="457200" lvl="1" indent="0">
              <a:buNone/>
            </a:pPr>
            <a:endParaRPr lang="en-US" sz="1200" dirty="0">
              <a:solidFill>
                <a:srgbClr val="AE5E06"/>
              </a:solidFill>
            </a:endParaRPr>
          </a:p>
          <a:p>
            <a:pPr marL="457200" lvl="1" indent="0">
              <a:buNone/>
            </a:pPr>
            <a:endParaRPr lang="en-US" sz="1600" dirty="0">
              <a:solidFill>
                <a:schemeClr val="bg2">
                  <a:lumMod val="25000"/>
                </a:schemeClr>
              </a:solidFill>
            </a:endParaRPr>
          </a:p>
          <a:p>
            <a:pPr marL="457200" lvl="1" indent="0">
              <a:buNone/>
            </a:pPr>
            <a:endParaRPr lang="en-US" sz="1200" dirty="0">
              <a:solidFill>
                <a:schemeClr val="bg2">
                  <a:lumMod val="25000"/>
                </a:schemeClr>
              </a:solidFill>
            </a:endParaRPr>
          </a:p>
          <a:p>
            <a:pPr marL="457200" lvl="1" indent="0">
              <a:buNone/>
            </a:pPr>
            <a:endParaRPr lang="en-US" sz="1200" dirty="0">
              <a:solidFill>
                <a:schemeClr val="bg2">
                  <a:lumMod val="25000"/>
                </a:schemeClr>
              </a:solidFill>
            </a:endParaRPr>
          </a:p>
          <a:p>
            <a:pPr marL="0" indent="0">
              <a:buNone/>
            </a:pPr>
            <a:endParaRPr lang="en-US" sz="1600" b="1" dirty="0">
              <a:solidFill>
                <a:srgbClr val="000000"/>
              </a:solidFill>
            </a:endParaRPr>
          </a:p>
        </p:txBody>
      </p:sp>
    </p:spTree>
    <p:extLst>
      <p:ext uri="{BB962C8B-B14F-4D97-AF65-F5344CB8AC3E}">
        <p14:creationId xmlns:p14="http://schemas.microsoft.com/office/powerpoint/2010/main" val="828399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F4D2-CA9F-0DFE-6693-41EAC3D72080}"/>
              </a:ext>
            </a:extLst>
          </p:cNvPr>
          <p:cNvSpPr>
            <a:spLocks noGrp="1"/>
          </p:cNvSpPr>
          <p:nvPr>
            <p:ph type="title"/>
          </p:nvPr>
        </p:nvSpPr>
        <p:spPr>
          <a:xfrm>
            <a:off x="3602972" y="2680797"/>
            <a:ext cx="5274327" cy="1119677"/>
          </a:xfrm>
        </p:spPr>
        <p:txBody>
          <a:bodyPr>
            <a:normAutofit/>
          </a:bodyPr>
          <a:lstStyle/>
          <a:p>
            <a:pPr algn="ctr"/>
            <a:r>
              <a:rPr lang="en-US" sz="4400" b="1" i="1" dirty="0">
                <a:solidFill>
                  <a:srgbClr val="AE5E06"/>
                </a:solidFill>
              </a:rPr>
              <a:t>Thank You…</a:t>
            </a:r>
          </a:p>
        </p:txBody>
      </p:sp>
    </p:spTree>
    <p:extLst>
      <p:ext uri="{BB962C8B-B14F-4D97-AF65-F5344CB8AC3E}">
        <p14:creationId xmlns:p14="http://schemas.microsoft.com/office/powerpoint/2010/main" val="260544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F4D2-CA9F-0DFE-6693-41EAC3D72080}"/>
              </a:ext>
            </a:extLst>
          </p:cNvPr>
          <p:cNvSpPr>
            <a:spLocks noGrp="1"/>
          </p:cNvSpPr>
          <p:nvPr>
            <p:ph type="title"/>
          </p:nvPr>
        </p:nvSpPr>
        <p:spPr>
          <a:xfrm>
            <a:off x="4151948" y="875426"/>
            <a:ext cx="4509804" cy="923336"/>
          </a:xfrm>
        </p:spPr>
        <p:txBody>
          <a:bodyPr>
            <a:normAutofit/>
          </a:bodyPr>
          <a:lstStyle/>
          <a:p>
            <a:pPr algn="ctr"/>
            <a:r>
              <a:rPr lang="en-US" sz="2600" b="1" dirty="0">
                <a:solidFill>
                  <a:srgbClr val="AE5E06"/>
                </a:solidFill>
              </a:rPr>
              <a:t>Project Overview</a:t>
            </a:r>
          </a:p>
        </p:txBody>
      </p:sp>
      <p:sp>
        <p:nvSpPr>
          <p:cNvPr id="3" name="Content Placeholder 2">
            <a:extLst>
              <a:ext uri="{FF2B5EF4-FFF2-40B4-BE49-F238E27FC236}">
                <a16:creationId xmlns:a16="http://schemas.microsoft.com/office/drawing/2014/main" id="{E8490EC9-B781-25FF-47F3-F2709741A92F}"/>
              </a:ext>
            </a:extLst>
          </p:cNvPr>
          <p:cNvSpPr>
            <a:spLocks noGrp="1"/>
          </p:cNvSpPr>
          <p:nvPr>
            <p:ph idx="1"/>
          </p:nvPr>
        </p:nvSpPr>
        <p:spPr>
          <a:xfrm>
            <a:off x="2311774" y="1626654"/>
            <a:ext cx="8889626" cy="3783546"/>
          </a:xfrm>
        </p:spPr>
        <p:txBody>
          <a:bodyPr>
            <a:normAutofit/>
          </a:bodyPr>
          <a:lstStyle/>
          <a:p>
            <a:r>
              <a:rPr lang="en-US" sz="2000" dirty="0">
                <a:solidFill>
                  <a:srgbClr val="AE5E06"/>
                </a:solidFill>
              </a:rPr>
              <a:t>A FinTech project to calculate the intrinsic value of a stock using the DCF model.</a:t>
            </a:r>
          </a:p>
          <a:p>
            <a:pPr marL="0" indent="0">
              <a:buNone/>
            </a:pPr>
            <a:endParaRPr lang="en-US" sz="2000" dirty="0">
              <a:solidFill>
                <a:srgbClr val="AE5E06"/>
              </a:solidFill>
            </a:endParaRPr>
          </a:p>
          <a:p>
            <a:r>
              <a:rPr lang="en-US" sz="2000" b="1" dirty="0">
                <a:solidFill>
                  <a:srgbClr val="AE5E06"/>
                </a:solidFill>
              </a:rPr>
              <a:t>Objective</a:t>
            </a:r>
            <a:r>
              <a:rPr lang="en-US" sz="2000" dirty="0">
                <a:solidFill>
                  <a:srgbClr val="AE5E06"/>
                </a:solidFill>
              </a:rPr>
              <a:t>: To calculate the intrinsic value of a stock.</a:t>
            </a:r>
          </a:p>
          <a:p>
            <a:endParaRPr lang="en-US" sz="2000" dirty="0">
              <a:solidFill>
                <a:srgbClr val="AE5E06"/>
              </a:solidFill>
            </a:endParaRPr>
          </a:p>
          <a:p>
            <a:r>
              <a:rPr lang="en-US" sz="2000" b="1" dirty="0">
                <a:solidFill>
                  <a:srgbClr val="AE5E06"/>
                </a:solidFill>
              </a:rPr>
              <a:t>Scope: </a:t>
            </a:r>
            <a:r>
              <a:rPr lang="en-US" sz="2000" dirty="0">
                <a:solidFill>
                  <a:srgbClr val="AE5E06"/>
                </a:solidFill>
              </a:rPr>
              <a:t>Used a very simple (vanilla) implementation of DCF model [from Novus Investing]. Automated and implemented this model using Python and Yahoo Finance.</a:t>
            </a:r>
            <a:endParaRPr lang="en-US" sz="2000" b="1" dirty="0">
              <a:solidFill>
                <a:srgbClr val="AE5E06"/>
              </a:solidFill>
            </a:endParaRPr>
          </a:p>
        </p:txBody>
      </p:sp>
    </p:spTree>
    <p:extLst>
      <p:ext uri="{BB962C8B-B14F-4D97-AF65-F5344CB8AC3E}">
        <p14:creationId xmlns:p14="http://schemas.microsoft.com/office/powerpoint/2010/main" val="44119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F4D2-CA9F-0DFE-6693-41EAC3D72080}"/>
              </a:ext>
            </a:extLst>
          </p:cNvPr>
          <p:cNvSpPr>
            <a:spLocks noGrp="1"/>
          </p:cNvSpPr>
          <p:nvPr>
            <p:ph type="title"/>
          </p:nvPr>
        </p:nvSpPr>
        <p:spPr>
          <a:xfrm>
            <a:off x="4151948" y="875426"/>
            <a:ext cx="4509804" cy="923336"/>
          </a:xfrm>
        </p:spPr>
        <p:txBody>
          <a:bodyPr>
            <a:normAutofit/>
          </a:bodyPr>
          <a:lstStyle/>
          <a:p>
            <a:pPr algn="ctr"/>
            <a:r>
              <a:rPr lang="en-US" sz="2600" b="1" dirty="0">
                <a:solidFill>
                  <a:srgbClr val="AE5E06"/>
                </a:solidFill>
              </a:rPr>
              <a:t>Data Overview</a:t>
            </a:r>
          </a:p>
        </p:txBody>
      </p:sp>
      <p:sp>
        <p:nvSpPr>
          <p:cNvPr id="3" name="Content Placeholder 2">
            <a:extLst>
              <a:ext uri="{FF2B5EF4-FFF2-40B4-BE49-F238E27FC236}">
                <a16:creationId xmlns:a16="http://schemas.microsoft.com/office/drawing/2014/main" id="{E8490EC9-B781-25FF-47F3-F2709741A92F}"/>
              </a:ext>
            </a:extLst>
          </p:cNvPr>
          <p:cNvSpPr>
            <a:spLocks noGrp="1"/>
          </p:cNvSpPr>
          <p:nvPr>
            <p:ph idx="1"/>
          </p:nvPr>
        </p:nvSpPr>
        <p:spPr>
          <a:xfrm>
            <a:off x="2405567" y="2258162"/>
            <a:ext cx="7195633" cy="3152038"/>
          </a:xfrm>
        </p:spPr>
        <p:txBody>
          <a:bodyPr>
            <a:normAutofit/>
          </a:bodyPr>
          <a:lstStyle/>
          <a:p>
            <a:r>
              <a:rPr lang="en-US" b="1" dirty="0">
                <a:solidFill>
                  <a:srgbClr val="AE5E06"/>
                </a:solidFill>
              </a:rPr>
              <a:t>DCF Model:</a:t>
            </a:r>
            <a:r>
              <a:rPr lang="en-US" dirty="0">
                <a:solidFill>
                  <a:srgbClr val="AE5E06"/>
                </a:solidFill>
              </a:rPr>
              <a:t> Used DCF model from Novus Investing</a:t>
            </a:r>
          </a:p>
          <a:p>
            <a:pPr marL="0" indent="0">
              <a:buNone/>
            </a:pPr>
            <a:r>
              <a:rPr lang="en-US" dirty="0">
                <a:solidFill>
                  <a:srgbClr val="AE5E06"/>
                </a:solidFill>
              </a:rPr>
              <a:t>	</a:t>
            </a:r>
            <a:r>
              <a:rPr lang="en-US" sz="1400" b="1" dirty="0">
                <a:solidFill>
                  <a:srgbClr val="AE5E06"/>
                </a:solidFill>
              </a:rPr>
              <a:t>[https://www.youtube.com/@novusinvesting]</a:t>
            </a:r>
          </a:p>
          <a:p>
            <a:pPr marL="0" indent="0">
              <a:buNone/>
            </a:pPr>
            <a:endParaRPr lang="en-US" sz="2400" b="1" dirty="0">
              <a:solidFill>
                <a:srgbClr val="AE5E06"/>
              </a:solidFill>
            </a:endParaRPr>
          </a:p>
          <a:p>
            <a:r>
              <a:rPr lang="en-US" b="1" dirty="0">
                <a:solidFill>
                  <a:srgbClr val="AE5E06"/>
                </a:solidFill>
              </a:rPr>
              <a:t>Financial Data Source: </a:t>
            </a:r>
            <a:r>
              <a:rPr lang="en-US" dirty="0">
                <a:solidFill>
                  <a:srgbClr val="AE5E06"/>
                </a:solidFill>
              </a:rPr>
              <a:t>Yahoo Finance</a:t>
            </a:r>
          </a:p>
          <a:p>
            <a:pPr marL="0" indent="0">
              <a:buNone/>
            </a:pPr>
            <a:r>
              <a:rPr lang="en-US" sz="2400" b="1" dirty="0">
                <a:solidFill>
                  <a:srgbClr val="AE5E06"/>
                </a:solidFill>
              </a:rPr>
              <a:t>	</a:t>
            </a:r>
            <a:r>
              <a:rPr lang="en-US" sz="1400" b="1" dirty="0">
                <a:solidFill>
                  <a:srgbClr val="AE5E06"/>
                </a:solidFill>
              </a:rPr>
              <a:t>[https://finance.yahoo.com/]</a:t>
            </a:r>
          </a:p>
          <a:p>
            <a:pPr marL="0" indent="0">
              <a:buNone/>
            </a:pPr>
            <a:endParaRPr lang="en-US" sz="2400" dirty="0">
              <a:solidFill>
                <a:srgbClr val="AE5E06"/>
              </a:solidFill>
            </a:endParaRPr>
          </a:p>
        </p:txBody>
      </p:sp>
    </p:spTree>
    <p:extLst>
      <p:ext uri="{BB962C8B-B14F-4D97-AF65-F5344CB8AC3E}">
        <p14:creationId xmlns:p14="http://schemas.microsoft.com/office/powerpoint/2010/main" val="3699699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F4D2-CA9F-0DFE-6693-41EAC3D72080}"/>
              </a:ext>
            </a:extLst>
          </p:cNvPr>
          <p:cNvSpPr>
            <a:spLocks noGrp="1"/>
          </p:cNvSpPr>
          <p:nvPr>
            <p:ph type="title"/>
          </p:nvPr>
        </p:nvSpPr>
        <p:spPr>
          <a:xfrm>
            <a:off x="4151948" y="875426"/>
            <a:ext cx="4509804" cy="923336"/>
          </a:xfrm>
        </p:spPr>
        <p:txBody>
          <a:bodyPr>
            <a:normAutofit/>
          </a:bodyPr>
          <a:lstStyle/>
          <a:p>
            <a:pPr algn="ctr"/>
            <a:r>
              <a:rPr lang="en-US" sz="2600" b="1" dirty="0">
                <a:solidFill>
                  <a:srgbClr val="AE5E06"/>
                </a:solidFill>
              </a:rPr>
              <a:t>Research Questions</a:t>
            </a:r>
          </a:p>
        </p:txBody>
      </p:sp>
      <p:sp>
        <p:nvSpPr>
          <p:cNvPr id="3" name="Content Placeholder 2">
            <a:extLst>
              <a:ext uri="{FF2B5EF4-FFF2-40B4-BE49-F238E27FC236}">
                <a16:creationId xmlns:a16="http://schemas.microsoft.com/office/drawing/2014/main" id="{E8490EC9-B781-25FF-47F3-F2709741A92F}"/>
              </a:ext>
            </a:extLst>
          </p:cNvPr>
          <p:cNvSpPr>
            <a:spLocks noGrp="1"/>
          </p:cNvSpPr>
          <p:nvPr>
            <p:ph idx="1"/>
          </p:nvPr>
        </p:nvSpPr>
        <p:spPr>
          <a:xfrm>
            <a:off x="2387974" y="1668088"/>
            <a:ext cx="8843906" cy="3521824"/>
          </a:xfrm>
        </p:spPr>
        <p:txBody>
          <a:bodyPr>
            <a:normAutofit/>
          </a:bodyPr>
          <a:lstStyle/>
          <a:p>
            <a:pPr marL="0" indent="0">
              <a:buNone/>
            </a:pPr>
            <a:endParaRPr lang="en-US" sz="1600" dirty="0">
              <a:solidFill>
                <a:srgbClr val="AE5E06"/>
              </a:solidFill>
            </a:endParaRPr>
          </a:p>
          <a:p>
            <a:pPr marL="0" marR="0">
              <a:lnSpc>
                <a:spcPct val="107000"/>
              </a:lnSpc>
              <a:spcBef>
                <a:spcPts val="0"/>
              </a:spcBef>
              <a:spcAft>
                <a:spcPts val="800"/>
              </a:spcAft>
            </a:pPr>
            <a:r>
              <a:rPr lang="en-US" sz="1600" b="1" dirty="0">
                <a:solidFill>
                  <a:srgbClr val="AE5E06"/>
                </a:solidFill>
              </a:rPr>
              <a:t>QUESTION 1 </a:t>
            </a:r>
            <a:r>
              <a:rPr lang="en-US" sz="1600" dirty="0">
                <a:solidFill>
                  <a:srgbClr val="AE5E06"/>
                </a:solidFill>
              </a:rPr>
              <a:t>– Is there any difference between intrinsic stock price and market stock price for individual stocks in the S&amp;P 500 market index?</a:t>
            </a:r>
          </a:p>
          <a:p>
            <a:pPr marL="0" marR="0">
              <a:lnSpc>
                <a:spcPct val="107000"/>
              </a:lnSpc>
              <a:spcBef>
                <a:spcPts val="0"/>
              </a:spcBef>
              <a:spcAft>
                <a:spcPts val="800"/>
              </a:spcAft>
            </a:pPr>
            <a:endParaRPr lang="en-US" sz="1600" dirty="0">
              <a:solidFill>
                <a:srgbClr val="AE5E06"/>
              </a:solidFill>
            </a:endParaRPr>
          </a:p>
          <a:p>
            <a:pPr marL="0" marR="0">
              <a:lnSpc>
                <a:spcPct val="107000"/>
              </a:lnSpc>
              <a:spcBef>
                <a:spcPts val="0"/>
              </a:spcBef>
              <a:spcAft>
                <a:spcPts val="800"/>
              </a:spcAft>
            </a:pPr>
            <a:r>
              <a:rPr lang="en-US" sz="1600" b="1" dirty="0">
                <a:solidFill>
                  <a:srgbClr val="AE5E06"/>
                </a:solidFill>
              </a:rPr>
              <a:t>QUESTION 2 </a:t>
            </a:r>
            <a:r>
              <a:rPr lang="en-US" sz="1600" dirty="0">
                <a:solidFill>
                  <a:srgbClr val="AE5E06"/>
                </a:solidFill>
              </a:rPr>
              <a:t>– Are the popular tech stocks (MAANG + Tesla) overvalued or undervalued?</a:t>
            </a:r>
          </a:p>
          <a:p>
            <a:pPr marL="0" marR="0">
              <a:lnSpc>
                <a:spcPct val="107000"/>
              </a:lnSpc>
              <a:spcBef>
                <a:spcPts val="0"/>
              </a:spcBef>
              <a:spcAft>
                <a:spcPts val="800"/>
              </a:spcAft>
            </a:pPr>
            <a:endParaRPr lang="en-US" sz="1600" dirty="0">
              <a:solidFill>
                <a:srgbClr val="AE5E06"/>
              </a:solidFill>
            </a:endParaRPr>
          </a:p>
          <a:p>
            <a:pPr marL="0" marR="0">
              <a:lnSpc>
                <a:spcPct val="107000"/>
              </a:lnSpc>
              <a:spcBef>
                <a:spcPts val="0"/>
              </a:spcBef>
              <a:spcAft>
                <a:spcPts val="800"/>
              </a:spcAft>
            </a:pPr>
            <a:r>
              <a:rPr lang="en-US" sz="1600" b="1" dirty="0">
                <a:solidFill>
                  <a:srgbClr val="AE5E06"/>
                </a:solidFill>
              </a:rPr>
              <a:t>QUESTION 3 </a:t>
            </a:r>
            <a:r>
              <a:rPr lang="en-US" sz="1600" dirty="0">
                <a:solidFill>
                  <a:srgbClr val="AE5E06"/>
                </a:solidFill>
              </a:rPr>
              <a:t>– What is fundamental analysis? Is it a better approach for trading stocks than technical analysis?</a:t>
            </a:r>
          </a:p>
          <a:p>
            <a:pPr marL="0" indent="0">
              <a:buNone/>
            </a:pPr>
            <a:endParaRPr lang="en-US" sz="1600" b="1" dirty="0">
              <a:solidFill>
                <a:srgbClr val="AE5E06"/>
              </a:solidFill>
            </a:endParaRPr>
          </a:p>
        </p:txBody>
      </p:sp>
    </p:spTree>
    <p:extLst>
      <p:ext uri="{BB962C8B-B14F-4D97-AF65-F5344CB8AC3E}">
        <p14:creationId xmlns:p14="http://schemas.microsoft.com/office/powerpoint/2010/main" val="3894506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F4D2-CA9F-0DFE-6693-41EAC3D72080}"/>
              </a:ext>
            </a:extLst>
          </p:cNvPr>
          <p:cNvSpPr>
            <a:spLocks noGrp="1"/>
          </p:cNvSpPr>
          <p:nvPr>
            <p:ph type="title"/>
          </p:nvPr>
        </p:nvSpPr>
        <p:spPr>
          <a:xfrm>
            <a:off x="4151948" y="875426"/>
            <a:ext cx="4509804" cy="923336"/>
          </a:xfrm>
        </p:spPr>
        <p:txBody>
          <a:bodyPr>
            <a:normAutofit/>
          </a:bodyPr>
          <a:lstStyle/>
          <a:p>
            <a:pPr algn="ctr"/>
            <a:r>
              <a:rPr lang="en-US" sz="2600" b="1" dirty="0">
                <a:solidFill>
                  <a:srgbClr val="AE5E06"/>
                </a:solidFill>
              </a:rPr>
              <a:t>What Discounted Cash Flow (DCF) Modeling?</a:t>
            </a:r>
          </a:p>
        </p:txBody>
      </p:sp>
      <p:sp>
        <p:nvSpPr>
          <p:cNvPr id="3" name="Content Placeholder 2">
            <a:extLst>
              <a:ext uri="{FF2B5EF4-FFF2-40B4-BE49-F238E27FC236}">
                <a16:creationId xmlns:a16="http://schemas.microsoft.com/office/drawing/2014/main" id="{E8490EC9-B781-25FF-47F3-F2709741A92F}"/>
              </a:ext>
            </a:extLst>
          </p:cNvPr>
          <p:cNvSpPr>
            <a:spLocks noGrp="1"/>
          </p:cNvSpPr>
          <p:nvPr>
            <p:ph idx="1"/>
          </p:nvPr>
        </p:nvSpPr>
        <p:spPr>
          <a:xfrm>
            <a:off x="2235574" y="1942408"/>
            <a:ext cx="8843906" cy="4040166"/>
          </a:xfrm>
        </p:spPr>
        <p:txBody>
          <a:bodyPr>
            <a:normAutofit/>
          </a:bodyPr>
          <a:lstStyle/>
          <a:p>
            <a:pPr marL="0" indent="0">
              <a:buNone/>
            </a:pPr>
            <a:endParaRPr lang="en-US" sz="1600" dirty="0">
              <a:solidFill>
                <a:srgbClr val="AE5E06"/>
              </a:solidFill>
            </a:endParaRPr>
          </a:p>
          <a:p>
            <a:pPr marL="0" marR="0">
              <a:lnSpc>
                <a:spcPct val="107000"/>
              </a:lnSpc>
              <a:spcBef>
                <a:spcPts val="0"/>
              </a:spcBef>
              <a:spcAft>
                <a:spcPts val="800"/>
              </a:spcAft>
            </a:pPr>
            <a:r>
              <a:rPr lang="en-US" sz="1600" dirty="0">
                <a:solidFill>
                  <a:srgbClr val="AE5E06"/>
                </a:solidFill>
              </a:rPr>
              <a:t>A DCF is a valuation methodology that measures the intrinsic value of a company based on the sum of present value of its future cash flows.</a:t>
            </a:r>
          </a:p>
          <a:p>
            <a:pPr marL="0" marR="0">
              <a:lnSpc>
                <a:spcPct val="107000"/>
              </a:lnSpc>
              <a:spcBef>
                <a:spcPts val="0"/>
              </a:spcBef>
              <a:spcAft>
                <a:spcPts val="800"/>
              </a:spcAft>
            </a:pPr>
            <a:endParaRPr lang="en-US" sz="1600" dirty="0">
              <a:solidFill>
                <a:srgbClr val="AE5E06"/>
              </a:solidFill>
            </a:endParaRPr>
          </a:p>
          <a:p>
            <a:pPr marL="0" marR="0">
              <a:lnSpc>
                <a:spcPct val="107000"/>
              </a:lnSpc>
              <a:spcBef>
                <a:spcPts val="0"/>
              </a:spcBef>
              <a:spcAft>
                <a:spcPts val="800"/>
              </a:spcAft>
            </a:pPr>
            <a:r>
              <a:rPr lang="en-US" sz="1600" dirty="0">
                <a:solidFill>
                  <a:srgbClr val="AE5E06"/>
                </a:solidFill>
              </a:rPr>
              <a:t>The first step is to forecast the Free Cash Flows for 5-10 years by making assumptions about the company’s revenue growth and/or EBIT growth. We then calculate the terminal value by using the perpetuity growth method.</a:t>
            </a:r>
          </a:p>
          <a:p>
            <a:pPr marL="0" marR="0">
              <a:lnSpc>
                <a:spcPct val="107000"/>
              </a:lnSpc>
              <a:spcBef>
                <a:spcPts val="0"/>
              </a:spcBef>
              <a:spcAft>
                <a:spcPts val="800"/>
              </a:spcAft>
            </a:pPr>
            <a:endParaRPr lang="en-US" sz="1600" dirty="0">
              <a:solidFill>
                <a:srgbClr val="AE5E06"/>
              </a:solidFill>
            </a:endParaRPr>
          </a:p>
          <a:p>
            <a:pPr marL="0" marR="0">
              <a:lnSpc>
                <a:spcPct val="107000"/>
              </a:lnSpc>
              <a:spcBef>
                <a:spcPts val="0"/>
              </a:spcBef>
              <a:spcAft>
                <a:spcPts val="800"/>
              </a:spcAft>
            </a:pPr>
            <a:r>
              <a:rPr lang="en-US" sz="1600" dirty="0">
                <a:solidFill>
                  <a:srgbClr val="AE5E06"/>
                </a:solidFill>
              </a:rPr>
              <a:t>We then discount back the projected Free Cash Flows and the Terminal Value using the discount rate (most popularly WACC). The sum of these present values gives us the Enterprise Value, which is used to calculate the intrinsic value per share.</a:t>
            </a:r>
          </a:p>
          <a:p>
            <a:pPr marL="0" marR="0" indent="0">
              <a:lnSpc>
                <a:spcPct val="107000"/>
              </a:lnSpc>
              <a:spcBef>
                <a:spcPts val="0"/>
              </a:spcBef>
              <a:spcAft>
                <a:spcPts val="800"/>
              </a:spcAft>
              <a:buNone/>
            </a:pPr>
            <a:endParaRPr lang="en-US" sz="1600" dirty="0">
              <a:solidFill>
                <a:srgbClr val="AE5E06"/>
              </a:solidFill>
            </a:endParaRPr>
          </a:p>
          <a:p>
            <a:pPr marL="0" marR="0" indent="0">
              <a:lnSpc>
                <a:spcPct val="107000"/>
              </a:lnSpc>
              <a:spcBef>
                <a:spcPts val="0"/>
              </a:spcBef>
              <a:spcAft>
                <a:spcPts val="800"/>
              </a:spcAft>
              <a:buNone/>
            </a:pPr>
            <a:endParaRPr lang="en-US" sz="1600" dirty="0">
              <a:solidFill>
                <a:srgbClr val="AE5E06"/>
              </a:solidFill>
            </a:endParaRPr>
          </a:p>
          <a:p>
            <a:pPr marL="0" marR="0" indent="0">
              <a:lnSpc>
                <a:spcPct val="107000"/>
              </a:lnSpc>
              <a:spcBef>
                <a:spcPts val="0"/>
              </a:spcBef>
              <a:spcAft>
                <a:spcPts val="800"/>
              </a:spcAft>
              <a:buNone/>
            </a:pPr>
            <a:endParaRPr lang="en-US" sz="1600" dirty="0">
              <a:solidFill>
                <a:srgbClr val="AE5E06"/>
              </a:solidFill>
            </a:endParaRPr>
          </a:p>
          <a:p>
            <a:pPr marL="0" marR="0" indent="0">
              <a:lnSpc>
                <a:spcPct val="107000"/>
              </a:lnSpc>
              <a:spcBef>
                <a:spcPts val="0"/>
              </a:spcBef>
              <a:spcAft>
                <a:spcPts val="800"/>
              </a:spcAft>
              <a:buNone/>
            </a:pPr>
            <a:endParaRPr lang="en-US" sz="1600" dirty="0">
              <a:solidFill>
                <a:srgbClr val="AE5E06"/>
              </a:solidFill>
            </a:endParaRPr>
          </a:p>
          <a:p>
            <a:pPr marL="0" marR="0">
              <a:lnSpc>
                <a:spcPct val="107000"/>
              </a:lnSpc>
              <a:spcBef>
                <a:spcPts val="0"/>
              </a:spcBef>
              <a:spcAft>
                <a:spcPts val="800"/>
              </a:spcAft>
            </a:pPr>
            <a:endParaRPr lang="en-US" sz="1600" dirty="0">
              <a:solidFill>
                <a:srgbClr val="AE5E06"/>
              </a:solidFill>
            </a:endParaRPr>
          </a:p>
          <a:p>
            <a:pPr marL="0" indent="0">
              <a:buNone/>
            </a:pPr>
            <a:endParaRPr lang="en-US" sz="1600" b="1" dirty="0">
              <a:solidFill>
                <a:srgbClr val="AE5E06"/>
              </a:solidFill>
            </a:endParaRPr>
          </a:p>
        </p:txBody>
      </p:sp>
    </p:spTree>
    <p:extLst>
      <p:ext uri="{BB962C8B-B14F-4D97-AF65-F5344CB8AC3E}">
        <p14:creationId xmlns:p14="http://schemas.microsoft.com/office/powerpoint/2010/main" val="258952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F4D2-CA9F-0DFE-6693-41EAC3D72080}"/>
              </a:ext>
            </a:extLst>
          </p:cNvPr>
          <p:cNvSpPr>
            <a:spLocks noGrp="1"/>
          </p:cNvSpPr>
          <p:nvPr>
            <p:ph type="title"/>
          </p:nvPr>
        </p:nvSpPr>
        <p:spPr>
          <a:xfrm>
            <a:off x="3542348" y="387746"/>
            <a:ext cx="4509804" cy="923336"/>
          </a:xfrm>
        </p:spPr>
        <p:txBody>
          <a:bodyPr>
            <a:normAutofit/>
          </a:bodyPr>
          <a:lstStyle/>
          <a:p>
            <a:pPr algn="ctr"/>
            <a:r>
              <a:rPr lang="en-US" sz="2600" b="1" dirty="0">
                <a:solidFill>
                  <a:srgbClr val="AE5E06"/>
                </a:solidFill>
              </a:rPr>
              <a:t>Steps in DCF Model</a:t>
            </a:r>
          </a:p>
        </p:txBody>
      </p:sp>
      <p:sp>
        <p:nvSpPr>
          <p:cNvPr id="3" name="Content Placeholder 2">
            <a:extLst>
              <a:ext uri="{FF2B5EF4-FFF2-40B4-BE49-F238E27FC236}">
                <a16:creationId xmlns:a16="http://schemas.microsoft.com/office/drawing/2014/main" id="{E8490EC9-B781-25FF-47F3-F2709741A92F}"/>
              </a:ext>
            </a:extLst>
          </p:cNvPr>
          <p:cNvSpPr>
            <a:spLocks noGrp="1"/>
          </p:cNvSpPr>
          <p:nvPr>
            <p:ph idx="1"/>
          </p:nvPr>
        </p:nvSpPr>
        <p:spPr>
          <a:xfrm>
            <a:off x="1424940" y="1311082"/>
            <a:ext cx="9342120" cy="4912356"/>
          </a:xfrm>
        </p:spPr>
        <p:txBody>
          <a:bodyPr>
            <a:normAutofit fontScale="92500" lnSpcReduction="20000"/>
          </a:bodyPr>
          <a:lstStyle/>
          <a:p>
            <a:pPr marL="0" indent="0">
              <a:buNone/>
            </a:pPr>
            <a:endParaRPr lang="en-US" sz="2000" dirty="0">
              <a:solidFill>
                <a:srgbClr val="AE5E06"/>
              </a:solidFill>
            </a:endParaRPr>
          </a:p>
          <a:p>
            <a:pPr marL="0" marR="0">
              <a:lnSpc>
                <a:spcPct val="107000"/>
              </a:lnSpc>
              <a:spcBef>
                <a:spcPts val="0"/>
              </a:spcBef>
              <a:spcAft>
                <a:spcPts val="800"/>
              </a:spcAft>
            </a:pPr>
            <a:r>
              <a:rPr lang="en-US" b="1" dirty="0">
                <a:solidFill>
                  <a:srgbClr val="AE5E06"/>
                </a:solidFill>
              </a:rPr>
              <a:t>STEP 1 </a:t>
            </a:r>
            <a:r>
              <a:rPr lang="en-US" dirty="0">
                <a:solidFill>
                  <a:srgbClr val="AE5E06"/>
                </a:solidFill>
              </a:rPr>
              <a:t>– Calculate the Weighted Average Cost of Capital (discount rate).</a:t>
            </a:r>
          </a:p>
          <a:p>
            <a:pPr marL="0" marR="0" indent="0">
              <a:lnSpc>
                <a:spcPct val="107000"/>
              </a:lnSpc>
              <a:spcBef>
                <a:spcPts val="0"/>
              </a:spcBef>
              <a:spcAft>
                <a:spcPts val="800"/>
              </a:spcAft>
              <a:buNone/>
            </a:pPr>
            <a:endParaRPr lang="en-US" dirty="0">
              <a:solidFill>
                <a:srgbClr val="AE5E06"/>
              </a:solidFill>
            </a:endParaRPr>
          </a:p>
          <a:p>
            <a:pPr marL="0" marR="0">
              <a:lnSpc>
                <a:spcPct val="107000"/>
              </a:lnSpc>
              <a:spcBef>
                <a:spcPts val="0"/>
              </a:spcBef>
              <a:spcAft>
                <a:spcPts val="800"/>
              </a:spcAft>
            </a:pPr>
            <a:r>
              <a:rPr lang="en-US" b="1" dirty="0">
                <a:solidFill>
                  <a:srgbClr val="AE5E06"/>
                </a:solidFill>
              </a:rPr>
              <a:t>STEP 2 </a:t>
            </a:r>
            <a:r>
              <a:rPr lang="en-US" dirty="0">
                <a:solidFill>
                  <a:srgbClr val="AE5E06"/>
                </a:solidFill>
              </a:rPr>
              <a:t>– Project the future Free Cash Flows and the Terminal Value.</a:t>
            </a:r>
          </a:p>
          <a:p>
            <a:pPr marL="0" marR="0" indent="0">
              <a:lnSpc>
                <a:spcPct val="107000"/>
              </a:lnSpc>
              <a:spcBef>
                <a:spcPts val="0"/>
              </a:spcBef>
              <a:spcAft>
                <a:spcPts val="800"/>
              </a:spcAft>
              <a:buNone/>
            </a:pPr>
            <a:endParaRPr lang="en-US" dirty="0">
              <a:solidFill>
                <a:srgbClr val="AE5E06"/>
              </a:solidFill>
            </a:endParaRPr>
          </a:p>
          <a:p>
            <a:pPr marL="0" marR="0">
              <a:lnSpc>
                <a:spcPct val="107000"/>
              </a:lnSpc>
              <a:spcBef>
                <a:spcPts val="0"/>
              </a:spcBef>
              <a:spcAft>
                <a:spcPts val="800"/>
              </a:spcAft>
            </a:pPr>
            <a:r>
              <a:rPr lang="en-US" b="1" dirty="0">
                <a:solidFill>
                  <a:srgbClr val="AE5E06"/>
                </a:solidFill>
              </a:rPr>
              <a:t>STEP 3 </a:t>
            </a:r>
            <a:r>
              <a:rPr lang="en-US" dirty="0">
                <a:solidFill>
                  <a:srgbClr val="AE5E06"/>
                </a:solidFill>
              </a:rPr>
              <a:t>– Discount the projected Free Cash Flows and Terminal Value back to find their Present Values.</a:t>
            </a:r>
          </a:p>
          <a:p>
            <a:pPr marL="0" marR="0" indent="0">
              <a:lnSpc>
                <a:spcPct val="107000"/>
              </a:lnSpc>
              <a:spcBef>
                <a:spcPts val="0"/>
              </a:spcBef>
              <a:spcAft>
                <a:spcPts val="800"/>
              </a:spcAft>
              <a:buNone/>
            </a:pPr>
            <a:endParaRPr lang="en-US" dirty="0">
              <a:solidFill>
                <a:srgbClr val="AE5E06"/>
              </a:solidFill>
            </a:endParaRPr>
          </a:p>
          <a:p>
            <a:pPr marL="0">
              <a:lnSpc>
                <a:spcPct val="107000"/>
              </a:lnSpc>
              <a:spcBef>
                <a:spcPts val="0"/>
              </a:spcBef>
              <a:spcAft>
                <a:spcPts val="800"/>
              </a:spcAft>
            </a:pPr>
            <a:r>
              <a:rPr lang="en-US" b="1" dirty="0">
                <a:solidFill>
                  <a:srgbClr val="AE5E06"/>
                </a:solidFill>
              </a:rPr>
              <a:t>STEP 4 </a:t>
            </a:r>
            <a:r>
              <a:rPr lang="en-US" dirty="0">
                <a:solidFill>
                  <a:srgbClr val="AE5E06"/>
                </a:solidFill>
              </a:rPr>
              <a:t>– Add up all the present values to get the Enterprise Value.</a:t>
            </a:r>
          </a:p>
          <a:p>
            <a:pPr marL="0" indent="0">
              <a:lnSpc>
                <a:spcPct val="107000"/>
              </a:lnSpc>
              <a:spcBef>
                <a:spcPts val="0"/>
              </a:spcBef>
              <a:spcAft>
                <a:spcPts val="800"/>
              </a:spcAft>
              <a:buNone/>
            </a:pPr>
            <a:endParaRPr lang="en-US" dirty="0">
              <a:solidFill>
                <a:srgbClr val="AE5E06"/>
              </a:solidFill>
            </a:endParaRPr>
          </a:p>
          <a:p>
            <a:pPr marL="0">
              <a:lnSpc>
                <a:spcPct val="107000"/>
              </a:lnSpc>
              <a:spcBef>
                <a:spcPts val="0"/>
              </a:spcBef>
              <a:spcAft>
                <a:spcPts val="800"/>
              </a:spcAft>
            </a:pPr>
            <a:r>
              <a:rPr lang="en-US" b="1" dirty="0">
                <a:solidFill>
                  <a:srgbClr val="AE5E06"/>
                </a:solidFill>
              </a:rPr>
              <a:t>STEP 5</a:t>
            </a:r>
            <a:r>
              <a:rPr lang="en-US" dirty="0">
                <a:solidFill>
                  <a:srgbClr val="AE5E06"/>
                </a:solidFill>
              </a:rPr>
              <a:t> – Subtract the cash and total debt from the Enterprise Value to get the Equity Value.</a:t>
            </a:r>
          </a:p>
          <a:p>
            <a:pPr marL="0" indent="0">
              <a:lnSpc>
                <a:spcPct val="107000"/>
              </a:lnSpc>
              <a:spcBef>
                <a:spcPts val="0"/>
              </a:spcBef>
              <a:spcAft>
                <a:spcPts val="800"/>
              </a:spcAft>
              <a:buNone/>
            </a:pPr>
            <a:endParaRPr lang="en-US" dirty="0">
              <a:solidFill>
                <a:srgbClr val="AE5E06"/>
              </a:solidFill>
            </a:endParaRPr>
          </a:p>
          <a:p>
            <a:pPr marL="0">
              <a:lnSpc>
                <a:spcPct val="107000"/>
              </a:lnSpc>
              <a:spcBef>
                <a:spcPts val="0"/>
              </a:spcBef>
              <a:spcAft>
                <a:spcPts val="800"/>
              </a:spcAft>
            </a:pPr>
            <a:r>
              <a:rPr lang="en-US" b="1" dirty="0">
                <a:solidFill>
                  <a:srgbClr val="AE5E06"/>
                </a:solidFill>
              </a:rPr>
              <a:t>STEP 6 </a:t>
            </a:r>
            <a:r>
              <a:rPr lang="en-US" dirty="0">
                <a:solidFill>
                  <a:srgbClr val="AE5E06"/>
                </a:solidFill>
              </a:rPr>
              <a:t>– Finally divide the equity value by the number of shares outstanding to calculate the Intrinsic Value per share. The Intrinsic Value per share is compared with the Market Price per share to determine if the stock is “overvalued” or “undervalued”.</a:t>
            </a:r>
          </a:p>
          <a:p>
            <a:pPr marL="0" marR="0">
              <a:lnSpc>
                <a:spcPct val="107000"/>
              </a:lnSpc>
              <a:spcBef>
                <a:spcPts val="0"/>
              </a:spcBef>
              <a:spcAft>
                <a:spcPts val="800"/>
              </a:spcAft>
            </a:pPr>
            <a:endParaRPr lang="en-US" sz="2000" dirty="0">
              <a:solidFill>
                <a:srgbClr val="AE5E06"/>
              </a:solidFill>
            </a:endParaRPr>
          </a:p>
          <a:p>
            <a:pPr marL="0" indent="0">
              <a:buNone/>
            </a:pPr>
            <a:endParaRPr lang="en-US" sz="2000" b="1" dirty="0">
              <a:solidFill>
                <a:srgbClr val="AE5E06"/>
              </a:solidFill>
            </a:endParaRPr>
          </a:p>
          <a:p>
            <a:pPr marL="0" marR="0" indent="0">
              <a:lnSpc>
                <a:spcPct val="107000"/>
              </a:lnSpc>
              <a:spcBef>
                <a:spcPts val="0"/>
              </a:spcBef>
              <a:spcAft>
                <a:spcPts val="800"/>
              </a:spcAft>
              <a:buNone/>
            </a:pPr>
            <a:endParaRPr lang="en-US" sz="2000" dirty="0">
              <a:solidFill>
                <a:srgbClr val="AE5E06"/>
              </a:solidFill>
            </a:endParaRPr>
          </a:p>
          <a:p>
            <a:pPr marL="0" marR="0" indent="0">
              <a:lnSpc>
                <a:spcPct val="107000"/>
              </a:lnSpc>
              <a:spcBef>
                <a:spcPts val="0"/>
              </a:spcBef>
              <a:spcAft>
                <a:spcPts val="800"/>
              </a:spcAft>
              <a:buNone/>
            </a:pPr>
            <a:endParaRPr lang="en-US" sz="2000" dirty="0">
              <a:solidFill>
                <a:srgbClr val="AE5E06"/>
              </a:solidFill>
            </a:endParaRPr>
          </a:p>
          <a:p>
            <a:pPr marL="0" marR="0" indent="0">
              <a:lnSpc>
                <a:spcPct val="107000"/>
              </a:lnSpc>
              <a:spcBef>
                <a:spcPts val="0"/>
              </a:spcBef>
              <a:spcAft>
                <a:spcPts val="800"/>
              </a:spcAft>
              <a:buNone/>
            </a:pPr>
            <a:endParaRPr lang="en-US" sz="2000" dirty="0">
              <a:solidFill>
                <a:srgbClr val="AE5E06"/>
              </a:solidFill>
            </a:endParaRPr>
          </a:p>
          <a:p>
            <a:pPr marL="0" marR="0" indent="0">
              <a:lnSpc>
                <a:spcPct val="107000"/>
              </a:lnSpc>
              <a:spcBef>
                <a:spcPts val="0"/>
              </a:spcBef>
              <a:spcAft>
                <a:spcPts val="800"/>
              </a:spcAft>
              <a:buNone/>
            </a:pPr>
            <a:endParaRPr lang="en-US" sz="2000" dirty="0">
              <a:solidFill>
                <a:srgbClr val="AE5E06"/>
              </a:solidFill>
            </a:endParaRPr>
          </a:p>
          <a:p>
            <a:pPr marL="0" marR="0">
              <a:lnSpc>
                <a:spcPct val="107000"/>
              </a:lnSpc>
              <a:spcBef>
                <a:spcPts val="0"/>
              </a:spcBef>
              <a:spcAft>
                <a:spcPts val="800"/>
              </a:spcAft>
            </a:pPr>
            <a:endParaRPr lang="en-US" sz="2000" dirty="0">
              <a:solidFill>
                <a:srgbClr val="AE5E06"/>
              </a:solidFill>
            </a:endParaRPr>
          </a:p>
          <a:p>
            <a:pPr marL="0" indent="0">
              <a:buNone/>
            </a:pPr>
            <a:endParaRPr lang="en-US" sz="2000" b="1" dirty="0">
              <a:solidFill>
                <a:srgbClr val="AE5E06"/>
              </a:solidFill>
            </a:endParaRPr>
          </a:p>
        </p:txBody>
      </p:sp>
    </p:spTree>
    <p:extLst>
      <p:ext uri="{BB962C8B-B14F-4D97-AF65-F5344CB8AC3E}">
        <p14:creationId xmlns:p14="http://schemas.microsoft.com/office/powerpoint/2010/main" val="3692275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F4D2-CA9F-0DFE-6693-41EAC3D72080}"/>
              </a:ext>
            </a:extLst>
          </p:cNvPr>
          <p:cNvSpPr>
            <a:spLocks noGrp="1"/>
          </p:cNvSpPr>
          <p:nvPr>
            <p:ph type="title"/>
          </p:nvPr>
        </p:nvSpPr>
        <p:spPr>
          <a:xfrm>
            <a:off x="3718560" y="172894"/>
            <a:ext cx="5430872" cy="923336"/>
          </a:xfrm>
        </p:spPr>
        <p:txBody>
          <a:bodyPr>
            <a:normAutofit/>
          </a:bodyPr>
          <a:lstStyle/>
          <a:p>
            <a:pPr algn="ctr"/>
            <a:r>
              <a:rPr lang="en-US" sz="2600" b="1" dirty="0">
                <a:solidFill>
                  <a:srgbClr val="AE5E06"/>
                </a:solidFill>
              </a:rPr>
              <a:t>Weighted Average Cost of Capital</a:t>
            </a:r>
          </a:p>
        </p:txBody>
      </p:sp>
      <p:sp>
        <p:nvSpPr>
          <p:cNvPr id="3" name="Content Placeholder 2">
            <a:extLst>
              <a:ext uri="{FF2B5EF4-FFF2-40B4-BE49-F238E27FC236}">
                <a16:creationId xmlns:a16="http://schemas.microsoft.com/office/drawing/2014/main" id="{E8490EC9-B781-25FF-47F3-F2709741A92F}"/>
              </a:ext>
            </a:extLst>
          </p:cNvPr>
          <p:cNvSpPr>
            <a:spLocks noGrp="1"/>
          </p:cNvSpPr>
          <p:nvPr>
            <p:ph idx="1"/>
          </p:nvPr>
        </p:nvSpPr>
        <p:spPr>
          <a:xfrm>
            <a:off x="2286000" y="1401030"/>
            <a:ext cx="8915400" cy="4912356"/>
          </a:xfrm>
        </p:spPr>
        <p:txBody>
          <a:bodyPr>
            <a:normAutofit/>
          </a:bodyPr>
          <a:lstStyle/>
          <a:p>
            <a:pPr marL="0" marR="0">
              <a:lnSpc>
                <a:spcPct val="107000"/>
              </a:lnSpc>
              <a:spcBef>
                <a:spcPts val="0"/>
              </a:spcBef>
              <a:spcAft>
                <a:spcPts val="800"/>
              </a:spcAft>
            </a:pPr>
            <a:r>
              <a:rPr lang="en-US" dirty="0">
                <a:solidFill>
                  <a:srgbClr val="AE5E06"/>
                </a:solidFill>
              </a:rPr>
              <a:t>To operate a business, a firm needs money or capital. There are two primary sources from where it gets capital:</a:t>
            </a:r>
          </a:p>
          <a:p>
            <a:pPr lvl="2">
              <a:lnSpc>
                <a:spcPct val="107000"/>
              </a:lnSpc>
              <a:spcBef>
                <a:spcPts val="0"/>
              </a:spcBef>
              <a:spcAft>
                <a:spcPts val="800"/>
              </a:spcAft>
              <a:buFont typeface="+mj-lt"/>
              <a:buAutoNum type="arabicParenR"/>
            </a:pPr>
            <a:r>
              <a:rPr lang="en-US" sz="1800" dirty="0">
                <a:solidFill>
                  <a:srgbClr val="AE5E06"/>
                </a:solidFill>
              </a:rPr>
              <a:t>From lenders (called debt)</a:t>
            </a:r>
          </a:p>
          <a:p>
            <a:pPr lvl="2">
              <a:lnSpc>
                <a:spcPct val="107000"/>
              </a:lnSpc>
              <a:spcBef>
                <a:spcPts val="0"/>
              </a:spcBef>
              <a:spcAft>
                <a:spcPts val="800"/>
              </a:spcAft>
              <a:buFont typeface="+mj-lt"/>
              <a:buAutoNum type="arabicParenR"/>
            </a:pPr>
            <a:r>
              <a:rPr lang="en-US" sz="1800" dirty="0">
                <a:solidFill>
                  <a:srgbClr val="AE5E06"/>
                </a:solidFill>
              </a:rPr>
              <a:t>From owners (called equity)</a:t>
            </a:r>
          </a:p>
          <a:p>
            <a:pPr marL="914400" lvl="2" indent="0">
              <a:lnSpc>
                <a:spcPct val="107000"/>
              </a:lnSpc>
              <a:spcBef>
                <a:spcPts val="0"/>
              </a:spcBef>
              <a:spcAft>
                <a:spcPts val="800"/>
              </a:spcAft>
              <a:buNone/>
            </a:pPr>
            <a:endParaRPr lang="en-US" dirty="0">
              <a:solidFill>
                <a:srgbClr val="AE5E06"/>
              </a:solidFill>
            </a:endParaRPr>
          </a:p>
          <a:p>
            <a:pPr marL="0" marR="0">
              <a:lnSpc>
                <a:spcPct val="107000"/>
              </a:lnSpc>
              <a:spcBef>
                <a:spcPts val="0"/>
              </a:spcBef>
              <a:spcAft>
                <a:spcPts val="800"/>
              </a:spcAft>
            </a:pPr>
            <a:r>
              <a:rPr lang="en-US" dirty="0">
                <a:solidFill>
                  <a:srgbClr val="AE5E06"/>
                </a:solidFill>
              </a:rPr>
              <a:t>Obtaining capital is not “free”, a firm must pay a cost. </a:t>
            </a:r>
          </a:p>
          <a:p>
            <a:pPr marL="0" marR="0">
              <a:lnSpc>
                <a:spcPct val="107000"/>
              </a:lnSpc>
              <a:spcBef>
                <a:spcPts val="0"/>
              </a:spcBef>
              <a:spcAft>
                <a:spcPts val="800"/>
              </a:spcAft>
            </a:pPr>
            <a:endParaRPr lang="en-US" dirty="0">
              <a:solidFill>
                <a:srgbClr val="AE5E06"/>
              </a:solidFill>
            </a:endParaRPr>
          </a:p>
          <a:p>
            <a:pPr marL="0" marR="0">
              <a:lnSpc>
                <a:spcPct val="107000"/>
              </a:lnSpc>
              <a:spcBef>
                <a:spcPts val="0"/>
              </a:spcBef>
              <a:spcAft>
                <a:spcPts val="800"/>
              </a:spcAft>
            </a:pPr>
            <a:r>
              <a:rPr lang="en-US" dirty="0">
                <a:solidFill>
                  <a:srgbClr val="AE5E06"/>
                </a:solidFill>
              </a:rPr>
              <a:t>WACC is a firm’s after-tax cost of capital from all sources (both debt and equity). </a:t>
            </a:r>
          </a:p>
          <a:p>
            <a:pPr marL="0" marR="0" indent="0">
              <a:lnSpc>
                <a:spcPct val="107000"/>
              </a:lnSpc>
              <a:spcBef>
                <a:spcPts val="0"/>
              </a:spcBef>
              <a:spcAft>
                <a:spcPts val="800"/>
              </a:spcAft>
              <a:buNone/>
            </a:pPr>
            <a:endParaRPr lang="en-US" sz="2000" dirty="0">
              <a:solidFill>
                <a:srgbClr val="AE5E06"/>
              </a:solidFill>
            </a:endParaRPr>
          </a:p>
          <a:p>
            <a:pPr marL="0" marR="0" indent="0">
              <a:lnSpc>
                <a:spcPct val="107000"/>
              </a:lnSpc>
              <a:spcBef>
                <a:spcPts val="0"/>
              </a:spcBef>
              <a:spcAft>
                <a:spcPts val="800"/>
              </a:spcAft>
              <a:buNone/>
            </a:pPr>
            <a:endParaRPr lang="en-US" sz="2000" dirty="0">
              <a:solidFill>
                <a:srgbClr val="AE5E06"/>
              </a:solidFill>
            </a:endParaRPr>
          </a:p>
          <a:p>
            <a:pPr marL="0" indent="0">
              <a:buNone/>
            </a:pPr>
            <a:endParaRPr lang="en-US" sz="2000" b="1" dirty="0">
              <a:solidFill>
                <a:srgbClr val="AE5E06"/>
              </a:solidFill>
            </a:endParaRPr>
          </a:p>
          <a:p>
            <a:pPr marL="0" marR="0" indent="0">
              <a:lnSpc>
                <a:spcPct val="107000"/>
              </a:lnSpc>
              <a:spcBef>
                <a:spcPts val="0"/>
              </a:spcBef>
              <a:spcAft>
                <a:spcPts val="800"/>
              </a:spcAft>
              <a:buNone/>
            </a:pPr>
            <a:endParaRPr lang="en-US" sz="2000" b="1" dirty="0">
              <a:solidFill>
                <a:srgbClr val="AE5E06"/>
              </a:solidFill>
            </a:endParaRPr>
          </a:p>
          <a:p>
            <a:pPr marL="0" marR="0" indent="0">
              <a:lnSpc>
                <a:spcPct val="107000"/>
              </a:lnSpc>
              <a:spcBef>
                <a:spcPts val="0"/>
              </a:spcBef>
              <a:spcAft>
                <a:spcPts val="800"/>
              </a:spcAft>
              <a:buNone/>
            </a:pPr>
            <a:endParaRPr lang="en-US" sz="2000" b="1" dirty="0">
              <a:solidFill>
                <a:srgbClr val="AE5E06"/>
              </a:solidFill>
            </a:endParaRPr>
          </a:p>
          <a:p>
            <a:pPr marL="0" marR="0" indent="0">
              <a:lnSpc>
                <a:spcPct val="107000"/>
              </a:lnSpc>
              <a:spcBef>
                <a:spcPts val="0"/>
              </a:spcBef>
              <a:spcAft>
                <a:spcPts val="800"/>
              </a:spcAft>
              <a:buNone/>
            </a:pPr>
            <a:endParaRPr lang="en-US" sz="2000" b="1" dirty="0">
              <a:solidFill>
                <a:srgbClr val="AE5E06"/>
              </a:solidFill>
            </a:endParaRPr>
          </a:p>
          <a:p>
            <a:pPr marL="0" marR="0" indent="0">
              <a:lnSpc>
                <a:spcPct val="107000"/>
              </a:lnSpc>
              <a:spcBef>
                <a:spcPts val="0"/>
              </a:spcBef>
              <a:spcAft>
                <a:spcPts val="800"/>
              </a:spcAft>
              <a:buNone/>
            </a:pPr>
            <a:endParaRPr lang="en-US" sz="2000" b="1" dirty="0">
              <a:solidFill>
                <a:srgbClr val="AE5E06"/>
              </a:solidFill>
            </a:endParaRPr>
          </a:p>
          <a:p>
            <a:pPr marL="0" marR="0">
              <a:lnSpc>
                <a:spcPct val="107000"/>
              </a:lnSpc>
              <a:spcBef>
                <a:spcPts val="0"/>
              </a:spcBef>
              <a:spcAft>
                <a:spcPts val="800"/>
              </a:spcAft>
            </a:pPr>
            <a:endParaRPr lang="en-US" sz="2000" b="1" dirty="0">
              <a:solidFill>
                <a:srgbClr val="AE5E06"/>
              </a:solidFill>
            </a:endParaRPr>
          </a:p>
          <a:p>
            <a:pPr marL="0" indent="0">
              <a:buNone/>
            </a:pPr>
            <a:endParaRPr lang="en-US" sz="2000" b="1" dirty="0">
              <a:solidFill>
                <a:srgbClr val="AE5E06"/>
              </a:solidFill>
            </a:endParaRPr>
          </a:p>
        </p:txBody>
      </p:sp>
    </p:spTree>
    <p:extLst>
      <p:ext uri="{BB962C8B-B14F-4D97-AF65-F5344CB8AC3E}">
        <p14:creationId xmlns:p14="http://schemas.microsoft.com/office/powerpoint/2010/main" val="1280508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F4D2-CA9F-0DFE-6693-41EAC3D72080}"/>
              </a:ext>
            </a:extLst>
          </p:cNvPr>
          <p:cNvSpPr>
            <a:spLocks noGrp="1"/>
          </p:cNvSpPr>
          <p:nvPr>
            <p:ph type="title"/>
          </p:nvPr>
        </p:nvSpPr>
        <p:spPr>
          <a:xfrm>
            <a:off x="1687669" y="624110"/>
            <a:ext cx="4137059" cy="1280890"/>
          </a:xfrm>
        </p:spPr>
        <p:txBody>
          <a:bodyPr>
            <a:normAutofit/>
          </a:bodyPr>
          <a:lstStyle/>
          <a:p>
            <a:r>
              <a:rPr lang="en-US" sz="3200" b="1"/>
              <a:t>Weighted Average Cost of Capital</a:t>
            </a:r>
          </a:p>
        </p:txBody>
      </p:sp>
      <p:sp>
        <p:nvSpPr>
          <p:cNvPr id="9" name="Content Placeholder 8">
            <a:extLst>
              <a:ext uri="{FF2B5EF4-FFF2-40B4-BE49-F238E27FC236}">
                <a16:creationId xmlns:a16="http://schemas.microsoft.com/office/drawing/2014/main" id="{884287DD-A065-C191-A041-CEA5C45FD5D9}"/>
              </a:ext>
            </a:extLst>
          </p:cNvPr>
          <p:cNvSpPr>
            <a:spLocks noGrp="1"/>
          </p:cNvSpPr>
          <p:nvPr>
            <p:ph idx="1"/>
          </p:nvPr>
        </p:nvSpPr>
        <p:spPr>
          <a:xfrm>
            <a:off x="1278174" y="1905000"/>
            <a:ext cx="4956048" cy="3777622"/>
          </a:xfrm>
        </p:spPr>
        <p:txBody>
          <a:bodyPr>
            <a:normAutofit/>
          </a:bodyPr>
          <a:lstStyle/>
          <a:p>
            <a:r>
              <a:rPr lang="en-US" dirty="0">
                <a:solidFill>
                  <a:srgbClr val="AE5E06"/>
                </a:solidFill>
              </a:rPr>
              <a:t>Cost of Equity is rate return that firm theoretically pays to its shareholders. Compensation for the risk of investing their capital.</a:t>
            </a:r>
          </a:p>
          <a:p>
            <a:pPr lvl="1"/>
            <a:r>
              <a:rPr lang="en-US" dirty="0">
                <a:solidFill>
                  <a:srgbClr val="AE5E06"/>
                </a:solidFill>
              </a:rPr>
              <a:t>Use Capital Asset Pricing Model</a:t>
            </a:r>
          </a:p>
          <a:p>
            <a:endParaRPr lang="en-US" dirty="0">
              <a:solidFill>
                <a:srgbClr val="AE5E06"/>
              </a:solidFill>
            </a:endParaRPr>
          </a:p>
          <a:p>
            <a:r>
              <a:rPr lang="en-US" dirty="0">
                <a:solidFill>
                  <a:srgbClr val="AE5E06"/>
                </a:solidFill>
              </a:rPr>
              <a:t>Cost of Debt is rate of return that firm pays to creditors.</a:t>
            </a:r>
          </a:p>
        </p:txBody>
      </p:sp>
      <p:pic>
        <p:nvPicPr>
          <p:cNvPr id="5" name="Content Placeholder 4" descr="Graphical user interface, text, application&#10;&#10;Description automatically generated">
            <a:extLst>
              <a:ext uri="{FF2B5EF4-FFF2-40B4-BE49-F238E27FC236}">
                <a16:creationId xmlns:a16="http://schemas.microsoft.com/office/drawing/2014/main" id="{DDA58601-83B2-FAF2-6C5F-204FB1CB62B6}"/>
              </a:ext>
            </a:extLst>
          </p:cNvPr>
          <p:cNvPicPr>
            <a:picLocks noChangeAspect="1"/>
          </p:cNvPicPr>
          <p:nvPr/>
        </p:nvPicPr>
        <p:blipFill>
          <a:blip r:embed="rId2"/>
          <a:stretch>
            <a:fillRect/>
          </a:stretch>
        </p:blipFill>
        <p:spPr>
          <a:xfrm>
            <a:off x="6367274" y="1722080"/>
            <a:ext cx="5180353" cy="3093798"/>
          </a:xfrm>
          <a:prstGeom prst="rect">
            <a:avLst/>
          </a:prstGeom>
        </p:spPr>
      </p:pic>
    </p:spTree>
    <p:extLst>
      <p:ext uri="{BB962C8B-B14F-4D97-AF65-F5344CB8AC3E}">
        <p14:creationId xmlns:p14="http://schemas.microsoft.com/office/powerpoint/2010/main" val="1231331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F4D2-CA9F-0DFE-6693-41EAC3D72080}"/>
              </a:ext>
            </a:extLst>
          </p:cNvPr>
          <p:cNvSpPr>
            <a:spLocks noGrp="1"/>
          </p:cNvSpPr>
          <p:nvPr>
            <p:ph type="title"/>
          </p:nvPr>
        </p:nvSpPr>
        <p:spPr>
          <a:xfrm>
            <a:off x="2592926" y="624110"/>
            <a:ext cx="4633466" cy="1280890"/>
          </a:xfrm>
        </p:spPr>
        <p:txBody>
          <a:bodyPr>
            <a:normAutofit/>
          </a:bodyPr>
          <a:lstStyle/>
          <a:p>
            <a:r>
              <a:rPr lang="en-US" b="1"/>
              <a:t>Cost of Equity – CAPM!</a:t>
            </a:r>
          </a:p>
        </p:txBody>
      </p:sp>
      <p:sp>
        <p:nvSpPr>
          <p:cNvPr id="3" name="Content Placeholder 2">
            <a:extLst>
              <a:ext uri="{FF2B5EF4-FFF2-40B4-BE49-F238E27FC236}">
                <a16:creationId xmlns:a16="http://schemas.microsoft.com/office/drawing/2014/main" id="{E8490EC9-B781-25FF-47F3-F2709741A92F}"/>
              </a:ext>
            </a:extLst>
          </p:cNvPr>
          <p:cNvSpPr>
            <a:spLocks noGrp="1"/>
          </p:cNvSpPr>
          <p:nvPr>
            <p:ph idx="1"/>
          </p:nvPr>
        </p:nvSpPr>
        <p:spPr>
          <a:xfrm>
            <a:off x="1794294" y="2040467"/>
            <a:ext cx="5607169" cy="3870755"/>
          </a:xfrm>
        </p:spPr>
        <p:txBody>
          <a:bodyPr>
            <a:normAutofit/>
          </a:bodyPr>
          <a:lstStyle/>
          <a:p>
            <a:pPr marL="0" marR="0">
              <a:spcBef>
                <a:spcPts val="0"/>
              </a:spcBef>
              <a:spcAft>
                <a:spcPts val="800"/>
              </a:spcAft>
            </a:pPr>
            <a:r>
              <a:rPr lang="en-US" dirty="0"/>
              <a:t>CAPM is the Capital Asset Pricing Model</a:t>
            </a:r>
          </a:p>
          <a:p>
            <a:pPr marL="914400" lvl="2" indent="0">
              <a:spcBef>
                <a:spcPts val="0"/>
              </a:spcBef>
              <a:spcAft>
                <a:spcPts val="800"/>
              </a:spcAft>
              <a:buNone/>
            </a:pPr>
            <a:endParaRPr lang="en-US" dirty="0"/>
          </a:p>
          <a:p>
            <a:pPr marL="0" marR="0">
              <a:spcBef>
                <a:spcPts val="0"/>
              </a:spcBef>
              <a:spcAft>
                <a:spcPts val="800"/>
              </a:spcAft>
            </a:pPr>
            <a:r>
              <a:rPr lang="en-US" dirty="0"/>
              <a:t>Rf = Risk-free rate of return, usually 10-year yield of US Treasury Bond</a:t>
            </a:r>
          </a:p>
          <a:p>
            <a:pPr marL="0" marR="0">
              <a:spcBef>
                <a:spcPts val="0"/>
              </a:spcBef>
              <a:spcAft>
                <a:spcPts val="800"/>
              </a:spcAft>
            </a:pPr>
            <a:endParaRPr lang="en-US" dirty="0"/>
          </a:p>
          <a:p>
            <a:pPr marL="0" marR="0">
              <a:spcBef>
                <a:spcPts val="0"/>
              </a:spcBef>
              <a:spcAft>
                <a:spcPts val="800"/>
              </a:spcAft>
            </a:pPr>
            <a:r>
              <a:rPr lang="en-US" dirty="0"/>
              <a:t>B = Beta of the stock, measures the co-movement of the stock and the overall market (S&amp;P 500)</a:t>
            </a:r>
          </a:p>
          <a:p>
            <a:pPr marL="0" marR="0">
              <a:spcBef>
                <a:spcPts val="0"/>
              </a:spcBef>
              <a:spcAft>
                <a:spcPts val="800"/>
              </a:spcAft>
            </a:pPr>
            <a:endParaRPr lang="en-US" dirty="0"/>
          </a:p>
          <a:p>
            <a:pPr marL="0" marR="0">
              <a:spcBef>
                <a:spcPts val="0"/>
              </a:spcBef>
              <a:spcAft>
                <a:spcPts val="800"/>
              </a:spcAft>
            </a:pPr>
            <a:r>
              <a:rPr lang="en-US" dirty="0"/>
              <a:t>Rm = Expected market return (avg. return of 8% for S&amp;P 500)</a:t>
            </a:r>
          </a:p>
          <a:p>
            <a:pPr marL="0" marR="0" indent="0">
              <a:spcBef>
                <a:spcPts val="0"/>
              </a:spcBef>
              <a:spcAft>
                <a:spcPts val="800"/>
              </a:spcAft>
              <a:buNone/>
            </a:pPr>
            <a:endParaRPr lang="en-US" dirty="0"/>
          </a:p>
          <a:p>
            <a:pPr marL="0" marR="0" indent="0">
              <a:spcBef>
                <a:spcPts val="0"/>
              </a:spcBef>
              <a:spcAft>
                <a:spcPts val="800"/>
              </a:spcAft>
              <a:buNone/>
            </a:pPr>
            <a:endParaRPr lang="en-US" dirty="0"/>
          </a:p>
          <a:p>
            <a:pPr marL="0" indent="0">
              <a:buNone/>
            </a:pPr>
            <a:endParaRPr lang="en-US" b="1" dirty="0"/>
          </a:p>
          <a:p>
            <a:pPr marL="0" marR="0" indent="0">
              <a:spcBef>
                <a:spcPts val="0"/>
              </a:spcBef>
              <a:spcAft>
                <a:spcPts val="800"/>
              </a:spcAft>
              <a:buNone/>
            </a:pPr>
            <a:endParaRPr lang="en-US" b="1" dirty="0"/>
          </a:p>
          <a:p>
            <a:pPr marL="0" marR="0" indent="0">
              <a:spcBef>
                <a:spcPts val="0"/>
              </a:spcBef>
              <a:spcAft>
                <a:spcPts val="800"/>
              </a:spcAft>
              <a:buNone/>
            </a:pPr>
            <a:endParaRPr lang="en-US" b="1" dirty="0"/>
          </a:p>
          <a:p>
            <a:pPr marL="0" marR="0" indent="0">
              <a:spcBef>
                <a:spcPts val="0"/>
              </a:spcBef>
              <a:spcAft>
                <a:spcPts val="800"/>
              </a:spcAft>
              <a:buNone/>
            </a:pPr>
            <a:endParaRPr lang="en-US" b="1" dirty="0"/>
          </a:p>
          <a:p>
            <a:pPr marL="0" marR="0" indent="0">
              <a:spcBef>
                <a:spcPts val="0"/>
              </a:spcBef>
              <a:spcAft>
                <a:spcPts val="800"/>
              </a:spcAft>
              <a:buNone/>
            </a:pPr>
            <a:endParaRPr lang="en-US" b="1" dirty="0"/>
          </a:p>
          <a:p>
            <a:pPr marL="0" marR="0">
              <a:spcBef>
                <a:spcPts val="0"/>
              </a:spcBef>
              <a:spcAft>
                <a:spcPts val="800"/>
              </a:spcAft>
            </a:pPr>
            <a:endParaRPr lang="en-US" b="1" dirty="0"/>
          </a:p>
          <a:p>
            <a:pPr marL="0" indent="0">
              <a:buNone/>
            </a:pPr>
            <a:endParaRPr lang="en-US" b="1" dirty="0"/>
          </a:p>
        </p:txBody>
      </p:sp>
      <p:pic>
        <p:nvPicPr>
          <p:cNvPr id="5" name="Picture 4">
            <a:extLst>
              <a:ext uri="{FF2B5EF4-FFF2-40B4-BE49-F238E27FC236}">
                <a16:creationId xmlns:a16="http://schemas.microsoft.com/office/drawing/2014/main" id="{DE110029-EE9E-2EB7-91B9-C5450519A7B4}"/>
              </a:ext>
            </a:extLst>
          </p:cNvPr>
          <p:cNvPicPr>
            <a:picLocks noChangeAspect="1"/>
          </p:cNvPicPr>
          <p:nvPr/>
        </p:nvPicPr>
        <p:blipFill>
          <a:blip r:embed="rId2"/>
          <a:stretch>
            <a:fillRect/>
          </a:stretch>
        </p:blipFill>
        <p:spPr>
          <a:xfrm>
            <a:off x="7556410" y="2740476"/>
            <a:ext cx="4001315" cy="1070351"/>
          </a:xfrm>
          <a:prstGeom prst="rect">
            <a:avLst/>
          </a:prstGeom>
        </p:spPr>
      </p:pic>
    </p:spTree>
    <p:extLst>
      <p:ext uri="{BB962C8B-B14F-4D97-AF65-F5344CB8AC3E}">
        <p14:creationId xmlns:p14="http://schemas.microsoft.com/office/powerpoint/2010/main" val="3362800727"/>
      </p:ext>
    </p:extLst>
  </p:cSld>
  <p:clrMapOvr>
    <a:masterClrMapping/>
  </p:clrMapOvr>
</p:sld>
</file>

<file path=ppt/theme/theme1.xml><?xml version="1.0" encoding="utf-8"?>
<a:theme xmlns:a="http://schemas.openxmlformats.org/drawingml/2006/main" name="Wisp">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
  <TotalTime>1196</TotalTime>
  <Words>971</Words>
  <Application>Microsoft Office PowerPoint</Application>
  <PresentationFormat>Widescreen</PresentationFormat>
  <Paragraphs>176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Century Gothic</vt:lpstr>
      <vt:lpstr>Monotype Corsiva</vt:lpstr>
      <vt:lpstr>Wingdings</vt:lpstr>
      <vt:lpstr>Wingdings 3</vt:lpstr>
      <vt:lpstr>Wisp</vt:lpstr>
      <vt:lpstr>Intrinsic Value Calculator A FinTech Project</vt:lpstr>
      <vt:lpstr>Project Overview</vt:lpstr>
      <vt:lpstr>Data Overview</vt:lpstr>
      <vt:lpstr>Research Questions</vt:lpstr>
      <vt:lpstr>What Discounted Cash Flow (DCF) Modeling?</vt:lpstr>
      <vt:lpstr>Steps in DCF Model</vt:lpstr>
      <vt:lpstr>Weighted Average Cost of Capital</vt:lpstr>
      <vt:lpstr>Weighted Average Cost of Capital</vt:lpstr>
      <vt:lpstr>Cost of Equity – CAPM!</vt:lpstr>
      <vt:lpstr>Project Free Cash Flows</vt:lpstr>
      <vt:lpstr>Project Terminal Value</vt:lpstr>
      <vt:lpstr>Present Value of projected FCFs and Terminal Value</vt:lpstr>
      <vt:lpstr>Caveat!!</vt:lpstr>
      <vt:lpstr>Is DCF modeling a panacea?!?</vt:lpstr>
      <vt:lpstr>Future Considerations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Direct Marketing</dc:title>
  <dc:creator>Aanchal Khanna</dc:creator>
  <cp:lastModifiedBy>Aanchal Khanna</cp:lastModifiedBy>
  <cp:revision>41</cp:revision>
  <dcterms:created xsi:type="dcterms:W3CDTF">2022-11-10T18:53:29Z</dcterms:created>
  <dcterms:modified xsi:type="dcterms:W3CDTF">2023-01-12T22:47:40Z</dcterms:modified>
</cp:coreProperties>
</file>