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0" r:id="rId1"/>
  </p:sldMasterIdLst>
  <p:notesMasterIdLst>
    <p:notesMasterId r:id="rId20"/>
  </p:notesMasterIdLst>
  <p:sldIdLst>
    <p:sldId id="257" r:id="rId2"/>
    <p:sldId id="258" r:id="rId3"/>
    <p:sldId id="270" r:id="rId4"/>
    <p:sldId id="259" r:id="rId5"/>
    <p:sldId id="260" r:id="rId6"/>
    <p:sldId id="276" r:id="rId7"/>
    <p:sldId id="261" r:id="rId8"/>
    <p:sldId id="262" r:id="rId9"/>
    <p:sldId id="275" r:id="rId10"/>
    <p:sldId id="263" r:id="rId11"/>
    <p:sldId id="266" r:id="rId12"/>
    <p:sldId id="274" r:id="rId13"/>
    <p:sldId id="264" r:id="rId14"/>
    <p:sldId id="267" r:id="rId15"/>
    <p:sldId id="277" r:id="rId16"/>
    <p:sldId id="265" r:id="rId17"/>
    <p:sldId id="268" r:id="rId18"/>
    <p:sldId id="256" r:id="rId19"/>
  </p:sldIdLst>
  <p:sldSz cx="12192000" cy="6858000"/>
  <p:notesSz cx="6858000" cy="9144000"/>
  <p:embeddedFontLst>
    <p:embeddedFont>
      <p:font typeface="Bookman Old Style" panose="02050604050505020204" pitchFamily="18"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Franklin Gothic Medium" panose="020B0603020102020204" pitchFamily="34" charset="0"/>
      <p:regular r:id="rId29"/>
      <p:italic r:id="rId30"/>
    </p:embeddedFont>
    <p:embeddedFont>
      <p:font typeface="Gill Sans MT" panose="020B0502020104020203" pitchFamily="34" charset="0"/>
      <p:regular r:id="rId31"/>
      <p:bold r:id="rId32"/>
      <p:italic r:id="rId33"/>
      <p:bold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37" d="100"/>
          <a:sy n="37" d="100"/>
        </p:scale>
        <p:origin x="4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4C80F-E8C8-4B91-9C74-16DA59121ABD}" type="datetimeFigureOut">
              <a:rPr lang="en-IN" smtClean="0"/>
              <a:t>30-11-2023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AC203-E2E9-414E-8A0E-F8024E0E86DF}" type="slidenum">
              <a:rPr lang="en-IN" smtClean="0"/>
              <a:t>‹#›</a:t>
            </a:fld>
            <a:endParaRPr lang="en-IN"/>
          </a:p>
        </p:txBody>
      </p:sp>
    </p:spTree>
    <p:extLst>
      <p:ext uri="{BB962C8B-B14F-4D97-AF65-F5344CB8AC3E}">
        <p14:creationId xmlns:p14="http://schemas.microsoft.com/office/powerpoint/2010/main" val="220916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1F62BAB-0109-4BF5-981D-23186B6175F0}"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47282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62BAB-0109-4BF5-981D-23186B6175F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1162242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62BAB-0109-4BF5-981D-23186B6175F0}" type="datetimeFigureOut">
              <a:rPr lang="en-IN" smtClean="0"/>
              <a:t>30-11-2023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59836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F62BAB-0109-4BF5-981D-23186B6175F0}"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136071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1F62BAB-0109-4BF5-981D-23186B6175F0}"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942735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1F62BAB-0109-4BF5-981D-23186B6175F0}" type="datetimeFigureOut">
              <a:rPr lang="en-IN" smtClean="0"/>
              <a:t>30-11-2023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3779119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1F62BAB-0109-4BF5-981D-23186B6175F0}" type="datetimeFigureOut">
              <a:rPr lang="en-IN" smtClean="0"/>
              <a:t>30-11-2023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973456-AA4E-4C83-AAD8-F54749A67196}"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7885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F62BAB-0109-4BF5-981D-23186B6175F0}" type="datetimeFigureOut">
              <a:rPr lang="en-IN" smtClean="0"/>
              <a:t>30-11-2023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3025362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62BAB-0109-4BF5-981D-23186B6175F0}" type="datetimeFigureOut">
              <a:rPr lang="en-IN" smtClean="0"/>
              <a:t>30-11-2023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243532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1F62BAB-0109-4BF5-981D-23186B6175F0}" type="datetimeFigureOut">
              <a:rPr lang="en-IN" smtClean="0"/>
              <a:t>30-11-2023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398999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F62BAB-0109-4BF5-981D-23186B6175F0}" type="datetimeFigureOut">
              <a:rPr lang="en-IN" smtClean="0"/>
              <a:t>30-11-2023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B7973456-AA4E-4C83-AAD8-F54749A67196}" type="slidenum">
              <a:rPr lang="en-IN" smtClean="0"/>
              <a:t>‹#›</a:t>
            </a:fld>
            <a:endParaRPr lang="en-IN"/>
          </a:p>
        </p:txBody>
      </p:sp>
    </p:spTree>
    <p:extLst>
      <p:ext uri="{BB962C8B-B14F-4D97-AF65-F5344CB8AC3E}">
        <p14:creationId xmlns:p14="http://schemas.microsoft.com/office/powerpoint/2010/main" val="602021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1F62BAB-0109-4BF5-981D-23186B6175F0}" type="datetimeFigureOut">
              <a:rPr lang="en-IN" smtClean="0"/>
              <a:t>30-11-2023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7973456-AA4E-4C83-AAD8-F54749A67196}" type="slidenum">
              <a:rPr lang="en-IN" smtClean="0"/>
              <a:t>‹#›</a:t>
            </a:fld>
            <a:endParaRPr lang="en-IN"/>
          </a:p>
        </p:txBody>
      </p:sp>
    </p:spTree>
    <p:extLst>
      <p:ext uri="{BB962C8B-B14F-4D97-AF65-F5344CB8AC3E}">
        <p14:creationId xmlns:p14="http://schemas.microsoft.com/office/powerpoint/2010/main" val="339446271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374E8-A223-8365-0452-181A2B978768}"/>
              </a:ext>
            </a:extLst>
          </p:cNvPr>
          <p:cNvSpPr>
            <a:spLocks noGrp="1"/>
          </p:cNvSpPr>
          <p:nvPr>
            <p:ph type="title"/>
          </p:nvPr>
        </p:nvSpPr>
        <p:spPr>
          <a:xfrm>
            <a:off x="1896402" y="4779255"/>
            <a:ext cx="7818928" cy="1325563"/>
          </a:xfrm>
          <a:solidFill>
            <a:schemeClr val="tx2">
              <a:lumMod val="60000"/>
              <a:lumOff val="40000"/>
            </a:schemeClr>
          </a:solidFill>
          <a:ln>
            <a:noFill/>
          </a:ln>
          <a:effectLst>
            <a:softEdge rad="31750"/>
          </a:effectLst>
        </p:spPr>
        <p:txBody>
          <a:bodyPr>
            <a:normAutofit/>
          </a:bodyPr>
          <a:lstStyle/>
          <a:p>
            <a:r>
              <a:rPr lang="en-IN" sz="5400"/>
              <a:t>pollution</a:t>
            </a:r>
            <a:endParaRPr lang="en-IN" sz="5400" dirty="0"/>
          </a:p>
        </p:txBody>
      </p:sp>
      <p:pic>
        <p:nvPicPr>
          <p:cNvPr id="4" name="Content Placeholder 4">
            <a:extLst>
              <a:ext uri="{FF2B5EF4-FFF2-40B4-BE49-F238E27FC236}">
                <a16:creationId xmlns:a16="http://schemas.microsoft.com/office/drawing/2014/main" id="{F3DFF8C7-BD97-5F4F-AE6C-48EFA6575FD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47603" y="1119188"/>
            <a:ext cx="5428456" cy="3101975"/>
          </a:xfrm>
        </p:spPr>
      </p:pic>
    </p:spTree>
    <p:extLst>
      <p:ext uri="{BB962C8B-B14F-4D97-AF65-F5344CB8AC3E}">
        <p14:creationId xmlns:p14="http://schemas.microsoft.com/office/powerpoint/2010/main" val="13905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2">
            <a:extLst>
              <a:ext uri="{FF2B5EF4-FFF2-40B4-BE49-F238E27FC236}">
                <a16:creationId xmlns:a16="http://schemas.microsoft.com/office/drawing/2014/main" id="{5A31E747-2F81-4AC2-E9E3-74EBBD03D4B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35763" y="2052865"/>
            <a:ext cx="4816475" cy="2752271"/>
          </a:xfrm>
          <a:ln>
            <a:solidFill>
              <a:schemeClr val="tx1"/>
            </a:solidFill>
          </a:ln>
        </p:spPr>
      </p:pic>
      <p:sp>
        <p:nvSpPr>
          <p:cNvPr id="4" name="Text Placeholder 3">
            <a:extLst>
              <a:ext uri="{FF2B5EF4-FFF2-40B4-BE49-F238E27FC236}">
                <a16:creationId xmlns:a16="http://schemas.microsoft.com/office/drawing/2014/main" id="{D777AC1B-EFBA-4D2F-2DFA-84A743358A3C}"/>
              </a:ext>
            </a:extLst>
          </p:cNvPr>
          <p:cNvSpPr>
            <a:spLocks noGrp="1"/>
          </p:cNvSpPr>
          <p:nvPr>
            <p:ph type="body" sz="half" idx="2"/>
          </p:nvPr>
        </p:nvSpPr>
        <p:spPr>
          <a:xfrm>
            <a:off x="1090167" y="1752939"/>
            <a:ext cx="3989831" cy="3614928"/>
          </a:xfrm>
        </p:spPr>
        <p:txBody>
          <a:bodyPr>
            <a:noAutofit/>
          </a:bodyPr>
          <a:lstStyle/>
          <a:p>
            <a:r>
              <a:rPr lang="en-US" sz="2800">
                <a:solidFill>
                  <a:schemeClr val="accent3">
                    <a:lumMod val="75000"/>
                  </a:schemeClr>
                </a:solidFill>
              </a:rPr>
              <a:t>"Soil Degradation: Deterioration of soil quality due to human activities, including deforestation, improper agricultural practices, and industrial pollution. This jeopardizes agricultural productivity, biodiversity, and overall ecosystem health."</a:t>
            </a:r>
            <a:endParaRPr lang="en-IN" sz="2800" dirty="0">
              <a:solidFill>
                <a:schemeClr val="accent3">
                  <a:lumMod val="75000"/>
                </a:schemeClr>
              </a:solidFill>
            </a:endParaRPr>
          </a:p>
        </p:txBody>
      </p:sp>
    </p:spTree>
    <p:extLst>
      <p:ext uri="{BB962C8B-B14F-4D97-AF65-F5344CB8AC3E}">
        <p14:creationId xmlns:p14="http://schemas.microsoft.com/office/powerpoint/2010/main" val="463962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68D138-5EBE-C079-F3CE-E49C9870BFED}"/>
              </a:ext>
            </a:extLst>
          </p:cNvPr>
          <p:cNvSpPr>
            <a:spLocks noGrp="1"/>
          </p:cNvSpPr>
          <p:nvPr>
            <p:ph type="body" idx="1"/>
          </p:nvPr>
        </p:nvSpPr>
        <p:spPr>
          <a:xfrm>
            <a:off x="1388533" y="977900"/>
            <a:ext cx="9414933" cy="5147733"/>
          </a:xfrm>
        </p:spPr>
        <p:txBody>
          <a:bodyPr>
            <a:normAutofit/>
          </a:bodyPr>
          <a:lstStyle/>
          <a:p>
            <a:r>
              <a:rPr lang="en-US" sz="3200">
                <a:solidFill>
                  <a:schemeClr val="accent5"/>
                </a:solidFill>
              </a:rPr>
              <a:t>Soil degradation results in loss of fertile topsoil, reducing the land's ability to support plant life. Deforestation and improper land use expose soil to erosion, depleting essential nutrients. Agricultural practices like overuse of chemical fertilizers and pesticides contribute to soil pollution. This threatens food security, biodiversity, and ecosystem stability. Implementing sustainable farming methods, reforestation, and soil conservation practices are crucial for mitigating soil degradation's detrimental effects.</a:t>
            </a:r>
            <a:endParaRPr lang="en-IN" sz="3200" dirty="0">
              <a:solidFill>
                <a:schemeClr val="accent5"/>
              </a:solidFill>
            </a:endParaRPr>
          </a:p>
        </p:txBody>
      </p:sp>
    </p:spTree>
    <p:extLst>
      <p:ext uri="{BB962C8B-B14F-4D97-AF65-F5344CB8AC3E}">
        <p14:creationId xmlns:p14="http://schemas.microsoft.com/office/powerpoint/2010/main" val="1723763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E6134-7B6B-50A4-4C97-A5C4B4ABCA1A}"/>
              </a:ext>
            </a:extLst>
          </p:cNvPr>
          <p:cNvSpPr>
            <a:spLocks noGrp="1"/>
          </p:cNvSpPr>
          <p:nvPr>
            <p:ph type="body" idx="1"/>
          </p:nvPr>
        </p:nvSpPr>
        <p:spPr>
          <a:xfrm>
            <a:off x="2439797" y="1863896"/>
            <a:ext cx="7312406" cy="3130208"/>
          </a:xfrm>
          <a:ln w="57150">
            <a:solidFill>
              <a:schemeClr val="tx1"/>
            </a:solidFill>
          </a:ln>
        </p:spPr>
        <p:txBody>
          <a:bodyPr>
            <a:noAutofit/>
          </a:bodyPr>
          <a:lstStyle/>
          <a:p>
            <a:r>
              <a:rPr lang="en-IN" sz="8800"/>
              <a:t>Noise Dist</a:t>
            </a:r>
            <a:endParaRPr lang="en-IN" sz="8800" dirty="0"/>
          </a:p>
        </p:txBody>
      </p:sp>
    </p:spTree>
    <p:extLst>
      <p:ext uri="{BB962C8B-B14F-4D97-AF65-F5344CB8AC3E}">
        <p14:creationId xmlns:p14="http://schemas.microsoft.com/office/powerpoint/2010/main" val="2115580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2">
            <a:extLst>
              <a:ext uri="{FF2B5EF4-FFF2-40B4-BE49-F238E27FC236}">
                <a16:creationId xmlns:a16="http://schemas.microsoft.com/office/drawing/2014/main" id="{31B604D5-9A41-C035-87F1-E162CBBF8E6F}"/>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35763" y="2052865"/>
            <a:ext cx="4816475" cy="2752271"/>
          </a:xfrm>
          <a:ln>
            <a:solidFill>
              <a:schemeClr val="tx1"/>
            </a:solidFill>
          </a:ln>
        </p:spPr>
      </p:pic>
      <p:sp>
        <p:nvSpPr>
          <p:cNvPr id="4" name="Text Placeholder 3">
            <a:extLst>
              <a:ext uri="{FF2B5EF4-FFF2-40B4-BE49-F238E27FC236}">
                <a16:creationId xmlns:a16="http://schemas.microsoft.com/office/drawing/2014/main" id="{D777AC1B-EFBA-4D2F-2DFA-84A743358A3C}"/>
              </a:ext>
            </a:extLst>
          </p:cNvPr>
          <p:cNvSpPr>
            <a:spLocks noGrp="1"/>
          </p:cNvSpPr>
          <p:nvPr>
            <p:ph type="body" sz="half" idx="2"/>
          </p:nvPr>
        </p:nvSpPr>
        <p:spPr>
          <a:xfrm>
            <a:off x="1090167" y="1752939"/>
            <a:ext cx="3989831" cy="3614928"/>
          </a:xfrm>
        </p:spPr>
        <p:txBody>
          <a:bodyPr>
            <a:noAutofit/>
          </a:bodyPr>
          <a:lstStyle/>
          <a:p>
            <a:r>
              <a:rPr lang="en-US" sz="2800">
                <a:solidFill>
                  <a:schemeClr val="accent3">
                    <a:lumMod val="75000"/>
                  </a:schemeClr>
                </a:solidFill>
              </a:rPr>
              <a:t>"Noise Disturbance: Unwanted, excessive sound causing harm or discomfort. Common sources include traffic, industry, and recreational activities. Prolonged exposure can lead to stress, hearing loss, and adverse health effects."</a:t>
            </a:r>
            <a:endParaRPr lang="en-IN" sz="2800" dirty="0">
              <a:solidFill>
                <a:schemeClr val="accent3">
                  <a:lumMod val="75000"/>
                </a:schemeClr>
              </a:solidFill>
            </a:endParaRPr>
          </a:p>
        </p:txBody>
      </p:sp>
    </p:spTree>
    <p:extLst>
      <p:ext uri="{BB962C8B-B14F-4D97-AF65-F5344CB8AC3E}">
        <p14:creationId xmlns:p14="http://schemas.microsoft.com/office/powerpoint/2010/main" val="1658046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68D138-5EBE-C079-F3CE-E49C9870BFED}"/>
              </a:ext>
            </a:extLst>
          </p:cNvPr>
          <p:cNvSpPr>
            <a:spLocks noGrp="1"/>
          </p:cNvSpPr>
          <p:nvPr>
            <p:ph type="body" idx="1"/>
          </p:nvPr>
        </p:nvSpPr>
        <p:spPr>
          <a:xfrm>
            <a:off x="1388533" y="1003300"/>
            <a:ext cx="9414933" cy="5147733"/>
          </a:xfrm>
        </p:spPr>
        <p:txBody>
          <a:bodyPr>
            <a:normAutofit/>
          </a:bodyPr>
          <a:lstStyle/>
          <a:p>
            <a:r>
              <a:rPr lang="en-US" sz="3200">
                <a:solidFill>
                  <a:schemeClr val="accent5"/>
                </a:solidFill>
              </a:rPr>
              <a:t>Excessive noise disrupts sleep patterns, impairs cognitive function, and contributes to mental health issues. Urbanization and transportation systems amplify noise pollution. Wildlife is also impacted, affecting communication and behavior. Regulations, noise barriers, and public awareness campaigns are essential to address this pervasive issue and minimize its adverse effects on human well-being and the environment.</a:t>
            </a:r>
            <a:endParaRPr lang="en-IN" sz="3200" dirty="0">
              <a:solidFill>
                <a:schemeClr val="accent5"/>
              </a:solidFill>
            </a:endParaRPr>
          </a:p>
        </p:txBody>
      </p:sp>
    </p:spTree>
    <p:extLst>
      <p:ext uri="{BB962C8B-B14F-4D97-AF65-F5344CB8AC3E}">
        <p14:creationId xmlns:p14="http://schemas.microsoft.com/office/powerpoint/2010/main" val="1827274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E6134-7B6B-50A4-4C97-A5C4B4ABCA1A}"/>
              </a:ext>
            </a:extLst>
          </p:cNvPr>
          <p:cNvSpPr>
            <a:spLocks noGrp="1"/>
          </p:cNvSpPr>
          <p:nvPr>
            <p:ph type="body" idx="1"/>
          </p:nvPr>
        </p:nvSpPr>
        <p:spPr>
          <a:xfrm>
            <a:off x="2439797" y="1863896"/>
            <a:ext cx="7312406" cy="3130208"/>
          </a:xfrm>
          <a:ln w="57150">
            <a:solidFill>
              <a:schemeClr val="tx1"/>
            </a:solidFill>
          </a:ln>
        </p:spPr>
        <p:txBody>
          <a:bodyPr>
            <a:noAutofit/>
          </a:bodyPr>
          <a:lstStyle/>
          <a:p>
            <a:r>
              <a:rPr lang="en-IN" sz="8800"/>
              <a:t>Light Pollution</a:t>
            </a:r>
            <a:endParaRPr lang="en-IN" sz="8800" dirty="0"/>
          </a:p>
        </p:txBody>
      </p:sp>
    </p:spTree>
    <p:extLst>
      <p:ext uri="{BB962C8B-B14F-4D97-AF65-F5344CB8AC3E}">
        <p14:creationId xmlns:p14="http://schemas.microsoft.com/office/powerpoint/2010/main" val="1052430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2">
            <a:extLst>
              <a:ext uri="{FF2B5EF4-FFF2-40B4-BE49-F238E27FC236}">
                <a16:creationId xmlns:a16="http://schemas.microsoft.com/office/drawing/2014/main" id="{2BBEDC27-C27B-B978-15E2-BD957F1C531B}"/>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35763" y="2052865"/>
            <a:ext cx="4816475" cy="2752271"/>
          </a:xfrm>
          <a:ln>
            <a:solidFill>
              <a:schemeClr val="tx1"/>
            </a:solidFill>
          </a:ln>
        </p:spPr>
      </p:pic>
      <p:sp>
        <p:nvSpPr>
          <p:cNvPr id="4" name="Text Placeholder 3">
            <a:extLst>
              <a:ext uri="{FF2B5EF4-FFF2-40B4-BE49-F238E27FC236}">
                <a16:creationId xmlns:a16="http://schemas.microsoft.com/office/drawing/2014/main" id="{D777AC1B-EFBA-4D2F-2DFA-84A743358A3C}"/>
              </a:ext>
            </a:extLst>
          </p:cNvPr>
          <p:cNvSpPr>
            <a:spLocks noGrp="1"/>
          </p:cNvSpPr>
          <p:nvPr>
            <p:ph type="body" sz="half" idx="2"/>
          </p:nvPr>
        </p:nvSpPr>
        <p:spPr>
          <a:xfrm>
            <a:off x="1090167" y="1752939"/>
            <a:ext cx="3989831" cy="3614928"/>
          </a:xfrm>
        </p:spPr>
        <p:txBody>
          <a:bodyPr>
            <a:noAutofit/>
          </a:bodyPr>
          <a:lstStyle/>
          <a:p>
            <a:r>
              <a:rPr lang="en-US" sz="2800">
                <a:solidFill>
                  <a:schemeClr val="accent3">
                    <a:lumMod val="75000"/>
                  </a:schemeClr>
                </a:solidFill>
              </a:rPr>
              <a:t>"Light Pollution: Excessive or misdirected artificial light disrupting the natural darkness of the night sky. This affects ecosystems, wildlife behavior, and human health. Sources include urban lighting and outdoor fixtures."</a:t>
            </a:r>
            <a:endParaRPr lang="en-IN" sz="2800" dirty="0">
              <a:solidFill>
                <a:schemeClr val="accent3">
                  <a:lumMod val="75000"/>
                </a:schemeClr>
              </a:solidFill>
            </a:endParaRPr>
          </a:p>
        </p:txBody>
      </p:sp>
    </p:spTree>
    <p:extLst>
      <p:ext uri="{BB962C8B-B14F-4D97-AF65-F5344CB8AC3E}">
        <p14:creationId xmlns:p14="http://schemas.microsoft.com/office/powerpoint/2010/main" val="2706738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68D138-5EBE-C079-F3CE-E49C9870BFED}"/>
              </a:ext>
            </a:extLst>
          </p:cNvPr>
          <p:cNvSpPr>
            <a:spLocks noGrp="1"/>
          </p:cNvSpPr>
          <p:nvPr>
            <p:ph type="body" idx="1"/>
          </p:nvPr>
        </p:nvSpPr>
        <p:spPr>
          <a:xfrm>
            <a:off x="1388533" y="1003300"/>
            <a:ext cx="9414933" cy="5147733"/>
          </a:xfrm>
        </p:spPr>
        <p:txBody>
          <a:bodyPr>
            <a:normAutofit/>
          </a:bodyPr>
          <a:lstStyle/>
          <a:p>
            <a:r>
              <a:rPr lang="en-US" sz="3200">
                <a:solidFill>
                  <a:schemeClr val="accent5"/>
                </a:solidFill>
              </a:rPr>
              <a:t>Light pollution disrupts natural circadian rhythms, impacting human sleep patterns and causing health issues. It affects wildlife by disrupting their breeding and feeding behaviors. Astronomical observations are hindered as well. Solutions involve using efficient outdoor lighting, shielding fixtures, and promoting awareness about the importance of preserving natural darkness. Balancing the need for illumination with environmental considerations is vital for mitigating the impact of light pollution.</a:t>
            </a:r>
            <a:endParaRPr lang="en-IN" sz="3200" dirty="0">
              <a:solidFill>
                <a:schemeClr val="accent5"/>
              </a:solidFill>
            </a:endParaRPr>
          </a:p>
        </p:txBody>
      </p:sp>
    </p:spTree>
    <p:extLst>
      <p:ext uri="{BB962C8B-B14F-4D97-AF65-F5344CB8AC3E}">
        <p14:creationId xmlns:p14="http://schemas.microsoft.com/office/powerpoint/2010/main" val="102286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1CD07A8-FA7F-4104-AD04-F945427AA3FF}"/>
              </a:ext>
            </a:extLst>
          </p:cNvPr>
          <p:cNvSpPr txBox="1"/>
          <p:nvPr/>
        </p:nvSpPr>
        <p:spPr>
          <a:xfrm>
            <a:off x="570015" y="2268089"/>
            <a:ext cx="6371128" cy="1569660"/>
          </a:xfrm>
          <a:prstGeom prst="rect">
            <a:avLst/>
          </a:prstGeom>
          <a:noFill/>
        </p:spPr>
        <p:txBody>
          <a:bodyPr wrap="square" rtlCol="0">
            <a:spAutoFit/>
          </a:bodyPr>
          <a:lstStyle/>
          <a:p>
            <a:r>
              <a:rPr lang="en-US" sz="4800" dirty="0">
                <a:solidFill>
                  <a:schemeClr val="tx1">
                    <a:lumMod val="95000"/>
                    <a:lumOff val="5000"/>
                  </a:schemeClr>
                </a:solidFill>
                <a:latin typeface="Bookman Old Style" panose="02050604050505020204" pitchFamily="18" charset="0"/>
                <a:ea typeface="Cambria" panose="02040503050406030204" pitchFamily="18" charset="0"/>
              </a:rPr>
              <a:t>THANK YOU </a:t>
            </a:r>
          </a:p>
          <a:p>
            <a:r>
              <a:rPr lang="en-US" sz="4800" dirty="0">
                <a:solidFill>
                  <a:schemeClr val="tx1">
                    <a:lumMod val="95000"/>
                    <a:lumOff val="5000"/>
                  </a:schemeClr>
                </a:solidFill>
                <a:latin typeface="Bookman Old Style" panose="02050604050505020204" pitchFamily="18" charset="0"/>
                <a:ea typeface="Cambria" panose="02040503050406030204" pitchFamily="18" charset="0"/>
              </a:rPr>
              <a:t>FOR WATCHING </a:t>
            </a:r>
            <a:endParaRPr lang="en-IN" sz="5400" dirty="0">
              <a:solidFill>
                <a:schemeClr val="tx1">
                  <a:lumMod val="95000"/>
                  <a:lumOff val="5000"/>
                </a:schemeClr>
              </a:solidFill>
              <a:latin typeface="Bookman Old Style" panose="02050604050505020204" pitchFamily="18" charset="0"/>
              <a:ea typeface="Cambria" panose="02040503050406030204" pitchFamily="18" charset="0"/>
            </a:endParaRPr>
          </a:p>
        </p:txBody>
      </p:sp>
      <p:sp>
        <p:nvSpPr>
          <p:cNvPr id="2" name="Rectangle 1">
            <a:extLst>
              <a:ext uri="{FF2B5EF4-FFF2-40B4-BE49-F238E27FC236}">
                <a16:creationId xmlns:a16="http://schemas.microsoft.com/office/drawing/2014/main" id="{CBDA11EB-C49F-4F4E-881D-9F9B3B632518}"/>
              </a:ext>
            </a:extLst>
          </p:cNvPr>
          <p:cNvSpPr/>
          <p:nvPr/>
        </p:nvSpPr>
        <p:spPr>
          <a:xfrm>
            <a:off x="0" y="0"/>
            <a:ext cx="12192000" cy="6858000"/>
          </a:xfrm>
          <a:prstGeom prst="rect">
            <a:avLst/>
          </a:prstGeom>
          <a:blipFill>
            <a:blip r:embed="rId2"/>
            <a:stretch>
              <a:fillRect t="-26244" b="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69AC4B5-7FAC-40E1-945E-BB01E9446664}"/>
              </a:ext>
            </a:extLst>
          </p:cNvPr>
          <p:cNvSpPr/>
          <p:nvPr/>
        </p:nvSpPr>
        <p:spPr>
          <a:xfrm>
            <a:off x="0" y="0"/>
            <a:ext cx="12192000" cy="6858000"/>
          </a:xfrm>
          <a:prstGeom prst="rect">
            <a:avLst/>
          </a:prstGeom>
          <a:gradFill flip="none" rotWithShape="1">
            <a:gsLst>
              <a:gs pos="4000">
                <a:schemeClr val="accent1">
                  <a:alpha val="85000"/>
                </a:schemeClr>
              </a:gs>
              <a:gs pos="100000">
                <a:srgbClr val="7030A0">
                  <a:alpha val="8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D786D58F-A7F6-4865-AF1F-080A14DE7613}"/>
              </a:ext>
            </a:extLst>
          </p:cNvPr>
          <p:cNvSpPr txBox="1"/>
          <p:nvPr/>
        </p:nvSpPr>
        <p:spPr>
          <a:xfrm>
            <a:off x="3366861" y="2705725"/>
            <a:ext cx="5458279" cy="1446550"/>
          </a:xfrm>
          <a:prstGeom prst="rect">
            <a:avLst/>
          </a:prstGeom>
          <a:noFill/>
        </p:spPr>
        <p:txBody>
          <a:bodyPr wrap="square" rtlCol="0">
            <a:spAutoFit/>
          </a:bodyPr>
          <a:lstStyle/>
          <a:p>
            <a:pPr algn="ctr"/>
            <a:r>
              <a:rPr lang="en-IN" sz="8800" b="1" dirty="0">
                <a:solidFill>
                  <a:schemeClr val="accent1">
                    <a:lumMod val="20000"/>
                    <a:lumOff val="80000"/>
                  </a:schemeClr>
                </a:solidFill>
                <a:latin typeface="Franklin Gothic Medium" panose="020B0603020102020204" pitchFamily="34" charset="0"/>
                <a:ea typeface="Adobe Gothic Std B" panose="020B0800000000000000" pitchFamily="34" charset="-128"/>
              </a:rPr>
              <a:t>Thank</a:t>
            </a:r>
            <a:r>
              <a:rPr lang="en-IN" sz="8800" b="1" dirty="0">
                <a:solidFill>
                  <a:schemeClr val="bg1"/>
                </a:solidFill>
                <a:latin typeface="Franklin Gothic Medium" panose="020B0603020102020204" pitchFamily="34" charset="0"/>
                <a:ea typeface="Adobe Gothic Std B" panose="020B0800000000000000" pitchFamily="34" charset="-128"/>
              </a:rPr>
              <a:t> </a:t>
            </a:r>
            <a:r>
              <a:rPr lang="en-IN" sz="8800" b="1" dirty="0">
                <a:solidFill>
                  <a:schemeClr val="accent1">
                    <a:lumMod val="20000"/>
                    <a:lumOff val="80000"/>
                  </a:schemeClr>
                </a:solidFill>
                <a:latin typeface="Franklin Gothic Medium" panose="020B0603020102020204" pitchFamily="34" charset="0"/>
                <a:ea typeface="Adobe Gothic Std B" panose="020B0800000000000000" pitchFamily="34" charset="-128"/>
              </a:rPr>
              <a:t>you</a:t>
            </a:r>
          </a:p>
        </p:txBody>
      </p:sp>
      <p:sp>
        <p:nvSpPr>
          <p:cNvPr id="46" name="Flowchart: Alternate Process 45">
            <a:extLst>
              <a:ext uri="{FF2B5EF4-FFF2-40B4-BE49-F238E27FC236}">
                <a16:creationId xmlns:a16="http://schemas.microsoft.com/office/drawing/2014/main" id="{872D3510-CF3C-4AEA-82BB-546C191B34A9}"/>
              </a:ext>
            </a:extLst>
          </p:cNvPr>
          <p:cNvSpPr/>
          <p:nvPr/>
        </p:nvSpPr>
        <p:spPr>
          <a:xfrm>
            <a:off x="2647950" y="2276475"/>
            <a:ext cx="6896100" cy="2305050"/>
          </a:xfrm>
          <a:prstGeom prst="flowChartAlternateProcess">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25176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580A7C-2C5B-683D-C128-BB8AAF9E3FA9}"/>
              </a:ext>
            </a:extLst>
          </p:cNvPr>
          <p:cNvSpPr txBox="1"/>
          <p:nvPr/>
        </p:nvSpPr>
        <p:spPr>
          <a:xfrm>
            <a:off x="1007423" y="2551837"/>
            <a:ext cx="10672743" cy="2585323"/>
          </a:xfrm>
          <a:prstGeom prst="rect">
            <a:avLst/>
          </a:prstGeom>
          <a:noFill/>
        </p:spPr>
        <p:txBody>
          <a:bodyPr wrap="square" rtlCol="0">
            <a:spAutoFit/>
          </a:bodyPr>
          <a:lstStyle/>
          <a:p>
            <a:r>
              <a:rPr lang="en-US" sz="5400" dirty="0"/>
              <a:t>WELCOME TO THE AI GENERATED 				PPT POWERED BY </a:t>
            </a:r>
          </a:p>
          <a:p>
            <a:r>
              <a:rPr lang="en-US" sz="5400" dirty="0"/>
              <a:t>										RPA</a:t>
            </a:r>
            <a:endParaRPr lang="en-IN" sz="5400" dirty="0"/>
          </a:p>
        </p:txBody>
      </p:sp>
    </p:spTree>
    <p:extLst>
      <p:ext uri="{BB962C8B-B14F-4D97-AF65-F5344CB8AC3E}">
        <p14:creationId xmlns:p14="http://schemas.microsoft.com/office/powerpoint/2010/main" val="200898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E6134-7B6B-50A4-4C97-A5C4B4ABCA1A}"/>
              </a:ext>
            </a:extLst>
          </p:cNvPr>
          <p:cNvSpPr>
            <a:spLocks noGrp="1"/>
          </p:cNvSpPr>
          <p:nvPr>
            <p:ph type="body" idx="1"/>
          </p:nvPr>
        </p:nvSpPr>
        <p:spPr>
          <a:xfrm>
            <a:off x="2439797" y="1863896"/>
            <a:ext cx="7312406" cy="3130208"/>
          </a:xfrm>
          <a:ln w="57150">
            <a:solidFill>
              <a:schemeClr val="tx1"/>
            </a:solidFill>
          </a:ln>
        </p:spPr>
        <p:txBody>
          <a:bodyPr>
            <a:noAutofit/>
          </a:bodyPr>
          <a:lstStyle/>
          <a:p>
            <a:r>
              <a:rPr lang="en-IN" sz="8800"/>
              <a:t>Air Conta</a:t>
            </a:r>
            <a:endParaRPr lang="en-IN" sz="8800" dirty="0"/>
          </a:p>
        </p:txBody>
      </p:sp>
    </p:spTree>
    <p:extLst>
      <p:ext uri="{BB962C8B-B14F-4D97-AF65-F5344CB8AC3E}">
        <p14:creationId xmlns:p14="http://schemas.microsoft.com/office/powerpoint/2010/main" val="137117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2">
            <a:extLst>
              <a:ext uri="{FF2B5EF4-FFF2-40B4-BE49-F238E27FC236}">
                <a16:creationId xmlns:a16="http://schemas.microsoft.com/office/drawing/2014/main" id="{F92338C1-670F-E94B-1A97-834529C57AF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35763" y="2052865"/>
            <a:ext cx="4816475" cy="2752271"/>
          </a:xfrm>
          <a:ln>
            <a:solidFill>
              <a:schemeClr val="tx1"/>
            </a:solidFill>
          </a:ln>
        </p:spPr>
      </p:pic>
      <p:sp>
        <p:nvSpPr>
          <p:cNvPr id="4" name="Text Placeholder 3">
            <a:extLst>
              <a:ext uri="{FF2B5EF4-FFF2-40B4-BE49-F238E27FC236}">
                <a16:creationId xmlns:a16="http://schemas.microsoft.com/office/drawing/2014/main" id="{D777AC1B-EFBA-4D2F-2DFA-84A743358A3C}"/>
              </a:ext>
            </a:extLst>
          </p:cNvPr>
          <p:cNvSpPr>
            <a:spLocks noGrp="1"/>
          </p:cNvSpPr>
          <p:nvPr>
            <p:ph type="body" sz="half" idx="2"/>
          </p:nvPr>
        </p:nvSpPr>
        <p:spPr>
          <a:xfrm>
            <a:off x="1090167" y="1752939"/>
            <a:ext cx="3989831" cy="3614928"/>
          </a:xfrm>
        </p:spPr>
        <p:txBody>
          <a:bodyPr>
            <a:noAutofit/>
          </a:bodyPr>
          <a:lstStyle/>
          <a:p>
            <a:r>
              <a:rPr lang="en-US" sz="2800">
                <a:solidFill>
                  <a:schemeClr val="accent3">
                    <a:lumMod val="75000"/>
                  </a:schemeClr>
                </a:solidFill>
              </a:rPr>
              <a:t>"Air Contamination: Widespread release of harmful substances into the atmosphere, compromising air quality and endangering human health. Sources include industrial emissions, vehicular exhaust, and various pollutants affecting ecosystems."</a:t>
            </a:r>
            <a:endParaRPr lang="en-IN" sz="2800" dirty="0">
              <a:solidFill>
                <a:schemeClr val="accent3">
                  <a:lumMod val="75000"/>
                </a:schemeClr>
              </a:solidFill>
            </a:endParaRPr>
          </a:p>
        </p:txBody>
      </p:sp>
    </p:spTree>
    <p:extLst>
      <p:ext uri="{BB962C8B-B14F-4D97-AF65-F5344CB8AC3E}">
        <p14:creationId xmlns:p14="http://schemas.microsoft.com/office/powerpoint/2010/main" val="341766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68D138-5EBE-C079-F3CE-E49C9870BFED}"/>
              </a:ext>
            </a:extLst>
          </p:cNvPr>
          <p:cNvSpPr>
            <a:spLocks noGrp="1"/>
          </p:cNvSpPr>
          <p:nvPr>
            <p:ph type="body" idx="1"/>
          </p:nvPr>
        </p:nvSpPr>
        <p:spPr>
          <a:xfrm>
            <a:off x="1388533" y="1016000"/>
            <a:ext cx="9414933" cy="5147733"/>
          </a:xfrm>
        </p:spPr>
        <p:txBody>
          <a:bodyPr>
            <a:normAutofit/>
          </a:bodyPr>
          <a:lstStyle/>
          <a:p>
            <a:r>
              <a:rPr lang="en-US" sz="3200">
                <a:solidFill>
                  <a:schemeClr val="accent5"/>
                </a:solidFill>
              </a:rPr>
              <a:t>Air contamination poses severe threats, including respiratory diseases and climate change. Combustion of fossil fuels releases pollutants like particulate matter, nitrogen oxides, and volatile organic compounds. Industrial processes and deforestation contribute to the problem. Ozone depletion and acid rain result from certain air pollutants. Addressing this issue requires global efforts, transitioning to cleaner energy sources, and adopting sustainable practices to mitigate the impact on both human health and the environment.</a:t>
            </a:r>
            <a:endParaRPr lang="en-IN" sz="3200" dirty="0">
              <a:solidFill>
                <a:schemeClr val="accent5"/>
              </a:solidFill>
            </a:endParaRPr>
          </a:p>
        </p:txBody>
      </p:sp>
    </p:spTree>
    <p:extLst>
      <p:ext uri="{BB962C8B-B14F-4D97-AF65-F5344CB8AC3E}">
        <p14:creationId xmlns:p14="http://schemas.microsoft.com/office/powerpoint/2010/main" val="272082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E6134-7B6B-50A4-4C97-A5C4B4ABCA1A}"/>
              </a:ext>
            </a:extLst>
          </p:cNvPr>
          <p:cNvSpPr>
            <a:spLocks noGrp="1"/>
          </p:cNvSpPr>
          <p:nvPr>
            <p:ph type="body" idx="1"/>
          </p:nvPr>
        </p:nvSpPr>
        <p:spPr>
          <a:xfrm>
            <a:off x="2439797" y="1863896"/>
            <a:ext cx="7312406" cy="3130208"/>
          </a:xfrm>
          <a:ln w="57150">
            <a:solidFill>
              <a:schemeClr val="tx1"/>
            </a:solidFill>
          </a:ln>
        </p:spPr>
        <p:txBody>
          <a:bodyPr>
            <a:noAutofit/>
          </a:bodyPr>
          <a:lstStyle/>
          <a:p>
            <a:r>
              <a:rPr lang="en-IN" sz="8800"/>
              <a:t>Wat</a:t>
            </a:r>
            <a:endParaRPr lang="en-IN" sz="8800" dirty="0"/>
          </a:p>
        </p:txBody>
      </p:sp>
    </p:spTree>
    <p:extLst>
      <p:ext uri="{BB962C8B-B14F-4D97-AF65-F5344CB8AC3E}">
        <p14:creationId xmlns:p14="http://schemas.microsoft.com/office/powerpoint/2010/main" val="272292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2">
            <a:extLst>
              <a:ext uri="{FF2B5EF4-FFF2-40B4-BE49-F238E27FC236}">
                <a16:creationId xmlns:a16="http://schemas.microsoft.com/office/drawing/2014/main" id="{9E8726B7-BCB0-8261-C481-BFC3C32ECC0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735763" y="2052865"/>
            <a:ext cx="4816475" cy="2752271"/>
          </a:xfrm>
          <a:ln>
            <a:solidFill>
              <a:schemeClr val="tx1"/>
            </a:solidFill>
          </a:ln>
        </p:spPr>
      </p:pic>
      <p:sp>
        <p:nvSpPr>
          <p:cNvPr id="4" name="Text Placeholder 3">
            <a:extLst>
              <a:ext uri="{FF2B5EF4-FFF2-40B4-BE49-F238E27FC236}">
                <a16:creationId xmlns:a16="http://schemas.microsoft.com/office/drawing/2014/main" id="{D777AC1B-EFBA-4D2F-2DFA-84A743358A3C}"/>
              </a:ext>
            </a:extLst>
          </p:cNvPr>
          <p:cNvSpPr>
            <a:spLocks noGrp="1"/>
          </p:cNvSpPr>
          <p:nvPr>
            <p:ph type="body" sz="half" idx="2"/>
          </p:nvPr>
        </p:nvSpPr>
        <p:spPr>
          <a:xfrm>
            <a:off x="1090167" y="1752939"/>
            <a:ext cx="3989831" cy="3614928"/>
          </a:xfrm>
        </p:spPr>
        <p:txBody>
          <a:bodyPr>
            <a:noAutofit/>
          </a:bodyPr>
          <a:lstStyle/>
          <a:p>
            <a:r>
              <a:rPr lang="en-US" sz="2800">
                <a:solidFill>
                  <a:schemeClr val="accent3">
                    <a:lumMod val="75000"/>
                  </a:schemeClr>
                </a:solidFill>
              </a:rPr>
              <a:t>"Water Pollution: Introduction of harmful substances into water bodies, such as rivers and oceans, adversely impacting aquatic ecosystems and endangering human health. Sources include industrial discharges, agricultural runoff, and improper waste disposal."</a:t>
            </a:r>
            <a:endParaRPr lang="en-IN" sz="2800" dirty="0">
              <a:solidFill>
                <a:schemeClr val="accent3">
                  <a:lumMod val="75000"/>
                </a:schemeClr>
              </a:solidFill>
            </a:endParaRPr>
          </a:p>
        </p:txBody>
      </p:sp>
    </p:spTree>
    <p:extLst>
      <p:ext uri="{BB962C8B-B14F-4D97-AF65-F5344CB8AC3E}">
        <p14:creationId xmlns:p14="http://schemas.microsoft.com/office/powerpoint/2010/main" val="53203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68D138-5EBE-C079-F3CE-E49C9870BFED}"/>
              </a:ext>
            </a:extLst>
          </p:cNvPr>
          <p:cNvSpPr>
            <a:spLocks noGrp="1"/>
          </p:cNvSpPr>
          <p:nvPr>
            <p:ph type="body" idx="1"/>
          </p:nvPr>
        </p:nvSpPr>
        <p:spPr>
          <a:xfrm>
            <a:off x="1388533" y="977900"/>
            <a:ext cx="9414933" cy="5147733"/>
          </a:xfrm>
        </p:spPr>
        <p:txBody>
          <a:bodyPr>
            <a:normAutofit/>
          </a:bodyPr>
          <a:lstStyle/>
          <a:p>
            <a:r>
              <a:rPr lang="en-US" sz="3200">
                <a:solidFill>
                  <a:schemeClr val="accent5"/>
                </a:solidFill>
              </a:rPr>
              <a:t>Water pollution poses significant threats, affecting biodiversity, fisheries, and human access to clean water. Agricultural runoff introduces pesticides and fertilizers, while industrial discharges release toxins. Improper waste disposal introduces plastic and hazardous chemicals. Polluted water can cause waterborne diseases, posing a global health risk. Sustainable water management practices, stricter regulations, and community awareness are vital to safeguarding water quality and ecosystems.</a:t>
            </a:r>
            <a:endParaRPr lang="en-IN" sz="3200" dirty="0">
              <a:solidFill>
                <a:schemeClr val="accent5"/>
              </a:solidFill>
            </a:endParaRPr>
          </a:p>
        </p:txBody>
      </p:sp>
    </p:spTree>
    <p:extLst>
      <p:ext uri="{BB962C8B-B14F-4D97-AF65-F5344CB8AC3E}">
        <p14:creationId xmlns:p14="http://schemas.microsoft.com/office/powerpoint/2010/main" val="3845826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9E6134-7B6B-50A4-4C97-A5C4B4ABCA1A}"/>
              </a:ext>
            </a:extLst>
          </p:cNvPr>
          <p:cNvSpPr>
            <a:spLocks noGrp="1"/>
          </p:cNvSpPr>
          <p:nvPr>
            <p:ph type="body" idx="1"/>
          </p:nvPr>
        </p:nvSpPr>
        <p:spPr>
          <a:xfrm>
            <a:off x="2439797" y="1863896"/>
            <a:ext cx="7312406" cy="3130208"/>
          </a:xfrm>
          <a:ln w="57150">
            <a:solidFill>
              <a:schemeClr val="tx1"/>
            </a:solidFill>
          </a:ln>
        </p:spPr>
        <p:txBody>
          <a:bodyPr>
            <a:noAutofit/>
          </a:bodyPr>
          <a:lstStyle/>
          <a:p>
            <a:r>
              <a:rPr lang="en-IN" sz="8800"/>
              <a:t>Soil Degradation</a:t>
            </a:r>
            <a:endParaRPr lang="en-IN" sz="8800" dirty="0"/>
          </a:p>
        </p:txBody>
      </p:sp>
    </p:spTree>
    <p:extLst>
      <p:ext uri="{BB962C8B-B14F-4D97-AF65-F5344CB8AC3E}">
        <p14:creationId xmlns:p14="http://schemas.microsoft.com/office/powerpoint/2010/main" val="256528790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 dockstate="right" visibility="1" width="525" row="6">
    <wetp:webextensionref xmlns:r="http://schemas.openxmlformats.org/officeDocument/2006/relationships" r:id="rId2"/>
  </wetp:taskpane>
  <wetp:taskpane dockstate="right" visibility="0" width="525" row="9">
    <wetp:webextensionref xmlns:r="http://schemas.openxmlformats.org/officeDocument/2006/relationships" r:id="rId3"/>
  </wetp:taskpane>
  <wetp:taskpane dockstate="right" visibility="0" width="525" row="10">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6CBFBCCF-9660-4F1C-A576-4906AFBE83A9}">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6B9F88C-DDF0-4E0C-B4FF-8F1EABF5049A}">
  <we:reference id="wa104038830" version="1.0.0.3" store="en-US" storeType="OMEX"/>
  <we:alternateReferences>
    <we:reference id="wa104038830" version="1.0.0.3" store="wa104038830"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9E49BF07-5742-427E-A316-12E2BC75E1F0}">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44DB5EBE-FF64-4E49-925F-C85E286FF839}">
  <we:reference id="wa104380169" version="1.1.2.0" store="en-US" storeType="OMEX"/>
  <we:alternateReferences>
    <we:reference id="WA104380169" version="1.1.2.0" store="WA1043801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TM03457452[[fn=Celestial]]</Template>
  <TotalTime>82</TotalTime>
  <Words>592</Words>
  <Application>Microsoft Office PowerPoint</Application>
  <PresentationFormat>Widescreen</PresentationFormat>
  <Paragraphs>21</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Bookman Old Style</vt:lpstr>
      <vt:lpstr>Gill Sans MT</vt:lpstr>
      <vt:lpstr>Franklin Gothic Medium</vt:lpstr>
      <vt:lpstr>Parcel</vt:lpstr>
      <vt:lpstr>pollution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aakil shihaf</dc:creator>
  <cp:lastModifiedBy>aakil shihaf</cp:lastModifiedBy>
  <cp:revision>5</cp:revision>
  <dcterms:created xsi:type="dcterms:W3CDTF">2023-11-02T02:55:50Z</dcterms:created>
  <dcterms:modified xsi:type="dcterms:W3CDTF">2023-11-30T03:53:34Z</dcterms:modified>
</cp:coreProperties>
</file>