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374717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D35E2-7BA7-4B83-9E62-5761E7DD308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81939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3763082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478815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50670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22409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151134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3411159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38631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04909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D35E2-7BA7-4B83-9E62-5761E7DD3084}"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38815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8D35E2-7BA7-4B83-9E62-5761E7DD308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229638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8D35E2-7BA7-4B83-9E62-5761E7DD3084}"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41555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8D35E2-7BA7-4B83-9E62-5761E7DD3084}"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74143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D35E2-7BA7-4B83-9E62-5761E7DD3084}"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126908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D35E2-7BA7-4B83-9E62-5761E7DD308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3695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D35E2-7BA7-4B83-9E62-5761E7DD3084}"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F00E-46AB-4EED-8CF8-D923BBC2BE9A}" type="slidenum">
              <a:rPr lang="en-IN" smtClean="0"/>
              <a:t>‹#›</a:t>
            </a:fld>
            <a:endParaRPr lang="en-IN"/>
          </a:p>
        </p:txBody>
      </p:sp>
    </p:spTree>
    <p:extLst>
      <p:ext uri="{BB962C8B-B14F-4D97-AF65-F5344CB8AC3E}">
        <p14:creationId xmlns:p14="http://schemas.microsoft.com/office/powerpoint/2010/main" val="229129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8D35E2-7BA7-4B83-9E62-5761E7DD3084}" type="datetimeFigureOut">
              <a:rPr lang="en-IN" smtClean="0"/>
              <a:t>06-03-2023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9EF00E-46AB-4EED-8CF8-D923BBC2BE9A}" type="slidenum">
              <a:rPr lang="en-IN" smtClean="0"/>
              <a:t>‹#›</a:t>
            </a:fld>
            <a:endParaRPr lang="en-IN"/>
          </a:p>
        </p:txBody>
      </p:sp>
    </p:spTree>
    <p:extLst>
      <p:ext uri="{BB962C8B-B14F-4D97-AF65-F5344CB8AC3E}">
        <p14:creationId xmlns:p14="http://schemas.microsoft.com/office/powerpoint/2010/main" val="1359796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akkss37/MERN-Placement-and-Internship-Ce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422" y="465514"/>
            <a:ext cx="9790600" cy="1818332"/>
          </a:xfrm>
        </p:spPr>
        <p:txBody>
          <a:bodyPr>
            <a:noAutofit/>
          </a:bodyPr>
          <a:lstStyle/>
          <a:p>
            <a:r>
              <a:rPr lang="en-IN" b="1" dirty="0" smtClean="0">
                <a:solidFill>
                  <a:schemeClr val="accent1"/>
                </a:solidFill>
              </a:rPr>
              <a:t>Placement And Training Cell</a:t>
            </a:r>
            <a:endParaRPr lang="en-IN" b="1" dirty="0">
              <a:solidFill>
                <a:schemeClr val="accent1"/>
              </a:solidFill>
            </a:endParaRPr>
          </a:p>
        </p:txBody>
      </p:sp>
      <p:sp>
        <p:nvSpPr>
          <p:cNvPr id="3" name="Subtitle 2"/>
          <p:cNvSpPr>
            <a:spLocks noGrp="1"/>
          </p:cNvSpPr>
          <p:nvPr>
            <p:ph type="subTitle" idx="1"/>
          </p:nvPr>
        </p:nvSpPr>
        <p:spPr>
          <a:xfrm>
            <a:off x="7505188" y="4403589"/>
            <a:ext cx="4686812" cy="1473509"/>
          </a:xfrm>
        </p:spPr>
        <p:txBody>
          <a:bodyPr>
            <a:normAutofit fontScale="92500"/>
          </a:bodyPr>
          <a:lstStyle/>
          <a:p>
            <a:pPr algn="l"/>
            <a:r>
              <a:rPr lang="en-IN" b="1" dirty="0" smtClean="0">
                <a:solidFill>
                  <a:schemeClr val="tx1">
                    <a:lumMod val="75000"/>
                    <a:lumOff val="25000"/>
                  </a:schemeClr>
                </a:solidFill>
              </a:rPr>
              <a:t>Name	:	Amar kumar</a:t>
            </a:r>
          </a:p>
          <a:p>
            <a:pPr algn="l"/>
            <a:r>
              <a:rPr lang="en-IN" b="1" dirty="0" smtClean="0">
                <a:solidFill>
                  <a:schemeClr val="tx1">
                    <a:lumMod val="75000"/>
                    <a:lumOff val="25000"/>
                  </a:schemeClr>
                </a:solidFill>
              </a:rPr>
              <a:t>Roll no.	:	20csu1</a:t>
            </a:r>
            <a:r>
              <a:rPr lang="en-IN" sz="2000" b="1" dirty="0" smtClean="0">
                <a:solidFill>
                  <a:schemeClr val="tx1">
                    <a:lumMod val="75000"/>
                    <a:lumOff val="25000"/>
                  </a:schemeClr>
                </a:solidFill>
              </a:rPr>
              <a:t>35</a:t>
            </a:r>
          </a:p>
          <a:p>
            <a:pPr algn="l"/>
            <a:r>
              <a:rPr lang="en-IN" b="1" dirty="0" smtClean="0">
                <a:solidFill>
                  <a:schemeClr val="tx1">
                    <a:lumMod val="75000"/>
                    <a:lumOff val="25000"/>
                  </a:schemeClr>
                </a:solidFill>
              </a:rPr>
              <a:t>Class	:	B.Sc. Computer Science “C”</a:t>
            </a:r>
          </a:p>
          <a:p>
            <a:pPr algn="l"/>
            <a:endParaRPr lang="en-IN" b="1" dirty="0"/>
          </a:p>
        </p:txBody>
      </p:sp>
      <p:sp>
        <p:nvSpPr>
          <p:cNvPr id="5" name="Subtitle 2"/>
          <p:cNvSpPr txBox="1">
            <a:spLocks/>
          </p:cNvSpPr>
          <p:nvPr/>
        </p:nvSpPr>
        <p:spPr>
          <a:xfrm>
            <a:off x="8204662" y="2283845"/>
            <a:ext cx="3298360" cy="534169"/>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IN" sz="1800" b="1" dirty="0" smtClean="0">
                <a:solidFill>
                  <a:schemeClr val="accent1"/>
                </a:solidFill>
              </a:rPr>
              <a:t>Guided By: Dr. Mohan kumar M</a:t>
            </a:r>
          </a:p>
          <a:p>
            <a:pPr algn="l"/>
            <a:endParaRPr lang="en-IN" sz="1800" b="1" dirty="0">
              <a:solidFill>
                <a:schemeClr val="accent1"/>
              </a:solidFill>
            </a:endParaRPr>
          </a:p>
        </p:txBody>
      </p:sp>
    </p:spTree>
    <p:extLst>
      <p:ext uri="{BB962C8B-B14F-4D97-AF65-F5344CB8AC3E}">
        <p14:creationId xmlns:p14="http://schemas.microsoft.com/office/powerpoint/2010/main" val="1788388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solidFill>
              </a:rPr>
              <a:t>Tools and Technology Used</a:t>
            </a:r>
            <a:endParaRPr lang="en-IN" b="1" dirty="0">
              <a:solidFill>
                <a:schemeClr val="accent1"/>
              </a:solidFill>
            </a:endParaRPr>
          </a:p>
        </p:txBody>
      </p:sp>
      <p:sp>
        <p:nvSpPr>
          <p:cNvPr id="3" name="Content Placeholder 2"/>
          <p:cNvSpPr>
            <a:spLocks noGrp="1"/>
          </p:cNvSpPr>
          <p:nvPr>
            <p:ph idx="1"/>
          </p:nvPr>
        </p:nvSpPr>
        <p:spPr/>
        <p:txBody>
          <a:bodyPr>
            <a:normAutofit/>
          </a:bodyPr>
          <a:lstStyle/>
          <a:p>
            <a:pPr marL="0" indent="0" algn="ctr">
              <a:buNone/>
            </a:pPr>
            <a:r>
              <a:rPr lang="en-IN" b="1" u="sng" dirty="0">
                <a:solidFill>
                  <a:schemeClr val="tx1">
                    <a:lumMod val="65000"/>
                    <a:lumOff val="35000"/>
                  </a:schemeClr>
                </a:solidFill>
              </a:rPr>
              <a:t>Global Interface:</a:t>
            </a:r>
          </a:p>
          <a:p>
            <a:r>
              <a:rPr lang="en-IN" dirty="0"/>
              <a:t>Built using React, a JavaScript-based framework for building user interfaces</a:t>
            </a:r>
          </a:p>
          <a:p>
            <a:r>
              <a:rPr lang="en-IN" dirty="0"/>
              <a:t>Uses Chart.js, a JavaScript charting library, for visualizing placement and internship </a:t>
            </a:r>
            <a:r>
              <a:rPr lang="en-IN" dirty="0" smtClean="0"/>
              <a:t>statistics</a:t>
            </a:r>
            <a:endParaRPr lang="en-IN" dirty="0"/>
          </a:p>
        </p:txBody>
      </p:sp>
    </p:spTree>
    <p:extLst>
      <p:ext uri="{BB962C8B-B14F-4D97-AF65-F5344CB8AC3E}">
        <p14:creationId xmlns:p14="http://schemas.microsoft.com/office/powerpoint/2010/main" val="1493938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11580"/>
            <a:ext cx="10018713" cy="4983479"/>
          </a:xfrm>
        </p:spPr>
        <p:txBody>
          <a:bodyPr>
            <a:normAutofit fontScale="85000" lnSpcReduction="10000"/>
          </a:bodyPr>
          <a:lstStyle/>
          <a:p>
            <a:pPr marL="0" indent="0" algn="ctr">
              <a:buNone/>
            </a:pPr>
            <a:r>
              <a:rPr lang="en-IN" b="1" u="sng" dirty="0">
                <a:solidFill>
                  <a:schemeClr val="tx1">
                    <a:lumMod val="65000"/>
                    <a:lumOff val="35000"/>
                  </a:schemeClr>
                </a:solidFill>
              </a:rPr>
              <a:t>Student Login</a:t>
            </a:r>
            <a:r>
              <a:rPr lang="en-IN" b="1" u="sng" dirty="0" smtClean="0">
                <a:solidFill>
                  <a:schemeClr val="tx1">
                    <a:lumMod val="65000"/>
                    <a:lumOff val="35000"/>
                  </a:schemeClr>
                </a:solidFill>
              </a:rPr>
              <a:t>:</a:t>
            </a:r>
            <a:endParaRPr lang="en-IN" b="1" u="sng" dirty="0">
              <a:solidFill>
                <a:schemeClr val="tx1">
                  <a:lumMod val="65000"/>
                  <a:lumOff val="35000"/>
                </a:schemeClr>
              </a:solidFill>
            </a:endParaRPr>
          </a:p>
          <a:p>
            <a:r>
              <a:rPr lang="en-IN" dirty="0" smtClean="0"/>
              <a:t>Built using </a:t>
            </a:r>
            <a:r>
              <a:rPr lang="en-IN" dirty="0"/>
              <a:t>React, a JavaScript-based </a:t>
            </a:r>
            <a:r>
              <a:rPr lang="en-IN" dirty="0" smtClean="0"/>
              <a:t>framework and </a:t>
            </a:r>
            <a:r>
              <a:rPr lang="en-IN" dirty="0"/>
              <a:t>Node.js, a server-side JavaScript runtime </a:t>
            </a:r>
            <a:r>
              <a:rPr lang="en-IN" dirty="0" smtClean="0"/>
              <a:t>environment</a:t>
            </a:r>
          </a:p>
          <a:p>
            <a:r>
              <a:rPr lang="en-IN" dirty="0" smtClean="0"/>
              <a:t>Uses </a:t>
            </a:r>
            <a:r>
              <a:rPr lang="en-IN" dirty="0"/>
              <a:t>Google's OAuth 2.0 API for authentication</a:t>
            </a:r>
          </a:p>
          <a:p>
            <a:r>
              <a:rPr lang="en-IN" dirty="0"/>
              <a:t>Uses React for building the student dashboard</a:t>
            </a:r>
          </a:p>
          <a:p>
            <a:r>
              <a:rPr lang="en-IN" dirty="0"/>
              <a:t>Uses </a:t>
            </a:r>
            <a:r>
              <a:rPr lang="en-IN" dirty="0" err="1"/>
              <a:t>FullCalendar</a:t>
            </a:r>
            <a:r>
              <a:rPr lang="en-IN" dirty="0"/>
              <a:t>, a JavaScript calendar library, for the Placement and Internship Cell calendar</a:t>
            </a:r>
          </a:p>
          <a:p>
            <a:r>
              <a:rPr lang="en-IN" dirty="0"/>
              <a:t>Uses JSON Web Tokens (JWT) for secure communication between the client and server</a:t>
            </a:r>
          </a:p>
          <a:p>
            <a:r>
              <a:rPr lang="en-IN" dirty="0"/>
              <a:t>Uses </a:t>
            </a:r>
            <a:r>
              <a:rPr lang="en-IN" dirty="0" err="1"/>
              <a:t>Figma</a:t>
            </a:r>
            <a:r>
              <a:rPr lang="en-IN" dirty="0"/>
              <a:t>, a collaborative interface design tool, for designing the user interface</a:t>
            </a:r>
          </a:p>
          <a:p>
            <a:r>
              <a:rPr lang="en-IN" dirty="0"/>
              <a:t>Uses Postman, a tool for testing RESTful APIs, for testing API endpoints</a:t>
            </a:r>
          </a:p>
          <a:p>
            <a:r>
              <a:rPr lang="en-IN" dirty="0"/>
              <a:t>Uses Axios, a JavaScript library for making HTTP requests, for fetching data from the server</a:t>
            </a:r>
          </a:p>
          <a:p>
            <a:r>
              <a:rPr lang="en-IN" dirty="0"/>
              <a:t>Uses </a:t>
            </a:r>
            <a:r>
              <a:rPr lang="en-IN" dirty="0" err="1"/>
              <a:t>NodeMailer</a:t>
            </a:r>
            <a:r>
              <a:rPr lang="en-IN" dirty="0"/>
              <a:t>, a Node.js module for sending emails, for sending email notifications to </a:t>
            </a:r>
            <a:r>
              <a:rPr lang="en-IN" dirty="0" smtClean="0"/>
              <a:t>students</a:t>
            </a:r>
            <a:endParaRPr lang="en-IN" dirty="0"/>
          </a:p>
        </p:txBody>
      </p:sp>
    </p:spTree>
    <p:extLst>
      <p:ext uri="{BB962C8B-B14F-4D97-AF65-F5344CB8AC3E}">
        <p14:creationId xmlns:p14="http://schemas.microsoft.com/office/powerpoint/2010/main" val="416144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1930" y="1059180"/>
            <a:ext cx="10018713" cy="4770120"/>
          </a:xfrm>
        </p:spPr>
        <p:txBody>
          <a:bodyPr>
            <a:normAutofit fontScale="92500"/>
          </a:bodyPr>
          <a:lstStyle/>
          <a:p>
            <a:pPr marL="0" indent="0" algn="ctr">
              <a:buNone/>
            </a:pPr>
            <a:r>
              <a:rPr lang="en-IN" b="1" u="sng" dirty="0">
                <a:solidFill>
                  <a:schemeClr val="tx1">
                    <a:lumMod val="65000"/>
                    <a:lumOff val="35000"/>
                  </a:schemeClr>
                </a:solidFill>
              </a:rPr>
              <a:t>Admin Dashboard:</a:t>
            </a:r>
          </a:p>
          <a:p>
            <a:r>
              <a:rPr lang="en-IN" dirty="0"/>
              <a:t>Built using Node.js</a:t>
            </a:r>
          </a:p>
          <a:p>
            <a:r>
              <a:rPr lang="en-IN" dirty="0"/>
              <a:t>Uses a custom authentication system for access control</a:t>
            </a:r>
          </a:p>
          <a:p>
            <a:r>
              <a:rPr lang="en-IN" dirty="0"/>
              <a:t>Uses </a:t>
            </a:r>
            <a:r>
              <a:rPr lang="en-IN" dirty="0" smtClean="0"/>
              <a:t>JavaScript for </a:t>
            </a:r>
            <a:r>
              <a:rPr lang="en-IN" dirty="0"/>
              <a:t>building the data analytics module</a:t>
            </a:r>
          </a:p>
          <a:p>
            <a:r>
              <a:rPr lang="en-IN" dirty="0"/>
              <a:t>Uses </a:t>
            </a:r>
            <a:r>
              <a:rPr lang="en-IN" dirty="0" err="1"/>
              <a:t>Figma</a:t>
            </a:r>
            <a:r>
              <a:rPr lang="en-IN" dirty="0"/>
              <a:t> for designing the user interface</a:t>
            </a:r>
          </a:p>
          <a:p>
            <a:r>
              <a:rPr lang="en-IN" dirty="0"/>
              <a:t>Uses Moon </a:t>
            </a:r>
            <a:r>
              <a:rPr lang="en-IN" dirty="0" err="1"/>
              <a:t>Modeler</a:t>
            </a:r>
            <a:r>
              <a:rPr lang="en-IN" dirty="0"/>
              <a:t>, a database design tool, for designing the database schema</a:t>
            </a:r>
          </a:p>
          <a:p>
            <a:r>
              <a:rPr lang="en-IN" dirty="0"/>
              <a:t>Uses Postman for testing API endpoints</a:t>
            </a:r>
          </a:p>
          <a:p>
            <a:r>
              <a:rPr lang="en-IN" dirty="0"/>
              <a:t>Uses Axios for fetching data from the server</a:t>
            </a:r>
          </a:p>
          <a:p>
            <a:r>
              <a:rPr lang="en-IN" dirty="0"/>
              <a:t>Uses </a:t>
            </a:r>
            <a:r>
              <a:rPr lang="en-IN" dirty="0" err="1"/>
              <a:t>NodeMailer</a:t>
            </a:r>
            <a:r>
              <a:rPr lang="en-IN" dirty="0"/>
              <a:t> for sending email notifications to students</a:t>
            </a:r>
          </a:p>
          <a:p>
            <a:r>
              <a:rPr lang="en-IN" dirty="0"/>
              <a:t>Deployed on a cloud-based platform such as AWS or </a:t>
            </a:r>
            <a:r>
              <a:rPr lang="en-IN" dirty="0" smtClean="0"/>
              <a:t>Azure</a:t>
            </a:r>
            <a:endParaRPr lang="en-IN" dirty="0"/>
          </a:p>
        </p:txBody>
      </p:sp>
    </p:spTree>
    <p:extLst>
      <p:ext uri="{BB962C8B-B14F-4D97-AF65-F5344CB8AC3E}">
        <p14:creationId xmlns:p14="http://schemas.microsoft.com/office/powerpoint/2010/main" val="372953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775460"/>
            <a:ext cx="10018713" cy="4015741"/>
          </a:xfrm>
        </p:spPr>
        <p:txBody>
          <a:bodyPr>
            <a:normAutofit fontScale="92500"/>
          </a:bodyPr>
          <a:lstStyle/>
          <a:p>
            <a:pPr marL="0" indent="0" algn="ctr">
              <a:buNone/>
            </a:pPr>
            <a:r>
              <a:rPr lang="en-IN" b="1" u="sng" dirty="0">
                <a:solidFill>
                  <a:schemeClr val="tx1">
                    <a:lumMod val="65000"/>
                    <a:lumOff val="35000"/>
                  </a:schemeClr>
                </a:solidFill>
              </a:rPr>
              <a:t>RESTful API:</a:t>
            </a:r>
          </a:p>
          <a:p>
            <a:r>
              <a:rPr lang="en-IN" dirty="0"/>
              <a:t>Built using Node.js and Express.js, a popular web application framework for </a:t>
            </a:r>
            <a:r>
              <a:rPr lang="en-IN" dirty="0" smtClean="0"/>
              <a:t>Node.js</a:t>
            </a:r>
          </a:p>
          <a:p>
            <a:r>
              <a:rPr lang="en-IN" dirty="0"/>
              <a:t>Uses Axios for fetching </a:t>
            </a:r>
            <a:r>
              <a:rPr lang="en-IN" dirty="0" smtClean="0"/>
              <a:t>user credentials </a:t>
            </a:r>
            <a:r>
              <a:rPr lang="en-IN" dirty="0"/>
              <a:t>from </a:t>
            </a:r>
            <a:r>
              <a:rPr lang="en-IN" dirty="0" smtClean="0"/>
              <a:t>Google API to validate the Student.</a:t>
            </a:r>
          </a:p>
          <a:p>
            <a:r>
              <a:rPr lang="en-IN" dirty="0"/>
              <a:t>Uses JSON Web Tokens (JWT) for secure communication between the client and </a:t>
            </a:r>
            <a:r>
              <a:rPr lang="en-IN" dirty="0" smtClean="0"/>
              <a:t>server</a:t>
            </a:r>
          </a:p>
          <a:p>
            <a:r>
              <a:rPr lang="en-IN" dirty="0" smtClean="0"/>
              <a:t>Facilitates </a:t>
            </a:r>
            <a:r>
              <a:rPr lang="en-IN" dirty="0"/>
              <a:t>communication between the three components of the application</a:t>
            </a:r>
          </a:p>
          <a:p>
            <a:r>
              <a:rPr lang="en-IN" dirty="0"/>
              <a:t>Uses JWT for secure communication between the client and server</a:t>
            </a:r>
          </a:p>
          <a:p>
            <a:r>
              <a:rPr lang="en-IN" dirty="0"/>
              <a:t>Uses Postman for testing API </a:t>
            </a:r>
            <a:r>
              <a:rPr lang="en-IN" dirty="0" smtClean="0"/>
              <a:t>endpoints</a:t>
            </a:r>
            <a:endParaRPr lang="en-IN" dirty="0"/>
          </a:p>
        </p:txBody>
      </p:sp>
    </p:spTree>
    <p:extLst>
      <p:ext uri="{BB962C8B-B14F-4D97-AF65-F5344CB8AC3E}">
        <p14:creationId xmlns:p14="http://schemas.microsoft.com/office/powerpoint/2010/main" val="232051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0" y="2202179"/>
            <a:ext cx="10018713" cy="3124201"/>
          </a:xfrm>
        </p:spPr>
        <p:txBody>
          <a:bodyPr/>
          <a:lstStyle/>
          <a:p>
            <a:pPr marL="0" indent="0" algn="ctr">
              <a:buNone/>
            </a:pPr>
            <a:r>
              <a:rPr lang="en-IN" b="1" u="sng" dirty="0">
                <a:solidFill>
                  <a:schemeClr val="tx1">
                    <a:lumMod val="65000"/>
                    <a:lumOff val="35000"/>
                  </a:schemeClr>
                </a:solidFill>
              </a:rPr>
              <a:t>Database:</a:t>
            </a:r>
          </a:p>
          <a:p>
            <a:r>
              <a:rPr lang="en-IN" dirty="0"/>
              <a:t>Hosted on a cloud-based MongoDB service such as Atlas</a:t>
            </a:r>
          </a:p>
          <a:p>
            <a:r>
              <a:rPr lang="en-IN" dirty="0"/>
              <a:t>Stores data about students, companies, applications, and placement and internship statistics and reports</a:t>
            </a:r>
          </a:p>
          <a:p>
            <a:r>
              <a:rPr lang="en-IN" dirty="0"/>
              <a:t>Designed using Moon </a:t>
            </a:r>
            <a:r>
              <a:rPr lang="en-IN" dirty="0" err="1"/>
              <a:t>Modeler</a:t>
            </a:r>
            <a:endParaRPr lang="en-IN" dirty="0"/>
          </a:p>
        </p:txBody>
      </p:sp>
    </p:spTree>
    <p:extLst>
      <p:ext uri="{BB962C8B-B14F-4D97-AF65-F5344CB8AC3E}">
        <p14:creationId xmlns:p14="http://schemas.microsoft.com/office/powerpoint/2010/main" val="4216402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61450" y="2308859"/>
            <a:ext cx="10018713" cy="3124201"/>
          </a:xfrm>
        </p:spPr>
        <p:txBody>
          <a:bodyPr/>
          <a:lstStyle/>
          <a:p>
            <a:pPr marL="0" indent="0" algn="ctr">
              <a:buNone/>
            </a:pPr>
            <a:r>
              <a:rPr lang="en-US" b="1" u="sng" dirty="0">
                <a:solidFill>
                  <a:schemeClr val="tx1">
                    <a:lumMod val="65000"/>
                    <a:lumOff val="35000"/>
                  </a:schemeClr>
                </a:solidFill>
              </a:rPr>
              <a:t>Version Control:</a:t>
            </a:r>
          </a:p>
          <a:p>
            <a:r>
              <a:rPr lang="en-US" dirty="0"/>
              <a:t>Managed using GitHub, a web-based hosting service for version control and collaboration</a:t>
            </a:r>
          </a:p>
          <a:p>
            <a:r>
              <a:rPr lang="en-US" dirty="0"/>
              <a:t>Allows developers to collaborate on the codebase and manage changes to the application code.</a:t>
            </a:r>
          </a:p>
        </p:txBody>
      </p:sp>
      <p:graphicFrame>
        <p:nvGraphicFramePr>
          <p:cNvPr id="7" name="Table 6"/>
          <p:cNvGraphicFramePr>
            <a:graphicFrameLocks noGrp="1"/>
          </p:cNvGraphicFramePr>
          <p:nvPr>
            <p:extLst>
              <p:ext uri="{D42A27DB-BD31-4B8C-83A1-F6EECF244321}">
                <p14:modId xmlns:p14="http://schemas.microsoft.com/office/powerpoint/2010/main" val="3720443137"/>
              </p:ext>
            </p:extLst>
          </p:nvPr>
        </p:nvGraphicFramePr>
        <p:xfrm>
          <a:off x="2279806" y="6327986"/>
          <a:ext cx="8382000" cy="270934"/>
        </p:xfrm>
        <a:graphic>
          <a:graphicData uri="http://schemas.openxmlformats.org/drawingml/2006/table">
            <a:tbl>
              <a:tblPr firstRow="1" bandRow="1">
                <a:tableStyleId>{5C22544A-7EE6-4342-B048-85BDC9FD1C3A}</a:tableStyleId>
              </a:tblPr>
              <a:tblGrid>
                <a:gridCol w="8382000"/>
              </a:tblGrid>
              <a:tr h="270934">
                <a:tc>
                  <a:txBody>
                    <a:bodyPr/>
                    <a:lstStyle/>
                    <a:p>
                      <a:pPr algn="ctr"/>
                      <a:r>
                        <a:rPr lang="en-IN" sz="1100" dirty="0" smtClean="0"/>
                        <a:t>Project</a:t>
                      </a:r>
                      <a:r>
                        <a:rPr lang="en-IN" sz="1100" baseline="0" dirty="0" smtClean="0"/>
                        <a:t> Repository: </a:t>
                      </a:r>
                      <a:r>
                        <a:rPr lang="en-IN" sz="1100" dirty="0" smtClean="0">
                          <a:solidFill>
                            <a:schemeClr val="bg2">
                              <a:lumMod val="90000"/>
                            </a:schemeClr>
                          </a:solidFill>
                          <a:hlinkClick r:id="rId2"/>
                        </a:rPr>
                        <a:t>https://github.com/aakkss37/MERN-Placement-and-Internship-Cell</a:t>
                      </a:r>
                      <a:endParaRPr lang="en-IN" sz="1100" dirty="0">
                        <a:solidFill>
                          <a:schemeClr val="bg2">
                            <a:lumMod val="90000"/>
                          </a:schemeClr>
                        </a:solidFill>
                      </a:endParaRPr>
                    </a:p>
                  </a:txBody>
                  <a:tcPr/>
                </a:tc>
              </a:tr>
            </a:tbl>
          </a:graphicData>
        </a:graphic>
      </p:graphicFrame>
    </p:spTree>
    <p:extLst>
      <p:ext uri="{BB962C8B-B14F-4D97-AF65-F5344CB8AC3E}">
        <p14:creationId xmlns:p14="http://schemas.microsoft.com/office/powerpoint/2010/main" val="687267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563" y="2560320"/>
            <a:ext cx="10018713" cy="2895600"/>
          </a:xfrm>
        </p:spPr>
        <p:txBody>
          <a:bodyPr>
            <a:normAutofit/>
          </a:bodyPr>
          <a:lstStyle/>
          <a:p>
            <a:r>
              <a:rPr lang="en-IN" sz="4800" b="1" dirty="0" smtClean="0">
                <a:solidFill>
                  <a:schemeClr val="accent1"/>
                </a:solidFill>
              </a:rPr>
              <a:t>Thank You.</a:t>
            </a:r>
            <a:endParaRPr lang="en-IN" sz="4800" b="1" dirty="0">
              <a:solidFill>
                <a:schemeClr val="accent1"/>
              </a:solidFill>
            </a:endParaRPr>
          </a:p>
        </p:txBody>
      </p:sp>
    </p:spTree>
    <p:extLst>
      <p:ext uri="{BB962C8B-B14F-4D97-AF65-F5344CB8AC3E}">
        <p14:creationId xmlns:p14="http://schemas.microsoft.com/office/powerpoint/2010/main" val="330455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95598"/>
            <a:ext cx="10018713" cy="1093124"/>
          </a:xfrm>
        </p:spPr>
        <p:txBody>
          <a:bodyPr>
            <a:normAutofit/>
          </a:bodyPr>
          <a:lstStyle/>
          <a:p>
            <a:r>
              <a:rPr lang="en-IN" sz="3600" b="1" dirty="0" smtClean="0">
                <a:solidFill>
                  <a:schemeClr val="accent1"/>
                </a:solidFill>
              </a:rPr>
              <a:t>Problem Statement</a:t>
            </a:r>
            <a:endParaRPr lang="en-IN" sz="3600" b="1" dirty="0">
              <a:solidFill>
                <a:schemeClr val="accent1"/>
              </a:solidFill>
            </a:endParaRPr>
          </a:p>
        </p:txBody>
      </p:sp>
      <p:sp>
        <p:nvSpPr>
          <p:cNvPr id="3" name="Content Placeholder 2"/>
          <p:cNvSpPr>
            <a:spLocks noGrp="1"/>
          </p:cNvSpPr>
          <p:nvPr>
            <p:ph idx="1"/>
          </p:nvPr>
        </p:nvSpPr>
        <p:spPr>
          <a:xfrm>
            <a:off x="1484310" y="1188723"/>
            <a:ext cx="10018713" cy="4602478"/>
          </a:xfrm>
        </p:spPr>
        <p:txBody>
          <a:bodyPr>
            <a:normAutofit fontScale="70000" lnSpcReduction="20000"/>
          </a:bodyPr>
          <a:lstStyle/>
          <a:p>
            <a:r>
              <a:rPr lang="en-US" dirty="0"/>
              <a:t>The current placement and internship cell process in the college is manual and time-consuming.</a:t>
            </a:r>
          </a:p>
          <a:p>
            <a:r>
              <a:rPr lang="en-US" dirty="0"/>
              <a:t>Staff members have to collect student data, shortlist them based on company criteria, inform the result, and manually filter out eligible students for each company.</a:t>
            </a:r>
          </a:p>
          <a:p>
            <a:r>
              <a:rPr lang="en-US" dirty="0"/>
              <a:t>The current process involves a lot of paperwork, which is prone to errors and delays.</a:t>
            </a:r>
          </a:p>
          <a:p>
            <a:r>
              <a:rPr lang="en-US" dirty="0"/>
              <a:t>Every student has to fill a google form for each company with the same data, which is redundant and wastes time.</a:t>
            </a:r>
          </a:p>
          <a:p>
            <a:r>
              <a:rPr lang="en-US" dirty="0"/>
              <a:t>The current process is inefficient and requires a lot of staff involvement, leading to a significant workload.</a:t>
            </a:r>
          </a:p>
          <a:p>
            <a:r>
              <a:rPr lang="en-US" dirty="0"/>
              <a:t>There is a need to develop a web application that can automate the placement and internship cell process.</a:t>
            </a:r>
          </a:p>
          <a:p>
            <a:r>
              <a:rPr lang="en-US" dirty="0"/>
              <a:t>The proposed web application will store all the student data, filter out eligible students for each company based on company criteria, and inform the result automatically.</a:t>
            </a:r>
          </a:p>
          <a:p>
            <a:r>
              <a:rPr lang="en-US" dirty="0"/>
              <a:t>The web application will reduce manual intervention, save time and effort, and reduce redundancy.</a:t>
            </a:r>
          </a:p>
          <a:p>
            <a:r>
              <a:rPr lang="en-US" dirty="0"/>
              <a:t>The web application will provide a more efficient and streamlined process for the placement and internship cell in the college.</a:t>
            </a:r>
          </a:p>
        </p:txBody>
      </p:sp>
    </p:spTree>
    <p:extLst>
      <p:ext uri="{BB962C8B-B14F-4D97-AF65-F5344CB8AC3E}">
        <p14:creationId xmlns:p14="http://schemas.microsoft.com/office/powerpoint/2010/main" val="1246606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solidFill>
              </a:rPr>
              <a:t>Solution</a:t>
            </a:r>
            <a:endParaRPr lang="en-IN" b="1" dirty="0">
              <a:solidFill>
                <a:schemeClr val="accent1"/>
              </a:solidFill>
            </a:endParaRPr>
          </a:p>
        </p:txBody>
      </p:sp>
      <p:sp>
        <p:nvSpPr>
          <p:cNvPr id="3" name="Content Placeholder 2"/>
          <p:cNvSpPr>
            <a:spLocks noGrp="1"/>
          </p:cNvSpPr>
          <p:nvPr>
            <p:ph idx="1"/>
          </p:nvPr>
        </p:nvSpPr>
        <p:spPr>
          <a:xfrm>
            <a:off x="1484310" y="2184861"/>
            <a:ext cx="10018713" cy="3124201"/>
          </a:xfrm>
        </p:spPr>
        <p:txBody>
          <a:bodyPr/>
          <a:lstStyle/>
          <a:p>
            <a:r>
              <a:rPr lang="en-US" dirty="0"/>
              <a:t>The solution to the problem of the current manual and time-consuming placement and internship cell process in the college is to develop a web application that can automate the process, reduce manual intervention, save time and effort, and reduce redundancy. The proposed web application will provide a more efficient and streamlined process for the placement and internship cell in the college.</a:t>
            </a:r>
            <a:endParaRPr lang="en-IN" dirty="0"/>
          </a:p>
        </p:txBody>
      </p:sp>
    </p:spTree>
    <p:extLst>
      <p:ext uri="{BB962C8B-B14F-4D97-AF65-F5344CB8AC3E}">
        <p14:creationId xmlns:p14="http://schemas.microsoft.com/office/powerpoint/2010/main" val="106785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56953"/>
            <a:ext cx="10018713" cy="5234247"/>
          </a:xfrm>
        </p:spPr>
        <p:txBody>
          <a:bodyPr>
            <a:normAutofit fontScale="85000" lnSpcReduction="10000"/>
          </a:bodyPr>
          <a:lstStyle/>
          <a:p>
            <a:r>
              <a:rPr lang="en-US" dirty="0"/>
              <a:t>Student Registration: The registration of students will be done by the class coordinator to ensure that the student data like CGPA is not manipulated. Students can update their resume, GitHub, LinkedIn, and personal email by themselves.</a:t>
            </a:r>
          </a:p>
          <a:p>
            <a:r>
              <a:rPr lang="en-US" dirty="0"/>
              <a:t>Login with Google: Students can log in to the web application using their college Gmail account through the "login with Google" option.</a:t>
            </a:r>
          </a:p>
          <a:p>
            <a:r>
              <a:rPr lang="en-US" dirty="0"/>
              <a:t>Company Details: The placement cell can update the details of a new company with all the eligibility criteria. Automatically, a notification and email will be sent by the server to the eligible students only. Other students can only view the details on the website.</a:t>
            </a:r>
          </a:p>
          <a:p>
            <a:r>
              <a:rPr lang="en-US" dirty="0"/>
              <a:t>Apply for a Company: Eligible students can apply for a company by clicking on the "Apply" button. The application will be submitted automatically.</a:t>
            </a:r>
          </a:p>
          <a:p>
            <a:r>
              <a:rPr lang="en-US" dirty="0"/>
              <a:t>Email Updates: Students will receive email updates for each step of the recruitment process like test date, interview date, results, etc.</a:t>
            </a:r>
          </a:p>
          <a:p>
            <a:r>
              <a:rPr lang="en-US" dirty="0"/>
              <a:t>Resume Parsing: The web application will have a resume parsing feature that can extract information from the students' resumes and store it in the database. This feature will help the placement cell filter out the eligible students quickly based on the job opening's eligibility criteria</a:t>
            </a:r>
            <a:r>
              <a:rPr lang="en-US" dirty="0" smtClean="0"/>
              <a:t>.</a:t>
            </a:r>
            <a:endParaRPr lang="en-US" dirty="0"/>
          </a:p>
        </p:txBody>
      </p:sp>
    </p:spTree>
    <p:extLst>
      <p:ext uri="{BB962C8B-B14F-4D97-AF65-F5344CB8AC3E}">
        <p14:creationId xmlns:p14="http://schemas.microsoft.com/office/powerpoint/2010/main" val="2610237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48641"/>
            <a:ext cx="10018713" cy="5242560"/>
          </a:xfrm>
        </p:spPr>
        <p:txBody>
          <a:bodyPr>
            <a:normAutofit fontScale="85000" lnSpcReduction="10000"/>
          </a:bodyPr>
          <a:lstStyle/>
          <a:p>
            <a:r>
              <a:rPr lang="en-US" dirty="0"/>
              <a:t>Student Experience Sharing: The web application will allow students to share their experience of the placement and internship process. Students can share their feedback and suggestions for improvement, which can be analyzed by the placement cell to improve the placement process.</a:t>
            </a:r>
          </a:p>
          <a:p>
            <a:r>
              <a:rPr lang="en-US" dirty="0"/>
              <a:t>Company Result Archive: The web application will maintain an archive of previous year results for each company. Students can view the results of previous years to get an idea about the company's selection process, eligibility criteria, and expected salary packages.</a:t>
            </a:r>
          </a:p>
          <a:p>
            <a:r>
              <a:rPr lang="en-US" dirty="0"/>
              <a:t>Company Feedback: The web application will provide a feedback mechanism for companies to provide feedback on the shortlisted students' performance. This feedback can be used by the placement cell to improve the selection process and train the students for future interviews.</a:t>
            </a:r>
          </a:p>
          <a:p>
            <a:r>
              <a:rPr lang="en-US" dirty="0"/>
              <a:t>Analytics Dashboard: The web application will have an analytics dashboard that can display real-time data and insights into the placement and internship process. The analytics dashboard can display data such as the number of companies visited, the number of students selected, the average salary package, and other relevant metrics. This dashboard can help the placement cell make data-driven decisions for future improvements.</a:t>
            </a:r>
            <a:endParaRPr lang="en-US" dirty="0"/>
          </a:p>
        </p:txBody>
      </p:sp>
    </p:spTree>
    <p:extLst>
      <p:ext uri="{BB962C8B-B14F-4D97-AF65-F5344CB8AC3E}">
        <p14:creationId xmlns:p14="http://schemas.microsoft.com/office/powerpoint/2010/main" val="3654815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44731"/>
            <a:ext cx="10018713" cy="1242753"/>
          </a:xfrm>
        </p:spPr>
        <p:txBody>
          <a:bodyPr/>
          <a:lstStyle/>
          <a:p>
            <a:r>
              <a:rPr lang="en-IN" b="1" dirty="0" smtClean="0">
                <a:solidFill>
                  <a:schemeClr val="accent1"/>
                </a:solidFill>
              </a:rPr>
              <a:t>Application Overview</a:t>
            </a:r>
            <a:endParaRPr lang="en-IN" b="1" dirty="0">
              <a:solidFill>
                <a:schemeClr val="accent1"/>
              </a:solidFill>
            </a:endParaRPr>
          </a:p>
        </p:txBody>
      </p:sp>
      <p:sp>
        <p:nvSpPr>
          <p:cNvPr id="3" name="Content Placeholder 2"/>
          <p:cNvSpPr>
            <a:spLocks noGrp="1"/>
          </p:cNvSpPr>
          <p:nvPr>
            <p:ph idx="1"/>
          </p:nvPr>
        </p:nvSpPr>
        <p:spPr>
          <a:xfrm>
            <a:off x="1484310" y="1837114"/>
            <a:ext cx="10018713" cy="3965170"/>
          </a:xfrm>
        </p:spPr>
        <p:txBody>
          <a:bodyPr>
            <a:normAutofit lnSpcReduction="10000"/>
          </a:bodyPr>
          <a:lstStyle/>
          <a:p>
            <a:pPr marL="0" indent="0" algn="ctr">
              <a:buNone/>
            </a:pPr>
            <a:r>
              <a:rPr lang="en-US" b="1" u="sng" dirty="0">
                <a:solidFill>
                  <a:schemeClr val="tx1">
                    <a:lumMod val="50000"/>
                    <a:lumOff val="50000"/>
                  </a:schemeClr>
                </a:solidFill>
              </a:rPr>
              <a:t>Global Interface: </a:t>
            </a:r>
            <a:endParaRPr lang="en-US" b="1" u="sng" dirty="0">
              <a:solidFill>
                <a:schemeClr val="tx1">
                  <a:lumMod val="50000"/>
                  <a:lumOff val="50000"/>
                </a:schemeClr>
              </a:solidFill>
            </a:endParaRPr>
          </a:p>
          <a:p>
            <a:pPr marL="0" indent="0">
              <a:buNone/>
            </a:pPr>
            <a:r>
              <a:rPr lang="en-US" dirty="0"/>
              <a:t>The Global Interface is the front-facing interface of the application, accessible to anyone who visits the website. It is designed to provide a comprehensive overview of the placement and internship statistics and reports of the college. </a:t>
            </a:r>
            <a:r>
              <a:rPr lang="en-US" dirty="0" smtClean="0"/>
              <a:t>Which will be a </a:t>
            </a:r>
            <a:r>
              <a:rPr lang="en-US" dirty="0"/>
              <a:t>responsive and interactive user </a:t>
            </a:r>
            <a:r>
              <a:rPr lang="en-US" dirty="0" smtClean="0"/>
              <a:t>interface. The Interface </a:t>
            </a:r>
            <a:r>
              <a:rPr lang="en-US" dirty="0"/>
              <a:t>will display various statistics and reports related to the placement and internship activities of the college. This will include the number of companies that have visited the college for recruitment, the number of students placed, the average salary offered to students, and so on. The interface will also include graphical representations of the data, such as charts and graphs, to make it easy for users to understand the information.</a:t>
            </a:r>
          </a:p>
        </p:txBody>
      </p:sp>
    </p:spTree>
    <p:extLst>
      <p:ext uri="{BB962C8B-B14F-4D97-AF65-F5344CB8AC3E}">
        <p14:creationId xmlns:p14="http://schemas.microsoft.com/office/powerpoint/2010/main" val="4218222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48393"/>
            <a:ext cx="10018713" cy="5142807"/>
          </a:xfrm>
        </p:spPr>
        <p:txBody>
          <a:bodyPr>
            <a:normAutofit/>
          </a:bodyPr>
          <a:lstStyle/>
          <a:p>
            <a:pPr marL="0" indent="0" algn="ctr">
              <a:buNone/>
            </a:pPr>
            <a:r>
              <a:rPr lang="en-US" b="1" u="sng" dirty="0" smtClean="0">
                <a:solidFill>
                  <a:schemeClr val="tx1">
                    <a:lumMod val="50000"/>
                    <a:lumOff val="50000"/>
                  </a:schemeClr>
                </a:solidFill>
              </a:rPr>
              <a:t>Student </a:t>
            </a:r>
            <a:r>
              <a:rPr lang="en-US" b="1" u="sng" dirty="0">
                <a:solidFill>
                  <a:schemeClr val="tx1">
                    <a:lumMod val="50000"/>
                    <a:lumOff val="50000"/>
                  </a:schemeClr>
                </a:solidFill>
              </a:rPr>
              <a:t>Login: </a:t>
            </a:r>
            <a:endParaRPr lang="en-US" b="1" u="sng" dirty="0" smtClean="0">
              <a:solidFill>
                <a:schemeClr val="tx1">
                  <a:lumMod val="50000"/>
                  <a:lumOff val="50000"/>
                </a:schemeClr>
              </a:solidFill>
            </a:endParaRPr>
          </a:p>
          <a:p>
            <a:pPr marL="0" indent="0">
              <a:buNone/>
            </a:pPr>
            <a:r>
              <a:rPr lang="en-US" dirty="0" smtClean="0"/>
              <a:t>This </a:t>
            </a:r>
            <a:r>
              <a:rPr lang="en-US" dirty="0"/>
              <a:t>is the student-facing interface of the application. Students can login using their college Gmail account and access their personal dashboard. In their dashboard, they can view the details of the companies visiting the college, their eligibility criteria, and apply to the companies of their choice. They can also update their resume, view their application status, and receive email notifications about the companies they have applied to. Additionally, students can view </a:t>
            </a:r>
            <a:r>
              <a:rPr lang="en-US" dirty="0" smtClean="0"/>
              <a:t>there results</a:t>
            </a:r>
            <a:r>
              <a:rPr lang="en-US" dirty="0"/>
              <a:t>, and a Placement and Internship Cell calendar with all the events related to placement and internship. The calendar will have both a general calendar with all events, and a personal calendar that will show events in which the student is involved</a:t>
            </a:r>
            <a:r>
              <a:rPr lang="en-US" dirty="0" smtClean="0"/>
              <a:t>.</a:t>
            </a:r>
            <a:endParaRPr lang="en-US" dirty="0"/>
          </a:p>
        </p:txBody>
      </p:sp>
    </p:spTree>
    <p:extLst>
      <p:ext uri="{BB962C8B-B14F-4D97-AF65-F5344CB8AC3E}">
        <p14:creationId xmlns:p14="http://schemas.microsoft.com/office/powerpoint/2010/main" val="329438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32015"/>
            <a:ext cx="10018713" cy="5259185"/>
          </a:xfrm>
        </p:spPr>
        <p:txBody>
          <a:bodyPr/>
          <a:lstStyle/>
          <a:p>
            <a:pPr marL="0" indent="0" algn="ctr">
              <a:buNone/>
            </a:pPr>
            <a:r>
              <a:rPr lang="en-US" b="1" dirty="0">
                <a:solidFill>
                  <a:schemeClr val="tx1">
                    <a:lumMod val="50000"/>
                    <a:lumOff val="50000"/>
                  </a:schemeClr>
                </a:solidFill>
              </a:rPr>
              <a:t>Admin Dashboard</a:t>
            </a:r>
            <a:r>
              <a:rPr lang="en-US" b="1" dirty="0" smtClean="0">
                <a:solidFill>
                  <a:schemeClr val="tx1">
                    <a:lumMod val="50000"/>
                    <a:lumOff val="50000"/>
                  </a:schemeClr>
                </a:solidFill>
              </a:rPr>
              <a:t>:</a:t>
            </a:r>
          </a:p>
          <a:p>
            <a:pPr marL="0" indent="0">
              <a:buNone/>
            </a:pPr>
            <a:r>
              <a:rPr lang="en-US" dirty="0" smtClean="0"/>
              <a:t> </a:t>
            </a:r>
            <a:r>
              <a:rPr lang="en-US" dirty="0"/>
              <a:t>This is the administrator-facing interface of the application. The admin dashboard is used to manage the entire placement and internship process. The admin can add new companies, update company details and eligibility criteria, and view the list of eligible students. The admin can also view real-time analytics and insights about the placement and internship process using the analytics dashboard.</a:t>
            </a:r>
          </a:p>
          <a:p>
            <a:endParaRPr lang="en-IN" dirty="0"/>
          </a:p>
        </p:txBody>
      </p:sp>
    </p:spTree>
    <p:extLst>
      <p:ext uri="{BB962C8B-B14F-4D97-AF65-F5344CB8AC3E}">
        <p14:creationId xmlns:p14="http://schemas.microsoft.com/office/powerpoint/2010/main" val="2911023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320337"/>
            <a:ext cx="10018713" cy="4432070"/>
          </a:xfrm>
        </p:spPr>
        <p:txBody>
          <a:bodyPr/>
          <a:lstStyle/>
          <a:p>
            <a:pPr marL="0" indent="0">
              <a:buNone/>
            </a:pPr>
            <a:r>
              <a:rPr lang="en-US" dirty="0"/>
              <a:t>All three applications will be running on different ports and connected to a single server that is connected to an Atlas database. The server will handle the communication between the applications and the database. This architecture will provide a scalable and secure platform for managing the placement and internship process in the college.</a:t>
            </a:r>
            <a:endParaRPr lang="en-IN" dirty="0"/>
          </a:p>
        </p:txBody>
      </p:sp>
    </p:spTree>
    <p:extLst>
      <p:ext uri="{BB962C8B-B14F-4D97-AF65-F5344CB8AC3E}">
        <p14:creationId xmlns:p14="http://schemas.microsoft.com/office/powerpoint/2010/main" val="736084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188</TotalTime>
  <Words>1455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Placement And Training Cell</vt:lpstr>
      <vt:lpstr>Problem Statement</vt:lpstr>
      <vt:lpstr>Solution</vt:lpstr>
      <vt:lpstr>PowerPoint Presentation</vt:lpstr>
      <vt:lpstr>PowerPoint Presentation</vt:lpstr>
      <vt:lpstr>Application Overview</vt:lpstr>
      <vt:lpstr>PowerPoint Presentation</vt:lpstr>
      <vt:lpstr>PowerPoint Presentation</vt:lpstr>
      <vt:lpstr>PowerPoint Presentation</vt:lpstr>
      <vt:lpstr>Tools and Technology Used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And Training Cell</dc:title>
  <dc:creator>Microsoft account</dc:creator>
  <cp:lastModifiedBy>Microsoft account</cp:lastModifiedBy>
  <cp:revision>17</cp:revision>
  <dcterms:created xsi:type="dcterms:W3CDTF">2023-03-06T05:28:05Z</dcterms:created>
  <dcterms:modified xsi:type="dcterms:W3CDTF">2023-03-06T08:36:35Z</dcterms:modified>
</cp:coreProperties>
</file>